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8" r:id="rId6"/>
    <p:sldId id="258" r:id="rId7"/>
    <p:sldId id="281" r:id="rId8"/>
    <p:sldId id="289" r:id="rId9"/>
    <p:sldId id="288" r:id="rId10"/>
    <p:sldId id="287" r:id="rId11"/>
    <p:sldId id="286" r:id="rId12"/>
    <p:sldId id="285" r:id="rId13"/>
    <p:sldId id="284" r:id="rId14"/>
    <p:sldId id="283" r:id="rId15"/>
    <p:sldId id="282" r:id="rId16"/>
    <p:sldId id="290" r:id="rId17"/>
    <p:sldId id="296" r:id="rId18"/>
    <p:sldId id="295" r:id="rId19"/>
    <p:sldId id="294" r:id="rId20"/>
    <p:sldId id="293" r:id="rId21"/>
    <p:sldId id="292" r:id="rId22"/>
    <p:sldId id="297" r:id="rId23"/>
    <p:sldId id="301" r:id="rId24"/>
    <p:sldId id="300" r:id="rId25"/>
    <p:sldId id="299" r:id="rId26"/>
    <p:sldId id="310" r:id="rId27"/>
    <p:sldId id="309" r:id="rId28"/>
    <p:sldId id="308" r:id="rId29"/>
    <p:sldId id="307" r:id="rId30"/>
    <p:sldId id="306" r:id="rId31"/>
    <p:sldId id="305" r:id="rId32"/>
    <p:sldId id="304" r:id="rId33"/>
    <p:sldId id="303" r:id="rId34"/>
    <p:sldId id="302" r:id="rId35"/>
    <p:sldId id="313" r:id="rId36"/>
    <p:sldId id="312" r:id="rId37"/>
    <p:sldId id="277" r:id="rId38"/>
    <p:sldId id="314" r:id="rId3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AE82B2-C59B-4F52-A8E9-1796C6955B5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6AF7DFD1-07DD-4C16-8230-D4B6871C8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C2F7F7C1-D52F-4AB5-A338-A0B1148C95D8}"/>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5" name="Symbol zastępczy stopki 4">
            <a:extLst>
              <a:ext uri="{FF2B5EF4-FFF2-40B4-BE49-F238E27FC236}">
                <a16:creationId xmlns:a16="http://schemas.microsoft.com/office/drawing/2014/main" id="{BC7E499B-5783-426A-A914-22FD6A220B1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A824C69-19AA-45EC-BEC9-FB9EF7E3463D}"/>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3572606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E7044E-BDCB-45F5-9418-DA0C1431B85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4637FAC1-701E-46BF-A531-CF02146A7308}"/>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38D9D51-18B7-477B-8BCC-A5AB94E216E6}"/>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5" name="Symbol zastępczy stopki 4">
            <a:extLst>
              <a:ext uri="{FF2B5EF4-FFF2-40B4-BE49-F238E27FC236}">
                <a16:creationId xmlns:a16="http://schemas.microsoft.com/office/drawing/2014/main" id="{2ADEF389-454C-4531-BB90-ED30BFDFFA2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F630FC8-6348-4EA7-89B0-E209FF3A77F9}"/>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390330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8398254-3DA7-468D-81F1-CF97461D6698}"/>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E3C40A56-81AE-4851-B958-378829F03B8B}"/>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AF216D8-66B9-4FDC-BDD8-B04A64E72B0C}"/>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5" name="Symbol zastępczy stopki 4">
            <a:extLst>
              <a:ext uri="{FF2B5EF4-FFF2-40B4-BE49-F238E27FC236}">
                <a16:creationId xmlns:a16="http://schemas.microsoft.com/office/drawing/2014/main" id="{4B2B8A24-F522-4448-869E-EE0F0A2EE80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E806AC0-0DA4-4D45-879A-0C2C6D45CA04}"/>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259394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E23B8A-6D09-4DE1-8A83-40FEA971A82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0B8620A-832C-4705-B46F-B634C6DC3F3C}"/>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2F93E71-8071-476C-B42A-8453C48D8868}"/>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5" name="Symbol zastępczy stopki 4">
            <a:extLst>
              <a:ext uri="{FF2B5EF4-FFF2-40B4-BE49-F238E27FC236}">
                <a16:creationId xmlns:a16="http://schemas.microsoft.com/office/drawing/2014/main" id="{76AC2376-102E-4659-A4F8-C1E00FFA040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D9A85CA-DCF4-4E03-9D09-AC7A07FE9C85}"/>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286352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FE6866-37C6-47F7-B936-DCA144EC72A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225D6A6-47F9-4470-B883-B87F6A97B3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255C1B8F-B65D-4A11-A38B-DD1703568EFC}"/>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5" name="Symbol zastępczy stopki 4">
            <a:extLst>
              <a:ext uri="{FF2B5EF4-FFF2-40B4-BE49-F238E27FC236}">
                <a16:creationId xmlns:a16="http://schemas.microsoft.com/office/drawing/2014/main" id="{B0C0B21F-0785-4DC7-856A-23FB9DE7461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0FC2D21-3CA5-4548-966F-5BA439839D50}"/>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3536669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2EB56D-05DB-4053-B34D-A6ECFB1385D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8A0D349-96DB-432A-8565-6204DAE51B1D}"/>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BB73E75-C56C-4AA8-A0D9-AC3B71AB01A6}"/>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0DBA48B3-5669-47D2-8186-F36E82B5E150}"/>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6" name="Symbol zastępczy stopki 5">
            <a:extLst>
              <a:ext uri="{FF2B5EF4-FFF2-40B4-BE49-F238E27FC236}">
                <a16:creationId xmlns:a16="http://schemas.microsoft.com/office/drawing/2014/main" id="{889CBB3C-61FD-49C7-BDA8-9CB3C8D59F4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7476FB1-7C4D-4D86-B5CD-AE0D8C002ECA}"/>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106493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ED5A03-E2B8-4883-8E44-60BF4F8250B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234F926-B3DA-4C54-86A8-B795D3536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D7E6CB77-4AFF-44DD-B4F9-2D418C615EEC}"/>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537E2D2-ADF0-49CC-8201-A8CBF4EB7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64D2DEC8-ED6A-4A2F-AC88-AFF7020EAE0A}"/>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6759EAC-CA5A-4F9D-96B3-5583D2BFE5D8}"/>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8" name="Symbol zastępczy stopki 7">
            <a:extLst>
              <a:ext uri="{FF2B5EF4-FFF2-40B4-BE49-F238E27FC236}">
                <a16:creationId xmlns:a16="http://schemas.microsoft.com/office/drawing/2014/main" id="{C52E9837-AD39-4B6E-9AC3-86AABC3A149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5AAE8524-71E6-4D3A-8A5B-E829E1F25A8C}"/>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163855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2C08AB-38E9-4DB2-BA9E-1992E0B7C06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C9A5BBA-7B43-403E-B3CD-D1A38C4D21F3}"/>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4" name="Symbol zastępczy stopki 3">
            <a:extLst>
              <a:ext uri="{FF2B5EF4-FFF2-40B4-BE49-F238E27FC236}">
                <a16:creationId xmlns:a16="http://schemas.microsoft.com/office/drawing/2014/main" id="{E0FD477A-FC54-4B09-ABA5-AC50CBFF3435}"/>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4FAE8B9-1067-42C0-8721-07A14F62FE2A}"/>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2271587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0B5C7B0-BF1E-40AF-B378-A9E3419AAB99}"/>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3" name="Symbol zastępczy stopki 2">
            <a:extLst>
              <a:ext uri="{FF2B5EF4-FFF2-40B4-BE49-F238E27FC236}">
                <a16:creationId xmlns:a16="http://schemas.microsoft.com/office/drawing/2014/main" id="{64AC68B1-1131-410B-BCA9-B5449FEC70C1}"/>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42463F88-C2A8-4137-AA50-B2431ECAF4DF}"/>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1081165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CE82B7-5438-41F9-97F3-DB517594E50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0BB75DD-308E-45BF-8E56-59135001E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5A8EA2C-3433-4B76-8CA4-54106849C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85805DB-FC9A-4F5E-9997-708ABFF7C96B}"/>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6" name="Symbol zastępczy stopki 5">
            <a:extLst>
              <a:ext uri="{FF2B5EF4-FFF2-40B4-BE49-F238E27FC236}">
                <a16:creationId xmlns:a16="http://schemas.microsoft.com/office/drawing/2014/main" id="{EF956F55-74F2-4602-AED7-BF8E79468C1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8E678A3-7AF5-4A74-BFD9-2A58C8A7453F}"/>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78379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A8C2F0-01B9-4F44-95BF-5DD66B0B43C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012C686-EF3B-4BC1-B521-02D136CDD0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B2C4B19A-F450-475D-A590-5AD2380C0C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3027B23-D3E8-48F3-87B3-40D895501B87}"/>
              </a:ext>
            </a:extLst>
          </p:cNvPr>
          <p:cNvSpPr>
            <a:spLocks noGrp="1"/>
          </p:cNvSpPr>
          <p:nvPr>
            <p:ph type="dt" sz="half" idx="10"/>
          </p:nvPr>
        </p:nvSpPr>
        <p:spPr/>
        <p:txBody>
          <a:bodyPr/>
          <a:lstStyle/>
          <a:p>
            <a:fld id="{646414E3-3BFF-432E-9C72-52EB1E4F2D90}" type="datetimeFigureOut">
              <a:rPr lang="pl-PL" smtClean="0"/>
              <a:t>01.12.2022</a:t>
            </a:fld>
            <a:endParaRPr lang="pl-PL"/>
          </a:p>
        </p:txBody>
      </p:sp>
      <p:sp>
        <p:nvSpPr>
          <p:cNvPr id="6" name="Symbol zastępczy stopki 5">
            <a:extLst>
              <a:ext uri="{FF2B5EF4-FFF2-40B4-BE49-F238E27FC236}">
                <a16:creationId xmlns:a16="http://schemas.microsoft.com/office/drawing/2014/main" id="{4F9CE269-F94D-4716-8939-AA0FF16BEE9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28D9805-6065-493A-B90F-17ACBFFD6802}"/>
              </a:ext>
            </a:extLst>
          </p:cNvPr>
          <p:cNvSpPr>
            <a:spLocks noGrp="1"/>
          </p:cNvSpPr>
          <p:nvPr>
            <p:ph type="sldNum" sz="quarter" idx="12"/>
          </p:nvPr>
        </p:nvSpPr>
        <p:spPr/>
        <p:txBody>
          <a:bodyPr/>
          <a:lstStyle/>
          <a:p>
            <a:fld id="{788B4870-5999-4BA4-83E9-597D31BD1EF2}" type="slidenum">
              <a:rPr lang="pl-PL" smtClean="0"/>
              <a:t>‹#›</a:t>
            </a:fld>
            <a:endParaRPr lang="pl-PL"/>
          </a:p>
        </p:txBody>
      </p:sp>
    </p:spTree>
    <p:extLst>
      <p:ext uri="{BB962C8B-B14F-4D97-AF65-F5344CB8AC3E}">
        <p14:creationId xmlns:p14="http://schemas.microsoft.com/office/powerpoint/2010/main" val="135978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F2CAD10-0F1F-470E-9B4B-B1F1B3E2AF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DD3C9D5-34CA-4174-AB10-05E0CDD3C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70CD886-E8C6-43EA-A3D7-5A824C8D8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414E3-3BFF-432E-9C72-52EB1E4F2D90}" type="datetimeFigureOut">
              <a:rPr lang="pl-PL" smtClean="0"/>
              <a:t>01.12.2022</a:t>
            </a:fld>
            <a:endParaRPr lang="pl-PL"/>
          </a:p>
        </p:txBody>
      </p:sp>
      <p:sp>
        <p:nvSpPr>
          <p:cNvPr id="5" name="Symbol zastępczy stopki 4">
            <a:extLst>
              <a:ext uri="{FF2B5EF4-FFF2-40B4-BE49-F238E27FC236}">
                <a16:creationId xmlns:a16="http://schemas.microsoft.com/office/drawing/2014/main" id="{B92EC00B-262C-47EA-BDEF-C2F9C0CB17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EFBB943A-B698-45AA-9A28-FDAACCE586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B4870-5999-4BA4-83E9-597D31BD1EF2}" type="slidenum">
              <a:rPr lang="pl-PL" smtClean="0"/>
              <a:t>‹#›</a:t>
            </a:fld>
            <a:endParaRPr lang="pl-PL"/>
          </a:p>
        </p:txBody>
      </p:sp>
    </p:spTree>
    <p:extLst>
      <p:ext uri="{BB962C8B-B14F-4D97-AF65-F5344CB8AC3E}">
        <p14:creationId xmlns:p14="http://schemas.microsoft.com/office/powerpoint/2010/main" val="2221095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4F2EC1-499E-4F99-A1E9-52EEF7AEB77E}"/>
              </a:ext>
            </a:extLst>
          </p:cNvPr>
          <p:cNvSpPr>
            <a:spLocks noGrp="1"/>
          </p:cNvSpPr>
          <p:nvPr>
            <p:ph type="ctrTitle"/>
          </p:nvPr>
        </p:nvSpPr>
        <p:spPr/>
        <p:txBody>
          <a:bodyPr/>
          <a:lstStyle/>
          <a:p>
            <a:r>
              <a:rPr lang="pl-PL" b="1" dirty="0"/>
              <a:t>Sankcje administracyjne </a:t>
            </a:r>
          </a:p>
        </p:txBody>
      </p:sp>
      <p:sp>
        <p:nvSpPr>
          <p:cNvPr id="3" name="Podtytuł 2">
            <a:extLst>
              <a:ext uri="{FF2B5EF4-FFF2-40B4-BE49-F238E27FC236}">
                <a16:creationId xmlns:a16="http://schemas.microsoft.com/office/drawing/2014/main" id="{6A06DFB1-C4A1-458F-B9AE-5BC6C48CC2D7}"/>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744355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dirty="0"/>
              <a:t>Nie jest sankcją administracyjną konieczność wniesienia podatku, ponieważ uiszczenie podatku nie jest konsekwencją popełnienia deliktu administracyjnego. </a:t>
            </a:r>
          </a:p>
          <a:p>
            <a:pPr marL="0" indent="0">
              <a:buNone/>
            </a:pPr>
            <a:r>
              <a:rPr lang="pl-PL" dirty="0"/>
              <a:t>Rozszerzenie zakresu obowiązków podatkowych ma charakter sankcji karnych. </a:t>
            </a:r>
          </a:p>
          <a:p>
            <a:pPr marL="0" indent="0">
              <a:buNone/>
            </a:pPr>
            <a:r>
              <a:rPr lang="pl-PL" dirty="0"/>
              <a:t>Sankcją administracyjną może być jednak wniesienie innych opłat, które stanowią daninę publiczną (np. opłata legislacyjna). </a:t>
            </a:r>
          </a:p>
          <a:p>
            <a:pPr marL="0" indent="0">
              <a:buNone/>
            </a:pPr>
            <a:endParaRPr lang="pl-PL" dirty="0"/>
          </a:p>
        </p:txBody>
      </p:sp>
    </p:spTree>
    <p:extLst>
      <p:ext uri="{BB962C8B-B14F-4D97-AF65-F5344CB8AC3E}">
        <p14:creationId xmlns:p14="http://schemas.microsoft.com/office/powerpoint/2010/main" val="2363527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dirty="0"/>
              <a:t>Ujemne konsekwencje jako element sankcji administracyjnej mogą mieć charakter:</a:t>
            </a:r>
          </a:p>
          <a:p>
            <a:pPr marL="0" indent="0">
              <a:buNone/>
            </a:pPr>
            <a:r>
              <a:rPr lang="pl-PL" dirty="0"/>
              <a:t>1. pieniężny (np. kara administracyjna) </a:t>
            </a:r>
          </a:p>
          <a:p>
            <a:pPr marL="0" indent="0">
              <a:buNone/>
            </a:pPr>
            <a:r>
              <a:rPr lang="pl-PL" dirty="0"/>
              <a:t>2. niepieniężny (pozostałe rodzaje sankcji administracyjnych) </a:t>
            </a:r>
          </a:p>
          <a:p>
            <a:pPr marL="0" indent="0">
              <a:buNone/>
            </a:pPr>
            <a:endParaRPr lang="pl-PL" dirty="0"/>
          </a:p>
          <a:p>
            <a:pPr marL="0" indent="0">
              <a:buNone/>
            </a:pPr>
            <a:r>
              <a:rPr lang="pl-PL" dirty="0"/>
              <a:t>Ujemne konsekwencje mogą mieć charakter: </a:t>
            </a:r>
          </a:p>
          <a:p>
            <a:pPr marL="0" indent="0">
              <a:buNone/>
            </a:pPr>
            <a:r>
              <a:rPr lang="pl-PL" dirty="0"/>
              <a:t>1.prawne; </a:t>
            </a:r>
          </a:p>
          <a:p>
            <a:pPr marL="0" indent="0">
              <a:buNone/>
            </a:pPr>
            <a:r>
              <a:rPr lang="pl-PL" dirty="0"/>
              <a:t>2.faktyczne. </a:t>
            </a:r>
          </a:p>
        </p:txBody>
      </p:sp>
    </p:spTree>
    <p:extLst>
      <p:ext uri="{BB962C8B-B14F-4D97-AF65-F5344CB8AC3E}">
        <p14:creationId xmlns:p14="http://schemas.microsoft.com/office/powerpoint/2010/main" val="118704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lnSpcReduction="10000"/>
          </a:bodyPr>
          <a:lstStyle/>
          <a:p>
            <a:pPr marL="0" indent="0">
              <a:buNone/>
            </a:pPr>
            <a:r>
              <a:rPr lang="pl-PL" b="1" dirty="0"/>
              <a:t>Sankcja a władztwo administracyjne</a:t>
            </a:r>
            <a:endParaRPr lang="pl-PL" dirty="0"/>
          </a:p>
          <a:p>
            <a:pPr marL="0" indent="0">
              <a:buNone/>
            </a:pPr>
            <a:r>
              <a:rPr lang="pl-PL" dirty="0"/>
              <a:t> </a:t>
            </a:r>
          </a:p>
          <a:p>
            <a:pPr marL="0" indent="0">
              <a:buNone/>
            </a:pPr>
            <a:r>
              <a:rPr lang="pl-PL" dirty="0"/>
              <a:t>Sankcja administracyjne oznacza nałożenie na jednostkę ujemnych konsekwencji prawnych. Skuteczność wypełnienia tych konsekwencji jest zależna od posiadania przez organ władztwa administracyjnego, czyli możliwości jednostronnego zapewnienia wypełniania tych konsekwencji. </a:t>
            </a:r>
          </a:p>
          <a:p>
            <a:pPr marL="0" indent="0">
              <a:buNone/>
            </a:pPr>
            <a:r>
              <a:rPr lang="pl-PL" dirty="0"/>
              <a:t>Sposób wypełnienia sankcji: </a:t>
            </a:r>
          </a:p>
          <a:p>
            <a:pPr marL="0" indent="0">
              <a:buNone/>
            </a:pPr>
            <a:r>
              <a:rPr lang="pl-PL" dirty="0"/>
              <a:t>1.bezpośredni – w ramach postępowania egzekucyjnego </a:t>
            </a:r>
          </a:p>
          <a:p>
            <a:pPr marL="0" indent="0">
              <a:buNone/>
            </a:pPr>
            <a:r>
              <a:rPr lang="pl-PL" dirty="0"/>
              <a:t>2.pośredni – w formie kary administracyjnej. </a:t>
            </a:r>
          </a:p>
          <a:p>
            <a:pPr marL="0" indent="0">
              <a:buNone/>
            </a:pPr>
            <a:endParaRPr lang="pl-PL" dirty="0"/>
          </a:p>
        </p:txBody>
      </p:sp>
    </p:spTree>
    <p:extLst>
      <p:ext uri="{BB962C8B-B14F-4D97-AF65-F5344CB8AC3E}">
        <p14:creationId xmlns:p14="http://schemas.microsoft.com/office/powerpoint/2010/main" val="903424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Obiektywny charakter sankcji administracyjnych </a:t>
            </a:r>
            <a:endParaRPr lang="pl-PL" dirty="0"/>
          </a:p>
          <a:p>
            <a:pPr marL="0" indent="0">
              <a:buNone/>
            </a:pPr>
            <a:r>
              <a:rPr lang="pl-PL" dirty="0"/>
              <a:t> </a:t>
            </a:r>
          </a:p>
          <a:p>
            <a:pPr marL="0" indent="0">
              <a:buNone/>
            </a:pPr>
            <a:r>
              <a:rPr lang="pl-PL" dirty="0"/>
              <a:t>Sankcja administracyjna jest nakładana bez względu na winę podmiotu, który dopuścił się zabronionego działania lub zaniechania. Wystarczające jest, aby to działanie lub zaniechanie miało bezprawny charakter. </a:t>
            </a:r>
          </a:p>
          <a:p>
            <a:pPr marL="0" indent="0">
              <a:buNone/>
            </a:pPr>
            <a:r>
              <a:rPr lang="pl-PL" dirty="0"/>
              <a:t>Organ nie musi wykazywać winy podmiotu dokonującego deliktu administracyjnego. </a:t>
            </a:r>
          </a:p>
          <a:p>
            <a:pPr marL="0" indent="0">
              <a:buNone/>
            </a:pPr>
            <a:endParaRPr lang="pl-PL" dirty="0"/>
          </a:p>
        </p:txBody>
      </p:sp>
    </p:spTree>
    <p:extLst>
      <p:ext uri="{BB962C8B-B14F-4D97-AF65-F5344CB8AC3E}">
        <p14:creationId xmlns:p14="http://schemas.microsoft.com/office/powerpoint/2010/main" val="3145272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Absolutny charakter sankcji administracyjnej </a:t>
            </a:r>
            <a:endParaRPr lang="pl-PL" dirty="0"/>
          </a:p>
          <a:p>
            <a:pPr marL="0" indent="0">
              <a:buNone/>
            </a:pPr>
            <a:r>
              <a:rPr lang="pl-PL" dirty="0"/>
              <a:t> </a:t>
            </a:r>
          </a:p>
          <a:p>
            <a:pPr marL="0" indent="0">
              <a:buNone/>
            </a:pPr>
            <a:r>
              <a:rPr lang="pl-PL" dirty="0"/>
              <a:t>Sankcja administracyjna może mieć charakter absolutny, jeżeli adresat sankcji zawsze będzie ponosił ujemne konsekwencje, w przypadku zaistnienia określonego rodzaju sytuacji prawnej. </a:t>
            </a:r>
          </a:p>
          <a:p>
            <a:pPr marL="0" indent="0">
              <a:buNone/>
            </a:pPr>
            <a:endParaRPr lang="pl-PL" dirty="0"/>
          </a:p>
        </p:txBody>
      </p:sp>
    </p:spTree>
    <p:extLst>
      <p:ext uri="{BB962C8B-B14F-4D97-AF65-F5344CB8AC3E}">
        <p14:creationId xmlns:p14="http://schemas.microsoft.com/office/powerpoint/2010/main" val="1766150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85000" lnSpcReduction="20000"/>
          </a:bodyPr>
          <a:lstStyle/>
          <a:p>
            <a:pPr marL="0" indent="0">
              <a:buNone/>
            </a:pPr>
            <a:r>
              <a:rPr lang="pl-PL" b="1" dirty="0"/>
              <a:t>Niekonkurencyjny charakter sankcji administracyjnej</a:t>
            </a:r>
            <a:endParaRPr lang="pl-PL" dirty="0"/>
          </a:p>
          <a:p>
            <a:pPr marL="0" indent="0">
              <a:buNone/>
            </a:pPr>
            <a:r>
              <a:rPr lang="pl-PL" dirty="0"/>
              <a:t> </a:t>
            </a:r>
          </a:p>
          <a:p>
            <a:pPr marL="0" indent="0">
              <a:buNone/>
            </a:pPr>
            <a:r>
              <a:rPr lang="pl-PL" dirty="0"/>
              <a:t>Nałożenie sankcji administracyjnej nie wyłącza możliwości nałożenia równolegle sankcji karnej na ten sam podmiot. </a:t>
            </a:r>
          </a:p>
          <a:p>
            <a:pPr marL="0" lvl="0" indent="0">
              <a:buNone/>
            </a:pPr>
            <a:r>
              <a:rPr lang="pl-PL" dirty="0"/>
              <a:t>Odpowiedzialność administracyjnoprawna jest związana z popełnieniem deliktu administracyjnego; </a:t>
            </a:r>
          </a:p>
          <a:p>
            <a:pPr marL="0" lvl="0" indent="0">
              <a:buNone/>
            </a:pPr>
            <a:r>
              <a:rPr lang="pl-PL" dirty="0"/>
              <a:t>Odpowiedzialność karna jest związana z popełnieniem czynu w rozumieniu prawa karnego. </a:t>
            </a:r>
          </a:p>
          <a:p>
            <a:pPr marL="0" indent="0">
              <a:buNone/>
            </a:pPr>
            <a:r>
              <a:rPr lang="pl-PL" dirty="0"/>
              <a:t>Nałożenie sankcji administracyjnej może być konsekwencją nałożenia wcześniejszej sankcji karnej, jeżeli brak sankcji karnej jest warunkiem posiadania uprawnienia administracyjnego. (sekwencja nakładania sankcji prawnych) </a:t>
            </a:r>
          </a:p>
          <a:p>
            <a:pPr marL="0" indent="0">
              <a:buNone/>
            </a:pPr>
            <a:r>
              <a:rPr lang="pl-PL" dirty="0"/>
              <a:t>Nałożenie się sankcji karnej oraz administracyjnej ma miejsce w szczególności w przypadku gdy delikt administracyjny jest równocześnie wykroczeniem. </a:t>
            </a:r>
          </a:p>
          <a:p>
            <a:pPr marL="0" indent="0">
              <a:buNone/>
            </a:pPr>
            <a:endParaRPr lang="pl-PL" dirty="0"/>
          </a:p>
        </p:txBody>
      </p:sp>
    </p:spTree>
    <p:extLst>
      <p:ext uri="{BB962C8B-B14F-4D97-AF65-F5344CB8AC3E}">
        <p14:creationId xmlns:p14="http://schemas.microsoft.com/office/powerpoint/2010/main" val="605396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77500" lnSpcReduction="20000"/>
          </a:bodyPr>
          <a:lstStyle/>
          <a:p>
            <a:pPr marL="0" indent="0">
              <a:buNone/>
            </a:pPr>
            <a:r>
              <a:rPr lang="pl-PL" b="1" dirty="0"/>
              <a:t>Funkcja sankcji administracyjnych:</a:t>
            </a:r>
            <a:endParaRPr lang="pl-PL" dirty="0"/>
          </a:p>
          <a:p>
            <a:pPr marL="0" indent="0">
              <a:buNone/>
            </a:pPr>
            <a:r>
              <a:rPr lang="pl-PL" dirty="0"/>
              <a:t>1.funkcja prewencyjna,</a:t>
            </a:r>
          </a:p>
          <a:p>
            <a:pPr marL="0" indent="0">
              <a:buNone/>
            </a:pPr>
            <a:r>
              <a:rPr lang="pl-PL" dirty="0"/>
              <a:t>2.funkcja represyjna,</a:t>
            </a:r>
          </a:p>
          <a:p>
            <a:pPr marL="0" indent="0">
              <a:buNone/>
            </a:pPr>
            <a:r>
              <a:rPr lang="pl-PL" dirty="0"/>
              <a:t>3.funkcja przymuszająca,</a:t>
            </a:r>
          </a:p>
          <a:p>
            <a:pPr marL="0" indent="0">
              <a:buNone/>
            </a:pPr>
            <a:r>
              <a:rPr lang="pl-PL" dirty="0"/>
              <a:t>4.funkcja restytucyjna,</a:t>
            </a:r>
          </a:p>
          <a:p>
            <a:pPr marL="0" indent="0">
              <a:buNone/>
            </a:pPr>
            <a:r>
              <a:rPr lang="pl-PL" dirty="0"/>
              <a:t>5.funkcja redystrybucyjna</a:t>
            </a:r>
          </a:p>
          <a:p>
            <a:pPr marL="0" indent="0">
              <a:buNone/>
            </a:pPr>
            <a:r>
              <a:rPr lang="pl-PL" dirty="0"/>
              <a:t>Każdej sankcji administracyjnej można przypisać dwa lub więcej rodzajów funkcji. </a:t>
            </a:r>
          </a:p>
          <a:p>
            <a:pPr marL="0" indent="0">
              <a:buNone/>
            </a:pPr>
            <a:r>
              <a:rPr lang="pl-PL" dirty="0"/>
              <a:t>Poszczególne funkcje się uzupełniają. Jeżeli np. funkcja prewencyjna przestanie być skuteczna wówczas ma zastosowanie funkcja redystrybucyjna lub restytucyjna. </a:t>
            </a:r>
          </a:p>
          <a:p>
            <a:pPr marL="0" indent="0">
              <a:buNone/>
            </a:pPr>
            <a:r>
              <a:rPr lang="pl-PL" b="1" dirty="0"/>
              <a:t>Funkcja prewencyjna</a:t>
            </a:r>
            <a:r>
              <a:rPr lang="pl-PL" dirty="0"/>
              <a:t> jest związana także z zagrożeniem pewną dolegliwością, co ma charakter motywacyjny.  Skuteczna realizacja tej sankcji skutkuje brakiem realizacji pozostałych funkcji sankcji. Skutkuje to zatem brakiem konieczności nakładania pozostałych sankcji, jak również ograniczeniem obowiązków prawnych jednostki. </a:t>
            </a:r>
          </a:p>
          <a:p>
            <a:pPr marL="0" indent="0">
              <a:buNone/>
            </a:pPr>
            <a:endParaRPr lang="pl-PL" dirty="0"/>
          </a:p>
        </p:txBody>
      </p:sp>
    </p:spTree>
    <p:extLst>
      <p:ext uri="{BB962C8B-B14F-4D97-AF65-F5344CB8AC3E}">
        <p14:creationId xmlns:p14="http://schemas.microsoft.com/office/powerpoint/2010/main" val="4155564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a:bodyPr>
          <a:lstStyle/>
          <a:p>
            <a:pPr marL="0" indent="0">
              <a:buNone/>
            </a:pPr>
            <a:r>
              <a:rPr lang="pl-PL" b="1" dirty="0"/>
              <a:t>Delikt administracyjny </a:t>
            </a:r>
            <a:endParaRPr lang="pl-PL" dirty="0"/>
          </a:p>
          <a:p>
            <a:pPr marL="0" indent="0">
              <a:buNone/>
            </a:pPr>
            <a:r>
              <a:rPr lang="pl-PL" dirty="0"/>
              <a:t>Sankcja administracyjna może być nałożona jedynie w sytuacji, gdy jednostka dopuściła się deliktu administracyjnego. </a:t>
            </a:r>
          </a:p>
          <a:p>
            <a:pPr marL="0" indent="0">
              <a:buNone/>
            </a:pPr>
            <a:r>
              <a:rPr lang="pl-PL" dirty="0"/>
              <a:t>Delikt administracyjny oznacza naruszenie przepisów prawa administracyjnego. </a:t>
            </a:r>
          </a:p>
          <a:p>
            <a:pPr marL="0" indent="0">
              <a:buNone/>
            </a:pPr>
            <a:r>
              <a:rPr lang="pl-PL" dirty="0"/>
              <a:t>Delikt administracyjny jest działaniem lub zaniechaniem o charakterze bezprawnym. </a:t>
            </a:r>
          </a:p>
          <a:p>
            <a:pPr marL="0" indent="0">
              <a:buNone/>
            </a:pPr>
            <a:r>
              <a:rPr lang="pl-PL" dirty="0"/>
              <a:t>Delikt administracyjny może polegać na naruszeniu obowiązków wskazanych w 1. akcie normatywnym lub w 2. akcie administracyjnym. </a:t>
            </a:r>
          </a:p>
          <a:p>
            <a:pPr marL="0" indent="0">
              <a:buNone/>
            </a:pPr>
            <a:endParaRPr lang="pl-PL" dirty="0"/>
          </a:p>
        </p:txBody>
      </p:sp>
    </p:spTree>
    <p:extLst>
      <p:ext uri="{BB962C8B-B14F-4D97-AF65-F5344CB8AC3E}">
        <p14:creationId xmlns:p14="http://schemas.microsoft.com/office/powerpoint/2010/main" val="2483470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lnSpcReduction="10000"/>
          </a:bodyPr>
          <a:lstStyle/>
          <a:p>
            <a:pPr marL="0" indent="0">
              <a:buNone/>
            </a:pPr>
            <a:r>
              <a:rPr lang="pl-PL" b="1" dirty="0"/>
              <a:t>Rodzaje sankcji administracyjnych: </a:t>
            </a:r>
            <a:endParaRPr lang="pl-PL" dirty="0"/>
          </a:p>
          <a:p>
            <a:pPr lvl="0"/>
            <a:r>
              <a:rPr lang="pl-PL" dirty="0"/>
              <a:t>sankcje wymierzone w postępowaniu dyscyplinarnym, </a:t>
            </a:r>
          </a:p>
          <a:p>
            <a:pPr lvl="0"/>
            <a:r>
              <a:rPr lang="pl-PL" dirty="0"/>
              <a:t>sankcje nieważności, </a:t>
            </a:r>
          </a:p>
          <a:p>
            <a:pPr lvl="0"/>
            <a:r>
              <a:rPr lang="pl-PL" dirty="0"/>
              <a:t>sankcja nakazu zaniechania działań, </a:t>
            </a:r>
          </a:p>
          <a:p>
            <a:pPr lvl="0"/>
            <a:r>
              <a:rPr lang="pl-PL" dirty="0"/>
              <a:t>sankcje w postaci cofnięcia lub ograniczenia uprawnienia, </a:t>
            </a:r>
          </a:p>
          <a:p>
            <a:pPr lvl="0"/>
            <a:r>
              <a:rPr lang="pl-PL" dirty="0"/>
              <a:t>sankcja w postaci restytucji stanu zgodnego z wymaganiami prawnymi, </a:t>
            </a:r>
          </a:p>
          <a:p>
            <a:pPr lvl="0"/>
            <a:r>
              <a:rPr lang="pl-PL" dirty="0"/>
              <a:t>kara administracyjna. </a:t>
            </a:r>
          </a:p>
          <a:p>
            <a:pPr lvl="0"/>
            <a:r>
              <a:rPr lang="pl-PL" dirty="0"/>
              <a:t>sankcje egzekucyjną, </a:t>
            </a:r>
          </a:p>
          <a:p>
            <a:pPr marL="0" indent="0">
              <a:buNone/>
            </a:pPr>
            <a:endParaRPr lang="pl-PL" dirty="0"/>
          </a:p>
        </p:txBody>
      </p:sp>
    </p:spTree>
    <p:extLst>
      <p:ext uri="{BB962C8B-B14F-4D97-AF65-F5344CB8AC3E}">
        <p14:creationId xmlns:p14="http://schemas.microsoft.com/office/powerpoint/2010/main" val="3371581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Sankcja nakazu zaniechania działań</a:t>
            </a:r>
            <a:endParaRPr lang="pl-PL" dirty="0"/>
          </a:p>
          <a:p>
            <a:pPr marL="0" indent="0">
              <a:buNone/>
            </a:pPr>
            <a:r>
              <a:rPr lang="pl-PL" dirty="0"/>
              <a:t>Sankcja ta jest nakładana w ramach jednym z elementu rozstrzygnięcia wydanego w drodze decyzji administracyjnej o charakterze deklaratoryjnym. </a:t>
            </a:r>
          </a:p>
          <a:p>
            <a:pPr marL="0" indent="0">
              <a:buNone/>
            </a:pPr>
            <a:r>
              <a:rPr lang="pl-PL" dirty="0"/>
              <a:t>Sankcja ta dotyczy sytuacji, gdy adresat sankcji przekroczył granicę swojej swobody określonej w przepisach prawa materialnego. </a:t>
            </a:r>
          </a:p>
          <a:p>
            <a:pPr marL="0" indent="0">
              <a:buNone/>
            </a:pPr>
            <a:r>
              <a:rPr lang="pl-PL" i="1" dirty="0"/>
              <a:t>Przykład: decyzja w sprawie rozwiązania zgromadzenia publicznego, gdy zgromadzenie publiczne przekracza granicę swobody zgromadzeń. </a:t>
            </a:r>
            <a:endParaRPr lang="pl-PL" dirty="0"/>
          </a:p>
          <a:p>
            <a:pPr marL="0" indent="0">
              <a:buNone/>
            </a:pPr>
            <a:endParaRPr lang="pl-PL" dirty="0"/>
          </a:p>
        </p:txBody>
      </p:sp>
    </p:spTree>
    <p:extLst>
      <p:ext uri="{BB962C8B-B14F-4D97-AF65-F5344CB8AC3E}">
        <p14:creationId xmlns:p14="http://schemas.microsoft.com/office/powerpoint/2010/main" val="54866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Odpowiedzialność prawna</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dirty="0"/>
              <a:t>Odpowiedzialność prawną, w ogólnym rozumieniu, jest ponoszenie ujemnych konsekwencji przez podmiot prawny, które są wynikiem zdarzenia lub stanu rzeczy podlegających ujemnych konsekwencji normatywnych (ujemne konsekwencje są określone w porządku prawnym). </a:t>
            </a:r>
          </a:p>
        </p:txBody>
      </p:sp>
    </p:spTree>
    <p:extLst>
      <p:ext uri="{BB962C8B-B14F-4D97-AF65-F5344CB8AC3E}">
        <p14:creationId xmlns:p14="http://schemas.microsoft.com/office/powerpoint/2010/main" val="1383632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85000" lnSpcReduction="10000"/>
          </a:bodyPr>
          <a:lstStyle/>
          <a:p>
            <a:pPr marL="0" indent="0">
              <a:buNone/>
            </a:pPr>
            <a:r>
              <a:rPr lang="pl-PL" b="1" dirty="0"/>
              <a:t>Sankcja polegająca na cofnięciu lub ograniczeniu uprawnienia</a:t>
            </a:r>
            <a:endParaRPr lang="pl-PL" dirty="0"/>
          </a:p>
          <a:p>
            <a:pPr marL="0" indent="0">
              <a:buNone/>
            </a:pPr>
            <a:r>
              <a:rPr lang="pl-PL" dirty="0"/>
              <a:t>Sankcja ta jest nakładana w ramach jednym z elementu rozstrzygnięcia wydanego w drodze decyzji administracyjnej o charakterze konstytutywnym. </a:t>
            </a:r>
          </a:p>
          <a:p>
            <a:pPr marL="0" indent="0">
              <a:buNone/>
            </a:pPr>
            <a:r>
              <a:rPr lang="pl-PL" dirty="0"/>
              <a:t>Sankcja cofnięcia lub ograniczenia uprawnienia jest związana z nieprawidłowym wykonywaniem wcześniej wydanej zgody, która wyłączała ogólny zakaz. </a:t>
            </a:r>
          </a:p>
          <a:p>
            <a:pPr marL="0" indent="0">
              <a:buNone/>
            </a:pPr>
            <a:r>
              <a:rPr lang="pl-PL" b="1" dirty="0"/>
              <a:t>Sankcja ta ma na celu przywrócenie stanu zgodnego z ogólną normą wskazującą, że istnieje ogólny zakaz</a:t>
            </a:r>
            <a:r>
              <a:rPr lang="pl-PL" dirty="0"/>
              <a:t>, a sytuacja adresata tej sankcji powraca całościowo / częściowo do stanu sprzed wydania zgody </a:t>
            </a:r>
            <a:r>
              <a:rPr lang="pl-PL" b="1" dirty="0"/>
              <a:t>(wg. klauzuli odwołalności)</a:t>
            </a:r>
            <a:r>
              <a:rPr lang="pl-PL" dirty="0"/>
              <a:t> </a:t>
            </a:r>
          </a:p>
          <a:p>
            <a:pPr marL="0" indent="0">
              <a:buNone/>
            </a:pPr>
            <a:r>
              <a:rPr lang="pl-PL" dirty="0"/>
              <a:t>Sankcja ta może też przybrać formę nakazu zaniechania określonego działania. </a:t>
            </a:r>
          </a:p>
          <a:p>
            <a:pPr marL="0" indent="0">
              <a:buNone/>
            </a:pPr>
            <a:r>
              <a:rPr lang="pl-PL" i="1" dirty="0"/>
              <a:t>Przykład: zakaz prowadzenia określonego rodzaju działalności przez przedsiębiorcę. </a:t>
            </a:r>
            <a:endParaRPr lang="pl-PL" dirty="0"/>
          </a:p>
          <a:p>
            <a:pPr marL="0" indent="0">
              <a:buNone/>
            </a:pPr>
            <a:endParaRPr lang="pl-PL" dirty="0"/>
          </a:p>
        </p:txBody>
      </p:sp>
    </p:spTree>
    <p:extLst>
      <p:ext uri="{BB962C8B-B14F-4D97-AF65-F5344CB8AC3E}">
        <p14:creationId xmlns:p14="http://schemas.microsoft.com/office/powerpoint/2010/main" val="3142709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dirty="0"/>
              <a:t>Sankcja w postaci restytucji stanu zgodnego z wymaganiami prawnymi</a:t>
            </a:r>
          </a:p>
          <a:p>
            <a:pPr marL="0" indent="0">
              <a:buNone/>
            </a:pPr>
            <a:r>
              <a:rPr lang="pl-PL" dirty="0"/>
              <a:t>Sankcja ta polega na nałożeniu na podmiot zobowiązany obowiązek wykonania czynności mające na celu sanacji stanu niezgodne z prawem. </a:t>
            </a:r>
          </a:p>
          <a:p>
            <a:pPr marL="0" indent="0">
              <a:buNone/>
            </a:pPr>
            <a:r>
              <a:rPr lang="pl-PL" dirty="0"/>
              <a:t>Skutkiem zastosowania tej sankcji jest pogorszenie sytuacji prawnej zobowiązanego. </a:t>
            </a:r>
          </a:p>
          <a:p>
            <a:pPr marL="0" indent="0">
              <a:buNone/>
            </a:pPr>
            <a:r>
              <a:rPr lang="pl-PL" i="1" dirty="0"/>
              <a:t>Przykład: nakazanie rozbiórki obiektu budowlanego będącego samowolą budowlaną. </a:t>
            </a:r>
            <a:endParaRPr lang="pl-PL" dirty="0"/>
          </a:p>
          <a:p>
            <a:pPr marL="0" indent="0">
              <a:buNone/>
            </a:pPr>
            <a:endParaRPr lang="pl-PL" dirty="0"/>
          </a:p>
        </p:txBody>
      </p:sp>
    </p:spTree>
    <p:extLst>
      <p:ext uri="{BB962C8B-B14F-4D97-AF65-F5344CB8AC3E}">
        <p14:creationId xmlns:p14="http://schemas.microsoft.com/office/powerpoint/2010/main" val="523110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BDF7EC-DB5E-4926-8C2B-AE2497FC6703}"/>
              </a:ext>
            </a:extLst>
          </p:cNvPr>
          <p:cNvSpPr>
            <a:spLocks noGrp="1"/>
          </p:cNvSpPr>
          <p:nvPr>
            <p:ph type="ctrTitle"/>
          </p:nvPr>
        </p:nvSpPr>
        <p:spPr/>
        <p:txBody>
          <a:bodyPr/>
          <a:lstStyle/>
          <a:p>
            <a:r>
              <a:rPr lang="pl-PL" b="1" dirty="0"/>
              <a:t>Kara administracyjna </a:t>
            </a:r>
          </a:p>
        </p:txBody>
      </p:sp>
      <p:sp>
        <p:nvSpPr>
          <p:cNvPr id="3" name="Podtytuł 2">
            <a:extLst>
              <a:ext uri="{FF2B5EF4-FFF2-40B4-BE49-F238E27FC236}">
                <a16:creationId xmlns:a16="http://schemas.microsoft.com/office/drawing/2014/main" id="{0DBB2BB5-802C-42E9-99CE-E52D471FBE85}"/>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981007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KARA ADMINISTRACYJNA </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dirty="0"/>
              <a:t>Sankcja w postaci </a:t>
            </a:r>
            <a:r>
              <a:rPr lang="pl-PL" b="1" dirty="0"/>
              <a:t>kary administracyjnej</a:t>
            </a:r>
            <a:r>
              <a:rPr lang="pl-PL" dirty="0"/>
              <a:t> jest nakładana w ramach jednym z elementu rozstrzygnięcia wydanego w drodze decyzji administracyjnej. </a:t>
            </a:r>
          </a:p>
          <a:p>
            <a:pPr marL="0" indent="0">
              <a:buNone/>
            </a:pPr>
            <a:r>
              <a:rPr lang="pl-PL" dirty="0"/>
              <a:t>Karami administracyjnymi są: </a:t>
            </a:r>
          </a:p>
          <a:p>
            <a:pPr lvl="0"/>
            <a:r>
              <a:rPr lang="pl-PL" dirty="0"/>
              <a:t>kary porządkowe, </a:t>
            </a:r>
          </a:p>
          <a:p>
            <a:pPr lvl="0"/>
            <a:r>
              <a:rPr lang="pl-PL" dirty="0"/>
              <a:t>kary wymierzane w ramach odpowiedzialności zawodowej i dyscyplinarnej</a:t>
            </a:r>
          </a:p>
          <a:p>
            <a:pPr lvl="0"/>
            <a:r>
              <a:rPr lang="pl-PL" dirty="0"/>
              <a:t>kary administracyjne </a:t>
            </a:r>
            <a:r>
              <a:rPr lang="pl-PL" i="1" dirty="0"/>
              <a:t>sensu stricto </a:t>
            </a:r>
            <a:r>
              <a:rPr lang="pl-PL" dirty="0"/>
              <a:t>(kary wynikające z przepisów prawa administracyjnego materialnego. </a:t>
            </a:r>
          </a:p>
          <a:p>
            <a:pPr marL="0" indent="0">
              <a:buNone/>
            </a:pPr>
            <a:endParaRPr lang="pl-PL" dirty="0"/>
          </a:p>
        </p:txBody>
      </p:sp>
    </p:spTree>
    <p:extLst>
      <p:ext uri="{BB962C8B-B14F-4D97-AF65-F5344CB8AC3E}">
        <p14:creationId xmlns:p14="http://schemas.microsoft.com/office/powerpoint/2010/main" val="3829552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KARA ADMINISTRACYJNA </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Kary porządkowe</a:t>
            </a:r>
            <a:r>
              <a:rPr lang="pl-PL" dirty="0"/>
              <a:t> mają charakter pieniężny, są nakładane w toku postępowania administracyjnego w celu przymuszenia osoby fizycznej do danego rodzaju zachowania w toku postępowania administracyjnego. </a:t>
            </a:r>
          </a:p>
          <a:p>
            <a:pPr marL="0" indent="0">
              <a:buNone/>
            </a:pPr>
            <a:r>
              <a:rPr lang="pl-PL" i="1" dirty="0"/>
              <a:t>Przykładem są grzywny nakładane w drodze postanowienia. </a:t>
            </a:r>
            <a:endParaRPr lang="pl-PL" dirty="0"/>
          </a:p>
          <a:p>
            <a:pPr marL="0" indent="0">
              <a:buNone/>
            </a:pPr>
            <a:endParaRPr lang="pl-PL" dirty="0"/>
          </a:p>
        </p:txBody>
      </p:sp>
    </p:spTree>
    <p:extLst>
      <p:ext uri="{BB962C8B-B14F-4D97-AF65-F5344CB8AC3E}">
        <p14:creationId xmlns:p14="http://schemas.microsoft.com/office/powerpoint/2010/main" val="3165751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KARA ADMINISTRACYJNA </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Kary administracyjne </a:t>
            </a:r>
            <a:r>
              <a:rPr lang="pl-PL" b="1" i="1" dirty="0"/>
              <a:t>sensu stricto</a:t>
            </a:r>
            <a:r>
              <a:rPr lang="pl-PL" b="1" dirty="0"/>
              <a:t> </a:t>
            </a:r>
            <a:r>
              <a:rPr lang="pl-PL" dirty="0"/>
              <a:t>– stanowi karę w drodze konieczności wniesienie opłaty za nieposłuszeństwo, polegające na naruszeniu przepisów prawa administracyjnego materialnego, poprzez nałożenie obowiązków w drodze zakazu lub nakazu. </a:t>
            </a:r>
          </a:p>
          <a:p>
            <a:pPr marL="0" indent="0">
              <a:buNone/>
            </a:pPr>
            <a:r>
              <a:rPr lang="pl-PL" i="1" dirty="0"/>
              <a:t>Przykład: opłata legalizacyjna w toku postępowania legalizacyjnego dotyczącego samowoli budowlanej. </a:t>
            </a:r>
            <a:endParaRPr lang="pl-PL" dirty="0"/>
          </a:p>
          <a:p>
            <a:pPr marL="0" indent="0">
              <a:buNone/>
            </a:pPr>
            <a:endParaRPr lang="pl-PL" dirty="0"/>
          </a:p>
        </p:txBody>
      </p:sp>
    </p:spTree>
    <p:extLst>
      <p:ext uri="{BB962C8B-B14F-4D97-AF65-F5344CB8AC3E}">
        <p14:creationId xmlns:p14="http://schemas.microsoft.com/office/powerpoint/2010/main" val="1622444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Przez administracyjną karę pieniężną</a:t>
            </a:r>
            <a:r>
              <a:rPr lang="pl-PL" dirty="0"/>
              <a:t> rozumie się określoną w ustawie </a:t>
            </a:r>
            <a:r>
              <a:rPr lang="pl-PL" b="1" dirty="0"/>
              <a:t>sankcję o charakterze pieniężnym</a:t>
            </a:r>
            <a:r>
              <a:rPr lang="pl-PL" dirty="0"/>
              <a:t>, nakładaną przez organ administracji publicznej, </a:t>
            </a:r>
            <a:r>
              <a:rPr lang="pl-PL" b="1" dirty="0"/>
              <a:t>w drodze decyzji</a:t>
            </a:r>
            <a:r>
              <a:rPr lang="pl-PL" dirty="0"/>
              <a:t>, w następstwie naruszenia prawa polegającego na </a:t>
            </a:r>
            <a:r>
              <a:rPr lang="pl-PL" b="1" dirty="0"/>
              <a:t>niedopełnieniu obowiązku</a:t>
            </a:r>
            <a:r>
              <a:rPr lang="pl-PL" dirty="0"/>
              <a:t> albo </a:t>
            </a:r>
            <a:r>
              <a:rPr lang="pl-PL" b="1" dirty="0"/>
              <a:t>naruszeniu zakazu</a:t>
            </a:r>
            <a:r>
              <a:rPr lang="pl-PL" dirty="0"/>
              <a:t> ciążącego na osobie fizycznej, osobie prawnej albo jednostce organizacyjnej nieposiadającej osobowości prawnej. (art. 189b k.p.a.)</a:t>
            </a:r>
          </a:p>
          <a:p>
            <a:pPr marL="0" indent="0">
              <a:buNone/>
            </a:pPr>
            <a:endParaRPr lang="pl-PL" dirty="0"/>
          </a:p>
        </p:txBody>
      </p:sp>
    </p:spTree>
    <p:extLst>
      <p:ext uri="{BB962C8B-B14F-4D97-AF65-F5344CB8AC3E}">
        <p14:creationId xmlns:p14="http://schemas.microsoft.com/office/powerpoint/2010/main" val="1968423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55000" lnSpcReduction="20000"/>
          </a:bodyPr>
          <a:lstStyle/>
          <a:p>
            <a:pPr marL="0" indent="0">
              <a:buNone/>
            </a:pPr>
            <a:r>
              <a:rPr lang="pl-PL" b="1" dirty="0"/>
              <a:t>W sprawach nakładania lub wymierzania administracyjnej kary pieniężnej lub udzielania ulg w jej wykonaniu stosuje się przepisy niniejszego działu.</a:t>
            </a:r>
            <a:endParaRPr lang="pl-PL" dirty="0"/>
          </a:p>
          <a:p>
            <a:pPr marL="0" indent="0">
              <a:buNone/>
            </a:pPr>
            <a:r>
              <a:rPr lang="pl-PL" b="1" dirty="0"/>
              <a:t> </a:t>
            </a:r>
            <a:endParaRPr lang="pl-PL" dirty="0"/>
          </a:p>
          <a:p>
            <a:pPr marL="0" indent="0">
              <a:buNone/>
            </a:pPr>
            <a:r>
              <a:rPr lang="pl-PL" dirty="0"/>
              <a:t>W przypadku uregulowania w przepisach odrębnych:</a:t>
            </a:r>
          </a:p>
          <a:p>
            <a:pPr marL="0" indent="0">
              <a:buNone/>
            </a:pPr>
            <a:r>
              <a:rPr lang="pl-PL" dirty="0"/>
              <a:t>1</a:t>
            </a:r>
            <a:r>
              <a:rPr lang="pl-PL" b="1" dirty="0"/>
              <a:t>)  przesłanek wymiaru</a:t>
            </a:r>
            <a:r>
              <a:rPr lang="pl-PL" dirty="0"/>
              <a:t> administracyjnej kary pieniężnej,</a:t>
            </a:r>
          </a:p>
          <a:p>
            <a:pPr marL="0" indent="0">
              <a:buNone/>
            </a:pPr>
            <a:r>
              <a:rPr lang="pl-PL" dirty="0"/>
              <a:t>2)  </a:t>
            </a:r>
            <a:r>
              <a:rPr lang="pl-PL" b="1" dirty="0"/>
              <a:t>odstąpienia od nałożenia</a:t>
            </a:r>
            <a:r>
              <a:rPr lang="pl-PL" dirty="0"/>
              <a:t> administracyjnej kary pieniężnej lub </a:t>
            </a:r>
            <a:r>
              <a:rPr lang="pl-PL" b="1" dirty="0"/>
              <a:t>udzielenia pouczenia,</a:t>
            </a:r>
            <a:endParaRPr lang="pl-PL" dirty="0"/>
          </a:p>
          <a:p>
            <a:pPr marL="0" indent="0">
              <a:buNone/>
            </a:pPr>
            <a:r>
              <a:rPr lang="pl-PL" dirty="0"/>
              <a:t>3</a:t>
            </a:r>
            <a:r>
              <a:rPr lang="pl-PL" b="1" dirty="0"/>
              <a:t>) terminów przedawnienia nakładania</a:t>
            </a:r>
            <a:r>
              <a:rPr lang="pl-PL" dirty="0"/>
              <a:t> administracyjnej kary pieniężnej,</a:t>
            </a:r>
          </a:p>
          <a:p>
            <a:pPr marL="0" indent="0">
              <a:buNone/>
            </a:pPr>
            <a:r>
              <a:rPr lang="pl-PL" dirty="0"/>
              <a:t>4) </a:t>
            </a:r>
            <a:r>
              <a:rPr lang="pl-PL" b="1" dirty="0"/>
              <a:t>terminów przedawnienia egzekucji</a:t>
            </a:r>
            <a:r>
              <a:rPr lang="pl-PL" dirty="0"/>
              <a:t> administracyjnej kary pieniężnej,</a:t>
            </a:r>
          </a:p>
          <a:p>
            <a:pPr marL="0" indent="0">
              <a:buNone/>
            </a:pPr>
            <a:r>
              <a:rPr lang="pl-PL" dirty="0"/>
              <a:t>5) </a:t>
            </a:r>
            <a:r>
              <a:rPr lang="pl-PL" b="1" dirty="0"/>
              <a:t>odsetek od zaległej</a:t>
            </a:r>
            <a:r>
              <a:rPr lang="pl-PL" dirty="0"/>
              <a:t> administracyjnej kary pieniężnej,</a:t>
            </a:r>
          </a:p>
          <a:p>
            <a:pPr marL="0" indent="0">
              <a:buNone/>
            </a:pPr>
            <a:r>
              <a:rPr lang="pl-PL" dirty="0"/>
              <a:t>6) </a:t>
            </a:r>
            <a:r>
              <a:rPr lang="pl-PL" b="1" dirty="0"/>
              <a:t>udzielania ulg w wykonaniu</a:t>
            </a:r>
            <a:r>
              <a:rPr lang="pl-PL" dirty="0"/>
              <a:t> administracyjnej kary pieniężnej </a:t>
            </a:r>
          </a:p>
          <a:p>
            <a:pPr marL="0" indent="0">
              <a:buNone/>
            </a:pPr>
            <a:r>
              <a:rPr lang="pl-PL" dirty="0"/>
              <a:t>- przepisów niniejszego działu w tym zakresie nie stosuje się.</a:t>
            </a:r>
          </a:p>
          <a:p>
            <a:pPr marL="0" indent="0">
              <a:buNone/>
            </a:pPr>
            <a:r>
              <a:rPr lang="pl-PL" dirty="0"/>
              <a:t>W sprawach nakładania lub wymierzania przez organ administracji publicznej kar na </a:t>
            </a:r>
            <a:r>
              <a:rPr lang="pl-PL" b="1" dirty="0"/>
              <a:t>podstawie przepisów o postępowaniu w sprawach o wykroczenia, odpowiedzialności dyscyplinarnej, porządkowej lub z tytułu naruszenia dyscypliny finansów publicznych, przepisów niniejszego działu nie stosuje się.</a:t>
            </a:r>
            <a:endParaRPr lang="pl-PL" dirty="0"/>
          </a:p>
          <a:p>
            <a:pPr marL="0" indent="0">
              <a:buNone/>
            </a:pPr>
            <a:r>
              <a:rPr lang="pl-PL" dirty="0"/>
              <a:t>(art. 189a k.p.a.)</a:t>
            </a:r>
          </a:p>
          <a:p>
            <a:pPr marL="0" indent="0">
              <a:buNone/>
            </a:pPr>
            <a:endParaRPr lang="pl-PL" dirty="0"/>
          </a:p>
        </p:txBody>
      </p:sp>
    </p:spTree>
    <p:extLst>
      <p:ext uri="{BB962C8B-B14F-4D97-AF65-F5344CB8AC3E}">
        <p14:creationId xmlns:p14="http://schemas.microsoft.com/office/powerpoint/2010/main" val="3044659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55000" lnSpcReduction="20000"/>
          </a:bodyPr>
          <a:lstStyle/>
          <a:p>
            <a:pPr marL="0" indent="0">
              <a:buNone/>
            </a:pPr>
            <a:r>
              <a:rPr lang="pl-PL" b="1" dirty="0"/>
              <a:t>Wymiar administracyjnej kary pieniężnej</a:t>
            </a:r>
            <a:endParaRPr lang="pl-PL" dirty="0"/>
          </a:p>
          <a:p>
            <a:pPr marL="0" indent="0">
              <a:buNone/>
            </a:pPr>
            <a:r>
              <a:rPr lang="pl-PL" dirty="0"/>
              <a:t> </a:t>
            </a:r>
          </a:p>
          <a:p>
            <a:pPr marL="0" indent="0">
              <a:buNone/>
            </a:pPr>
            <a:r>
              <a:rPr lang="pl-PL" dirty="0"/>
              <a:t>Wymierzając administracyjną karę pieniężną, organ administracji publicznej </a:t>
            </a:r>
            <a:r>
              <a:rPr lang="pl-PL" b="1" dirty="0"/>
              <a:t>bierze pod uwagę:</a:t>
            </a:r>
            <a:endParaRPr lang="pl-PL" dirty="0"/>
          </a:p>
          <a:p>
            <a:pPr marL="0" indent="0">
              <a:buNone/>
            </a:pPr>
            <a:r>
              <a:rPr lang="pl-PL" dirty="0"/>
              <a:t>1) </a:t>
            </a:r>
            <a:r>
              <a:rPr lang="pl-PL" b="1" dirty="0"/>
              <a:t>wagę i okoliczności naruszenia prawa</a:t>
            </a:r>
            <a:r>
              <a:rPr lang="pl-PL" dirty="0"/>
              <a:t>, w szczególności potrzebę ochrony życia lub zdrowia, ochrony mienia w znacznych rozmiarach lub ochrony ważnego interesu publicznego lub wyjątkowo ważnego interesu strony oraz czas trwania tego naruszenia;</a:t>
            </a:r>
          </a:p>
          <a:p>
            <a:pPr marL="0" indent="0">
              <a:buNone/>
            </a:pPr>
            <a:r>
              <a:rPr lang="pl-PL" dirty="0"/>
              <a:t>2) </a:t>
            </a:r>
            <a:r>
              <a:rPr lang="pl-PL" b="1" dirty="0"/>
              <a:t>częstotliwość niedopełniania w przeszłości obowiązku albo naruszania zakazu</a:t>
            </a:r>
            <a:r>
              <a:rPr lang="pl-PL" dirty="0"/>
              <a:t> tego samego rodzaju co niedopełnienie obowiązku albo naruszenie zakazu, w następstwie którego ma być nałożona kara;</a:t>
            </a:r>
          </a:p>
          <a:p>
            <a:pPr marL="0" indent="0">
              <a:buNone/>
            </a:pPr>
            <a:r>
              <a:rPr lang="pl-PL" dirty="0"/>
              <a:t>3) </a:t>
            </a:r>
            <a:r>
              <a:rPr lang="pl-PL" b="1" dirty="0"/>
              <a:t>uprzednie ukaranie za to samo zachowanie za przestępstwo, przestępstwo skarbowe, wykroczenie lub wykroczenie skarbowe;</a:t>
            </a:r>
            <a:endParaRPr lang="pl-PL" dirty="0"/>
          </a:p>
          <a:p>
            <a:pPr marL="0" indent="0">
              <a:buNone/>
            </a:pPr>
            <a:r>
              <a:rPr lang="pl-PL" dirty="0"/>
              <a:t>4) </a:t>
            </a:r>
            <a:r>
              <a:rPr lang="pl-PL" b="1" dirty="0"/>
              <a:t>stopień przyczynienia się strony</a:t>
            </a:r>
            <a:r>
              <a:rPr lang="pl-PL" dirty="0"/>
              <a:t>, na którą jest nakładana administracyjna kara pieniężna, </a:t>
            </a:r>
            <a:r>
              <a:rPr lang="pl-PL" b="1" dirty="0"/>
              <a:t>do powstania naruszenia prawa;</a:t>
            </a:r>
            <a:endParaRPr lang="pl-PL" dirty="0"/>
          </a:p>
          <a:p>
            <a:pPr marL="0" indent="0">
              <a:buNone/>
            </a:pPr>
            <a:r>
              <a:rPr lang="pl-PL" dirty="0"/>
              <a:t>5) </a:t>
            </a:r>
            <a:r>
              <a:rPr lang="pl-PL" b="1" dirty="0"/>
              <a:t>działania podjęte przez stronę dobrowolnie w celu uniknięcia skutków</a:t>
            </a:r>
            <a:r>
              <a:rPr lang="pl-PL" dirty="0"/>
              <a:t> naruszenia prawa;</a:t>
            </a:r>
          </a:p>
          <a:p>
            <a:pPr marL="0" indent="0">
              <a:buNone/>
            </a:pPr>
            <a:r>
              <a:rPr lang="pl-PL" dirty="0"/>
              <a:t>6) </a:t>
            </a:r>
            <a:r>
              <a:rPr lang="pl-PL" b="1" dirty="0"/>
              <a:t>wysokość korzyści</a:t>
            </a:r>
            <a:r>
              <a:rPr lang="pl-PL" dirty="0"/>
              <a:t>, którą strona osiągnęła, lub straty, której uniknęła;</a:t>
            </a:r>
          </a:p>
          <a:p>
            <a:pPr marL="0" indent="0">
              <a:buNone/>
            </a:pPr>
            <a:r>
              <a:rPr lang="pl-PL" dirty="0"/>
              <a:t>7) </a:t>
            </a:r>
            <a:r>
              <a:rPr lang="pl-PL" b="1" dirty="0"/>
              <a:t>w przypadku osoby fizycznej - warunki osobiste strony</a:t>
            </a:r>
            <a:r>
              <a:rPr lang="pl-PL" dirty="0"/>
              <a:t>, na którą administracyjna kara pieniężna jest nakładana.</a:t>
            </a:r>
          </a:p>
          <a:p>
            <a:pPr marL="0" indent="0">
              <a:buNone/>
            </a:pPr>
            <a:r>
              <a:rPr lang="pl-PL" dirty="0"/>
              <a:t>(art. 189d k.p.a.)</a:t>
            </a:r>
          </a:p>
          <a:p>
            <a:pPr marL="0" indent="0">
              <a:buNone/>
            </a:pPr>
            <a:endParaRPr lang="pl-PL" dirty="0"/>
          </a:p>
        </p:txBody>
      </p:sp>
    </p:spTree>
    <p:extLst>
      <p:ext uri="{BB962C8B-B14F-4D97-AF65-F5344CB8AC3E}">
        <p14:creationId xmlns:p14="http://schemas.microsoft.com/office/powerpoint/2010/main" val="1334607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Zasady stosowania prawa intertemporalnego </a:t>
            </a:r>
            <a:endParaRPr lang="pl-PL" dirty="0"/>
          </a:p>
          <a:p>
            <a:pPr marL="0" indent="0">
              <a:buNone/>
            </a:pPr>
            <a:r>
              <a:rPr lang="pl-PL" b="1" dirty="0"/>
              <a:t> </a:t>
            </a:r>
            <a:endParaRPr lang="pl-PL" dirty="0"/>
          </a:p>
          <a:p>
            <a:pPr marL="0" indent="0">
              <a:buNone/>
            </a:pPr>
            <a:r>
              <a:rPr lang="pl-PL" dirty="0"/>
              <a:t>Jeżeli w czasie wydawania decyzji w sprawie administracyjnej kary pieniężnej obowiązuje ustawa inna niż w czasie naruszenia prawa, w następstwie którego ma być nałożona kara, </a:t>
            </a:r>
            <a:r>
              <a:rPr lang="pl-PL" b="1" dirty="0"/>
              <a:t>stosuje się ustawę nową</a:t>
            </a:r>
            <a:r>
              <a:rPr lang="pl-PL" dirty="0"/>
              <a:t>, jednakże należy stosować ustawę obowiązującą poprzednio, jeżeli jest </a:t>
            </a:r>
            <a:r>
              <a:rPr lang="pl-PL" b="1" dirty="0"/>
              <a:t>ona względniejsza dla strony.</a:t>
            </a:r>
            <a:endParaRPr lang="pl-PL" dirty="0"/>
          </a:p>
          <a:p>
            <a:pPr marL="0" indent="0">
              <a:buNone/>
            </a:pPr>
            <a:r>
              <a:rPr lang="pl-PL" dirty="0"/>
              <a:t>(art. 189c k.p.a.)</a:t>
            </a:r>
          </a:p>
          <a:p>
            <a:pPr marL="0" indent="0">
              <a:buNone/>
            </a:pPr>
            <a:endParaRPr lang="pl-PL" dirty="0"/>
          </a:p>
        </p:txBody>
      </p:sp>
    </p:spTree>
    <p:extLst>
      <p:ext uri="{BB962C8B-B14F-4D97-AF65-F5344CB8AC3E}">
        <p14:creationId xmlns:p14="http://schemas.microsoft.com/office/powerpoint/2010/main" val="43274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Odpowiedzialność prawna</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dirty="0"/>
              <a:t>Odpowiedzialność prawna może mieć charakter: </a:t>
            </a:r>
          </a:p>
          <a:p>
            <a:pPr marL="0" indent="0">
              <a:buNone/>
            </a:pPr>
            <a:r>
              <a:rPr lang="pl-PL" dirty="0"/>
              <a:t>•	cywilny, </a:t>
            </a:r>
          </a:p>
          <a:p>
            <a:pPr marL="0" indent="0">
              <a:buNone/>
            </a:pPr>
            <a:r>
              <a:rPr lang="pl-PL" dirty="0"/>
              <a:t>•	karny, </a:t>
            </a:r>
          </a:p>
          <a:p>
            <a:pPr marL="0" indent="0">
              <a:buNone/>
            </a:pPr>
            <a:r>
              <a:rPr lang="pl-PL" dirty="0"/>
              <a:t>•	administracyjny, </a:t>
            </a:r>
          </a:p>
          <a:p>
            <a:pPr marL="0" indent="0">
              <a:buNone/>
            </a:pPr>
            <a:r>
              <a:rPr lang="pl-PL" dirty="0"/>
              <a:t>•	konstytucyjny. </a:t>
            </a:r>
          </a:p>
          <a:p>
            <a:pPr marL="0" indent="0">
              <a:buNone/>
            </a:pPr>
            <a:endParaRPr lang="pl-PL" dirty="0"/>
          </a:p>
          <a:p>
            <a:pPr marL="0" indent="0">
              <a:buNone/>
            </a:pPr>
            <a:r>
              <a:rPr lang="pl-PL" dirty="0"/>
              <a:t>W odniesieniu do jednego zdarzenia lub stanu faktycznego mogą mieć zastosowanie różne rodzaje odpowiedzialności. </a:t>
            </a:r>
          </a:p>
          <a:p>
            <a:pPr marL="0" indent="0">
              <a:buNone/>
            </a:pPr>
            <a:endParaRPr lang="pl-PL" dirty="0"/>
          </a:p>
        </p:txBody>
      </p:sp>
    </p:spTree>
    <p:extLst>
      <p:ext uri="{BB962C8B-B14F-4D97-AF65-F5344CB8AC3E}">
        <p14:creationId xmlns:p14="http://schemas.microsoft.com/office/powerpoint/2010/main" val="647980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92500" lnSpcReduction="20000"/>
          </a:bodyPr>
          <a:lstStyle/>
          <a:p>
            <a:pPr marL="0" indent="0">
              <a:buNone/>
            </a:pPr>
            <a:r>
              <a:rPr lang="pl-PL" b="1" dirty="0"/>
              <a:t>Odstąpienie od administracyjnej kary pieniężnej</a:t>
            </a:r>
            <a:endParaRPr lang="pl-PL" dirty="0"/>
          </a:p>
          <a:p>
            <a:pPr marL="0" indent="0">
              <a:buNone/>
            </a:pPr>
            <a:r>
              <a:rPr lang="pl-PL" b="1" dirty="0"/>
              <a:t> </a:t>
            </a:r>
            <a:endParaRPr lang="pl-PL" dirty="0"/>
          </a:p>
          <a:p>
            <a:pPr marL="0" indent="0">
              <a:buNone/>
            </a:pPr>
            <a:r>
              <a:rPr lang="pl-PL" dirty="0"/>
              <a:t>Organ administracji publicznej, w drodze decyzji, </a:t>
            </a:r>
            <a:r>
              <a:rPr lang="pl-PL" b="1" dirty="0"/>
              <a:t>odstępuje od nałożenia administracyjnej kary pieniężnej i poprzestaje na pouczeniu</a:t>
            </a:r>
            <a:r>
              <a:rPr lang="pl-PL" dirty="0"/>
              <a:t>, jeżeli:</a:t>
            </a:r>
          </a:p>
          <a:p>
            <a:pPr marL="0" indent="0">
              <a:buNone/>
            </a:pPr>
            <a:r>
              <a:rPr lang="pl-PL" dirty="0"/>
              <a:t>1) </a:t>
            </a:r>
            <a:r>
              <a:rPr lang="pl-PL" b="1" dirty="0"/>
              <a:t>waga naruszenia prawa jest znikoma</a:t>
            </a:r>
            <a:r>
              <a:rPr lang="pl-PL" dirty="0"/>
              <a:t>, a strona zaprzestała naruszania prawa lub</a:t>
            </a:r>
          </a:p>
          <a:p>
            <a:pPr marL="0" indent="0">
              <a:buNone/>
            </a:pPr>
            <a:r>
              <a:rPr lang="pl-PL" dirty="0"/>
              <a:t>2) </a:t>
            </a:r>
            <a:r>
              <a:rPr lang="pl-PL" b="1" dirty="0"/>
              <a:t>za to samo zachowanie prawomocną decyzją na stronę została uprzednio nałożona</a:t>
            </a:r>
            <a:r>
              <a:rPr lang="pl-PL" dirty="0"/>
              <a:t> administracyjna kara pieniężna przez inny uprawniony organ administracji publicznej lub strona została prawomocnie ukarana za wykroczenie lub wykroczenie skarbowe, lub prawomocnie skazana za przestępstwo lub przestępstwo skarbowe i uprzednia kara spełnia cele, dla których miałaby być nałożona administracyjna kara pieniężna.</a:t>
            </a:r>
          </a:p>
          <a:p>
            <a:pPr marL="0" indent="0">
              <a:buNone/>
            </a:pPr>
            <a:r>
              <a:rPr lang="pl-PL" dirty="0"/>
              <a:t>(art. 189f §  1 k.p.a.)</a:t>
            </a:r>
          </a:p>
          <a:p>
            <a:pPr marL="0" indent="0">
              <a:buNone/>
            </a:pPr>
            <a:endParaRPr lang="pl-PL" dirty="0"/>
          </a:p>
        </p:txBody>
      </p:sp>
    </p:spTree>
    <p:extLst>
      <p:ext uri="{BB962C8B-B14F-4D97-AF65-F5344CB8AC3E}">
        <p14:creationId xmlns:p14="http://schemas.microsoft.com/office/powerpoint/2010/main" val="7862798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77500" lnSpcReduction="20000"/>
          </a:bodyPr>
          <a:lstStyle/>
          <a:p>
            <a:pPr marL="0" indent="0">
              <a:buNone/>
            </a:pPr>
            <a:r>
              <a:rPr lang="pl-PL" b="1" dirty="0"/>
              <a:t>Odstąpienie od administracyjnej kary pieniężnej </a:t>
            </a:r>
            <a:endParaRPr lang="pl-PL" dirty="0"/>
          </a:p>
          <a:p>
            <a:pPr marL="0" indent="0">
              <a:buNone/>
            </a:pPr>
            <a:r>
              <a:rPr lang="pl-PL" b="1" dirty="0"/>
              <a:t> </a:t>
            </a:r>
            <a:endParaRPr lang="pl-PL" dirty="0"/>
          </a:p>
          <a:p>
            <a:pPr marL="0" indent="0">
              <a:buNone/>
            </a:pPr>
            <a:r>
              <a:rPr lang="pl-PL" dirty="0"/>
              <a:t>W przypadkach innych niż wymienione w art. 189f §  1 k.p.a., </a:t>
            </a:r>
            <a:r>
              <a:rPr lang="pl-PL" b="1" dirty="0"/>
              <a:t>jeżeli pozwoli to na spełnienie celów,</a:t>
            </a:r>
            <a:r>
              <a:rPr lang="pl-PL" dirty="0"/>
              <a:t> dla których miałaby być nałożona administracyjna kara pieniężna, organ administracji publicznej, w drodze postanowienia, </a:t>
            </a:r>
            <a:r>
              <a:rPr lang="pl-PL" b="1" dirty="0"/>
              <a:t>może wyznaczyć stronie termin do przedstawienia dowodów potwierdzających:</a:t>
            </a:r>
            <a:endParaRPr lang="pl-PL" dirty="0"/>
          </a:p>
          <a:p>
            <a:pPr marL="0" indent="0">
              <a:buNone/>
            </a:pPr>
            <a:r>
              <a:rPr lang="pl-PL" dirty="0"/>
              <a:t>1</a:t>
            </a:r>
            <a:r>
              <a:rPr lang="pl-PL" b="1" dirty="0"/>
              <a:t>)  usunięcie naruszenia prawa</a:t>
            </a:r>
            <a:r>
              <a:rPr lang="pl-PL" dirty="0"/>
              <a:t> lub</a:t>
            </a:r>
          </a:p>
          <a:p>
            <a:pPr marL="0" indent="0">
              <a:buNone/>
            </a:pPr>
            <a:r>
              <a:rPr lang="pl-PL" dirty="0"/>
              <a:t>2)  </a:t>
            </a:r>
            <a:r>
              <a:rPr lang="pl-PL" b="1" dirty="0"/>
              <a:t>powiadomienie właściwych podmiotów o stwierdzonym naruszeniu prawa, określając termin i sposób powiadomienia</a:t>
            </a:r>
            <a:r>
              <a:rPr lang="pl-PL" dirty="0"/>
              <a:t>.</a:t>
            </a:r>
          </a:p>
          <a:p>
            <a:pPr marL="0" indent="0">
              <a:buNone/>
            </a:pPr>
            <a:r>
              <a:rPr lang="pl-PL" dirty="0"/>
              <a:t>Organ administracji publicznej w przypadkach, o których mowa w art. 189f §  2 k.p.a., </a:t>
            </a:r>
            <a:r>
              <a:rPr lang="pl-PL" b="1" dirty="0"/>
              <a:t>odstępuje od nałożenia administracyjnej kary pieniężnej i poprzestaje na pouczeniu, jeżeli strona przedstawiła dowody, potwierdzające wykonanie postanowienia.</a:t>
            </a:r>
            <a:endParaRPr lang="pl-PL" dirty="0"/>
          </a:p>
          <a:p>
            <a:pPr marL="0" indent="0">
              <a:buNone/>
            </a:pPr>
            <a:r>
              <a:rPr lang="pl-PL" dirty="0"/>
              <a:t>(art. 189f §  2-3 k.p.a.)</a:t>
            </a:r>
          </a:p>
          <a:p>
            <a:pPr marL="0" indent="0">
              <a:buNone/>
            </a:pPr>
            <a:endParaRPr lang="pl-PL" dirty="0"/>
          </a:p>
        </p:txBody>
      </p:sp>
    </p:spTree>
    <p:extLst>
      <p:ext uri="{BB962C8B-B14F-4D97-AF65-F5344CB8AC3E}">
        <p14:creationId xmlns:p14="http://schemas.microsoft.com/office/powerpoint/2010/main" val="1470132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Odsetki za zwłokę w zapłacie zaległej administracyjnej kary pieniężnej </a:t>
            </a:r>
            <a:endParaRPr lang="pl-PL" dirty="0"/>
          </a:p>
          <a:p>
            <a:pPr marL="0" indent="0">
              <a:buNone/>
            </a:pPr>
            <a:r>
              <a:rPr lang="pl-PL" b="1" dirty="0"/>
              <a:t> </a:t>
            </a:r>
            <a:endParaRPr lang="pl-PL" dirty="0"/>
          </a:p>
          <a:p>
            <a:pPr marL="0" indent="0">
              <a:buNone/>
            </a:pPr>
            <a:r>
              <a:rPr lang="pl-PL" b="1" dirty="0"/>
              <a:t>Zaległą administracyjną karą pieniężną jest kara niezapłacona w terminie.</a:t>
            </a:r>
            <a:endParaRPr lang="pl-PL" dirty="0"/>
          </a:p>
          <a:p>
            <a:pPr marL="0" indent="0">
              <a:buNone/>
            </a:pPr>
            <a:r>
              <a:rPr lang="pl-PL" dirty="0"/>
              <a:t>Od zaległej administracyjnej kary pieniężnej nalicza się </a:t>
            </a:r>
            <a:r>
              <a:rPr lang="pl-PL" b="1" dirty="0"/>
              <a:t>odsetki za zwłokę w wysokości określonej jak dla zaległości podatkowych,</a:t>
            </a:r>
            <a:r>
              <a:rPr lang="pl-PL" dirty="0"/>
              <a:t> chyba że przepisy odrębne stanowią inaczej.</a:t>
            </a:r>
          </a:p>
          <a:p>
            <a:pPr marL="0" indent="0">
              <a:buNone/>
            </a:pPr>
            <a:r>
              <a:rPr lang="pl-PL" dirty="0"/>
              <a:t>(art. 189i k.p.a.)</a:t>
            </a:r>
          </a:p>
          <a:p>
            <a:pPr marL="0" indent="0">
              <a:buNone/>
            </a:pPr>
            <a:endParaRPr lang="pl-PL" dirty="0"/>
          </a:p>
        </p:txBody>
      </p:sp>
    </p:spTree>
    <p:extLst>
      <p:ext uri="{BB962C8B-B14F-4D97-AF65-F5344CB8AC3E}">
        <p14:creationId xmlns:p14="http://schemas.microsoft.com/office/powerpoint/2010/main" val="14981221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92500" lnSpcReduction="20000"/>
          </a:bodyPr>
          <a:lstStyle/>
          <a:p>
            <a:pPr marL="0" indent="0">
              <a:buNone/>
            </a:pPr>
            <a:r>
              <a:rPr lang="pl-PL" b="1" dirty="0"/>
              <a:t>Przedawnienie administracyjnej kary pieniężnej</a:t>
            </a:r>
            <a:endParaRPr lang="pl-PL" dirty="0"/>
          </a:p>
          <a:p>
            <a:pPr marL="0" indent="0">
              <a:buNone/>
            </a:pPr>
            <a:r>
              <a:rPr lang="pl-PL" b="1" dirty="0"/>
              <a:t> </a:t>
            </a:r>
            <a:endParaRPr lang="pl-PL" dirty="0"/>
          </a:p>
          <a:p>
            <a:pPr marL="0" indent="0">
              <a:buNone/>
            </a:pPr>
            <a:r>
              <a:rPr lang="pl-PL" dirty="0"/>
              <a:t>Administracyjna kara pieniężna </a:t>
            </a:r>
            <a:r>
              <a:rPr lang="pl-PL" b="1" dirty="0"/>
              <a:t>nie może zostać nałożona, jeżeli upłynęło pięć lat od dnia naruszenia prawa albo wystąpienia skutków naruszenia prawa</a:t>
            </a:r>
            <a:r>
              <a:rPr lang="pl-PL" dirty="0"/>
              <a:t>.</a:t>
            </a:r>
          </a:p>
          <a:p>
            <a:pPr marL="0" indent="0">
              <a:buNone/>
            </a:pPr>
            <a:r>
              <a:rPr lang="pl-PL" dirty="0"/>
              <a:t>Przepisu art. 189g § 1</a:t>
            </a:r>
            <a:r>
              <a:rPr lang="pl-PL" b="1" dirty="0"/>
              <a:t> nie stosuje się do spraw, w przypadku których przepisy odrębne przewidują termin</a:t>
            </a:r>
            <a:r>
              <a:rPr lang="pl-PL" dirty="0"/>
              <a:t>, po upływie którego nie można wszcząć postępowania w sprawie nałożenia administracyjnej kary pieniężnej lub stwierdzenia naruszenia prawa, w następstwie którego może być nałożona administracyjna kara pieniężna.</a:t>
            </a:r>
          </a:p>
          <a:p>
            <a:pPr marL="0" indent="0">
              <a:buNone/>
            </a:pPr>
            <a:r>
              <a:rPr lang="pl-PL" b="1" dirty="0"/>
              <a:t>Administracyjna kara pieniężna nie podlega egzekucji, jeżeli upłynęło pięć lat od dnia, w którym kara powinna być wykonana.</a:t>
            </a:r>
            <a:endParaRPr lang="pl-PL" dirty="0"/>
          </a:p>
          <a:p>
            <a:pPr marL="0" indent="0">
              <a:buNone/>
            </a:pPr>
            <a:r>
              <a:rPr lang="pl-PL" dirty="0"/>
              <a:t>(art. 189g k.p.a.)</a:t>
            </a:r>
          </a:p>
          <a:p>
            <a:pPr marL="0" indent="0">
              <a:buNone/>
            </a:pPr>
            <a:endParaRPr lang="pl-PL" dirty="0"/>
          </a:p>
        </p:txBody>
      </p:sp>
    </p:spTree>
    <p:extLst>
      <p:ext uri="{BB962C8B-B14F-4D97-AF65-F5344CB8AC3E}">
        <p14:creationId xmlns:p14="http://schemas.microsoft.com/office/powerpoint/2010/main" val="2994310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92500" lnSpcReduction="20000"/>
          </a:bodyPr>
          <a:lstStyle/>
          <a:p>
            <a:pPr marL="0" indent="0">
              <a:buNone/>
            </a:pPr>
            <a:r>
              <a:rPr lang="pl-PL" b="1" dirty="0"/>
              <a:t>Przedawnienie administracyjnej kary pieniężnej</a:t>
            </a:r>
            <a:endParaRPr lang="pl-PL" dirty="0"/>
          </a:p>
          <a:p>
            <a:pPr marL="0" indent="0">
              <a:buNone/>
            </a:pPr>
            <a:r>
              <a:rPr lang="pl-PL" dirty="0"/>
              <a:t> </a:t>
            </a:r>
          </a:p>
          <a:p>
            <a:pPr marL="0" indent="0">
              <a:buNone/>
            </a:pPr>
            <a:r>
              <a:rPr lang="pl-PL" b="1" dirty="0"/>
              <a:t>Bieg terminu przedawnienia egzekucji administracyjnej kary pieniężnej przerywa ogłoszenie upadłości strony.</a:t>
            </a:r>
            <a:endParaRPr lang="pl-PL" dirty="0"/>
          </a:p>
          <a:p>
            <a:pPr marL="0" indent="0">
              <a:buNone/>
            </a:pPr>
            <a:r>
              <a:rPr lang="pl-PL" b="1" dirty="0"/>
              <a:t>Po przerwaniu biegu terminu</a:t>
            </a:r>
            <a:r>
              <a:rPr lang="pl-PL" dirty="0"/>
              <a:t> </a:t>
            </a:r>
            <a:r>
              <a:rPr lang="pl-PL" b="1" dirty="0"/>
              <a:t>przedawnienia egzekucji</a:t>
            </a:r>
            <a:r>
              <a:rPr lang="pl-PL" dirty="0"/>
              <a:t> administracyjnej kary pieniężnej </a:t>
            </a:r>
            <a:r>
              <a:rPr lang="pl-PL" b="1" dirty="0"/>
              <a:t>biegnie on na nowo od dnia następującego po dniu uprawomocnienia się postanowienia o zakończeniu lub umorzeniu postępowania upadłościowego</a:t>
            </a:r>
            <a:r>
              <a:rPr lang="pl-PL" dirty="0"/>
              <a:t>.</a:t>
            </a:r>
          </a:p>
          <a:p>
            <a:pPr marL="0" indent="0">
              <a:buNone/>
            </a:pPr>
            <a:r>
              <a:rPr lang="pl-PL" dirty="0"/>
              <a:t>Jeżeli ogłoszenie upadłości strony nastąpiło przed rozpoczęciem biegu terminu przedawnienia egzekucji administracyjnej kary pieniężnej, bieg tego terminu rozpoczyna się od dnia następującego po dniu uprawomocnienia się postanowienia o zakończeniu lub umorzeniu postępowania upadłościowego.</a:t>
            </a:r>
          </a:p>
          <a:p>
            <a:pPr marL="0" indent="0">
              <a:buNone/>
            </a:pPr>
            <a:r>
              <a:rPr lang="pl-PL" dirty="0"/>
              <a:t>(art. 189j § 1-3 k.p.a.)</a:t>
            </a:r>
          </a:p>
          <a:p>
            <a:pPr marL="0" indent="0">
              <a:buNone/>
            </a:pPr>
            <a:endParaRPr lang="pl-PL" dirty="0"/>
          </a:p>
        </p:txBody>
      </p:sp>
    </p:spTree>
    <p:extLst>
      <p:ext uri="{BB962C8B-B14F-4D97-AF65-F5344CB8AC3E}">
        <p14:creationId xmlns:p14="http://schemas.microsoft.com/office/powerpoint/2010/main" val="2293319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77500" lnSpcReduction="20000"/>
          </a:bodyPr>
          <a:lstStyle/>
          <a:p>
            <a:pPr marL="0" indent="0">
              <a:buNone/>
            </a:pPr>
            <a:r>
              <a:rPr lang="pl-PL" b="1" dirty="0"/>
              <a:t>Przedawnienie administracyjnej kary pieniężnej</a:t>
            </a:r>
            <a:endParaRPr lang="pl-PL" dirty="0"/>
          </a:p>
          <a:p>
            <a:pPr marL="0" indent="0">
              <a:buNone/>
            </a:pPr>
            <a:r>
              <a:rPr lang="pl-PL" dirty="0"/>
              <a:t> </a:t>
            </a:r>
          </a:p>
          <a:p>
            <a:pPr marL="0" indent="0">
              <a:buNone/>
            </a:pPr>
            <a:r>
              <a:rPr lang="pl-PL" b="1" dirty="0"/>
              <a:t>Bieg terminu przedawnienia egzekucji administracyjnej kary pieniężnej nie rozpoczyna się, a rozpoczęty ulega przerwaniu z dniem:</a:t>
            </a:r>
            <a:endParaRPr lang="pl-PL" dirty="0"/>
          </a:p>
          <a:p>
            <a:pPr marL="0" indent="0">
              <a:buNone/>
            </a:pPr>
            <a:r>
              <a:rPr lang="pl-PL" dirty="0"/>
              <a:t>1) </a:t>
            </a:r>
            <a:r>
              <a:rPr lang="pl-PL" b="1" dirty="0"/>
              <a:t>zastosowania środka egzekucyjnego</a:t>
            </a:r>
            <a:r>
              <a:rPr lang="pl-PL" dirty="0"/>
              <a:t>, o którym zobowiązany został zawiadomiony;</a:t>
            </a:r>
          </a:p>
          <a:p>
            <a:pPr marL="0" indent="0">
              <a:buNone/>
            </a:pPr>
            <a:r>
              <a:rPr lang="pl-PL" dirty="0"/>
              <a:t>2) </a:t>
            </a:r>
            <a:r>
              <a:rPr lang="pl-PL" b="1" dirty="0"/>
              <a:t>doręczenia zarządzenia zabezpieczenia</a:t>
            </a:r>
            <a:r>
              <a:rPr lang="pl-PL" dirty="0"/>
              <a:t> w trybie przepisów o postępowaniu egzekucyjnym w administracji.</a:t>
            </a:r>
          </a:p>
          <a:p>
            <a:pPr marL="0" indent="0">
              <a:buNone/>
            </a:pPr>
            <a:r>
              <a:rPr lang="pl-PL" b="1" dirty="0"/>
              <a:t>Bieg terminu przedawnienia egzekucji administracyjnej kary pieniężnej rozpoczyna się, a po przerwaniu biegnie na nowo, od dnia następującego po dniu, w którym:</a:t>
            </a:r>
            <a:endParaRPr lang="pl-PL" dirty="0"/>
          </a:p>
          <a:p>
            <a:pPr marL="0" indent="0">
              <a:buNone/>
            </a:pPr>
            <a:r>
              <a:rPr lang="pl-PL" dirty="0"/>
              <a:t>1) </a:t>
            </a:r>
            <a:r>
              <a:rPr lang="pl-PL" b="1" dirty="0"/>
              <a:t>zastosowano środek egzekucyjny</a:t>
            </a:r>
            <a:r>
              <a:rPr lang="pl-PL" dirty="0"/>
              <a:t>, o którym zobowiązany został zawiadomiony;</a:t>
            </a:r>
          </a:p>
          <a:p>
            <a:pPr marL="0" indent="0">
              <a:buNone/>
            </a:pPr>
            <a:r>
              <a:rPr lang="pl-PL" dirty="0"/>
              <a:t>2) </a:t>
            </a:r>
            <a:r>
              <a:rPr lang="pl-PL" b="1" dirty="0"/>
              <a:t>doręczono zarządzenie zabezpieczenia</a:t>
            </a:r>
            <a:r>
              <a:rPr lang="pl-PL" dirty="0"/>
              <a:t> w trybie przepisów o postępowaniu egzekucyjnym w administracji.</a:t>
            </a:r>
          </a:p>
          <a:p>
            <a:pPr marL="0" indent="0">
              <a:buNone/>
            </a:pPr>
            <a:r>
              <a:rPr lang="pl-PL" dirty="0"/>
              <a:t>(art. 189j § 4-5 k.p.a.)</a:t>
            </a:r>
          </a:p>
          <a:p>
            <a:pPr marL="0" indent="0">
              <a:buNone/>
            </a:pPr>
            <a:endParaRPr lang="pl-PL" dirty="0"/>
          </a:p>
        </p:txBody>
      </p:sp>
    </p:spTree>
    <p:extLst>
      <p:ext uri="{BB962C8B-B14F-4D97-AF65-F5344CB8AC3E}">
        <p14:creationId xmlns:p14="http://schemas.microsoft.com/office/powerpoint/2010/main" val="1891565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ADMINISTRACYJNA KARA PIENIĘŻNA</a:t>
            </a:r>
            <a:endParaRPr lang="pl-PL" dirty="0"/>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Sankcje w postępowaniu egzekucyjnym w administracji </a:t>
            </a:r>
            <a:endParaRPr lang="pl-PL" dirty="0"/>
          </a:p>
          <a:p>
            <a:pPr marL="0" indent="0">
              <a:buNone/>
            </a:pPr>
            <a:r>
              <a:rPr lang="pl-PL" dirty="0"/>
              <a:t> </a:t>
            </a:r>
          </a:p>
          <a:p>
            <a:pPr marL="0" indent="0">
              <a:buNone/>
            </a:pPr>
            <a:r>
              <a:rPr lang="pl-PL" b="1" dirty="0"/>
              <a:t>1. Sankcje przymuszające</a:t>
            </a:r>
            <a:r>
              <a:rPr lang="pl-PL" dirty="0"/>
              <a:t> – za ich pomocą organ egzekucyjny doprowadza zobowiązanego do wykonania jego obowiązku (np. grzywna w celu przymuszenia) </a:t>
            </a:r>
          </a:p>
          <a:p>
            <a:pPr marL="0" indent="0">
              <a:buNone/>
            </a:pPr>
            <a:r>
              <a:rPr lang="pl-PL" b="1" dirty="0"/>
              <a:t>2.  Sankcje realizujące</a:t>
            </a:r>
            <a:r>
              <a:rPr lang="pl-PL" dirty="0"/>
              <a:t> – za ich pomocą organ egzekucyjny samodzielnie wykonuje obowiązek nałożony na zobowiązanego (np. egzekucja z rachunku bankowego). </a:t>
            </a:r>
          </a:p>
          <a:p>
            <a:pPr marL="0" indent="0">
              <a:buNone/>
            </a:pPr>
            <a:endParaRPr lang="pl-PL" dirty="0"/>
          </a:p>
        </p:txBody>
      </p:sp>
    </p:spTree>
    <p:extLst>
      <p:ext uri="{BB962C8B-B14F-4D97-AF65-F5344CB8AC3E}">
        <p14:creationId xmlns:p14="http://schemas.microsoft.com/office/powerpoint/2010/main" val="400529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b="1" dirty="0"/>
              <a:t>Źródła: </a:t>
            </a:r>
            <a:endParaRPr lang="pl-PL" dirty="0"/>
          </a:p>
          <a:p>
            <a:pPr marL="0" indent="0">
              <a:buNone/>
            </a:pPr>
            <a:r>
              <a:rPr lang="pl-PL" dirty="0"/>
              <a:t>M. Lewicki, </a:t>
            </a:r>
            <a:r>
              <a:rPr lang="pl-PL" i="1" dirty="0"/>
              <a:t>Funkcje sankcji prawnych w prawie administracyjnym - zagadnienia wybrane</a:t>
            </a:r>
            <a:r>
              <a:rPr lang="pl-PL" dirty="0"/>
              <a:t>, Acta </a:t>
            </a:r>
            <a:r>
              <a:rPr lang="pl-PL" dirty="0" err="1"/>
              <a:t>Universitatis</a:t>
            </a:r>
            <a:r>
              <a:rPr lang="pl-PL" dirty="0"/>
              <a:t> </a:t>
            </a:r>
            <a:r>
              <a:rPr lang="pl-PL" dirty="0" err="1"/>
              <a:t>Lodziensis</a:t>
            </a:r>
            <a:r>
              <a:rPr lang="pl-PL" dirty="0"/>
              <a:t>. Folia </a:t>
            </a:r>
            <a:r>
              <a:rPr lang="pl-PL" dirty="0" err="1"/>
              <a:t>iuridica</a:t>
            </a:r>
            <a:r>
              <a:rPr lang="pl-PL" dirty="0"/>
              <a:t> 2009, Nr 69. </a:t>
            </a:r>
          </a:p>
          <a:p>
            <a:pPr marL="0" indent="0">
              <a:buNone/>
            </a:pPr>
            <a:endParaRPr lang="pl-PL" dirty="0"/>
          </a:p>
        </p:txBody>
      </p:sp>
    </p:spTree>
    <p:extLst>
      <p:ext uri="{BB962C8B-B14F-4D97-AF65-F5344CB8AC3E}">
        <p14:creationId xmlns:p14="http://schemas.microsoft.com/office/powerpoint/2010/main" val="42216549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C18701-4E52-4E55-A007-F31F510C31D9}"/>
              </a:ext>
            </a:extLst>
          </p:cNvPr>
          <p:cNvSpPr>
            <a:spLocks noGrp="1"/>
          </p:cNvSpPr>
          <p:nvPr>
            <p:ph type="ctrTitle"/>
          </p:nvPr>
        </p:nvSpPr>
        <p:spPr/>
        <p:txBody>
          <a:bodyPr/>
          <a:lstStyle/>
          <a:p>
            <a:r>
              <a:rPr lang="pl-PL" b="1" dirty="0"/>
              <a:t>Dziękuję za uwagę </a:t>
            </a:r>
          </a:p>
        </p:txBody>
      </p:sp>
      <p:sp>
        <p:nvSpPr>
          <p:cNvPr id="3" name="Podtytuł 2">
            <a:extLst>
              <a:ext uri="{FF2B5EF4-FFF2-40B4-BE49-F238E27FC236}">
                <a16:creationId xmlns:a16="http://schemas.microsoft.com/office/drawing/2014/main" id="{84B37411-0BD7-456D-A3CE-AA8A4DA0FBC8}"/>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74969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Odpowiedzialność prawna</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dirty="0"/>
              <a:t>Podstawą rozróżnienia odpowiedzialności prawnej jest w szczególności charakter chronionego interesu: </a:t>
            </a:r>
          </a:p>
          <a:p>
            <a:pPr marL="0" indent="0">
              <a:buNone/>
            </a:pPr>
            <a:r>
              <a:rPr lang="pl-PL" dirty="0"/>
              <a:t>- odpowiedzialność administracyjnoprawna – chroniony interes publiczny </a:t>
            </a:r>
          </a:p>
          <a:p>
            <a:pPr marL="0" indent="0">
              <a:buNone/>
            </a:pPr>
            <a:r>
              <a:rPr lang="pl-PL" dirty="0"/>
              <a:t>- odpowiedzialność karna i cywilna – chroniony z zasady interes jednostkowy. </a:t>
            </a:r>
          </a:p>
          <a:p>
            <a:pPr marL="0" indent="0">
              <a:buNone/>
            </a:pPr>
            <a:endParaRPr lang="pl-PL" dirty="0"/>
          </a:p>
          <a:p>
            <a:pPr marL="0" indent="0">
              <a:buNone/>
            </a:pPr>
            <a:r>
              <a:rPr lang="pl-PL" dirty="0"/>
              <a:t>Sankcja administracyjnoprawna stanowi środek gwarancji ochrony interesu publicznego. </a:t>
            </a:r>
          </a:p>
          <a:p>
            <a:pPr marL="0" indent="0">
              <a:buNone/>
            </a:pPr>
            <a:endParaRPr lang="pl-PL" dirty="0"/>
          </a:p>
        </p:txBody>
      </p:sp>
    </p:spTree>
    <p:extLst>
      <p:ext uri="{BB962C8B-B14F-4D97-AF65-F5344CB8AC3E}">
        <p14:creationId xmlns:p14="http://schemas.microsoft.com/office/powerpoint/2010/main" val="277501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Odpowiedzialność administracyjnoprawna</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92500" lnSpcReduction="10000"/>
          </a:bodyPr>
          <a:lstStyle/>
          <a:p>
            <a:pPr marL="0" indent="0">
              <a:buNone/>
            </a:pPr>
            <a:r>
              <a:rPr lang="pl-PL" dirty="0"/>
              <a:t>Odpowiedzialność administracyjnoprawna może być definiowana w sposób: </a:t>
            </a:r>
          </a:p>
          <a:p>
            <a:pPr lvl="0"/>
            <a:r>
              <a:rPr lang="pl-PL" dirty="0"/>
              <a:t>negatywny (nie jest to ani odpowiedzialność cywilna, ani karna)</a:t>
            </a:r>
          </a:p>
          <a:p>
            <a:pPr lvl="0"/>
            <a:r>
              <a:rPr lang="pl-PL" dirty="0"/>
              <a:t>pozytywny (odpowiedzialność wynikła z naruszenia prawa administracyjnego, jest stosowana z zastosowaniem środków i form administracyjnoprawnych. </a:t>
            </a:r>
          </a:p>
          <a:p>
            <a:pPr marL="0" indent="0">
              <a:buNone/>
            </a:pPr>
            <a:r>
              <a:rPr lang="pl-PL" dirty="0"/>
              <a:t> </a:t>
            </a:r>
          </a:p>
          <a:p>
            <a:pPr marL="0" indent="0">
              <a:buNone/>
            </a:pPr>
            <a:r>
              <a:rPr lang="pl-PL" dirty="0"/>
              <a:t>Zakres </a:t>
            </a:r>
            <a:r>
              <a:rPr lang="pl-PL" b="1" dirty="0"/>
              <a:t>odpowiedzialności administracyjnoprawnej</a:t>
            </a:r>
            <a:r>
              <a:rPr lang="pl-PL" dirty="0"/>
              <a:t> jednostki jest regulowany:</a:t>
            </a:r>
          </a:p>
          <a:p>
            <a:pPr marL="0" indent="0">
              <a:buNone/>
            </a:pPr>
            <a:r>
              <a:rPr lang="pl-PL" dirty="0"/>
              <a:t>- prawem administracyjnym materialnym; </a:t>
            </a:r>
          </a:p>
          <a:p>
            <a:pPr marL="0" indent="0">
              <a:buNone/>
            </a:pPr>
            <a:r>
              <a:rPr lang="pl-PL" dirty="0"/>
              <a:t>- prawem administracyjnym procesowym. </a:t>
            </a:r>
          </a:p>
          <a:p>
            <a:pPr marL="0" indent="0">
              <a:buNone/>
            </a:pPr>
            <a:endParaRPr lang="pl-PL" dirty="0"/>
          </a:p>
        </p:txBody>
      </p:sp>
    </p:spTree>
    <p:extLst>
      <p:ext uri="{BB962C8B-B14F-4D97-AF65-F5344CB8AC3E}">
        <p14:creationId xmlns:p14="http://schemas.microsoft.com/office/powerpoint/2010/main" val="24238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Odpowiedzialność, a sankcja</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a:xfrm>
            <a:off x="838200" y="1809149"/>
            <a:ext cx="10515600" cy="4351338"/>
          </a:xfrm>
        </p:spPr>
        <p:txBody>
          <a:bodyPr/>
          <a:lstStyle/>
          <a:p>
            <a:pPr marL="0" indent="0">
              <a:buNone/>
            </a:pPr>
            <a:r>
              <a:rPr lang="pl-PL" dirty="0"/>
              <a:t>Odpowiedzialność prawna nie jest tożsama z sankcją prawną. </a:t>
            </a:r>
          </a:p>
          <a:p>
            <a:pPr marL="0" indent="0">
              <a:buNone/>
            </a:pPr>
            <a:endParaRPr lang="pl-PL" dirty="0"/>
          </a:p>
          <a:p>
            <a:pPr marL="0" indent="0">
              <a:buNone/>
            </a:pPr>
            <a:r>
              <a:rPr lang="pl-PL" dirty="0"/>
              <a:t>Nauka prawa w sposób zróżnicowany ujmuje pojęcie sankcji prawnej. </a:t>
            </a:r>
          </a:p>
          <a:p>
            <a:pPr marL="0" indent="0">
              <a:buNone/>
            </a:pPr>
            <a:r>
              <a:rPr lang="pl-PL" dirty="0"/>
              <a:t>1.	Sankcja prawna może być rozumiana jako element normy prawnej, w ramach dwuelementowej teorii normy prawnej; </a:t>
            </a:r>
          </a:p>
          <a:p>
            <a:pPr marL="0" indent="0">
              <a:buNone/>
            </a:pPr>
            <a:r>
              <a:rPr lang="pl-PL" dirty="0"/>
              <a:t>2.	Sankcja prawna może być także rozumiana jako fakt w postaci reakcji organów władzy z zastosowaniem środków przymusu. </a:t>
            </a:r>
          </a:p>
          <a:p>
            <a:pPr marL="0" indent="0">
              <a:buNone/>
            </a:pPr>
            <a:endParaRPr lang="pl-PL" dirty="0"/>
          </a:p>
        </p:txBody>
      </p:sp>
    </p:spTree>
    <p:extLst>
      <p:ext uri="{BB962C8B-B14F-4D97-AF65-F5344CB8AC3E}">
        <p14:creationId xmlns:p14="http://schemas.microsoft.com/office/powerpoint/2010/main" val="3026685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dirty="0"/>
              <a:t>Sankcja prawna oznacza ogół ujemnych skutków prawnych (majątkowych / niemajątkowych), które są określone w przepisach prawa. </a:t>
            </a:r>
          </a:p>
          <a:p>
            <a:pPr marL="0" indent="0">
              <a:buNone/>
            </a:pPr>
            <a:r>
              <a:rPr lang="pl-PL" dirty="0"/>
              <a:t>Sankcja prawna stanowi zatem ujemne konsekwencje, które stanowią element odpowiedzialności prawnej. </a:t>
            </a:r>
          </a:p>
          <a:p>
            <a:pPr marL="0" indent="0">
              <a:buNone/>
            </a:pPr>
            <a:endParaRPr lang="pl-PL" dirty="0"/>
          </a:p>
        </p:txBody>
      </p:sp>
    </p:spTree>
    <p:extLst>
      <p:ext uri="{BB962C8B-B14F-4D97-AF65-F5344CB8AC3E}">
        <p14:creationId xmlns:p14="http://schemas.microsoft.com/office/powerpoint/2010/main" val="331069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normAutofit fontScale="92500" lnSpcReduction="10000"/>
          </a:bodyPr>
          <a:lstStyle/>
          <a:p>
            <a:pPr marL="0" indent="0">
              <a:buNone/>
            </a:pPr>
            <a:r>
              <a:rPr lang="pl-PL" dirty="0"/>
              <a:t>Sankcja administracyjnoprawna (w ujęciu prawa administracyjnego materialnego) jest: </a:t>
            </a:r>
          </a:p>
          <a:p>
            <a:pPr marL="0" indent="0">
              <a:buNone/>
            </a:pPr>
            <a:r>
              <a:rPr lang="pl-PL" dirty="0"/>
              <a:t>- karą niepieniężną lub karą pieniężną, </a:t>
            </a:r>
          </a:p>
          <a:p>
            <a:pPr marL="0" indent="0">
              <a:buNone/>
            </a:pPr>
            <a:r>
              <a:rPr lang="pl-PL" dirty="0"/>
              <a:t>- nałożoną przez organ administracji publicznej </a:t>
            </a:r>
          </a:p>
          <a:p>
            <a:pPr marL="0" indent="0">
              <a:buNone/>
            </a:pPr>
            <a:r>
              <a:rPr lang="pl-PL" dirty="0"/>
              <a:t>- w drodze decyzji administracyjnej, </a:t>
            </a:r>
          </a:p>
          <a:p>
            <a:pPr marL="0" indent="0">
              <a:buNone/>
            </a:pPr>
            <a:r>
              <a:rPr lang="pl-PL" dirty="0"/>
              <a:t>- na podstawie normy sankcjonującej zawartej w przepisie prawa administracyjnego materialnego </a:t>
            </a:r>
          </a:p>
          <a:p>
            <a:pPr marL="0" indent="0">
              <a:buNone/>
            </a:pPr>
            <a:r>
              <a:rPr lang="pl-PL" dirty="0"/>
              <a:t>- wobec jednostki zewnętrznej wobec administracji publicznej</a:t>
            </a:r>
          </a:p>
          <a:p>
            <a:pPr marL="0" indent="0">
              <a:buNone/>
            </a:pPr>
            <a:r>
              <a:rPr lang="pl-PL" dirty="0"/>
              <a:t>- za popełniony delikt administracyjny. </a:t>
            </a:r>
          </a:p>
          <a:p>
            <a:pPr marL="0" indent="0">
              <a:buNone/>
            </a:pPr>
            <a:r>
              <a:rPr lang="pl-PL" dirty="0"/>
              <a:t>za A. </a:t>
            </a:r>
            <a:r>
              <a:rPr lang="pl-PL" dirty="0" err="1"/>
              <a:t>Ostapskim</a:t>
            </a:r>
            <a:r>
              <a:rPr lang="pl-PL" dirty="0"/>
              <a:t> </a:t>
            </a:r>
          </a:p>
          <a:p>
            <a:pPr marL="0" indent="0">
              <a:buNone/>
            </a:pPr>
            <a:endParaRPr lang="pl-PL" dirty="0"/>
          </a:p>
        </p:txBody>
      </p:sp>
    </p:spTree>
    <p:extLst>
      <p:ext uri="{BB962C8B-B14F-4D97-AF65-F5344CB8AC3E}">
        <p14:creationId xmlns:p14="http://schemas.microsoft.com/office/powerpoint/2010/main" val="165723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999C09-CB8E-42B6-9901-AD54EEEAD55A}"/>
              </a:ext>
            </a:extLst>
          </p:cNvPr>
          <p:cNvSpPr>
            <a:spLocks noGrp="1"/>
          </p:cNvSpPr>
          <p:nvPr>
            <p:ph type="title"/>
          </p:nvPr>
        </p:nvSpPr>
        <p:spPr/>
        <p:txBody>
          <a:bodyPr/>
          <a:lstStyle/>
          <a:p>
            <a:pPr algn="ctr"/>
            <a:r>
              <a:rPr lang="pl-PL" b="1" dirty="0"/>
              <a:t>Pojęcie sankcji administracyjnej</a:t>
            </a:r>
          </a:p>
        </p:txBody>
      </p:sp>
      <p:sp>
        <p:nvSpPr>
          <p:cNvPr id="3" name="Symbol zastępczy zawartości 2">
            <a:extLst>
              <a:ext uri="{FF2B5EF4-FFF2-40B4-BE49-F238E27FC236}">
                <a16:creationId xmlns:a16="http://schemas.microsoft.com/office/drawing/2014/main" id="{DFEF9143-31AF-4EDA-A5C1-AAC9AC2C878F}"/>
              </a:ext>
            </a:extLst>
          </p:cNvPr>
          <p:cNvSpPr>
            <a:spLocks noGrp="1"/>
          </p:cNvSpPr>
          <p:nvPr>
            <p:ph idx="1"/>
          </p:nvPr>
        </p:nvSpPr>
        <p:spPr/>
        <p:txBody>
          <a:bodyPr/>
          <a:lstStyle/>
          <a:p>
            <a:pPr marL="0" indent="0">
              <a:buNone/>
            </a:pPr>
            <a:r>
              <a:rPr lang="pl-PL" dirty="0"/>
              <a:t>Pojęcie sankcji administracyjnej opiera się na dwuelementowym modelu normy prawnej: </a:t>
            </a:r>
          </a:p>
          <a:p>
            <a:pPr marL="0" indent="0">
              <a:buNone/>
            </a:pPr>
            <a:r>
              <a:rPr lang="pl-PL" dirty="0"/>
              <a:t>1.	Zakres normowania; </a:t>
            </a:r>
          </a:p>
          <a:p>
            <a:pPr marL="0" indent="0">
              <a:buNone/>
            </a:pPr>
            <a:r>
              <a:rPr lang="pl-PL" dirty="0"/>
              <a:t>2.	Sankcja. </a:t>
            </a:r>
          </a:p>
          <a:p>
            <a:pPr marL="0" indent="0">
              <a:buNone/>
            </a:pPr>
            <a:endParaRPr lang="pl-PL" dirty="0"/>
          </a:p>
        </p:txBody>
      </p:sp>
    </p:spTree>
    <p:extLst>
      <p:ext uri="{BB962C8B-B14F-4D97-AF65-F5344CB8AC3E}">
        <p14:creationId xmlns:p14="http://schemas.microsoft.com/office/powerpoint/2010/main" val="87021222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2414</Words>
  <Application>Microsoft Office PowerPoint</Application>
  <PresentationFormat>Panoramiczny</PresentationFormat>
  <Paragraphs>223</Paragraphs>
  <Slides>38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38</vt:i4>
      </vt:variant>
    </vt:vector>
  </HeadingPairs>
  <TitlesOfParts>
    <vt:vector size="42" baseType="lpstr">
      <vt:lpstr>Arial</vt:lpstr>
      <vt:lpstr>Calibri</vt:lpstr>
      <vt:lpstr>Calibri Light</vt:lpstr>
      <vt:lpstr>Motyw pakietu Office</vt:lpstr>
      <vt:lpstr>Sankcje administracyjne </vt:lpstr>
      <vt:lpstr>Odpowiedzialność prawna</vt:lpstr>
      <vt:lpstr>Odpowiedzialność prawna</vt:lpstr>
      <vt:lpstr>Odpowiedzialność prawna</vt:lpstr>
      <vt:lpstr>Odpowiedzialność administracyjnoprawna</vt:lpstr>
      <vt:lpstr>Odpowiedzialność, a sankcja</vt:lpstr>
      <vt:lpstr>Pojęcie sankcji</vt:lpstr>
      <vt:lpstr>Pojęcie sankcji administracyjnej</vt:lpstr>
      <vt:lpstr>Pojęcie sankcji administracyjnej</vt:lpstr>
      <vt:lpstr>Pojęcie sankcji administracyjnej</vt:lpstr>
      <vt:lpstr>Pojęcie sankcji administracyjnej</vt:lpstr>
      <vt:lpstr>Pojęcie sankcji administracyjnej</vt:lpstr>
      <vt:lpstr>Pojęcie sankcji administracyjnej</vt:lpstr>
      <vt:lpstr>Pojęcie sankcji administracyjnej</vt:lpstr>
      <vt:lpstr>Pojęcie sankcji administracyjnej</vt:lpstr>
      <vt:lpstr>Pojęcie sankcji administracyjnej</vt:lpstr>
      <vt:lpstr>Pojęcie sankcji administracyjnej</vt:lpstr>
      <vt:lpstr>Pojęcie sankcji administracyjnej</vt:lpstr>
      <vt:lpstr>Pojęcie sankcji administracyjnej</vt:lpstr>
      <vt:lpstr>Pojęcie sankcji administracyjnej</vt:lpstr>
      <vt:lpstr>Pojęcie sankcji administracyjnej</vt:lpstr>
      <vt:lpstr>Kara administracyjna </vt:lpstr>
      <vt:lpstr>KARA ADMINISTRACYJNA </vt:lpstr>
      <vt:lpstr>KARA ADMINISTRACYJNA </vt:lpstr>
      <vt:lpstr>KARA ADMINISTRACYJNA </vt:lpstr>
      <vt:lpstr>ADMINISTRACYJNA KARA PIENIĘŻNA</vt:lpstr>
      <vt:lpstr>ADMINISTRACYJNA KARA PIENIĘŻNA</vt:lpstr>
      <vt:lpstr>ADMINISTRACYJNA KARA PIENIĘŻNA</vt:lpstr>
      <vt:lpstr>ADMINISTRACYJNA KARA PIENIĘŻNA</vt:lpstr>
      <vt:lpstr>ADMINISTRACYJNA KARA PIENIĘŻNA</vt:lpstr>
      <vt:lpstr>ADMINISTRACYJNA KARA PIENIĘŻNA</vt:lpstr>
      <vt:lpstr>ADMINISTRACYJNA KARA PIENIĘŻNA</vt:lpstr>
      <vt:lpstr>ADMINISTRACYJNA KARA PIENIĘŻNA</vt:lpstr>
      <vt:lpstr>ADMINISTRACYJNA KARA PIENIĘŻNA</vt:lpstr>
      <vt:lpstr>ADMINISTRACYJNA KARA PIENIĘŻNA</vt:lpstr>
      <vt:lpstr>ADMINISTRACYJNA KARA PIENIĘŻNA</vt:lpstr>
      <vt:lpstr>Prezentacja programu PowerPoint</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Sankcje administracyjne </dc:title>
  <dc:creator>Maciej Błażewski</dc:creator>
  <cp:lastModifiedBy>Maciej Błażewski</cp:lastModifiedBy>
  <cp:revision>2</cp:revision>
  <dcterms:created xsi:type="dcterms:W3CDTF">2022-12-01T13:25:02Z</dcterms:created>
  <dcterms:modified xsi:type="dcterms:W3CDTF">2022-12-01T13:44:26Z</dcterms:modified>
</cp:coreProperties>
</file>