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66" r:id="rId4"/>
    <p:sldId id="261" r:id="rId5"/>
    <p:sldId id="264" r:id="rId6"/>
    <p:sldId id="263" r:id="rId7"/>
    <p:sldId id="268" r:id="rId8"/>
    <p:sldId id="288" r:id="rId9"/>
    <p:sldId id="267" r:id="rId10"/>
    <p:sldId id="270" r:id="rId11"/>
    <p:sldId id="271" r:id="rId12"/>
    <p:sldId id="287" r:id="rId13"/>
    <p:sldId id="274" r:id="rId14"/>
    <p:sldId id="275" r:id="rId15"/>
    <p:sldId id="276" r:id="rId16"/>
    <p:sldId id="277" r:id="rId17"/>
    <p:sldId id="290" r:id="rId18"/>
    <p:sldId id="278" r:id="rId19"/>
    <p:sldId id="279" r:id="rId20"/>
    <p:sldId id="285" r:id="rId21"/>
    <p:sldId id="281" r:id="rId22"/>
    <p:sldId id="280" r:id="rId23"/>
    <p:sldId id="292" r:id="rId24"/>
    <p:sldId id="289" r:id="rId25"/>
    <p:sldId id="282" r:id="rId26"/>
    <p:sldId id="283" r:id="rId27"/>
    <p:sldId id="284"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2/20/2024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2/20/2024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2/20/2024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403B4-2708-4015-BED5-EE5171C443FE}"/>
              </a:ext>
            </a:extLst>
          </p:cNvPr>
          <p:cNvSpPr>
            <a:spLocks noGrp="1"/>
          </p:cNvSpPr>
          <p:nvPr>
            <p:ph type="ctrTitle"/>
          </p:nvPr>
        </p:nvSpPr>
        <p:spPr>
          <a:xfrm>
            <a:off x="1001737" y="2105390"/>
            <a:ext cx="10188526" cy="1965800"/>
          </a:xfrm>
        </p:spPr>
        <p:txBody>
          <a:bodyPr>
            <a:normAutofit/>
          </a:bodyPr>
          <a:lstStyle/>
          <a:p>
            <a:r>
              <a:rPr lang="pl-PL" dirty="0"/>
              <a:t>Bezprawność</a:t>
            </a:r>
            <a:br>
              <a:rPr lang="pl-PL" dirty="0"/>
            </a:br>
            <a:r>
              <a:rPr lang="pl-PL" dirty="0"/>
              <a:t>i okoliczności ją wyłączające</a:t>
            </a:r>
          </a:p>
        </p:txBody>
      </p:sp>
      <p:sp>
        <p:nvSpPr>
          <p:cNvPr id="3" name="Podtytuł 2">
            <a:extLst>
              <a:ext uri="{FF2B5EF4-FFF2-40B4-BE49-F238E27FC236}">
                <a16:creationId xmlns:a16="http://schemas.microsoft.com/office/drawing/2014/main" id="{CF5D30BF-B004-410F-8639-B280C94AA473}"/>
              </a:ext>
            </a:extLst>
          </p:cNvPr>
          <p:cNvSpPr>
            <a:spLocks noGrp="1"/>
          </p:cNvSpPr>
          <p:nvPr>
            <p:ph type="subTitle" idx="1"/>
          </p:nvPr>
        </p:nvSpPr>
        <p:spPr/>
        <p:txBody>
          <a:bodyPr>
            <a:normAutofit/>
          </a:bodyPr>
          <a:lstStyle/>
          <a:p>
            <a:r>
              <a:rPr lang="pl-PL" sz="3600"/>
              <a:t>dr </a:t>
            </a:r>
            <a:r>
              <a:rPr lang="pl-PL" sz="3600" dirty="0"/>
              <a:t>Alicja Limburska</a:t>
            </a:r>
          </a:p>
        </p:txBody>
      </p:sp>
    </p:spTree>
    <p:extLst>
      <p:ext uri="{BB962C8B-B14F-4D97-AF65-F5344CB8AC3E}">
        <p14:creationId xmlns:p14="http://schemas.microsoft.com/office/powerpoint/2010/main" val="418569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711DF78-0FD0-4B66-AE03-1B81472F6C07}"/>
              </a:ext>
            </a:extLst>
          </p:cNvPr>
          <p:cNvSpPr txBox="1"/>
          <p:nvPr/>
        </p:nvSpPr>
        <p:spPr>
          <a:xfrm>
            <a:off x="712145" y="1384700"/>
            <a:ext cx="10767708" cy="3785652"/>
          </a:xfrm>
          <a:prstGeom prst="rect">
            <a:avLst/>
          </a:prstGeom>
          <a:noFill/>
        </p:spPr>
        <p:txBody>
          <a:bodyPr wrap="square" rtlCol="0">
            <a:spAutoFit/>
          </a:bodyPr>
          <a:lstStyle/>
          <a:p>
            <a:r>
              <a:rPr lang="pl-PL" sz="2400" dirty="0"/>
              <a:t>Sytuacje, w których poświęcenie dobra prawnego jest usprawiedliwione, nazywane są – w przeciwieństwie do typów czynów zabronionych – </a:t>
            </a:r>
            <a:r>
              <a:rPr lang="pl-PL" sz="2400" b="1" dirty="0"/>
              <a:t>kontratypami </a:t>
            </a:r>
            <a:r>
              <a:rPr lang="pl-PL" sz="2400" dirty="0"/>
              <a:t>(W.  Wolter).</a:t>
            </a:r>
          </a:p>
          <a:p>
            <a:endParaRPr lang="pl-PL" sz="2400" dirty="0"/>
          </a:p>
          <a:p>
            <a:r>
              <a:rPr lang="pl-PL" sz="2400" dirty="0"/>
              <a:t>Przyjmuje się, że kontratypy skonstruowane są w sposób analogiczny do typów czynów zabronionych – składają się na nie zarówno znamiona przedmiotowe, jak i podmiotowe.</a:t>
            </a:r>
          </a:p>
          <a:p>
            <a:endParaRPr lang="pl-PL" sz="2400" dirty="0"/>
          </a:p>
          <a:p>
            <a:endParaRPr lang="pl-PL" sz="2400" dirty="0"/>
          </a:p>
          <a:p>
            <a:pPr algn="ctr"/>
            <a:r>
              <a:rPr lang="pl-PL" sz="2400" dirty="0"/>
              <a:t>podmiot </a:t>
            </a:r>
            <a:r>
              <a:rPr lang="pl-PL" sz="2400" b="1" dirty="0"/>
              <a:t>musi być świadom</a:t>
            </a:r>
            <a:r>
              <a:rPr lang="pl-PL" sz="2400" dirty="0"/>
              <a:t> wystąpienia zagrożenia dla kolidujących dóbr</a:t>
            </a:r>
          </a:p>
          <a:p>
            <a:pPr algn="ctr"/>
            <a:r>
              <a:rPr lang="pl-PL" sz="2400" dirty="0"/>
              <a:t>oraz musi działać w celu ochrony jednego z nich</a:t>
            </a:r>
          </a:p>
        </p:txBody>
      </p:sp>
      <p:cxnSp>
        <p:nvCxnSpPr>
          <p:cNvPr id="4" name="Łącznik prosty ze strzałką 3">
            <a:extLst>
              <a:ext uri="{FF2B5EF4-FFF2-40B4-BE49-F238E27FC236}">
                <a16:creationId xmlns:a16="http://schemas.microsoft.com/office/drawing/2014/main" id="{626559EB-F1A7-4619-BEA0-91C08C770B97}"/>
              </a:ext>
            </a:extLst>
          </p:cNvPr>
          <p:cNvCxnSpPr>
            <a:cxnSpLocks/>
          </p:cNvCxnSpPr>
          <p:nvPr/>
        </p:nvCxnSpPr>
        <p:spPr>
          <a:xfrm>
            <a:off x="6095999" y="3429000"/>
            <a:ext cx="0" cy="824626"/>
          </a:xfrm>
          <a:prstGeom prst="straightConnector1">
            <a:avLst/>
          </a:prstGeom>
          <a:ln w="920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3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F344273-2CAF-430C-BEFE-830258E64932}"/>
              </a:ext>
            </a:extLst>
          </p:cNvPr>
          <p:cNvSpPr txBox="1"/>
          <p:nvPr/>
        </p:nvSpPr>
        <p:spPr>
          <a:xfrm>
            <a:off x="950809" y="866274"/>
            <a:ext cx="10290381" cy="584775"/>
          </a:xfrm>
          <a:prstGeom prst="rect">
            <a:avLst/>
          </a:prstGeom>
          <a:noFill/>
        </p:spPr>
        <p:txBody>
          <a:bodyPr wrap="none" rtlCol="0">
            <a:spAutoFit/>
          </a:bodyPr>
          <a:lstStyle/>
          <a:p>
            <a:r>
              <a:rPr lang="pl-PL" sz="3200" b="1" dirty="0">
                <a:latin typeface="+mj-lt"/>
              </a:rPr>
              <a:t>CZY KONTRATYPY POZAUSTAWOWE ISTNIEJĄ?</a:t>
            </a:r>
          </a:p>
        </p:txBody>
      </p:sp>
      <p:sp>
        <p:nvSpPr>
          <p:cNvPr id="3" name="pole tekstowe 2">
            <a:extLst>
              <a:ext uri="{FF2B5EF4-FFF2-40B4-BE49-F238E27FC236}">
                <a16:creationId xmlns:a16="http://schemas.microsoft.com/office/drawing/2014/main" id="{36B20595-2662-4B36-B3F3-F5C0FA3AF887}"/>
              </a:ext>
            </a:extLst>
          </p:cNvPr>
          <p:cNvSpPr txBox="1"/>
          <p:nvPr/>
        </p:nvSpPr>
        <p:spPr>
          <a:xfrm>
            <a:off x="433137" y="1771165"/>
            <a:ext cx="11598442" cy="2308324"/>
          </a:xfrm>
          <a:prstGeom prst="rect">
            <a:avLst/>
          </a:prstGeom>
          <a:noFill/>
        </p:spPr>
        <p:txBody>
          <a:bodyPr wrap="square" rtlCol="0">
            <a:spAutoFit/>
          </a:bodyPr>
          <a:lstStyle/>
          <a:p>
            <a:r>
              <a:rPr lang="pl-PL" sz="2400" dirty="0"/>
              <a:t>    ISTNIEJĄ?</a:t>
            </a:r>
          </a:p>
          <a:p>
            <a:pPr marL="285750" indent="-285750">
              <a:buFont typeface="Calibri" panose="020F0502020204030204" pitchFamily="34" charset="0"/>
              <a:buChar char="‒"/>
            </a:pPr>
            <a:r>
              <a:rPr lang="pl-PL" sz="2400" dirty="0"/>
              <a:t>ustawodawca nie może przewidzieć wszystkich sytuacji, w których pożądane jest usprawiedliwienie naruszenia dobra</a:t>
            </a:r>
          </a:p>
          <a:p>
            <a:pPr marL="285750" indent="-285750">
              <a:buFont typeface="Calibri" panose="020F0502020204030204" pitchFamily="34" charset="0"/>
              <a:buChar char="‒"/>
            </a:pPr>
            <a:r>
              <a:rPr lang="pl-PL" sz="2400" dirty="0"/>
              <a:t>elastyczność prawa jest pożądana</a:t>
            </a:r>
          </a:p>
          <a:p>
            <a:pPr marL="285750" indent="-285750">
              <a:buFont typeface="Calibri" panose="020F0502020204030204" pitchFamily="34" charset="0"/>
              <a:buChar char="‒"/>
            </a:pPr>
            <a:r>
              <a:rPr lang="pl-PL" sz="2400" dirty="0"/>
              <a:t>typy czynów zabronionych muszą być określone w ustawie, lecz konstrukcje ograniczające odpowiedzialność karną mogą być tworzone również przez praktykę i doktrynę</a:t>
            </a:r>
            <a:endParaRPr lang="pl-PL" dirty="0"/>
          </a:p>
        </p:txBody>
      </p:sp>
      <p:sp>
        <p:nvSpPr>
          <p:cNvPr id="4" name="pole tekstowe 3">
            <a:extLst>
              <a:ext uri="{FF2B5EF4-FFF2-40B4-BE49-F238E27FC236}">
                <a16:creationId xmlns:a16="http://schemas.microsoft.com/office/drawing/2014/main" id="{1D5450EB-320F-4982-8C32-ED00E8099B93}"/>
              </a:ext>
            </a:extLst>
          </p:cNvPr>
          <p:cNvSpPr txBox="1"/>
          <p:nvPr/>
        </p:nvSpPr>
        <p:spPr>
          <a:xfrm>
            <a:off x="433138" y="4287310"/>
            <a:ext cx="11598442" cy="1938992"/>
          </a:xfrm>
          <a:prstGeom prst="rect">
            <a:avLst/>
          </a:prstGeom>
          <a:noFill/>
        </p:spPr>
        <p:txBody>
          <a:bodyPr wrap="square" rtlCol="0">
            <a:spAutoFit/>
          </a:bodyPr>
          <a:lstStyle/>
          <a:p>
            <a:r>
              <a:rPr lang="pl-PL" sz="2400" dirty="0"/>
              <a:t>    NIE ISTNIEJĄ!</a:t>
            </a:r>
          </a:p>
          <a:p>
            <a:pPr marL="342900" indent="-342900">
              <a:buFont typeface="Symbol" panose="05050102010706020507" pitchFamily="18" charset="2"/>
              <a:buChar char=""/>
            </a:pPr>
            <a:r>
              <a:rPr lang="pl-PL" sz="2400" dirty="0"/>
              <a:t>akt sądowego prawotwórstwa, naruszenie zasady trójpodziału władz</a:t>
            </a:r>
          </a:p>
          <a:p>
            <a:pPr marL="342900" indent="-342900">
              <a:buFont typeface="Symbol" panose="05050102010706020507" pitchFamily="18" charset="2"/>
              <a:buChar char=""/>
            </a:pPr>
            <a:r>
              <a:rPr lang="pl-PL" sz="2400" dirty="0"/>
              <a:t>odebranie pokrzywdzonemu prawa do obrony koniecznej</a:t>
            </a:r>
          </a:p>
          <a:p>
            <a:pPr marL="342900" indent="-342900">
              <a:buFont typeface="Symbol" panose="05050102010706020507" pitchFamily="18" charset="2"/>
              <a:buChar char=""/>
            </a:pPr>
            <a:r>
              <a:rPr lang="pl-PL" sz="2400" dirty="0"/>
              <a:t>brak praktycznej potrzeby tworzenia kontratypów pozaustawowych – w takich sytuacjach najczęściej </a:t>
            </a:r>
            <a:r>
              <a:rPr lang="pl-PL" sz="2400" b="1" dirty="0"/>
              <a:t>nie dochodzi w ogóle do  naruszenia zakazu!</a:t>
            </a:r>
          </a:p>
        </p:txBody>
      </p:sp>
    </p:spTree>
    <p:extLst>
      <p:ext uri="{BB962C8B-B14F-4D97-AF65-F5344CB8AC3E}">
        <p14:creationId xmlns:p14="http://schemas.microsoft.com/office/powerpoint/2010/main" val="375396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92CB6FE-BEC6-4C40-8002-BC6C779C6412}"/>
              </a:ext>
            </a:extLst>
          </p:cNvPr>
          <p:cNvSpPr>
            <a:spLocks noGrp="1"/>
          </p:cNvSpPr>
          <p:nvPr>
            <p:ph type="title"/>
          </p:nvPr>
        </p:nvSpPr>
        <p:spPr>
          <a:xfrm>
            <a:off x="0" y="548640"/>
            <a:ext cx="4654295" cy="1822871"/>
          </a:xfrm>
          <a:noFill/>
          <a:ln>
            <a:solidFill>
              <a:schemeClr val="bg1"/>
            </a:solidFill>
          </a:ln>
        </p:spPr>
        <p:txBody>
          <a:bodyPr wrap="square">
            <a:normAutofit fontScale="90000"/>
          </a:bodyPr>
          <a:lstStyle/>
          <a:p>
            <a:r>
              <a:rPr lang="pl-PL" b="1" dirty="0">
                <a:solidFill>
                  <a:schemeClr val="bg1"/>
                </a:solidFill>
              </a:rPr>
              <a:t>Przykłady</a:t>
            </a:r>
            <a:br>
              <a:rPr lang="pl-PL" b="1" dirty="0">
                <a:solidFill>
                  <a:schemeClr val="bg1"/>
                </a:solidFill>
              </a:rPr>
            </a:br>
            <a:r>
              <a:rPr lang="pl-PL" b="1" dirty="0">
                <a:solidFill>
                  <a:schemeClr val="bg1"/>
                </a:solidFill>
              </a:rPr>
              <a:t>„kontratypów</a:t>
            </a:r>
            <a:br>
              <a:rPr lang="pl-PL" b="1" dirty="0">
                <a:solidFill>
                  <a:schemeClr val="bg1"/>
                </a:solidFill>
              </a:rPr>
            </a:br>
            <a:r>
              <a:rPr lang="pl-PL" b="1" dirty="0">
                <a:solidFill>
                  <a:schemeClr val="bg1"/>
                </a:solidFill>
              </a:rPr>
              <a:t>pozaustawowych”</a:t>
            </a:r>
            <a:endParaRPr lang="pl-PL" dirty="0">
              <a:solidFill>
                <a:schemeClr val="bg1"/>
              </a:solidFill>
            </a:endParaRPr>
          </a:p>
        </p:txBody>
      </p:sp>
      <p:pic>
        <p:nvPicPr>
          <p:cNvPr id="7" name="Obraz 6">
            <a:extLst>
              <a:ext uri="{FF2B5EF4-FFF2-40B4-BE49-F238E27FC236}">
                <a16:creationId xmlns:a16="http://schemas.microsoft.com/office/drawing/2014/main" id="{95DCA970-01B9-45FF-B835-C7F50C332EEF}"/>
              </a:ext>
            </a:extLst>
          </p:cNvPr>
          <p:cNvPicPr>
            <a:picLocks noChangeAspect="1"/>
          </p:cNvPicPr>
          <p:nvPr/>
        </p:nvPicPr>
        <p:blipFill>
          <a:blip r:embed="rId2"/>
          <a:stretch>
            <a:fillRect/>
          </a:stretch>
        </p:blipFill>
        <p:spPr>
          <a:xfrm>
            <a:off x="5478677" y="1520781"/>
            <a:ext cx="5888941" cy="3816438"/>
          </a:xfrm>
          <a:prstGeom prst="rect">
            <a:avLst/>
          </a:prstGeom>
        </p:spPr>
      </p:pic>
      <p:sp>
        <p:nvSpPr>
          <p:cNvPr id="11" name="pole tekstowe 10">
            <a:extLst>
              <a:ext uri="{FF2B5EF4-FFF2-40B4-BE49-F238E27FC236}">
                <a16:creationId xmlns:a16="http://schemas.microsoft.com/office/drawing/2014/main" id="{B58787B0-FC21-4DC6-A369-04BE8F6E316C}"/>
              </a:ext>
            </a:extLst>
          </p:cNvPr>
          <p:cNvSpPr txBox="1"/>
          <p:nvPr/>
        </p:nvSpPr>
        <p:spPr>
          <a:xfrm>
            <a:off x="306740" y="2768096"/>
            <a:ext cx="4037428" cy="3693319"/>
          </a:xfrm>
          <a:prstGeom prst="rect">
            <a:avLst/>
          </a:prstGeom>
          <a:noFill/>
        </p:spPr>
        <p:txBody>
          <a:bodyPr wrap="square" rtlCol="0">
            <a:spAutoFit/>
          </a:bodyPr>
          <a:lstStyle/>
          <a:p>
            <a:pPr marL="342900" indent="-342900" algn="ctr">
              <a:buFont typeface="+mj-lt"/>
              <a:buAutoNum type="arabicPeriod"/>
            </a:pPr>
            <a:r>
              <a:rPr lang="pl-PL" sz="2400" dirty="0">
                <a:solidFill>
                  <a:schemeClr val="bg1"/>
                </a:solidFill>
              </a:rPr>
              <a:t>zgoda pokrzywdzonego</a:t>
            </a:r>
          </a:p>
          <a:p>
            <a:pPr marL="342900" indent="-342900" algn="ctr">
              <a:buFont typeface="+mj-lt"/>
              <a:buAutoNum type="arabicPeriod"/>
            </a:pPr>
            <a:r>
              <a:rPr lang="pl-PL" sz="2400" dirty="0">
                <a:solidFill>
                  <a:schemeClr val="bg1"/>
                </a:solidFill>
              </a:rPr>
              <a:t>zabiegi lecznicze i kosmetyczne</a:t>
            </a:r>
          </a:p>
          <a:p>
            <a:pPr marL="342900" indent="-342900" algn="ctr">
              <a:buFont typeface="+mj-lt"/>
              <a:buAutoNum type="arabicPeriod"/>
            </a:pPr>
            <a:r>
              <a:rPr lang="pl-PL" sz="2400" dirty="0">
                <a:solidFill>
                  <a:schemeClr val="bg1"/>
                </a:solidFill>
              </a:rPr>
              <a:t>ryzyko sportowe</a:t>
            </a:r>
          </a:p>
          <a:p>
            <a:pPr marL="342900" indent="-342900" algn="ctr">
              <a:buFont typeface="+mj-lt"/>
              <a:buAutoNum type="arabicPeriod"/>
            </a:pPr>
            <a:r>
              <a:rPr lang="pl-PL" sz="2400" dirty="0">
                <a:solidFill>
                  <a:schemeClr val="bg1"/>
                </a:solidFill>
              </a:rPr>
              <a:t>ryzyko dnia codziennego</a:t>
            </a:r>
          </a:p>
          <a:p>
            <a:pPr marL="342900" indent="-342900" algn="ctr">
              <a:buFont typeface="+mj-lt"/>
              <a:buAutoNum type="arabicPeriod"/>
            </a:pPr>
            <a:r>
              <a:rPr lang="pl-PL" sz="2400" dirty="0">
                <a:solidFill>
                  <a:schemeClr val="bg1"/>
                </a:solidFill>
              </a:rPr>
              <a:t>karcenie nieletnich</a:t>
            </a:r>
          </a:p>
          <a:p>
            <a:pPr marL="342900" indent="-342900" algn="ctr">
              <a:buFont typeface="+mj-lt"/>
              <a:buAutoNum type="arabicPeriod"/>
            </a:pPr>
            <a:r>
              <a:rPr lang="pl-PL" sz="2400" dirty="0">
                <a:solidFill>
                  <a:schemeClr val="bg1"/>
                </a:solidFill>
              </a:rPr>
              <a:t>„śmigus-dyngus”</a:t>
            </a:r>
          </a:p>
          <a:p>
            <a:pPr marL="342900" indent="-342900" algn="ctr">
              <a:buFont typeface="+mj-lt"/>
              <a:buAutoNum type="arabicPeriod"/>
            </a:pPr>
            <a:r>
              <a:rPr lang="pl-PL" sz="2400" dirty="0">
                <a:solidFill>
                  <a:schemeClr val="bg1"/>
                </a:solidFill>
              </a:rPr>
              <a:t>ślub romski</a:t>
            </a:r>
          </a:p>
          <a:p>
            <a:pPr marL="342900" indent="-342900" algn="ctr">
              <a:buFont typeface="+mj-lt"/>
              <a:buAutoNum type="arabicPeriod"/>
            </a:pPr>
            <a:r>
              <a:rPr lang="pl-PL" sz="2400" dirty="0">
                <a:solidFill>
                  <a:schemeClr val="bg1"/>
                </a:solidFill>
              </a:rPr>
              <a:t>zwyczaj</a:t>
            </a:r>
          </a:p>
          <a:p>
            <a:endParaRPr lang="pl-PL" dirty="0">
              <a:solidFill>
                <a:schemeClr val="bg1"/>
              </a:solidFill>
            </a:endParaRPr>
          </a:p>
        </p:txBody>
      </p:sp>
    </p:spTree>
    <p:extLst>
      <p:ext uri="{BB962C8B-B14F-4D97-AF65-F5344CB8AC3E}">
        <p14:creationId xmlns:p14="http://schemas.microsoft.com/office/powerpoint/2010/main" val="53741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BA4B22-D9F7-4C5A-A222-9B836EC9BE94}"/>
              </a:ext>
            </a:extLst>
          </p:cNvPr>
          <p:cNvSpPr>
            <a:spLocks noGrp="1"/>
          </p:cNvSpPr>
          <p:nvPr>
            <p:ph type="title"/>
          </p:nvPr>
        </p:nvSpPr>
        <p:spPr>
          <a:xfrm>
            <a:off x="2231136" y="583809"/>
            <a:ext cx="7729728" cy="962582"/>
          </a:xfrm>
        </p:spPr>
        <p:txBody>
          <a:bodyPr/>
          <a:lstStyle/>
          <a:p>
            <a:r>
              <a:rPr lang="pl-PL" dirty="0"/>
              <a:t>Obrona konieczna (art. 25 k.k.)</a:t>
            </a:r>
          </a:p>
        </p:txBody>
      </p:sp>
      <p:sp>
        <p:nvSpPr>
          <p:cNvPr id="3" name="Symbol zastępczy zawartości 2">
            <a:extLst>
              <a:ext uri="{FF2B5EF4-FFF2-40B4-BE49-F238E27FC236}">
                <a16:creationId xmlns:a16="http://schemas.microsoft.com/office/drawing/2014/main" id="{5FEE35D7-7571-4378-B0AC-8076D1FECA28}"/>
              </a:ext>
            </a:extLst>
          </p:cNvPr>
          <p:cNvSpPr>
            <a:spLocks noGrp="1"/>
          </p:cNvSpPr>
          <p:nvPr>
            <p:ph idx="1"/>
          </p:nvPr>
        </p:nvSpPr>
        <p:spPr>
          <a:xfrm>
            <a:off x="759655" y="2025749"/>
            <a:ext cx="11057206" cy="4375051"/>
          </a:xfrm>
        </p:spPr>
        <p:txBody>
          <a:bodyPr>
            <a:normAutofit/>
          </a:bodyPr>
          <a:lstStyle/>
          <a:p>
            <a:pPr marL="0" indent="0">
              <a:buNone/>
            </a:pPr>
            <a:r>
              <a:rPr lang="pl-PL" sz="2200" u="sng" dirty="0"/>
              <a:t>Art.  25. § 1.  Nie popełnia przestępstwa, kto w obronie koniecznej odpiera bezpośredni, bezprawny zamach na jakiekolwiek dobro chronione prawem.</a:t>
            </a:r>
          </a:p>
          <a:p>
            <a:pPr marL="0" indent="0">
              <a:buNone/>
            </a:pPr>
            <a:r>
              <a:rPr lang="pl-PL" sz="2200" u="sng" dirty="0"/>
              <a:t>§ 2.  W razie przekroczenia granic obrony koniecznej, w szczególności gdy sprawca zastosował sposób obrony niewspółmierny do niebezpieczeństwa zamachu, sąd może zastosować nadzwyczajne złagodzenie kary, a nawet odstąpić od jej wymierzenia.</a:t>
            </a:r>
          </a:p>
          <a:p>
            <a:pPr marL="0" indent="0">
              <a:buNone/>
            </a:pPr>
            <a:r>
              <a:rPr lang="pl-PL" sz="2200" dirty="0"/>
              <a:t>§ 2a.  Nie 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a:p>
            <a:pPr marL="0" indent="0">
              <a:buNone/>
            </a:pPr>
            <a:r>
              <a:rPr lang="pl-PL" sz="2200" dirty="0"/>
              <a:t>§ 3.  Nie podlega karze, kto przekracza granice obrony koniecznej pod wpływem strachu lub wzburzenia usprawiedliwionych okolicznościami zamachu.</a:t>
            </a:r>
          </a:p>
        </p:txBody>
      </p:sp>
    </p:spTree>
    <p:extLst>
      <p:ext uri="{BB962C8B-B14F-4D97-AF65-F5344CB8AC3E}">
        <p14:creationId xmlns:p14="http://schemas.microsoft.com/office/powerpoint/2010/main" val="97395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93AD5D7-08C2-4757-8D00-3F6F8D233502}"/>
              </a:ext>
            </a:extLst>
          </p:cNvPr>
          <p:cNvSpPr txBox="1"/>
          <p:nvPr/>
        </p:nvSpPr>
        <p:spPr>
          <a:xfrm>
            <a:off x="735048" y="857745"/>
            <a:ext cx="10721904" cy="4370427"/>
          </a:xfrm>
          <a:prstGeom prst="rect">
            <a:avLst/>
          </a:prstGeom>
          <a:noFill/>
        </p:spPr>
        <p:txBody>
          <a:bodyPr wrap="square" rtlCol="0">
            <a:spAutoFit/>
          </a:bodyPr>
          <a:lstStyle/>
          <a:p>
            <a:pPr algn="ctr"/>
            <a:r>
              <a:rPr lang="pl-PL" sz="2400" b="1" dirty="0"/>
              <a:t>PRZESŁANKI OBRONY KONIECZNEJ:</a:t>
            </a:r>
          </a:p>
          <a:p>
            <a:endParaRPr lang="pl-PL" sz="2400" dirty="0"/>
          </a:p>
          <a:p>
            <a:pPr marL="342900" indent="-342900">
              <a:spcAft>
                <a:spcPts val="600"/>
              </a:spcAft>
              <a:buAutoNum type="arabicPeriod"/>
            </a:pPr>
            <a:r>
              <a:rPr lang="pl-PL" sz="2400" dirty="0"/>
              <a:t>faktyczny, bezpośredni, bezprawny </a:t>
            </a:r>
            <a:r>
              <a:rPr lang="pl-PL" sz="2400" u="sng" dirty="0"/>
              <a:t>zamach</a:t>
            </a:r>
            <a:r>
              <a:rPr lang="pl-PL" sz="2400" dirty="0"/>
              <a:t> na jakiekolwiek i czyjekolwiek dobro prawne</a:t>
            </a:r>
          </a:p>
          <a:p>
            <a:pPr marL="342900" indent="-342900">
              <a:spcAft>
                <a:spcPts val="600"/>
              </a:spcAft>
              <a:buAutoNum type="arabicPeriod"/>
            </a:pPr>
            <a:r>
              <a:rPr lang="pl-PL" sz="2400" dirty="0"/>
              <a:t>odpieranie zamachu realizuje znamiona typu czynu zabronionego</a:t>
            </a:r>
          </a:p>
          <a:p>
            <a:pPr marL="342900" indent="-342900">
              <a:spcAft>
                <a:spcPts val="600"/>
              </a:spcAft>
              <a:buAutoNum type="arabicPeriod"/>
            </a:pPr>
            <a:r>
              <a:rPr lang="pl-PL" sz="2400" dirty="0"/>
              <a:t>broniący działa w celu odparcia zamachu</a:t>
            </a:r>
          </a:p>
          <a:p>
            <a:pPr marL="342900" indent="-342900">
              <a:spcAft>
                <a:spcPts val="600"/>
              </a:spcAft>
              <a:buAutoNum type="arabicPeriod"/>
            </a:pPr>
            <a:r>
              <a:rPr lang="pl-PL" sz="2400" dirty="0"/>
              <a:t>konieczność obrony</a:t>
            </a:r>
          </a:p>
          <a:p>
            <a:pPr marL="342900" indent="-342900">
              <a:buAutoNum type="arabicPeriod"/>
            </a:pPr>
            <a:r>
              <a:rPr lang="pl-PL" sz="2400" dirty="0"/>
              <a:t>współmierność obrony do niebezpieczeństwa zamachu (art. 25 § 2 k.k.)</a:t>
            </a:r>
          </a:p>
          <a:p>
            <a:pPr lvl="1"/>
            <a:endParaRPr lang="pl-PL" sz="2400" dirty="0"/>
          </a:p>
          <a:p>
            <a:pPr lvl="1"/>
            <a:r>
              <a:rPr lang="pl-PL" sz="2400" dirty="0"/>
              <a:t>~ zamach a niebezpieczeństwo?</a:t>
            </a:r>
          </a:p>
          <a:p>
            <a:endParaRPr lang="pl-PL" dirty="0"/>
          </a:p>
        </p:txBody>
      </p:sp>
      <p:sp>
        <p:nvSpPr>
          <p:cNvPr id="3" name="pole tekstowe 2">
            <a:extLst>
              <a:ext uri="{FF2B5EF4-FFF2-40B4-BE49-F238E27FC236}">
                <a16:creationId xmlns:a16="http://schemas.microsoft.com/office/drawing/2014/main" id="{02E0ED9B-63B2-44F3-89EE-1FFC74E54E56}"/>
              </a:ext>
            </a:extLst>
          </p:cNvPr>
          <p:cNvSpPr txBox="1"/>
          <p:nvPr/>
        </p:nvSpPr>
        <p:spPr>
          <a:xfrm>
            <a:off x="735048" y="5403908"/>
            <a:ext cx="10721904" cy="707886"/>
          </a:xfrm>
          <a:prstGeom prst="rect">
            <a:avLst/>
          </a:prstGeom>
          <a:noFill/>
        </p:spPr>
        <p:txBody>
          <a:bodyPr wrap="square" rtlCol="0">
            <a:spAutoFit/>
          </a:bodyPr>
          <a:lstStyle/>
          <a:p>
            <a:r>
              <a:rPr lang="pl-PL" sz="2000" dirty="0"/>
              <a:t>zamach – zachowanie człowieka godzące w dobro prawne, stwarzające obiektywne niebezpieczeństwo dla dobra; musi być bezprawny, ale niekoniecznie karalny czy nawet zawiniony</a:t>
            </a:r>
          </a:p>
        </p:txBody>
      </p:sp>
    </p:spTree>
    <p:extLst>
      <p:ext uri="{BB962C8B-B14F-4D97-AF65-F5344CB8AC3E}">
        <p14:creationId xmlns:p14="http://schemas.microsoft.com/office/powerpoint/2010/main" val="12294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3AAC686-ABA7-451F-9738-6D3376AB28AB}"/>
              </a:ext>
            </a:extLst>
          </p:cNvPr>
          <p:cNvSpPr txBox="1"/>
          <p:nvPr/>
        </p:nvSpPr>
        <p:spPr>
          <a:xfrm>
            <a:off x="1125414" y="535972"/>
            <a:ext cx="9523827" cy="5632311"/>
          </a:xfrm>
          <a:prstGeom prst="rect">
            <a:avLst/>
          </a:prstGeom>
          <a:noFill/>
        </p:spPr>
        <p:txBody>
          <a:bodyPr wrap="square" rtlCol="0">
            <a:spAutoFit/>
          </a:bodyPr>
          <a:lstStyle/>
          <a:p>
            <a:pPr algn="ctr"/>
            <a:r>
              <a:rPr lang="pl-PL" sz="2400" b="1" dirty="0"/>
              <a:t>KONIECZNOŚĆ OBRONY </a:t>
            </a:r>
            <a:r>
              <a:rPr lang="pl-PL" sz="2400" dirty="0"/>
              <a:t>– czy ten kontratyp ma charakter samoistny czy subsydiarny?</a:t>
            </a:r>
          </a:p>
          <a:p>
            <a:pPr algn="ctr"/>
            <a:endParaRPr lang="pl-PL" sz="2400" dirty="0"/>
          </a:p>
          <a:p>
            <a:pPr algn="just"/>
            <a:r>
              <a:rPr lang="pl-PL" sz="2400" dirty="0"/>
              <a:t>samoistność </a:t>
            </a:r>
            <a:r>
              <a:rPr lang="pl-PL" sz="2400" dirty="0">
                <a:sym typeface="Wingdings" panose="05000000000000000000" pitchFamily="2" charset="2"/>
              </a:rPr>
              <a:t> obrona przez zamachem jest usprawiedliwiona zawsze, nawet wtedy, gdy da się go uniknąć w inny sposób</a:t>
            </a:r>
          </a:p>
          <a:p>
            <a:pPr algn="just"/>
            <a:endParaRPr lang="pl-PL" sz="2400" dirty="0">
              <a:sym typeface="Wingdings" panose="05000000000000000000" pitchFamily="2" charset="2"/>
            </a:endParaRPr>
          </a:p>
          <a:p>
            <a:pPr algn="just"/>
            <a:r>
              <a:rPr lang="pl-PL" sz="2400" dirty="0">
                <a:sym typeface="Wingdings" panose="05000000000000000000" pitchFamily="2" charset="2"/>
              </a:rPr>
              <a:t>subsydiarność  obrona konieczna aktualizuje się dopiero wtedy, gdy nie ma innej możliwości uniknięcia zamachu</a:t>
            </a:r>
          </a:p>
          <a:p>
            <a:pPr algn="just"/>
            <a:endParaRPr lang="pl-PL" sz="2400" dirty="0">
              <a:sym typeface="Wingdings" panose="05000000000000000000" pitchFamily="2" charset="2"/>
            </a:endParaRPr>
          </a:p>
          <a:p>
            <a:pPr algn="just"/>
            <a:r>
              <a:rPr lang="pl-PL" sz="2400" dirty="0">
                <a:sym typeface="Wingdings" panose="05000000000000000000" pitchFamily="2" charset="2"/>
              </a:rPr>
              <a:t>względna samoistność (A. Zoll):</a:t>
            </a:r>
          </a:p>
          <a:p>
            <a:pPr marL="342900" indent="-342900" algn="just">
              <a:buFont typeface="Symbol" panose="05050102010706020507" pitchFamily="18" charset="2"/>
              <a:buChar char=""/>
            </a:pPr>
            <a:r>
              <a:rPr lang="pl-PL" sz="2400" dirty="0">
                <a:sym typeface="Wingdings" panose="05000000000000000000" pitchFamily="2" charset="2"/>
              </a:rPr>
              <a:t>pozbawienie życia napastnika w obronie koniecznej jest dopuszczalne tylko dla obrony osoby przed bezprawną przemocą (EKPC) </a:t>
            </a:r>
          </a:p>
          <a:p>
            <a:pPr marL="342900" indent="-342900" algn="just">
              <a:buFont typeface="Symbol" panose="05050102010706020507" pitchFamily="18" charset="2"/>
              <a:buChar char=""/>
            </a:pPr>
            <a:r>
              <a:rPr lang="pl-PL" sz="2400" dirty="0"/>
              <a:t>broniący się ma prawo do obrony koniecznej, jeśli nie ma innego racjonalnego sposobu uniknięcia zamachu</a:t>
            </a:r>
          </a:p>
          <a:p>
            <a:pPr marL="342900" indent="-342900" algn="just">
              <a:buFont typeface="Symbol" panose="05050102010706020507" pitchFamily="18" charset="2"/>
              <a:buChar char=""/>
            </a:pPr>
            <a:r>
              <a:rPr lang="pl-PL" sz="2400" dirty="0"/>
              <a:t>konieczność skorzystania z najłagodniejszych dostępnych środków</a:t>
            </a:r>
            <a:endParaRPr lang="pl-PL" dirty="0"/>
          </a:p>
        </p:txBody>
      </p:sp>
    </p:spTree>
    <p:extLst>
      <p:ext uri="{BB962C8B-B14F-4D97-AF65-F5344CB8AC3E}">
        <p14:creationId xmlns:p14="http://schemas.microsoft.com/office/powerpoint/2010/main" val="103920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F89D606-BA06-46B8-B0C1-5F48CDBA0975}"/>
              </a:ext>
            </a:extLst>
          </p:cNvPr>
          <p:cNvSpPr txBox="1"/>
          <p:nvPr/>
        </p:nvSpPr>
        <p:spPr>
          <a:xfrm>
            <a:off x="1116037" y="1097281"/>
            <a:ext cx="9959926" cy="4893647"/>
          </a:xfrm>
          <a:prstGeom prst="rect">
            <a:avLst/>
          </a:prstGeom>
          <a:noFill/>
        </p:spPr>
        <p:txBody>
          <a:bodyPr wrap="square" rtlCol="0">
            <a:spAutoFit/>
          </a:bodyPr>
          <a:lstStyle/>
          <a:p>
            <a:pPr algn="ctr"/>
            <a:r>
              <a:rPr lang="pl-PL" sz="2400" b="1" dirty="0"/>
              <a:t>PRZEKROCZENIE GRANIC OBRONY KONIECZNEJ</a:t>
            </a:r>
          </a:p>
          <a:p>
            <a:endParaRPr lang="pl-PL" sz="2400" dirty="0"/>
          </a:p>
          <a:p>
            <a:pPr marL="342900" indent="-342900">
              <a:buAutoNum type="arabicParenR"/>
            </a:pPr>
            <a:r>
              <a:rPr lang="pl-PL" sz="2400" b="1" dirty="0"/>
              <a:t>Eksces ekstensywny </a:t>
            </a:r>
            <a:r>
              <a:rPr lang="pl-PL" sz="2400" dirty="0">
                <a:sym typeface="Wingdings" panose="05000000000000000000" pitchFamily="2" charset="2"/>
              </a:rPr>
              <a:t> naruszenie korelacji czasowej między zamachem a jego odpieraniem (odpieranie zbyt wcześnie bądź zbyt późno)</a:t>
            </a:r>
          </a:p>
          <a:p>
            <a:pPr marL="342900" indent="-342900">
              <a:buAutoNum type="arabicParenR"/>
            </a:pPr>
            <a:r>
              <a:rPr lang="pl-PL" sz="2400" b="1" dirty="0">
                <a:sym typeface="Wingdings" panose="05000000000000000000" pitchFamily="2" charset="2"/>
              </a:rPr>
              <a:t>Eksces intensywny </a:t>
            </a:r>
            <a:r>
              <a:rPr lang="pl-PL" sz="2400" dirty="0">
                <a:sym typeface="Wingdings" panose="05000000000000000000" pitchFamily="2" charset="2"/>
              </a:rPr>
              <a:t> sposób obrony nieadekwatny do niebezpieczeństwa zamachu, rażąca dysproporcja pomiędzy dobrem poświęcanym a ratowanym</a:t>
            </a:r>
          </a:p>
          <a:p>
            <a:pPr marL="342900" indent="-342900">
              <a:buAutoNum type="arabicParenR"/>
            </a:pPr>
            <a:endParaRPr lang="pl-PL" sz="2400" dirty="0">
              <a:sym typeface="Wingdings" panose="05000000000000000000" pitchFamily="2" charset="2"/>
            </a:endParaRPr>
          </a:p>
          <a:p>
            <a:pPr marL="342900" indent="-342900">
              <a:buAutoNum type="arabicParenR"/>
            </a:pPr>
            <a:endParaRPr lang="pl-PL" sz="2400" dirty="0">
              <a:sym typeface="Wingdings" panose="05000000000000000000" pitchFamily="2" charset="2"/>
            </a:endParaRPr>
          </a:p>
          <a:p>
            <a:r>
              <a:rPr lang="pl-PL" sz="2400" dirty="0">
                <a:sym typeface="Wingdings" panose="05000000000000000000" pitchFamily="2" charset="2"/>
              </a:rPr>
              <a:t>Przekroczenie granic obrony koniecznej skutkuje bezprawnością i karalnością zachowania osoby, która odpiera zamach.</a:t>
            </a:r>
          </a:p>
          <a:p>
            <a:r>
              <a:rPr lang="pl-PL" sz="2400" dirty="0">
                <a:sym typeface="Wingdings" panose="05000000000000000000" pitchFamily="2" charset="2"/>
              </a:rPr>
              <a:t>Mniejszy ładunek społecznej szkodliwości takiego czynu. Ewentualnie klauzule niepodlegania karze.</a:t>
            </a:r>
            <a:endParaRPr lang="pl-PL" sz="2400" dirty="0"/>
          </a:p>
        </p:txBody>
      </p:sp>
    </p:spTree>
    <p:extLst>
      <p:ext uri="{BB962C8B-B14F-4D97-AF65-F5344CB8AC3E}">
        <p14:creationId xmlns:p14="http://schemas.microsoft.com/office/powerpoint/2010/main" val="1722616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D43371D-82DB-42EA-AA01-7ACC4D33DDCE}"/>
              </a:ext>
            </a:extLst>
          </p:cNvPr>
          <p:cNvSpPr/>
          <p:nvPr/>
        </p:nvSpPr>
        <p:spPr>
          <a:xfrm>
            <a:off x="543951" y="406184"/>
            <a:ext cx="11104098" cy="5847755"/>
          </a:xfrm>
          <a:prstGeom prst="rect">
            <a:avLst/>
          </a:prstGeom>
        </p:spPr>
        <p:txBody>
          <a:bodyPr wrap="square">
            <a:spAutoFit/>
          </a:bodyPr>
          <a:lstStyle/>
          <a:p>
            <a:pPr algn="just"/>
            <a:r>
              <a:rPr lang="pl-PL" sz="2200" dirty="0"/>
              <a:t>KAZUS</a:t>
            </a:r>
          </a:p>
          <a:p>
            <a:pPr algn="just"/>
            <a:endParaRPr lang="pl-PL" sz="2200" dirty="0"/>
          </a:p>
          <a:p>
            <a:pPr algn="just"/>
            <a:r>
              <a:rPr lang="pl-PL" sz="2200" dirty="0"/>
              <a:t>Adam i Paweł znali się od czasów szkolnych. W dniu 2 listopada 2013 roku, Adam odwiedził Pawła w jego domu, gdzie wspólnie spożywali alkohol. Towarzyskie spotkanie przerodziło się jednak w ostrą kłótnię, podczas której Paweł chwycił leżący na stole nóż i zaczął grozić Adamowi, że „podetnie mu gardło”. Nagle Paweł zaatakował Adama przystawiając mu nóż do szyi. Adam szybko obezwładnił napastnika, któremu odebrał niebezpieczne narzędzie i je odrzucił, po czym odepchnął on Pawła w taki sposób, że tamten upadł na podłogę.</a:t>
            </a:r>
          </a:p>
          <a:p>
            <a:pPr algn="just"/>
            <a:r>
              <a:rPr lang="pl-PL" sz="2200" dirty="0"/>
              <a:t>Następnie Adam usiadł na leżącym Pawle, który zaczął się łapać Adama za szyję i chwycił leżący blisko nóż. I tym razem jednak Adam poradził sobie bez większych problemów z zachowaniem swojego znajomego. Najpierw wyswobodził się z uścisku, a potem ponownie odebrał mu nóż. Tym razem jednak nie odrzucił go, ale zdecydował się na użycie go przeciwko Pawłowi i skierował go w stronę leżącego na ziemi mężczyzny. Nie poprzestał jednak na tym, gdyż zamiast biernie trzymać nóż, zaczął nim napierać w kierunku klatki piersiowej. Przez chwilę Paweł powstrzymywał dłoń Adama, w której ten trzymał nóż, ale z czasem jego opór zaczął słabnąc. Gdy opór Pawła osłabł całkowicie, Adam wykonał kilka ciosów, godząc Pawła w klatkę piersiową. W wyniku doznanych obrażeń Paweł zmarł.</a:t>
            </a:r>
          </a:p>
        </p:txBody>
      </p:sp>
    </p:spTree>
    <p:extLst>
      <p:ext uri="{BB962C8B-B14F-4D97-AF65-F5344CB8AC3E}">
        <p14:creationId xmlns:p14="http://schemas.microsoft.com/office/powerpoint/2010/main" val="47771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22BFF8-E3B8-49EE-82D8-4D82200CF42E}"/>
              </a:ext>
            </a:extLst>
          </p:cNvPr>
          <p:cNvSpPr>
            <a:spLocks noGrp="1"/>
          </p:cNvSpPr>
          <p:nvPr>
            <p:ph type="title"/>
          </p:nvPr>
        </p:nvSpPr>
        <p:spPr>
          <a:xfrm>
            <a:off x="2231136" y="500458"/>
            <a:ext cx="7729728" cy="920379"/>
          </a:xfrm>
        </p:spPr>
        <p:txBody>
          <a:bodyPr>
            <a:normAutofit fontScale="90000"/>
          </a:bodyPr>
          <a:lstStyle/>
          <a:p>
            <a:r>
              <a:rPr lang="pl-PL" dirty="0"/>
              <a:t>Stan wyższej konieczności (art. 26) </a:t>
            </a:r>
          </a:p>
        </p:txBody>
      </p:sp>
      <p:sp>
        <p:nvSpPr>
          <p:cNvPr id="3" name="Prostokąt 2">
            <a:extLst>
              <a:ext uri="{FF2B5EF4-FFF2-40B4-BE49-F238E27FC236}">
                <a16:creationId xmlns:a16="http://schemas.microsoft.com/office/drawing/2014/main" id="{8F08F9AB-6171-4EEB-86B9-086F276A0982}"/>
              </a:ext>
            </a:extLst>
          </p:cNvPr>
          <p:cNvSpPr/>
          <p:nvPr/>
        </p:nvSpPr>
        <p:spPr>
          <a:xfrm>
            <a:off x="412652" y="1772527"/>
            <a:ext cx="11676185" cy="4770537"/>
          </a:xfrm>
          <a:prstGeom prst="rect">
            <a:avLst/>
          </a:prstGeom>
        </p:spPr>
        <p:txBody>
          <a:bodyPr wrap="square">
            <a:spAutoFit/>
          </a:bodyPr>
          <a:lstStyle/>
          <a:p>
            <a:pPr>
              <a:spcAft>
                <a:spcPts val="1200"/>
              </a:spcAft>
            </a:pPr>
            <a:r>
              <a:rPr lang="pl-PL" sz="2200" u="sng" dirty="0"/>
              <a:t>Art.  26.  § 1.  Nie popełnia przestępstwa, kto działa w celu uchylenia bezpośredniego niebezpieczeństwa grożącego jakiemukolwiek dobru chronionemu prawem, jeżeli niebezpieczeństwa nie można inaczej uniknąć, a dobro poświęcone przedstawia wartość niższą od dobra ratowanego</a:t>
            </a:r>
            <a:r>
              <a:rPr lang="pl-PL" sz="2200" dirty="0"/>
              <a:t>.</a:t>
            </a:r>
          </a:p>
          <a:p>
            <a:pPr>
              <a:spcAft>
                <a:spcPts val="1200"/>
              </a:spcAft>
            </a:pPr>
            <a:r>
              <a:rPr lang="pl-PL" sz="2200" dirty="0"/>
              <a:t>§ 2.  Nie popełnia przestępstwa także ten, kto, ratując dobro chronione prawem w warunkach określonych w § 1, poświęca dobro, które nie przedstawia wartości oczywiście wyższej od dobra ratowanego.</a:t>
            </a:r>
          </a:p>
          <a:p>
            <a:pPr>
              <a:spcAft>
                <a:spcPts val="1200"/>
              </a:spcAft>
            </a:pPr>
            <a:r>
              <a:rPr lang="pl-PL" sz="2200" dirty="0"/>
              <a:t>§ 3.  W razie przekroczenia granic stanu wyższej konieczności, sąd może zastosować nadzwyczajne złagodzenie kary, a nawet odstąpić od jej wymierzenia.</a:t>
            </a:r>
          </a:p>
          <a:p>
            <a:pPr>
              <a:spcAft>
                <a:spcPts val="1200"/>
              </a:spcAft>
            </a:pPr>
            <a:r>
              <a:rPr lang="pl-PL" sz="2200" dirty="0"/>
              <a:t>§ 4.  Przepisu § 2 nie stosuje się, jeżeli sprawca poświęca dobro, które ma szczególny obowiązek chronić nawet z narażeniem się na niebezpieczeństwo osobiste.</a:t>
            </a:r>
          </a:p>
          <a:p>
            <a:pPr>
              <a:spcAft>
                <a:spcPts val="1200"/>
              </a:spcAft>
            </a:pPr>
            <a:r>
              <a:rPr lang="pl-PL" sz="2200" u="sng" dirty="0"/>
              <a:t>§ 5.  Przepisy § 1-3 stosuje się odpowiednio w wypadku, gdy z ciążących na sprawcy obowiązków tylko jeden może być spełniony.</a:t>
            </a:r>
          </a:p>
        </p:txBody>
      </p:sp>
    </p:spTree>
    <p:extLst>
      <p:ext uri="{BB962C8B-B14F-4D97-AF65-F5344CB8AC3E}">
        <p14:creationId xmlns:p14="http://schemas.microsoft.com/office/powerpoint/2010/main" val="262496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1E87C71-153A-4B9A-9135-8FBEDC4A2D96}"/>
              </a:ext>
            </a:extLst>
          </p:cNvPr>
          <p:cNvSpPr txBox="1"/>
          <p:nvPr/>
        </p:nvSpPr>
        <p:spPr>
          <a:xfrm>
            <a:off x="848751" y="1026942"/>
            <a:ext cx="10494498" cy="4370427"/>
          </a:xfrm>
          <a:prstGeom prst="rect">
            <a:avLst/>
          </a:prstGeom>
          <a:noFill/>
        </p:spPr>
        <p:txBody>
          <a:bodyPr wrap="square" rtlCol="0">
            <a:spAutoFit/>
          </a:bodyPr>
          <a:lstStyle/>
          <a:p>
            <a:pPr algn="ctr"/>
            <a:r>
              <a:rPr lang="pl-PL" sz="2400" b="1" dirty="0"/>
              <a:t>PRZESŁANKI STANU WYŻSZEJ KONIECZNOŚCI:</a:t>
            </a:r>
          </a:p>
          <a:p>
            <a:endParaRPr lang="pl-PL" sz="2400" dirty="0"/>
          </a:p>
          <a:p>
            <a:pPr marL="342900" lvl="0" indent="-342900">
              <a:spcAft>
                <a:spcPts val="600"/>
              </a:spcAft>
              <a:buFont typeface="+mj-lt"/>
              <a:buAutoNum type="arabicPeriod"/>
            </a:pPr>
            <a:r>
              <a:rPr lang="pl-PL" sz="2400" dirty="0"/>
              <a:t>wystąpienie rzeczywistego, bezpośredniego niebezpieczeństwa grożącego jakiemukolwiek dobru prawnemu</a:t>
            </a:r>
          </a:p>
          <a:p>
            <a:pPr marL="342900" lvl="0" indent="-342900">
              <a:spcAft>
                <a:spcPts val="600"/>
              </a:spcAft>
              <a:buFont typeface="+mj-lt"/>
              <a:buAutoNum type="arabicPeriod"/>
            </a:pPr>
            <a:r>
              <a:rPr lang="pl-PL" sz="2400" dirty="0"/>
              <a:t>działanie w celu uchylenia tego niebezpieczeństwa</a:t>
            </a:r>
          </a:p>
          <a:p>
            <a:pPr marL="342900" lvl="0" indent="-342900">
              <a:spcAft>
                <a:spcPts val="600"/>
              </a:spcAft>
              <a:buFont typeface="+mj-lt"/>
              <a:buAutoNum type="arabicPeriod"/>
            </a:pPr>
            <a:r>
              <a:rPr lang="pl-PL" sz="2400" dirty="0"/>
              <a:t>niebezpieczeństwa nie można inaczej uniknąć (</a:t>
            </a:r>
            <a:r>
              <a:rPr lang="pl-PL" sz="2400" b="1" dirty="0"/>
              <a:t>subsydiarność</a:t>
            </a:r>
            <a:r>
              <a:rPr lang="pl-PL" sz="2400" dirty="0"/>
              <a:t>)</a:t>
            </a:r>
          </a:p>
          <a:p>
            <a:pPr marL="342900" lvl="0" indent="-342900">
              <a:spcAft>
                <a:spcPts val="600"/>
              </a:spcAft>
              <a:buFont typeface="+mj-lt"/>
              <a:buAutoNum type="arabicPeriod"/>
            </a:pPr>
            <a:r>
              <a:rPr lang="pl-PL" sz="2400" dirty="0"/>
              <a:t>poświęcenie dobra prawnego i realizacja pozytywnych znamion typu czynu zabronionego</a:t>
            </a:r>
          </a:p>
          <a:p>
            <a:pPr marL="342900" lvl="0" indent="-342900">
              <a:buFont typeface="+mj-lt"/>
              <a:buAutoNum type="arabicPeriod"/>
            </a:pPr>
            <a:r>
              <a:rPr lang="pl-PL" sz="2400" dirty="0"/>
              <a:t>dobro poświęcone przedstawia niższą wartość od ratowanego (</a:t>
            </a:r>
            <a:r>
              <a:rPr lang="pl-PL" sz="2400" b="1" dirty="0"/>
              <a:t>proporcjonalność dóbr</a:t>
            </a:r>
            <a:r>
              <a:rPr lang="pl-PL" sz="2400" dirty="0"/>
              <a:t>)</a:t>
            </a:r>
          </a:p>
          <a:p>
            <a:endParaRPr lang="pl-PL" dirty="0"/>
          </a:p>
        </p:txBody>
      </p:sp>
      <p:sp>
        <p:nvSpPr>
          <p:cNvPr id="3" name="pole tekstowe 2">
            <a:extLst>
              <a:ext uri="{FF2B5EF4-FFF2-40B4-BE49-F238E27FC236}">
                <a16:creationId xmlns:a16="http://schemas.microsoft.com/office/drawing/2014/main" id="{B5E3384F-C4A1-4E91-8AB5-C04E2062D186}"/>
              </a:ext>
            </a:extLst>
          </p:cNvPr>
          <p:cNvSpPr txBox="1"/>
          <p:nvPr/>
        </p:nvSpPr>
        <p:spPr>
          <a:xfrm>
            <a:off x="735048" y="5397369"/>
            <a:ext cx="10721904" cy="707886"/>
          </a:xfrm>
          <a:prstGeom prst="rect">
            <a:avLst/>
          </a:prstGeom>
          <a:noFill/>
        </p:spPr>
        <p:txBody>
          <a:bodyPr wrap="square" rtlCol="0">
            <a:spAutoFit/>
          </a:bodyPr>
          <a:lstStyle/>
          <a:p>
            <a:r>
              <a:rPr lang="pl-PL" sz="2000" dirty="0"/>
              <a:t>niebezpieczeństwo – pojęcie szersze od „zamachu”; może pochodzić od działania sił przyrody, ataku zwierzęcia czy bezprawnego zachowania człowieka </a:t>
            </a:r>
          </a:p>
        </p:txBody>
      </p:sp>
    </p:spTree>
    <p:extLst>
      <p:ext uri="{BB962C8B-B14F-4D97-AF65-F5344CB8AC3E}">
        <p14:creationId xmlns:p14="http://schemas.microsoft.com/office/powerpoint/2010/main" val="211775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F13ADA-B98A-4714-800A-6EA555FB0B2A}"/>
              </a:ext>
            </a:extLst>
          </p:cNvPr>
          <p:cNvSpPr>
            <a:spLocks noGrp="1"/>
          </p:cNvSpPr>
          <p:nvPr>
            <p:ph type="title"/>
          </p:nvPr>
        </p:nvSpPr>
        <p:spPr>
          <a:xfrm>
            <a:off x="2231136" y="797102"/>
            <a:ext cx="7729728" cy="1188720"/>
          </a:xfrm>
        </p:spPr>
        <p:txBody>
          <a:bodyPr/>
          <a:lstStyle/>
          <a:p>
            <a:r>
              <a:rPr lang="pl-PL" dirty="0"/>
              <a:t>Normy sprzężone</a:t>
            </a:r>
          </a:p>
        </p:txBody>
      </p:sp>
      <p:sp>
        <p:nvSpPr>
          <p:cNvPr id="3" name="pole tekstowe 2">
            <a:extLst>
              <a:ext uri="{FF2B5EF4-FFF2-40B4-BE49-F238E27FC236}">
                <a16:creationId xmlns:a16="http://schemas.microsoft.com/office/drawing/2014/main" id="{5EA3C828-0F81-458E-A62F-A2F49636207C}"/>
              </a:ext>
            </a:extLst>
          </p:cNvPr>
          <p:cNvSpPr txBox="1"/>
          <p:nvPr/>
        </p:nvSpPr>
        <p:spPr>
          <a:xfrm>
            <a:off x="827314" y="2569029"/>
            <a:ext cx="10820735" cy="1569660"/>
          </a:xfrm>
          <a:prstGeom prst="rect">
            <a:avLst/>
          </a:prstGeom>
          <a:noFill/>
        </p:spPr>
        <p:txBody>
          <a:bodyPr wrap="square" rtlCol="0">
            <a:spAutoFit/>
          </a:bodyPr>
          <a:lstStyle/>
          <a:p>
            <a:pPr marL="457200" indent="-457200">
              <a:buAutoNum type="arabicParenR"/>
            </a:pPr>
            <a:r>
              <a:rPr lang="pl-PL" sz="2400" b="1" dirty="0"/>
              <a:t>Norma sankcjonowana </a:t>
            </a:r>
            <a:r>
              <a:rPr lang="pl-PL" sz="2400" dirty="0"/>
              <a:t>– pojęcie </a:t>
            </a:r>
            <a:r>
              <a:rPr lang="pl-PL" sz="2400" dirty="0">
                <a:highlight>
                  <a:srgbClr val="FFFF00"/>
                </a:highlight>
              </a:rPr>
              <a:t>bezprawności</a:t>
            </a:r>
            <a:r>
              <a:rPr lang="pl-PL" sz="2400" dirty="0"/>
              <a:t> wiązać należy z naruszeniem zakazu bądź nakazu wyrażonego w normie sankcjonowanej</a:t>
            </a:r>
          </a:p>
          <a:p>
            <a:pPr marL="457200" indent="-457200">
              <a:buAutoNum type="arabicParenR"/>
            </a:pPr>
            <a:endParaRPr lang="pl-PL" sz="2400" dirty="0"/>
          </a:p>
          <a:p>
            <a:pPr marL="457200" indent="-457200">
              <a:buAutoNum type="arabicParenR"/>
            </a:pPr>
            <a:r>
              <a:rPr lang="pl-PL" sz="2400" b="1" dirty="0"/>
              <a:t>Norma sankcjonująca </a:t>
            </a:r>
            <a:r>
              <a:rPr lang="pl-PL" sz="2400" dirty="0"/>
              <a:t>– określa </a:t>
            </a:r>
            <a:r>
              <a:rPr lang="pl-PL" sz="2400" dirty="0">
                <a:highlight>
                  <a:srgbClr val="FFFF00"/>
                </a:highlight>
              </a:rPr>
              <a:t>karalność</a:t>
            </a:r>
            <a:r>
              <a:rPr lang="pl-PL" sz="2400" dirty="0"/>
              <a:t> czynów bezprawnych</a:t>
            </a:r>
          </a:p>
        </p:txBody>
      </p:sp>
    </p:spTree>
    <p:extLst>
      <p:ext uri="{BB962C8B-B14F-4D97-AF65-F5344CB8AC3E}">
        <p14:creationId xmlns:p14="http://schemas.microsoft.com/office/powerpoint/2010/main" val="2034240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0DC93EE-BC7F-43CD-A7EC-8BB268405107}"/>
              </a:ext>
            </a:extLst>
          </p:cNvPr>
          <p:cNvSpPr/>
          <p:nvPr/>
        </p:nvSpPr>
        <p:spPr>
          <a:xfrm>
            <a:off x="1001151" y="1207767"/>
            <a:ext cx="10189698" cy="3338799"/>
          </a:xfrm>
          <a:prstGeom prst="rect">
            <a:avLst/>
          </a:prstGeom>
        </p:spPr>
        <p:txBody>
          <a:bodyPr wrap="square">
            <a:spAutoFit/>
          </a:bodyPr>
          <a:lstStyle/>
          <a:p>
            <a:pPr marL="41910" algn="just">
              <a:lnSpc>
                <a:spcPct val="107000"/>
              </a:lnSpc>
              <a:spcAft>
                <a:spcPts val="800"/>
              </a:spcAft>
            </a:pPr>
            <a:r>
              <a:rPr lang="pl-PL" sz="2400" b="1" dirty="0">
                <a:latin typeface="Calibri" panose="020F0502020204030204" pitchFamily="34" charset="0"/>
                <a:ea typeface="Calibri" panose="020F0502020204030204" pitchFamily="34" charset="0"/>
                <a:cs typeface="Times New Roman" panose="02020603050405020304" pitchFamily="18" charset="0"/>
              </a:rPr>
              <a:t>Kryteria porównania wartości kolidujących dóbr</a:t>
            </a:r>
            <a:r>
              <a:rPr lang="pl-PL" sz="2400" dirty="0">
                <a:latin typeface="Calibri" panose="020F0502020204030204" pitchFamily="34" charset="0"/>
                <a:ea typeface="Calibri" panose="020F0502020204030204" pitchFamily="34" charset="0"/>
                <a:cs typeface="Times New Roman" panose="02020603050405020304" pitchFamily="18" charset="0"/>
              </a:rPr>
              <a:t> (</a:t>
            </a:r>
            <a:r>
              <a:rPr lang="pl-PL" sz="2400" i="1" dirty="0">
                <a:latin typeface="Calibri" panose="020F0502020204030204" pitchFamily="34" charset="0"/>
                <a:ea typeface="Calibri" panose="020F0502020204030204" pitchFamily="34" charset="0"/>
                <a:cs typeface="Times New Roman" panose="02020603050405020304" pitchFamily="18" charset="0"/>
              </a:rPr>
              <a:t>in concreto</a:t>
            </a:r>
            <a:r>
              <a:rPr lang="pl-PL" sz="24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po części hierarchia wartości przyjęta przez ustawodawcę</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relacja wartości majątkowej </a:t>
            </a:r>
            <a:r>
              <a:rPr lang="pl-PL"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pl-PL" sz="2400" dirty="0">
                <a:latin typeface="Calibri" panose="020F0502020204030204" pitchFamily="34" charset="0"/>
                <a:ea typeface="Calibri" panose="020F0502020204030204" pitchFamily="34" charset="0"/>
                <a:cs typeface="Times New Roman" panose="02020603050405020304" pitchFamily="18" charset="0"/>
              </a:rPr>
              <a:t>ważna, ale nie jest jedynym miarodajnym kryterium; nawet w przypadku kolizji dóbr materialnych, w grę wchodzą również interesy o charakterze niemajątkowym</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zastępowalność </a:t>
            </a:r>
            <a:r>
              <a:rPr lang="pl-PL"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pl-PL" sz="2400" dirty="0">
                <a:latin typeface="Calibri" panose="020F0502020204030204" pitchFamily="34" charset="0"/>
                <a:ea typeface="Calibri" panose="020F0502020204030204" pitchFamily="34" charset="0"/>
                <a:cs typeface="Times New Roman" panose="02020603050405020304" pitchFamily="18" charset="0"/>
              </a:rPr>
              <a:t> możliwość powetowania zagrożonego dobra, gdyby zostało naruszone</a:t>
            </a:r>
          </a:p>
          <a:p>
            <a:pPr marL="342900" lvl="0" indent="-342900" algn="just">
              <a:lnSpc>
                <a:spcPct val="107000"/>
              </a:lnSpc>
              <a:spcAft>
                <a:spcPts val="80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przewidywany stopień naruszenia dobra prawnego</a:t>
            </a:r>
          </a:p>
        </p:txBody>
      </p:sp>
    </p:spTree>
    <p:extLst>
      <p:ext uri="{BB962C8B-B14F-4D97-AF65-F5344CB8AC3E}">
        <p14:creationId xmlns:p14="http://schemas.microsoft.com/office/powerpoint/2010/main" val="3623395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E5979B6-42A7-4D58-A9B5-41FC9FCC38C4}"/>
              </a:ext>
            </a:extLst>
          </p:cNvPr>
          <p:cNvSpPr txBox="1"/>
          <p:nvPr/>
        </p:nvSpPr>
        <p:spPr>
          <a:xfrm>
            <a:off x="757311" y="382012"/>
            <a:ext cx="10677378" cy="6093976"/>
          </a:xfrm>
          <a:prstGeom prst="rect">
            <a:avLst/>
          </a:prstGeom>
          <a:noFill/>
        </p:spPr>
        <p:txBody>
          <a:bodyPr wrap="square" rtlCol="0">
            <a:spAutoFit/>
          </a:bodyPr>
          <a:lstStyle/>
          <a:p>
            <a:pPr algn="ctr"/>
            <a:r>
              <a:rPr lang="pl-PL" sz="2400" b="1" dirty="0"/>
              <a:t>GRANICE STANU WYŻSZEJ KONIECZNOŚCI JAKO KONTRATYPU:</a:t>
            </a:r>
          </a:p>
          <a:p>
            <a:endParaRPr lang="pl-PL" sz="2400" dirty="0"/>
          </a:p>
          <a:p>
            <a:endParaRPr lang="pl-PL" sz="2400" dirty="0"/>
          </a:p>
          <a:p>
            <a:pPr marL="457200" indent="-457200">
              <a:buAutoNum type="arabicParenR"/>
            </a:pPr>
            <a:r>
              <a:rPr lang="pl-PL" sz="2400" dirty="0"/>
              <a:t>Jeżeli brak było bezpośredniego niebezpieczeństwa dla dobra</a:t>
            </a:r>
            <a:endParaRPr lang="pl-PL" sz="2400" dirty="0">
              <a:sym typeface="Wingdings" panose="05000000000000000000" pitchFamily="2" charset="2"/>
            </a:endParaRPr>
          </a:p>
          <a:p>
            <a:pPr marL="457200" indent="-457200">
              <a:buAutoNum type="arabicParenR"/>
            </a:pPr>
            <a:r>
              <a:rPr lang="pl-PL" sz="2400" dirty="0">
                <a:sym typeface="Wingdings" panose="05000000000000000000" pitchFamily="2" charset="2"/>
              </a:rPr>
              <a:t>Jeżeli niebezpieczeństwa dało się uniknąć w inny sposób</a:t>
            </a:r>
          </a:p>
          <a:p>
            <a:pPr>
              <a:spcBef>
                <a:spcPts val="1200"/>
              </a:spcBef>
            </a:pPr>
            <a:r>
              <a:rPr lang="pl-PL" sz="2400" dirty="0">
                <a:sym typeface="Wingdings" panose="05000000000000000000" pitchFamily="2" charset="2"/>
              </a:rPr>
              <a:t>			</a:t>
            </a:r>
            <a:r>
              <a:rPr lang="pl-PL" sz="2400" b="1" dirty="0">
                <a:sym typeface="Wingdings" panose="05000000000000000000" pitchFamily="2" charset="2"/>
              </a:rPr>
              <a:t>przekroczenie granic zarówno okoliczności wyłączającej 					bezprawność, jak i winę</a:t>
            </a:r>
          </a:p>
          <a:p>
            <a:pPr marL="457200" indent="-457200">
              <a:buAutoNum type="arabicParenR"/>
            </a:pPr>
            <a:endParaRPr lang="pl-PL" sz="2400" dirty="0">
              <a:sym typeface="Wingdings" panose="05000000000000000000" pitchFamily="2" charset="2"/>
            </a:endParaRPr>
          </a:p>
          <a:p>
            <a:r>
              <a:rPr lang="pl-PL" sz="2400" dirty="0">
                <a:sym typeface="Wingdings" panose="05000000000000000000" pitchFamily="2" charset="2"/>
              </a:rPr>
              <a:t>3)   Jeżeli doszło do naruszenia warunku proporcjonalności dóbr:</a:t>
            </a:r>
          </a:p>
          <a:p>
            <a:pPr marL="914400" lvl="1" indent="-457200">
              <a:spcBef>
                <a:spcPts val="1200"/>
              </a:spcBef>
              <a:buFont typeface="+mj-lt"/>
              <a:buAutoNum type="alphaLcPeriod"/>
            </a:pPr>
            <a:r>
              <a:rPr lang="pl-PL" sz="2400" dirty="0">
                <a:sym typeface="Wingdings" panose="05000000000000000000" pitchFamily="2" charset="2"/>
              </a:rPr>
              <a:t>poświęcenie dobra, </a:t>
            </a:r>
            <a:r>
              <a:rPr lang="pl-PL" sz="2400" dirty="0"/>
              <a:t>które nie przedstawia wartości oczywiście wyższej od dobra ratowanego </a:t>
            </a:r>
            <a:r>
              <a:rPr lang="pl-PL" sz="2400" dirty="0">
                <a:sym typeface="Wingdings" panose="05000000000000000000" pitchFamily="2" charset="2"/>
              </a:rPr>
              <a:t> </a:t>
            </a:r>
            <a:r>
              <a:rPr lang="pl-PL" sz="2400" b="1" dirty="0">
                <a:sym typeface="Wingdings" panose="05000000000000000000" pitchFamily="2" charset="2"/>
              </a:rPr>
              <a:t>okoliczność wyłączająca winę</a:t>
            </a:r>
          </a:p>
          <a:p>
            <a:pPr marL="914400" lvl="1" indent="-457200">
              <a:buFont typeface="+mj-lt"/>
              <a:buAutoNum type="alphaLcPeriod"/>
            </a:pPr>
            <a:r>
              <a:rPr lang="pl-PL" sz="2400" dirty="0">
                <a:sym typeface="Wingdings" panose="05000000000000000000" pitchFamily="2" charset="2"/>
              </a:rPr>
              <a:t>poświęcenie dobra oczywiście wyższej wartości od dobra ratowanego</a:t>
            </a:r>
          </a:p>
          <a:p>
            <a:pPr lvl="1"/>
            <a:r>
              <a:rPr lang="pl-PL" sz="2400" dirty="0">
                <a:sym typeface="Wingdings" panose="05000000000000000000" pitchFamily="2" charset="2"/>
              </a:rPr>
              <a:t>		</a:t>
            </a:r>
            <a:r>
              <a:rPr lang="pl-PL" sz="2400" b="1" dirty="0">
                <a:sym typeface="Wingdings" panose="05000000000000000000" pitchFamily="2" charset="2"/>
              </a:rPr>
              <a:t>przekroczenie granic zarówno okoliczności wyłączającej 				bezprawność, jak i winę</a:t>
            </a:r>
          </a:p>
          <a:p>
            <a:pPr lvl="1"/>
            <a:endParaRPr lang="pl-PL" sz="2400" b="1" dirty="0"/>
          </a:p>
        </p:txBody>
      </p:sp>
    </p:spTree>
    <p:extLst>
      <p:ext uri="{BB962C8B-B14F-4D97-AF65-F5344CB8AC3E}">
        <p14:creationId xmlns:p14="http://schemas.microsoft.com/office/powerpoint/2010/main" val="1805270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0FB922B-5E83-4D3E-87BA-9B961AA84C9C}"/>
              </a:ext>
            </a:extLst>
          </p:cNvPr>
          <p:cNvSpPr txBox="1"/>
          <p:nvPr/>
        </p:nvSpPr>
        <p:spPr>
          <a:xfrm>
            <a:off x="1066800" y="1280159"/>
            <a:ext cx="10058400" cy="3416320"/>
          </a:xfrm>
          <a:prstGeom prst="rect">
            <a:avLst/>
          </a:prstGeom>
          <a:noFill/>
        </p:spPr>
        <p:txBody>
          <a:bodyPr wrap="square" rtlCol="0">
            <a:spAutoFit/>
          </a:bodyPr>
          <a:lstStyle/>
          <a:p>
            <a:pPr algn="just"/>
            <a:r>
              <a:rPr lang="pl-PL" sz="2400" dirty="0"/>
              <a:t>Osoba, która sprowadziła niebezpieczeństwo dla dobra prawnego, może następnie w warunkach stanu wyższej konieczności zażegnać to niebezpieczeństwo – pod warunkiem, że sprawca nie wywołał niebezpieczeństwa celowo, aby doprowadzić do zniszczenia jego źródła z powołaniem na stan wyższej konieczności.</a:t>
            </a:r>
          </a:p>
          <a:p>
            <a:pPr algn="just"/>
            <a:endParaRPr lang="pl-PL" sz="2400" dirty="0"/>
          </a:p>
          <a:p>
            <a:pPr algn="just"/>
            <a:r>
              <a:rPr lang="pl-PL" sz="2400" dirty="0"/>
              <a:t>W takiej sytuacji wyłączona będzie odpowiedzialność za umyślne poświęcenie dobra. Sprawca będzie natomiast mógł odpowiedzieć za narażenie dobra ratowanego na niebezpieczeństwo.</a:t>
            </a:r>
          </a:p>
        </p:txBody>
      </p:sp>
    </p:spTree>
    <p:extLst>
      <p:ext uri="{BB962C8B-B14F-4D97-AF65-F5344CB8AC3E}">
        <p14:creationId xmlns:p14="http://schemas.microsoft.com/office/powerpoint/2010/main" val="1545310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1FDE3E1-8883-4149-BEBF-92A5973B5952}"/>
              </a:ext>
            </a:extLst>
          </p:cNvPr>
          <p:cNvSpPr/>
          <p:nvPr/>
        </p:nvSpPr>
        <p:spPr>
          <a:xfrm>
            <a:off x="363416" y="166568"/>
            <a:ext cx="11465168" cy="6524863"/>
          </a:xfrm>
          <a:prstGeom prst="rect">
            <a:avLst/>
          </a:prstGeom>
        </p:spPr>
        <p:txBody>
          <a:bodyPr wrap="square">
            <a:spAutoFit/>
          </a:bodyPr>
          <a:lstStyle/>
          <a:p>
            <a:r>
              <a:rPr lang="pl-PL" sz="2200" dirty="0">
                <a:ea typeface="Times New Roman" panose="02020603050405020304" pitchFamily="18" charset="0"/>
              </a:rPr>
              <a:t>KAZUS</a:t>
            </a:r>
          </a:p>
          <a:p>
            <a:endParaRPr lang="pl-PL" sz="2200" dirty="0">
              <a:ea typeface="Times New Roman" panose="02020603050405020304" pitchFamily="18" charset="0"/>
            </a:endParaRPr>
          </a:p>
          <a:p>
            <a:pPr algn="just"/>
            <a:r>
              <a:rPr lang="pl-PL" sz="2200" dirty="0">
                <a:ea typeface="Times New Roman" panose="02020603050405020304" pitchFamily="18" charset="0"/>
              </a:rPr>
              <a:t>Małgorzata nagle zasłabła.  Jej mąż Franciszek udał się do sąsiadów i zatelefonował po karetkę. W czasie rozmowy z osobą  przyjmującą zgłoszenie dowiedział się,  że wszystkie karetki wyjechały na wezwania i w ciągu najbliższej  godziny nie przyjedzie żaden lekarz. Poprosił  więc mieszkającego w pobliżu internistę o pomoc.  Po zbadaniu Małgorzaty lekarz stwierdził, iż najprawdopodobniej  dostała ataku serca i konieczne jest natychmiastowe przewiezienie jej do szpitala. Nikt z sąsiadów nie miał samochodu.  Wezwanie taksówki z pobliskiego miasteczka zajęłoby  zbyt wiele czasu. Franciszek wybiegł przed budynek i zobaczył  stojący samochód. Krzyknął dwa razy wzywając właściciela.  Gdy nikt nie odpowiadał, wybił szybę w bocznych drzwiach  i próbował uruchomić silnik. </a:t>
            </a:r>
          </a:p>
          <a:p>
            <a:pPr algn="just"/>
            <a:r>
              <a:rPr lang="pl-PL" sz="2200" dirty="0">
                <a:ea typeface="Times New Roman" panose="02020603050405020304" pitchFamily="18" charset="0"/>
              </a:rPr>
              <a:t>Kiedy Franciszek łączył przewody elektryczne, aby uruchomić samochód, podbiegł do niego nieznany mężczyzna,  krzycząc: „Łapać złodzieja!”. Franciszek wyskoczył z samochodu i próbował tłumaczyć mężczyźnie, dlaczego siedzi w jego samochodzie. Ten jednak, nie słuchając, uderzył go dwa razy trzymanym w ręku metalowym prętem.  Zaatakowany Franciszek pełen obaw o to, iż jeśli  natychmiast nie zawiezie żony do szpitala, to grozi jej śmierć, uderzył pięścią atakującego go mężczyznę, powodując uszczerbek na zdrowiu trwający poniżej 7 dni.  W chwilę potem lekarz przyniósł nieprzytomną Małgorzatę i Franciszek odjechał wraz z żoną do szpitala. Oceń odpowiedzialność Franciszka oraz właściciela auta.</a:t>
            </a:r>
          </a:p>
        </p:txBody>
      </p:sp>
    </p:spTree>
    <p:extLst>
      <p:ext uri="{BB962C8B-B14F-4D97-AF65-F5344CB8AC3E}">
        <p14:creationId xmlns:p14="http://schemas.microsoft.com/office/powerpoint/2010/main" val="875132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71B1B93-E29A-4A1C-B442-EFDE8ECE267A}"/>
              </a:ext>
            </a:extLst>
          </p:cNvPr>
          <p:cNvSpPr txBox="1"/>
          <p:nvPr/>
        </p:nvSpPr>
        <p:spPr>
          <a:xfrm>
            <a:off x="515441" y="787789"/>
            <a:ext cx="11161118" cy="5509200"/>
          </a:xfrm>
          <a:prstGeom prst="rect">
            <a:avLst/>
          </a:prstGeom>
          <a:noFill/>
        </p:spPr>
        <p:txBody>
          <a:bodyPr wrap="square" rtlCol="0">
            <a:spAutoFit/>
          </a:bodyPr>
          <a:lstStyle/>
          <a:p>
            <a:pPr algn="just"/>
            <a:r>
              <a:rPr lang="pl-PL" sz="2200" dirty="0"/>
              <a:t>KAZUS</a:t>
            </a:r>
          </a:p>
          <a:p>
            <a:pPr algn="just"/>
            <a:endParaRPr lang="pl-PL" sz="2200" dirty="0"/>
          </a:p>
          <a:p>
            <a:pPr algn="just"/>
            <a:r>
              <a:rPr lang="pl-PL" sz="2200" dirty="0"/>
              <a:t>Adam Kowalski mieszka wraz z rodziną w niewielkim domu jednorodzinnym na obrzeżach miasta. Pewnego dnia do jego domu przychodzi dwóch uzbrojonych mężczyzn, będących członkami zorganizowanej grupy przestępczej, którzy poszukiwani są przez policję w związku z dokonanym niedawno napadem na kantor, w wyniku którego zginął jeden z pracowników. Przestępcy domagają się od Adama, aby ten ich ukrył, a w razie gdyby był przesłuchiwany przez policję, powiedział, że poszukiwani przestępcy skierowali się w stronę sąsiedniej miejscowości. By „zachęcić” Adama do pomocy grożą mu, że jeżeli nie wykona ich poleceń, oni zabiją jego wraz z rodziną oraz spalą dom, w którym teraz mieszka. Adam, chcąc chronić siebie i rodzinę zgadza się pomóc przestępcom. Ukrywa ich, dostarcza pożywienia oraz wszelkich innych niezbędnych rzeczy. Dwa dni później do domu Adama puka policjant, który pyta, czy nie widział on poszukiwanych mężczyzn. Adam odpowiada, że z tego co mu wiadomo, udali się oni do sąsiedniej miejscowości. Oceń odpowiedzialność karną Adama.</a:t>
            </a:r>
          </a:p>
          <a:p>
            <a:pPr algn="just"/>
            <a:endParaRPr lang="pl-PL" sz="2200" dirty="0"/>
          </a:p>
          <a:p>
            <a:pPr algn="just"/>
            <a:endParaRPr lang="pl-PL" sz="2200" dirty="0"/>
          </a:p>
        </p:txBody>
      </p:sp>
    </p:spTree>
    <p:extLst>
      <p:ext uri="{BB962C8B-B14F-4D97-AF65-F5344CB8AC3E}">
        <p14:creationId xmlns:p14="http://schemas.microsoft.com/office/powerpoint/2010/main" val="2073090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519DED-F71C-4977-87C5-3E10ABDB7110}"/>
              </a:ext>
            </a:extLst>
          </p:cNvPr>
          <p:cNvSpPr>
            <a:spLocks noGrp="1"/>
          </p:cNvSpPr>
          <p:nvPr>
            <p:ph type="title"/>
          </p:nvPr>
        </p:nvSpPr>
        <p:spPr>
          <a:xfrm>
            <a:off x="1936183" y="531583"/>
            <a:ext cx="8319633" cy="864108"/>
          </a:xfrm>
        </p:spPr>
        <p:txBody>
          <a:bodyPr>
            <a:normAutofit/>
          </a:bodyPr>
          <a:lstStyle/>
          <a:p>
            <a:r>
              <a:rPr lang="pl-PL" dirty="0"/>
              <a:t>kolizja obowiązków (art. 26 § 5 k.k.) </a:t>
            </a:r>
          </a:p>
        </p:txBody>
      </p:sp>
      <p:sp>
        <p:nvSpPr>
          <p:cNvPr id="3" name="Symbol zastępczy zawartości 2">
            <a:extLst>
              <a:ext uri="{FF2B5EF4-FFF2-40B4-BE49-F238E27FC236}">
                <a16:creationId xmlns:a16="http://schemas.microsoft.com/office/drawing/2014/main" id="{D950DA11-B459-4659-9E11-F68765DDBA78}"/>
              </a:ext>
            </a:extLst>
          </p:cNvPr>
          <p:cNvSpPr>
            <a:spLocks noGrp="1"/>
          </p:cNvSpPr>
          <p:nvPr>
            <p:ph idx="1"/>
          </p:nvPr>
        </p:nvSpPr>
        <p:spPr>
          <a:xfrm>
            <a:off x="606785" y="1733667"/>
            <a:ext cx="11125670" cy="4807810"/>
          </a:xfrm>
        </p:spPr>
        <p:txBody>
          <a:bodyPr>
            <a:noAutofit/>
          </a:bodyPr>
          <a:lstStyle/>
          <a:p>
            <a:pPr marL="342900" indent="-342900">
              <a:buFont typeface="+mj-lt"/>
              <a:buAutoNum type="arabicParenR"/>
            </a:pPr>
            <a:r>
              <a:rPr lang="pl-PL" sz="2400" dirty="0">
                <a:solidFill>
                  <a:schemeClr val="tx1"/>
                </a:solidFill>
              </a:rPr>
              <a:t>na osobie ciążą jednocześnie przynajmniej dwa obowiązki (chroniące jakieś dobra prawne), które nie mogą być jednocześnie wykonane</a:t>
            </a:r>
          </a:p>
          <a:p>
            <a:pPr marL="342900" indent="-342900">
              <a:buFont typeface="+mj-lt"/>
              <a:buAutoNum type="arabicParenR"/>
            </a:pPr>
            <a:r>
              <a:rPr lang="pl-PL" sz="2400" dirty="0">
                <a:solidFill>
                  <a:schemeClr val="tx1"/>
                </a:solidFill>
              </a:rPr>
              <a:t>wykonanie jednego obowiązku pociąga za sobą niewykonanie drugiego</a:t>
            </a:r>
          </a:p>
          <a:p>
            <a:pPr marL="342900" indent="-342900">
              <a:buFont typeface="+mj-lt"/>
              <a:buAutoNum type="arabicParenR"/>
            </a:pPr>
            <a:r>
              <a:rPr lang="pl-PL" sz="2400" dirty="0">
                <a:solidFill>
                  <a:schemeClr val="tx1"/>
                </a:solidFill>
              </a:rPr>
              <a:t>niewykonanie obowiązku stanowi realizację pozytywnych znamion typu czynu zabronionego</a:t>
            </a:r>
          </a:p>
          <a:p>
            <a:pPr marL="0" indent="0">
              <a:buNone/>
            </a:pPr>
            <a:endParaRPr lang="pl-PL" sz="2400" dirty="0">
              <a:solidFill>
                <a:schemeClr val="tx1"/>
              </a:solidFill>
            </a:endParaRPr>
          </a:p>
          <a:p>
            <a:pPr marL="0" indent="0">
              <a:buNone/>
            </a:pPr>
            <a:r>
              <a:rPr lang="pl-PL" sz="2400" dirty="0">
                <a:solidFill>
                  <a:schemeClr val="tx1"/>
                </a:solidFill>
              </a:rPr>
              <a:t>W zależności od proporcji pomiędzy dobrami prawnymi może być albo kontratypem albo okolicznością wyłączającą winę – analogicznie jak w przypadku stanu wyższej konieczności.</a:t>
            </a:r>
          </a:p>
          <a:p>
            <a:pPr marL="0" indent="0">
              <a:buNone/>
            </a:pPr>
            <a:r>
              <a:rPr lang="pl-PL" sz="2400" dirty="0"/>
              <a:t>J. Majewski </a:t>
            </a:r>
            <a:r>
              <a:rPr lang="pl-PL" sz="2400" dirty="0">
                <a:sym typeface="Wingdings" panose="05000000000000000000" pitchFamily="2" charset="2"/>
              </a:rPr>
              <a:t></a:t>
            </a:r>
            <a:r>
              <a:rPr lang="pl-PL" sz="2400" dirty="0"/>
              <a:t> „tak zwana kolizja obowiązków” bowiem nie jest możliwe, żeby na kimkolwiek ciążyły równocześnie kolidujące ze sobą obowiązki prawne</a:t>
            </a:r>
          </a:p>
          <a:p>
            <a:pPr marL="0" indent="0">
              <a:buNone/>
            </a:pPr>
            <a:endParaRPr lang="pl-PL" sz="2400" dirty="0">
              <a:solidFill>
                <a:schemeClr val="tx1"/>
              </a:solidFill>
            </a:endParaRPr>
          </a:p>
        </p:txBody>
      </p:sp>
    </p:spTree>
    <p:extLst>
      <p:ext uri="{BB962C8B-B14F-4D97-AF65-F5344CB8AC3E}">
        <p14:creationId xmlns:p14="http://schemas.microsoft.com/office/powerpoint/2010/main" val="744350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AC463-6A2C-47B4-B37A-827984AE561B}"/>
              </a:ext>
            </a:extLst>
          </p:cNvPr>
          <p:cNvSpPr>
            <a:spLocks noGrp="1"/>
          </p:cNvSpPr>
          <p:nvPr>
            <p:ph type="title"/>
          </p:nvPr>
        </p:nvSpPr>
        <p:spPr>
          <a:xfrm>
            <a:off x="869383" y="612999"/>
            <a:ext cx="10453234" cy="1188720"/>
          </a:xfrm>
        </p:spPr>
        <p:txBody>
          <a:bodyPr/>
          <a:lstStyle/>
          <a:p>
            <a:r>
              <a:rPr lang="pl-PL" dirty="0"/>
              <a:t>Dozwolone ryzyko nowatorstwa (art. 27 k.k.)</a:t>
            </a:r>
          </a:p>
        </p:txBody>
      </p:sp>
      <p:sp>
        <p:nvSpPr>
          <p:cNvPr id="4" name="Prostokąt 3">
            <a:extLst>
              <a:ext uri="{FF2B5EF4-FFF2-40B4-BE49-F238E27FC236}">
                <a16:creationId xmlns:a16="http://schemas.microsoft.com/office/drawing/2014/main" id="{E58B496A-128C-47DD-ABF7-D6049AF17C41}"/>
              </a:ext>
            </a:extLst>
          </p:cNvPr>
          <p:cNvSpPr/>
          <p:nvPr/>
        </p:nvSpPr>
        <p:spPr>
          <a:xfrm>
            <a:off x="869384" y="2191608"/>
            <a:ext cx="10453234" cy="3785652"/>
          </a:xfrm>
          <a:prstGeom prst="rect">
            <a:avLst/>
          </a:prstGeom>
        </p:spPr>
        <p:txBody>
          <a:bodyPr wrap="square">
            <a:spAutoFit/>
          </a:bodyPr>
          <a:lstStyle/>
          <a:p>
            <a:pPr algn="just">
              <a:spcAft>
                <a:spcPts val="1200"/>
              </a:spcAft>
            </a:pPr>
            <a:r>
              <a:rPr lang="pl-PL" sz="2200" dirty="0"/>
              <a:t>Art.  27.  § 1.  Nie popełnia przestępstwa, kto działa w celu przeprowadzenia eksperymentu poznawczego, medycznego, technicznego lub ekonomicznego, jeżeli spodziewana korzyść ma istotne znaczenie poznawcze, medyczne lub gospodarcze, a oczekiwanie jej osiągnięcia, celowość oraz sposób przeprowadzenia eksperymentu są zasadne w świetle aktualnego stanu wiedzy.</a:t>
            </a:r>
          </a:p>
          <a:p>
            <a:pPr algn="just">
              <a:spcAft>
                <a:spcPts val="1200"/>
              </a:spcAft>
            </a:pPr>
            <a:r>
              <a:rPr lang="pl-PL" sz="2200" dirty="0"/>
              <a:t>§ 2.  Eksperyment jest niedopuszczalny bez zgody uczestnika, na którym jest przeprowadzany, należycie poinformowanego o spodziewanych korzyściach i grożących mu ujemnych skutkach oraz prawdopodobieństwie ich powstania, jak również o możliwości odstąpienia od udziału w eksperymencie na każdym jego etapie.</a:t>
            </a:r>
          </a:p>
          <a:p>
            <a:pPr algn="just"/>
            <a:r>
              <a:rPr lang="pl-PL" sz="2200" dirty="0"/>
              <a:t>§ 3.  Zasady i warunki dopuszczalności eksperymentu medycznego określa ustawa.</a:t>
            </a:r>
          </a:p>
        </p:txBody>
      </p:sp>
    </p:spTree>
    <p:extLst>
      <p:ext uri="{BB962C8B-B14F-4D97-AF65-F5344CB8AC3E}">
        <p14:creationId xmlns:p14="http://schemas.microsoft.com/office/powerpoint/2010/main" val="1056257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E75304C-9132-453E-8B8E-C45BF7510154}"/>
              </a:ext>
            </a:extLst>
          </p:cNvPr>
          <p:cNvSpPr txBox="1"/>
          <p:nvPr/>
        </p:nvSpPr>
        <p:spPr>
          <a:xfrm>
            <a:off x="876886" y="998805"/>
            <a:ext cx="10438228" cy="3416320"/>
          </a:xfrm>
          <a:prstGeom prst="rect">
            <a:avLst/>
          </a:prstGeom>
          <a:noFill/>
        </p:spPr>
        <p:txBody>
          <a:bodyPr wrap="square" rtlCol="0">
            <a:spAutoFit/>
          </a:bodyPr>
          <a:lstStyle/>
          <a:p>
            <a:pPr algn="just"/>
            <a:r>
              <a:rPr lang="pl-PL" sz="2400" dirty="0"/>
              <a:t>Istotą tego kontratypu jest </a:t>
            </a:r>
            <a:r>
              <a:rPr lang="pl-PL" sz="2400" b="1" dirty="0"/>
              <a:t>naruszenie aktualnie akceptowanych reguł </a:t>
            </a:r>
            <a:r>
              <a:rPr lang="pl-PL" sz="2400" dirty="0"/>
              <a:t>postępowania z dobrem prawnym w imię rozwoju nauki bądź techniki, a zatem w celu zdobycia nowej wiedzy i opracowania nowych, właściwszych reguł ostrożności.</a:t>
            </a:r>
          </a:p>
          <a:p>
            <a:pPr algn="just"/>
            <a:endParaRPr lang="pl-PL" sz="2400" dirty="0"/>
          </a:p>
          <a:p>
            <a:pPr algn="just"/>
            <a:r>
              <a:rPr lang="pl-PL" sz="2400" dirty="0"/>
              <a:t>Potrzeba postępu stanowi usprawiedliwienie dla czynu realizującego znamiona typu czynu zabronionego – eksperymentatorski charakter ryzyka.</a:t>
            </a:r>
          </a:p>
          <a:p>
            <a:pPr algn="just"/>
            <a:endParaRPr lang="pl-PL" sz="2400" dirty="0"/>
          </a:p>
          <a:p>
            <a:pPr algn="just"/>
            <a:endParaRPr lang="pl-PL" sz="2400" dirty="0"/>
          </a:p>
        </p:txBody>
      </p:sp>
    </p:spTree>
    <p:extLst>
      <p:ext uri="{BB962C8B-B14F-4D97-AF65-F5344CB8AC3E}">
        <p14:creationId xmlns:p14="http://schemas.microsoft.com/office/powerpoint/2010/main" val="82392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874721B-00C4-442A-BB5B-8BC5123B9FFC}"/>
              </a:ext>
            </a:extLst>
          </p:cNvPr>
          <p:cNvSpPr txBox="1"/>
          <p:nvPr/>
        </p:nvSpPr>
        <p:spPr>
          <a:xfrm>
            <a:off x="1052732" y="1041009"/>
            <a:ext cx="10086536" cy="4816703"/>
          </a:xfrm>
          <a:prstGeom prst="rect">
            <a:avLst/>
          </a:prstGeom>
          <a:noFill/>
        </p:spPr>
        <p:txBody>
          <a:bodyPr wrap="square" rtlCol="0">
            <a:spAutoFit/>
          </a:bodyPr>
          <a:lstStyle/>
          <a:p>
            <a:pPr algn="ctr"/>
            <a:r>
              <a:rPr lang="pl-PL" sz="2400" b="1" dirty="0"/>
              <a:t>PRZESŁANKI DOZWOLONEGO RYZYKA NOWATORSTWA:</a:t>
            </a:r>
          </a:p>
          <a:p>
            <a:pPr algn="just"/>
            <a:endParaRPr lang="pl-PL" sz="2400" dirty="0"/>
          </a:p>
          <a:p>
            <a:pPr marL="342900" indent="-342900" algn="just">
              <a:spcAft>
                <a:spcPts val="600"/>
              </a:spcAft>
              <a:buAutoNum type="arabicParenR"/>
            </a:pPr>
            <a:r>
              <a:rPr lang="pl-PL" sz="2400" u="sng" dirty="0"/>
              <a:t>świadoma i dobrowolna zgoda</a:t>
            </a:r>
            <a:r>
              <a:rPr lang="pl-PL" sz="2400" dirty="0"/>
              <a:t> w pełni poinformowanego uczestnika eksperymentu</a:t>
            </a:r>
          </a:p>
          <a:p>
            <a:pPr marL="342900" indent="-342900" algn="just">
              <a:spcAft>
                <a:spcPts val="600"/>
              </a:spcAft>
              <a:buAutoNum type="arabicParenR"/>
            </a:pPr>
            <a:r>
              <a:rPr lang="pl-PL" sz="2400" dirty="0"/>
              <a:t>działanie w celu przeprowadzenia eksperymentu poznawczego, medycznego, technicznego lub ekonomicznego, </a:t>
            </a:r>
          </a:p>
          <a:p>
            <a:pPr marL="342900" indent="-342900" algn="just">
              <a:spcAft>
                <a:spcPts val="600"/>
              </a:spcAft>
              <a:buAutoNum type="arabicParenR"/>
            </a:pPr>
            <a:r>
              <a:rPr lang="pl-PL" sz="2400" dirty="0"/>
              <a:t>spodziewana korzyść o istotnym znaczeniu</a:t>
            </a:r>
          </a:p>
          <a:p>
            <a:pPr marL="342900" indent="-342900" algn="just">
              <a:spcAft>
                <a:spcPts val="600"/>
              </a:spcAft>
              <a:buAutoNum type="arabicParenR"/>
            </a:pPr>
            <a:r>
              <a:rPr lang="pl-PL" sz="2400" dirty="0"/>
              <a:t>oczekiwanie osiągnięcia korzyści, celowość oraz sposób przeprowadzenia eksperymentu są zasadne w świetle aktualnego stanu wiedzy</a:t>
            </a:r>
          </a:p>
          <a:p>
            <a:pPr marL="342900" indent="-342900" algn="just">
              <a:spcAft>
                <a:spcPts val="600"/>
              </a:spcAft>
              <a:buAutoNum type="arabicParenR"/>
            </a:pPr>
            <a:r>
              <a:rPr lang="pl-PL" sz="2400" dirty="0"/>
              <a:t>przeprowadzenie eksperymentu wiąże się z realizacją pozytywnych znamion typu czynu zabronionego</a:t>
            </a:r>
          </a:p>
          <a:p>
            <a:pPr marL="342900" indent="-342900">
              <a:buAutoNum type="arabicParenR"/>
            </a:pPr>
            <a:endParaRPr lang="pl-PL" dirty="0"/>
          </a:p>
        </p:txBody>
      </p:sp>
      <p:sp>
        <p:nvSpPr>
          <p:cNvPr id="3" name="pole tekstowe 2">
            <a:extLst>
              <a:ext uri="{FF2B5EF4-FFF2-40B4-BE49-F238E27FC236}">
                <a16:creationId xmlns:a16="http://schemas.microsoft.com/office/drawing/2014/main" id="{94946340-71D2-43AA-8DA8-02A8B12DF9E5}"/>
              </a:ext>
            </a:extLst>
          </p:cNvPr>
          <p:cNvSpPr txBox="1"/>
          <p:nvPr/>
        </p:nvSpPr>
        <p:spPr>
          <a:xfrm>
            <a:off x="831166" y="5627077"/>
            <a:ext cx="10529668" cy="769441"/>
          </a:xfrm>
          <a:prstGeom prst="rect">
            <a:avLst/>
          </a:prstGeom>
          <a:noFill/>
        </p:spPr>
        <p:txBody>
          <a:bodyPr wrap="square" rtlCol="0">
            <a:spAutoFit/>
          </a:bodyPr>
          <a:lstStyle/>
          <a:p>
            <a:pPr algn="ctr"/>
            <a:r>
              <a:rPr lang="pl-PL" sz="2200" dirty="0"/>
              <a:t>Art. 39 Konstytucji: Nikt nie może być poddany eksperymentom naukowym, w tym medycznym, bez dobrowolnie wyrażonej zgody.</a:t>
            </a:r>
          </a:p>
        </p:txBody>
      </p:sp>
    </p:spTree>
    <p:extLst>
      <p:ext uri="{BB962C8B-B14F-4D97-AF65-F5344CB8AC3E}">
        <p14:creationId xmlns:p14="http://schemas.microsoft.com/office/powerpoint/2010/main" val="17466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92A414-8134-437A-8BB8-6F1CCB6C3FB1}"/>
              </a:ext>
            </a:extLst>
          </p:cNvPr>
          <p:cNvSpPr>
            <a:spLocks noGrp="1"/>
          </p:cNvSpPr>
          <p:nvPr>
            <p:ph type="title"/>
          </p:nvPr>
        </p:nvSpPr>
        <p:spPr>
          <a:xfrm>
            <a:off x="2231136" y="1330452"/>
            <a:ext cx="7729728" cy="1188720"/>
          </a:xfrm>
        </p:spPr>
        <p:txBody>
          <a:bodyPr/>
          <a:lstStyle/>
          <a:p>
            <a:r>
              <a:rPr lang="pl-PL" dirty="0"/>
              <a:t>Warunki naruszenia normy sankcjonowanej</a:t>
            </a:r>
          </a:p>
        </p:txBody>
      </p:sp>
      <p:sp>
        <p:nvSpPr>
          <p:cNvPr id="3" name="Symbol zastępczy zawartości 2">
            <a:extLst>
              <a:ext uri="{FF2B5EF4-FFF2-40B4-BE49-F238E27FC236}">
                <a16:creationId xmlns:a16="http://schemas.microsoft.com/office/drawing/2014/main" id="{101A9F71-3931-46B5-9510-3C0C147DC42D}"/>
              </a:ext>
            </a:extLst>
          </p:cNvPr>
          <p:cNvSpPr>
            <a:spLocks noGrp="1"/>
          </p:cNvSpPr>
          <p:nvPr>
            <p:ph idx="1"/>
          </p:nvPr>
        </p:nvSpPr>
        <p:spPr>
          <a:xfrm>
            <a:off x="2231136" y="3017872"/>
            <a:ext cx="7729728" cy="1962091"/>
          </a:xfrm>
        </p:spPr>
        <p:txBody>
          <a:bodyPr/>
          <a:lstStyle/>
          <a:p>
            <a:pPr marL="0" indent="0">
              <a:spcBef>
                <a:spcPts val="0"/>
              </a:spcBef>
              <a:spcAft>
                <a:spcPts val="600"/>
              </a:spcAft>
              <a:buNone/>
            </a:pPr>
            <a:r>
              <a:rPr lang="pl-PL" sz="2400" dirty="0"/>
              <a:t>1) </a:t>
            </a:r>
            <a:r>
              <a:rPr lang="pl-PL" sz="2400" b="1" dirty="0"/>
              <a:t>stworzenie zagrożenia dla dobra prawnego</a:t>
            </a:r>
          </a:p>
          <a:p>
            <a:pPr marL="0" lvl="1" indent="0">
              <a:spcAft>
                <a:spcPts val="600"/>
              </a:spcAft>
              <a:buNone/>
            </a:pPr>
            <a:r>
              <a:rPr lang="pl-PL" sz="2400" dirty="0"/>
              <a:t>2) </a:t>
            </a:r>
            <a:r>
              <a:rPr lang="pl-PL" sz="2400" b="1" dirty="0"/>
              <a:t>naruszenie reguł ostrożności</a:t>
            </a:r>
          </a:p>
          <a:p>
            <a:pPr marL="0" lvl="1" indent="0">
              <a:spcAft>
                <a:spcPts val="600"/>
              </a:spcAft>
              <a:buNone/>
            </a:pPr>
            <a:r>
              <a:rPr lang="pl-PL" sz="2400" dirty="0"/>
              <a:t>3)</a:t>
            </a:r>
            <a:r>
              <a:rPr lang="pl-PL" sz="2400" b="1" dirty="0"/>
              <a:t> brak okoliczności wyłączającej bezprawność</a:t>
            </a:r>
            <a:endParaRPr lang="pl-PL" dirty="0"/>
          </a:p>
        </p:txBody>
      </p:sp>
    </p:spTree>
    <p:extLst>
      <p:ext uri="{BB962C8B-B14F-4D97-AF65-F5344CB8AC3E}">
        <p14:creationId xmlns:p14="http://schemas.microsoft.com/office/powerpoint/2010/main" val="183249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BF548CB-11A2-4D54-92F0-D844E7973B1A}"/>
              </a:ext>
            </a:extLst>
          </p:cNvPr>
          <p:cNvSpPr/>
          <p:nvPr/>
        </p:nvSpPr>
        <p:spPr>
          <a:xfrm>
            <a:off x="1267325" y="1058778"/>
            <a:ext cx="9609221" cy="461665"/>
          </a:xfrm>
          <a:prstGeom prst="rect">
            <a:avLst/>
          </a:prstGeom>
        </p:spPr>
        <p:txBody>
          <a:bodyPr wrap="square">
            <a:spAutoFit/>
          </a:bodyPr>
          <a:lstStyle/>
          <a:p>
            <a:pPr marL="0" lvl="1"/>
            <a:endParaRPr lang="pl-PL" sz="2400" dirty="0"/>
          </a:p>
        </p:txBody>
      </p:sp>
      <p:sp>
        <p:nvSpPr>
          <p:cNvPr id="3" name="pole tekstowe 2">
            <a:extLst>
              <a:ext uri="{FF2B5EF4-FFF2-40B4-BE49-F238E27FC236}">
                <a16:creationId xmlns:a16="http://schemas.microsoft.com/office/drawing/2014/main" id="{EA01F38A-B8A8-4E1B-90DB-6D17762B82C1}"/>
              </a:ext>
            </a:extLst>
          </p:cNvPr>
          <p:cNvSpPr txBox="1"/>
          <p:nvPr/>
        </p:nvSpPr>
        <p:spPr>
          <a:xfrm>
            <a:off x="941075" y="1520443"/>
            <a:ext cx="10261720" cy="2739211"/>
          </a:xfrm>
          <a:prstGeom prst="rect">
            <a:avLst/>
          </a:prstGeom>
          <a:noFill/>
        </p:spPr>
        <p:txBody>
          <a:bodyPr wrap="none" rtlCol="0">
            <a:spAutoFit/>
          </a:bodyPr>
          <a:lstStyle/>
          <a:p>
            <a:pPr marL="457200" indent="-457200">
              <a:buAutoNum type="arabicParenR"/>
            </a:pPr>
            <a:r>
              <a:rPr lang="pl-PL" sz="2800" b="1" dirty="0"/>
              <a:t>Naruszenie dobra lub narażenie go na niebezpieczeństwo</a:t>
            </a:r>
          </a:p>
          <a:p>
            <a:pPr marL="457200" indent="-457200">
              <a:buAutoNum type="arabicParenR"/>
            </a:pPr>
            <a:endParaRPr lang="pl-PL" sz="2400" dirty="0"/>
          </a:p>
          <a:p>
            <a:pPr marL="342900" indent="-342900">
              <a:buFont typeface="Wingdings" panose="05000000000000000000" pitchFamily="2" charset="2"/>
              <a:buChar char="ü"/>
            </a:pPr>
            <a:r>
              <a:rPr lang="pl-PL" sz="2400" dirty="0"/>
              <a:t>naruszenie dobra prawnego</a:t>
            </a:r>
          </a:p>
          <a:p>
            <a:pPr marL="342900" indent="-342900">
              <a:buFont typeface="Wingdings" panose="05000000000000000000" pitchFamily="2" charset="2"/>
              <a:buChar char="ü"/>
            </a:pPr>
            <a:r>
              <a:rPr lang="pl-PL" sz="2400" dirty="0"/>
              <a:t>narażenie go na konkretne niebezpieczeństwo</a:t>
            </a:r>
          </a:p>
          <a:p>
            <a:pPr marL="342900" indent="-342900">
              <a:buFont typeface="Wingdings" panose="05000000000000000000" pitchFamily="2" charset="2"/>
              <a:buChar char="ü"/>
            </a:pPr>
            <a:r>
              <a:rPr lang="pl-PL" sz="2400" dirty="0"/>
              <a:t>narażenie go na abstrakcyjne niebezpieczeństwo</a:t>
            </a:r>
          </a:p>
          <a:p>
            <a:pPr marL="457200" indent="-457200">
              <a:buAutoNum type="arabicParenR"/>
            </a:pPr>
            <a:endParaRPr lang="pl-PL" sz="2400" dirty="0"/>
          </a:p>
          <a:p>
            <a:pPr marL="457200" indent="-457200">
              <a:buAutoNum type="arabicParenR"/>
            </a:pPr>
            <a:endParaRPr lang="pl-PL" sz="2400" dirty="0"/>
          </a:p>
        </p:txBody>
      </p:sp>
    </p:spTree>
    <p:extLst>
      <p:ext uri="{BB962C8B-B14F-4D97-AF65-F5344CB8AC3E}">
        <p14:creationId xmlns:p14="http://schemas.microsoft.com/office/powerpoint/2010/main" val="130841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5A8F88E-2DFA-47C4-AF5B-C14232446A13}"/>
              </a:ext>
            </a:extLst>
          </p:cNvPr>
          <p:cNvSpPr/>
          <p:nvPr/>
        </p:nvSpPr>
        <p:spPr>
          <a:xfrm>
            <a:off x="1042737" y="951398"/>
            <a:ext cx="10106526" cy="4955203"/>
          </a:xfrm>
          <a:prstGeom prst="rect">
            <a:avLst/>
          </a:prstGeom>
        </p:spPr>
        <p:txBody>
          <a:bodyPr wrap="square">
            <a:spAutoFit/>
          </a:bodyPr>
          <a:lstStyle/>
          <a:p>
            <a:pPr marL="0" lvl="1"/>
            <a:r>
              <a:rPr lang="pl-PL" sz="2800" b="1" dirty="0"/>
              <a:t>2) Naruszenie reguł ostrożności</a:t>
            </a:r>
          </a:p>
          <a:p>
            <a:pPr marL="342900" lvl="1" indent="-342900">
              <a:buFont typeface="Wingdings" panose="05000000000000000000" pitchFamily="2" charset="2"/>
              <a:buChar char="§"/>
            </a:pPr>
            <a:endParaRPr lang="pl-PL" sz="2400" dirty="0"/>
          </a:p>
          <a:p>
            <a:pPr marL="342900" lvl="1" indent="-342900">
              <a:buFont typeface="Wingdings" panose="05000000000000000000" pitchFamily="2" charset="2"/>
              <a:buChar char="§"/>
            </a:pPr>
            <a:r>
              <a:rPr lang="pl-PL" sz="2400" dirty="0"/>
              <a:t>regulują przede wszystkim sposób postępowania z dobrem prawnym oraz kwalifikacje podmiotu wchodzącego z nim w interakcję</a:t>
            </a:r>
          </a:p>
          <a:p>
            <a:pPr marL="342900" lvl="1" indent="-342900">
              <a:buFont typeface="Wingdings" panose="05000000000000000000" pitchFamily="2" charset="2"/>
              <a:buChar char="§"/>
            </a:pPr>
            <a:r>
              <a:rPr lang="pl-PL" sz="2400" dirty="0"/>
              <a:t>ich celem jest minimalizacja niebezpieczeństwa dla dóbr prawnych</a:t>
            </a:r>
          </a:p>
          <a:p>
            <a:pPr marL="342900" lvl="1" indent="-342900">
              <a:buFont typeface="Wingdings" panose="05000000000000000000" pitchFamily="2" charset="2"/>
              <a:buChar char="§"/>
            </a:pPr>
            <a:r>
              <a:rPr lang="pl-PL" sz="2400" dirty="0"/>
              <a:t>nie wykluczają ryzyka całkowicie, pewien stopień ryzyka dla dóbr prawnych jest zawsze społecznie akceptowalny</a:t>
            </a:r>
          </a:p>
          <a:p>
            <a:pPr marL="342900" lvl="1" indent="-342900">
              <a:buFont typeface="Wingdings" panose="05000000000000000000" pitchFamily="2" charset="2"/>
              <a:buChar char="§"/>
            </a:pPr>
            <a:r>
              <a:rPr lang="pl-PL" sz="2400" dirty="0"/>
              <a:t>mogą być skodyfikowane (np. prawo o ruchu drogowym, BHP, regulaminy), a mogą też wynikać z wyników badań naukowych czy ze zwykłego doświadczenia życiowego</a:t>
            </a:r>
          </a:p>
          <a:p>
            <a:pPr marL="342900" lvl="1" indent="-342900">
              <a:buFont typeface="Wingdings" panose="05000000000000000000" pitchFamily="2" charset="2"/>
              <a:buChar char="§"/>
            </a:pPr>
            <a:endParaRPr lang="pl-PL" sz="2400" dirty="0"/>
          </a:p>
          <a:p>
            <a:pPr marL="0" lvl="1" algn="ctr"/>
            <a:r>
              <a:rPr lang="pl-PL" sz="2400" dirty="0"/>
              <a:t>Naruszenie reguł ostrożności jest warunkiem bezprawności czynów</a:t>
            </a:r>
          </a:p>
          <a:p>
            <a:pPr marL="0" lvl="1" algn="ctr"/>
            <a:r>
              <a:rPr lang="pl-PL" sz="2400" dirty="0"/>
              <a:t> umyślnych i nieumyślnych!!</a:t>
            </a:r>
          </a:p>
        </p:txBody>
      </p:sp>
    </p:spTree>
    <p:extLst>
      <p:ext uri="{BB962C8B-B14F-4D97-AF65-F5344CB8AC3E}">
        <p14:creationId xmlns:p14="http://schemas.microsoft.com/office/powerpoint/2010/main" val="421046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47AC765-88FF-45BA-8C70-6F3B98842597}"/>
              </a:ext>
            </a:extLst>
          </p:cNvPr>
          <p:cNvSpPr txBox="1"/>
          <p:nvPr/>
        </p:nvSpPr>
        <p:spPr>
          <a:xfrm>
            <a:off x="994610" y="951398"/>
            <a:ext cx="10202779" cy="3108543"/>
          </a:xfrm>
          <a:prstGeom prst="rect">
            <a:avLst/>
          </a:prstGeom>
          <a:noFill/>
        </p:spPr>
        <p:txBody>
          <a:bodyPr wrap="square" rtlCol="0">
            <a:spAutoFit/>
          </a:bodyPr>
          <a:lstStyle/>
          <a:p>
            <a:r>
              <a:rPr lang="pl-PL" sz="2800" b="1" dirty="0"/>
              <a:t>3) Brak okoliczności wyłączającej bezprawność</a:t>
            </a:r>
          </a:p>
          <a:p>
            <a:endParaRPr lang="pl-PL" sz="2400" dirty="0"/>
          </a:p>
          <a:p>
            <a:pPr algn="just"/>
            <a:r>
              <a:rPr lang="pl-PL" sz="2400" dirty="0"/>
              <a:t>W sytuacji, w której występuje kolizja dóbr prawnych (sytuacja </a:t>
            </a:r>
            <a:r>
              <a:rPr lang="pl-PL" sz="2400" dirty="0" err="1"/>
              <a:t>kontratypowa</a:t>
            </a:r>
            <a:r>
              <a:rPr lang="pl-PL" sz="2400" dirty="0"/>
              <a:t>), stworzenie zagrożenia dla dobra prawnego bądź naruszenie reguł ostrożności może być usprawiedliwione i nie narusza wówczas normy sankcjonowanej </a:t>
            </a:r>
            <a:r>
              <a:rPr lang="pl-PL" sz="2400" dirty="0">
                <a:sym typeface="Wingdings" panose="05000000000000000000" pitchFamily="2" charset="2"/>
              </a:rPr>
              <a:t> jest </a:t>
            </a:r>
            <a:r>
              <a:rPr lang="pl-PL" sz="2400" b="1" dirty="0">
                <a:sym typeface="Wingdings" panose="05000000000000000000" pitchFamily="2" charset="2"/>
              </a:rPr>
              <a:t>pierwotnie legalne</a:t>
            </a:r>
          </a:p>
          <a:p>
            <a:pPr algn="just"/>
            <a:endParaRPr lang="pl-PL" sz="2400" b="1" dirty="0">
              <a:sym typeface="Wingdings" panose="05000000000000000000" pitchFamily="2" charset="2"/>
            </a:endParaRPr>
          </a:p>
          <a:p>
            <a:pPr algn="just"/>
            <a:r>
              <a:rPr lang="pl-PL" sz="2400" dirty="0">
                <a:sym typeface="Wingdings" panose="05000000000000000000" pitchFamily="2" charset="2"/>
              </a:rPr>
              <a:t>„nie popełnia przestępstwa...”</a:t>
            </a:r>
          </a:p>
        </p:txBody>
      </p:sp>
      <p:sp>
        <p:nvSpPr>
          <p:cNvPr id="5" name="pole tekstowe 4">
            <a:extLst>
              <a:ext uri="{FF2B5EF4-FFF2-40B4-BE49-F238E27FC236}">
                <a16:creationId xmlns:a16="http://schemas.microsoft.com/office/drawing/2014/main" id="{C717B3DA-4E02-4573-BC83-A79B49ADD0EB}"/>
              </a:ext>
            </a:extLst>
          </p:cNvPr>
          <p:cNvSpPr txBox="1"/>
          <p:nvPr/>
        </p:nvSpPr>
        <p:spPr>
          <a:xfrm>
            <a:off x="689809" y="4485379"/>
            <a:ext cx="10812379" cy="1913546"/>
          </a:xfrm>
          <a:prstGeom prst="rect">
            <a:avLst/>
          </a:prstGeom>
          <a:noFill/>
          <a:ln w="44450">
            <a:solidFill>
              <a:schemeClr val="bg1">
                <a:lumMod val="65000"/>
              </a:schemeClr>
            </a:solidFill>
          </a:ln>
        </p:spPr>
        <p:txBody>
          <a:bodyPr wrap="square" lIns="216000" tIns="216000" rIns="216000" bIns="216000" rtlCol="0">
            <a:spAutoFit/>
          </a:bodyPr>
          <a:lstStyle/>
          <a:p>
            <a:pPr algn="just"/>
            <a:r>
              <a:rPr lang="pl-PL" sz="2400" dirty="0"/>
              <a:t>wg konkurencyjnego stanowiska prezentowanego przez prof.  A. Zolla w takiej sytuacji czyn narusza co prawda normę sankcjonowaną (a zatem co do istoty jest bezprawny), lecz z uwagi na specyficzną kolizję dóbr dochodzi to jego usprawiedliwienia, czyli </a:t>
            </a:r>
            <a:r>
              <a:rPr lang="pl-PL" sz="2400" b="1" dirty="0"/>
              <a:t>wtórnej legalizacji</a:t>
            </a:r>
            <a:endParaRPr lang="pl-PL" sz="2400" dirty="0"/>
          </a:p>
        </p:txBody>
      </p:sp>
    </p:spTree>
    <p:extLst>
      <p:ext uri="{BB962C8B-B14F-4D97-AF65-F5344CB8AC3E}">
        <p14:creationId xmlns:p14="http://schemas.microsoft.com/office/powerpoint/2010/main" val="20208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6D773D0-CC9D-4330-ADFF-EEB28F157756}"/>
              </a:ext>
            </a:extLst>
          </p:cNvPr>
          <p:cNvSpPr/>
          <p:nvPr/>
        </p:nvSpPr>
        <p:spPr>
          <a:xfrm>
            <a:off x="712763" y="1197620"/>
            <a:ext cx="10766474" cy="4462760"/>
          </a:xfrm>
          <a:prstGeom prst="rect">
            <a:avLst/>
          </a:prstGeom>
        </p:spPr>
        <p:txBody>
          <a:bodyPr wrap="square">
            <a:spAutoFit/>
          </a:bodyPr>
          <a:lstStyle/>
          <a:p>
            <a:pPr marL="534988" algn="just" defTabSz="317500"/>
            <a:r>
              <a:rPr lang="pl-PL" sz="2400" dirty="0">
                <a:sym typeface="Wingdings" panose="05000000000000000000" pitchFamily="2" charset="2"/>
              </a:rPr>
              <a:t>Koncepcja pierwotnej legalności opiera się na założeniu, że jednym z elementów zakresu zastosowania normy sankcjonowanej jest wymóg niewystąpienia okoliczności wyłączającej bezprawność.</a:t>
            </a:r>
          </a:p>
          <a:p>
            <a:pPr marL="534988" algn="just" defTabSz="317500">
              <a:spcBef>
                <a:spcPts val="1200"/>
              </a:spcBef>
            </a:pPr>
            <a:r>
              <a:rPr lang="pl-PL" sz="2400" dirty="0">
                <a:sym typeface="Wingdings" panose="05000000000000000000" pitchFamily="2" charset="2"/>
              </a:rPr>
              <a:t> jeżeli taka okoliczność wystąpi, w ogóle </a:t>
            </a:r>
            <a:r>
              <a:rPr lang="pl-PL" sz="2400" b="1" dirty="0">
                <a:sym typeface="Wingdings" panose="05000000000000000000" pitchFamily="2" charset="2"/>
              </a:rPr>
              <a:t>nie dochodzi do naruszenia zakazu bądź zakazu</a:t>
            </a:r>
            <a:r>
              <a:rPr lang="pl-PL" sz="2400" dirty="0">
                <a:sym typeface="Wingdings" panose="05000000000000000000" pitchFamily="2" charset="2"/>
              </a:rPr>
              <a:t> zawartego w normie sankcjonowanej!</a:t>
            </a:r>
          </a:p>
          <a:p>
            <a:pPr marL="534988" algn="just" defTabSz="317500"/>
            <a:endParaRPr lang="pl-PL" sz="2400" dirty="0">
              <a:sym typeface="Wingdings" panose="05000000000000000000" pitchFamily="2" charset="2"/>
            </a:endParaRPr>
          </a:p>
          <a:p>
            <a:pPr marL="534988" algn="just" defTabSz="317500"/>
            <a:endParaRPr lang="pl-PL" sz="2400" dirty="0">
              <a:sym typeface="Wingdings" panose="05000000000000000000" pitchFamily="2" charset="2"/>
            </a:endParaRPr>
          </a:p>
          <a:p>
            <a:pPr marL="534988" algn="just" defTabSz="317500"/>
            <a:r>
              <a:rPr lang="pl-PL" sz="2400" dirty="0">
                <a:sym typeface="Wingdings" panose="05000000000000000000" pitchFamily="2" charset="2"/>
              </a:rPr>
              <a:t>Ponadto – wiąże się ona z tzw. </a:t>
            </a:r>
            <a:r>
              <a:rPr lang="pl-PL" sz="2400" u="sng" dirty="0">
                <a:sym typeface="Wingdings" panose="05000000000000000000" pitchFamily="2" charset="2"/>
              </a:rPr>
              <a:t>teorią znamion negatywnych</a:t>
            </a:r>
            <a:r>
              <a:rPr lang="pl-PL" sz="2400" dirty="0">
                <a:sym typeface="Wingdings" panose="05000000000000000000" pitchFamily="2" charset="2"/>
              </a:rPr>
              <a:t> czynu zabronionego, zgodnie z którą również w skład kompletu znamion typu wchodzi niewysłowiony wprost warunek niewystąpienia okoliczności wyłączających bezprawność.</a:t>
            </a:r>
          </a:p>
          <a:p>
            <a:pPr marL="534988" algn="just" defTabSz="317500">
              <a:spcBef>
                <a:spcPts val="1200"/>
              </a:spcBef>
            </a:pPr>
            <a:r>
              <a:rPr lang="pl-PL" sz="2400" dirty="0">
                <a:sym typeface="Wingdings" panose="05000000000000000000" pitchFamily="2" charset="2"/>
              </a:rPr>
              <a:t> jeżeli taka okoliczność wystąpi, </a:t>
            </a:r>
            <a:r>
              <a:rPr lang="pl-PL" sz="2400" b="1" dirty="0">
                <a:sym typeface="Wingdings" panose="05000000000000000000" pitchFamily="2" charset="2"/>
              </a:rPr>
              <a:t>czyn nie wypełnia znamion typu</a:t>
            </a:r>
          </a:p>
        </p:txBody>
      </p:sp>
    </p:spTree>
    <p:extLst>
      <p:ext uri="{BB962C8B-B14F-4D97-AF65-F5344CB8AC3E}">
        <p14:creationId xmlns:p14="http://schemas.microsoft.com/office/powerpoint/2010/main" val="177797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B528EB3-9E02-4548-B946-3D7552DF1549}"/>
              </a:ext>
            </a:extLst>
          </p:cNvPr>
          <p:cNvSpPr txBox="1"/>
          <p:nvPr/>
        </p:nvSpPr>
        <p:spPr>
          <a:xfrm>
            <a:off x="623667" y="674400"/>
            <a:ext cx="10944665" cy="5509200"/>
          </a:xfrm>
          <a:prstGeom prst="rect">
            <a:avLst/>
          </a:prstGeom>
          <a:noFill/>
        </p:spPr>
        <p:txBody>
          <a:bodyPr wrap="square" rtlCol="0">
            <a:spAutoFit/>
          </a:bodyPr>
          <a:lstStyle/>
          <a:p>
            <a:r>
              <a:rPr lang="pl-PL" sz="2200" b="1" dirty="0"/>
              <a:t>MINIKAZUSY – czy doszło do naruszenia normy sankcjonowanej? Dlaczego?</a:t>
            </a:r>
          </a:p>
          <a:p>
            <a:endParaRPr lang="pl-PL" sz="2200" dirty="0"/>
          </a:p>
          <a:p>
            <a:pPr marL="457200" indent="-457200">
              <a:buAutoNum type="arabicParenR"/>
            </a:pPr>
            <a:r>
              <a:rPr lang="pl-PL" sz="2200" dirty="0"/>
              <a:t>Lekarz wykonał zabieg kardiochirurgiczny zgodnie z zasadami sztuki, a mimo to pacjent zmarł.</a:t>
            </a:r>
          </a:p>
          <a:p>
            <a:endParaRPr lang="pl-PL" sz="2200" dirty="0"/>
          </a:p>
          <a:p>
            <a:pPr marL="342900" indent="-342900">
              <a:buAutoNum type="arabicParenR" startAt="2"/>
            </a:pPr>
            <a:r>
              <a:rPr lang="pl-PL" sz="2200" dirty="0"/>
              <a:t>Kierowca prowadził samochód w terenie zabudowanym z prędkością 50 km/h. Nagle prosto pod koła na jezdnię wyskoczyło dziecko. Zostało potrącone i zmarło na miejscu.</a:t>
            </a:r>
          </a:p>
          <a:p>
            <a:endParaRPr lang="pl-PL" sz="2200" dirty="0"/>
          </a:p>
          <a:p>
            <a:pPr marL="342900" indent="-342900">
              <a:buAutoNum type="arabicParenR" startAt="3"/>
            </a:pPr>
            <a:r>
              <a:rPr lang="pl-PL" sz="2200" dirty="0"/>
              <a:t>Nietrzeźwy kierowca wjechał na chodnik, powodując ciężki uszczerbek na zdrowiu przechodniów. Opinia biegłego wykazała, że wjazd pojazdu na chodnik spowodowany został fabryczną wadą układu sterowania.</a:t>
            </a:r>
          </a:p>
          <a:p>
            <a:pPr marL="342900" indent="-342900">
              <a:buAutoNum type="arabicParenR" startAt="3"/>
            </a:pPr>
            <a:endParaRPr lang="pl-PL" sz="2200" dirty="0"/>
          </a:p>
          <a:p>
            <a:pPr marL="342900" indent="-342900">
              <a:buFontTx/>
              <a:buAutoNum type="arabicParenR" startAt="3"/>
            </a:pPr>
            <a:r>
              <a:rPr lang="pl-PL" sz="2200" dirty="0"/>
              <a:t>Kierowca prowadził w zimie, na letnich oponach, samochód z prędkością 50 km/h w terenie zabudowanym. Kilkadziesiąt metrów przed autem na jezdnię wyskoczyło dziecko. Kierowca nie wyhamował, dziecko zostało potrącone i zmarło na miejscu.</a:t>
            </a:r>
          </a:p>
          <a:p>
            <a:pPr marL="342900" indent="-342900">
              <a:buAutoNum type="arabicParenR" startAt="3"/>
            </a:pPr>
            <a:endParaRPr lang="pl-PL" sz="2200" dirty="0"/>
          </a:p>
        </p:txBody>
      </p:sp>
    </p:spTree>
    <p:extLst>
      <p:ext uri="{BB962C8B-B14F-4D97-AF65-F5344CB8AC3E}">
        <p14:creationId xmlns:p14="http://schemas.microsoft.com/office/powerpoint/2010/main" val="170749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27F4A3-0EAE-44F4-B836-883142053095}"/>
              </a:ext>
            </a:extLst>
          </p:cNvPr>
          <p:cNvSpPr>
            <a:spLocks noGrp="1"/>
          </p:cNvSpPr>
          <p:nvPr>
            <p:ph type="title"/>
          </p:nvPr>
        </p:nvSpPr>
        <p:spPr>
          <a:xfrm>
            <a:off x="2231135" y="753676"/>
            <a:ext cx="7729728" cy="1188720"/>
          </a:xfrm>
        </p:spPr>
        <p:txBody>
          <a:bodyPr/>
          <a:lstStyle/>
          <a:p>
            <a:r>
              <a:rPr lang="pl-PL" dirty="0"/>
              <a:t>Okoliczności wyłączające bezprawność</a:t>
            </a:r>
          </a:p>
        </p:txBody>
      </p:sp>
      <p:sp>
        <p:nvSpPr>
          <p:cNvPr id="4" name="pole tekstowe 3">
            <a:extLst>
              <a:ext uri="{FF2B5EF4-FFF2-40B4-BE49-F238E27FC236}">
                <a16:creationId xmlns:a16="http://schemas.microsoft.com/office/drawing/2014/main" id="{D3D8CD9A-D2E2-41C1-B2B0-9C54E75903A6}"/>
              </a:ext>
            </a:extLst>
          </p:cNvPr>
          <p:cNvSpPr txBox="1"/>
          <p:nvPr/>
        </p:nvSpPr>
        <p:spPr>
          <a:xfrm>
            <a:off x="1101969" y="2476988"/>
            <a:ext cx="9988061" cy="3416320"/>
          </a:xfrm>
          <a:prstGeom prst="rect">
            <a:avLst/>
          </a:prstGeom>
          <a:noFill/>
        </p:spPr>
        <p:txBody>
          <a:bodyPr wrap="square" rtlCol="0">
            <a:spAutoFit/>
          </a:bodyPr>
          <a:lstStyle/>
          <a:p>
            <a:pPr algn="just"/>
            <a:r>
              <a:rPr lang="pl-PL" sz="2400" dirty="0"/>
              <a:t>Wspólnym mianownikiem okoliczności wyłączających bezprawność jest </a:t>
            </a:r>
            <a:r>
              <a:rPr lang="pl-PL" sz="2400" b="1" dirty="0"/>
              <a:t>kolizja dóbr prawnych</a:t>
            </a:r>
            <a:r>
              <a:rPr lang="pl-PL" sz="2400" dirty="0"/>
              <a:t>.</a:t>
            </a:r>
          </a:p>
          <a:p>
            <a:pPr algn="just"/>
            <a:r>
              <a:rPr lang="pl-PL" sz="2400" dirty="0"/>
              <a:t>Ustawodawca – z uwagi na przyjętą przez siebie aksjologię – przesądza, że w określonych tego typu przypadkach i pod określonymi warunkami, można poświęcić jedno z kolidujących dóbr i zachowanie takie jest usprawiedliwione.</a:t>
            </a:r>
          </a:p>
          <a:p>
            <a:endParaRPr lang="pl-PL" sz="2400" dirty="0"/>
          </a:p>
          <a:p>
            <a:r>
              <a:rPr lang="pl-PL" sz="2400" u="sng" dirty="0"/>
              <a:t>Warunki ogólne</a:t>
            </a:r>
            <a:r>
              <a:rPr lang="pl-PL" sz="2400" dirty="0"/>
              <a:t>:</a:t>
            </a:r>
          </a:p>
          <a:p>
            <a:pPr marL="457200" indent="-457200">
              <a:buAutoNum type="arabicParenR"/>
            </a:pPr>
            <a:r>
              <a:rPr lang="pl-PL" sz="2400" dirty="0"/>
              <a:t> </a:t>
            </a:r>
            <a:r>
              <a:rPr lang="pl-PL" sz="2400" b="1" dirty="0"/>
              <a:t>konieczność</a:t>
            </a:r>
            <a:r>
              <a:rPr lang="pl-PL" sz="2400" dirty="0"/>
              <a:t> poświęcenia jednego dobra dla ratowania innego</a:t>
            </a:r>
          </a:p>
          <a:p>
            <a:pPr marL="457200" indent="-457200">
              <a:buAutoNum type="arabicParenR"/>
            </a:pPr>
            <a:r>
              <a:rPr lang="pl-PL" sz="2400" dirty="0"/>
              <a:t> społeczna </a:t>
            </a:r>
            <a:r>
              <a:rPr lang="pl-PL" sz="2400" b="1" dirty="0"/>
              <a:t>opłacalność</a:t>
            </a:r>
            <a:r>
              <a:rPr lang="pl-PL" sz="2400" dirty="0"/>
              <a:t> poświęcenia tego a nie innego dobra (</a:t>
            </a:r>
            <a:r>
              <a:rPr lang="pl-PL" sz="2400" i="1" dirty="0"/>
              <a:t>in concreto</a:t>
            </a:r>
            <a:r>
              <a:rPr lang="pl-PL" sz="2400" dirty="0"/>
              <a:t>)</a:t>
            </a:r>
          </a:p>
        </p:txBody>
      </p:sp>
    </p:spTree>
    <p:extLst>
      <p:ext uri="{BB962C8B-B14F-4D97-AF65-F5344CB8AC3E}">
        <p14:creationId xmlns:p14="http://schemas.microsoft.com/office/powerpoint/2010/main" val="469220000"/>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834</TotalTime>
  <Words>2539</Words>
  <Application>Microsoft Office PowerPoint</Application>
  <PresentationFormat>Panoramiczny</PresentationFormat>
  <Paragraphs>176</Paragraphs>
  <Slides>28</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28</vt:i4>
      </vt:variant>
    </vt:vector>
  </HeadingPairs>
  <TitlesOfParts>
    <vt:vector size="35" baseType="lpstr">
      <vt:lpstr>Arial</vt:lpstr>
      <vt:lpstr>Calibri</vt:lpstr>
      <vt:lpstr>Gill Sans MT</vt:lpstr>
      <vt:lpstr>Symbol</vt:lpstr>
      <vt:lpstr>Times New Roman</vt:lpstr>
      <vt:lpstr>Wingdings</vt:lpstr>
      <vt:lpstr>Paczka</vt:lpstr>
      <vt:lpstr>Bezprawność i okoliczności ją wyłączające</vt:lpstr>
      <vt:lpstr>Normy sprzężone</vt:lpstr>
      <vt:lpstr>Warunki naruszenia normy sankcjonowanej</vt:lpstr>
      <vt:lpstr>Prezentacja programu PowerPoint</vt:lpstr>
      <vt:lpstr>Prezentacja programu PowerPoint</vt:lpstr>
      <vt:lpstr>Prezentacja programu PowerPoint</vt:lpstr>
      <vt:lpstr>Prezentacja programu PowerPoint</vt:lpstr>
      <vt:lpstr>Prezentacja programu PowerPoint</vt:lpstr>
      <vt:lpstr>Okoliczności wyłączające bezprawność</vt:lpstr>
      <vt:lpstr>Prezentacja programu PowerPoint</vt:lpstr>
      <vt:lpstr>Prezentacja programu PowerPoint</vt:lpstr>
      <vt:lpstr>Przykłady „kontratypów pozaustawowych”</vt:lpstr>
      <vt:lpstr>Obrona konieczna (art. 25 k.k.)</vt:lpstr>
      <vt:lpstr>Prezentacja programu PowerPoint</vt:lpstr>
      <vt:lpstr>Prezentacja programu PowerPoint</vt:lpstr>
      <vt:lpstr>Prezentacja programu PowerPoint</vt:lpstr>
      <vt:lpstr>Prezentacja programu PowerPoint</vt:lpstr>
      <vt:lpstr>Stan wyższej konieczności (art. 26)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kolizja obowiązków (art. 26 § 5 k.k.) </vt:lpstr>
      <vt:lpstr>Dozwolone ryzyko nowatorstwa (art. 27 k.k.)</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Alicja Limburska</dc:creator>
  <cp:lastModifiedBy>Alicja Limburska</cp:lastModifiedBy>
  <cp:revision>51</cp:revision>
  <dcterms:created xsi:type="dcterms:W3CDTF">2019-11-17T12:15:22Z</dcterms:created>
  <dcterms:modified xsi:type="dcterms:W3CDTF">2024-02-20T21:19:08Z</dcterms:modified>
</cp:coreProperties>
</file>