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9" r:id="rId4"/>
    <p:sldId id="260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301" r:id="rId18"/>
    <p:sldId id="302" r:id="rId19"/>
    <p:sldId id="291" r:id="rId20"/>
    <p:sldId id="292" r:id="rId21"/>
    <p:sldId id="261" r:id="rId22"/>
    <p:sldId id="264" r:id="rId23"/>
    <p:sldId id="265" r:id="rId24"/>
    <p:sldId id="266" r:id="rId25"/>
    <p:sldId id="267" r:id="rId26"/>
    <p:sldId id="268" r:id="rId27"/>
    <p:sldId id="293" r:id="rId28"/>
    <p:sldId id="294" r:id="rId29"/>
    <p:sldId id="295" r:id="rId30"/>
    <p:sldId id="296" r:id="rId31"/>
    <p:sldId id="297" r:id="rId32"/>
    <p:sldId id="269" r:id="rId33"/>
    <p:sldId id="270" r:id="rId34"/>
    <p:sldId id="273" r:id="rId35"/>
    <p:sldId id="275" r:id="rId36"/>
    <p:sldId id="276" r:id="rId37"/>
    <p:sldId id="277" r:id="rId38"/>
    <p:sldId id="299" r:id="rId39"/>
    <p:sldId id="278" r:id="rId40"/>
    <p:sldId id="300" r:id="rId41"/>
    <p:sldId id="257" r:id="rId4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DE4A3D-0625-4E91-99E7-CA45D105EE0C}" v="3667" dt="2022-12-21T05:38:41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9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8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0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99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1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7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4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2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11/4/23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2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11/4/23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75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06" r="-2" b="43893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225" y="1066800"/>
            <a:ext cx="4708175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46729" y="1562101"/>
            <a:ext cx="3551402" cy="2738530"/>
          </a:xfrm>
        </p:spPr>
        <p:txBody>
          <a:bodyPr anchor="t">
            <a:normAutofit/>
          </a:bodyPr>
          <a:lstStyle/>
          <a:p>
            <a:r>
              <a:rPr lang="pl-PL" dirty="0">
                <a:cs typeface="Calibri Light"/>
              </a:rPr>
              <a:t>Ekonomia dla prawników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46729" y="4358566"/>
            <a:ext cx="3579790" cy="87582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dr Daniel </a:t>
            </a:r>
            <a:r>
              <a:rPr lang="pl-PL" dirty="0" err="1">
                <a:cs typeface="Calibri"/>
              </a:rPr>
              <a:t>Butyter</a:t>
            </a:r>
            <a:endParaRPr lang="pl-PL" dirty="0" err="1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8844675" y="3418676"/>
            <a:ext cx="0" cy="4724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Korzyści spółki cywilnej: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-Zwiększenie zasobów kapitałowych firmy</a:t>
            </a:r>
            <a:endParaRPr lang="pl-PL" dirty="0"/>
          </a:p>
          <a:p>
            <a:r>
              <a:rPr lang="pl-PL" dirty="0">
                <a:cs typeface="Calibri"/>
              </a:rPr>
              <a:t>-nowe pomysły wspólników, nowa wiedza, umiejętności</a:t>
            </a:r>
          </a:p>
          <a:p>
            <a:r>
              <a:rPr lang="pl-PL" dirty="0">
                <a:cs typeface="Calibri"/>
              </a:rPr>
              <a:t>- łatwość założenia</a:t>
            </a:r>
          </a:p>
          <a:p>
            <a:r>
              <a:rPr lang="pl-PL" dirty="0">
                <a:cs typeface="Calibri"/>
              </a:rPr>
              <a:t>- dochody spółki opodatkowane są tylko jako dochody osobiste wspólników</a:t>
            </a:r>
          </a:p>
          <a:p>
            <a:pPr algn="just"/>
            <a:endParaRPr lang="pl-PL" dirty="0">
              <a:cs typeface="Calibri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5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Wady spółki cywilnej: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- nieograniczona odpowiedzialność za zobowiązania spółki</a:t>
            </a:r>
          </a:p>
          <a:p>
            <a:r>
              <a:rPr lang="pl-PL" dirty="0">
                <a:cs typeface="Calibri"/>
              </a:rPr>
              <a:t>-ograniczone możliwości powiększenia kapitału i zaciągnięcia kredytów na ekspansję Firmy</a:t>
            </a:r>
          </a:p>
          <a:p>
            <a:r>
              <a:rPr lang="pl-PL" dirty="0">
                <a:cs typeface="Calibri"/>
              </a:rPr>
              <a:t>- jednomyślność podczas podejmowania uchwał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Spółki prawa handlowego: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- osobowe (jawne i komandytowe) - do składu należą osoby wymienione w umowie</a:t>
            </a:r>
          </a:p>
          <a:p>
            <a:r>
              <a:rPr lang="pl-PL" dirty="0">
                <a:cs typeface="Calibri"/>
              </a:rPr>
              <a:t>- kapitałowe (z ograniczoną odpowiedzialnością i akcyjne) - kapitał złożony z udziałów lub akcji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9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Spółka osobowa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Co najmniej 2 partnerów</a:t>
            </a:r>
          </a:p>
          <a:p>
            <a:r>
              <a:rPr lang="pl-PL" dirty="0">
                <a:cs typeface="Calibri"/>
              </a:rPr>
              <a:t>-Jawna (prowadzenie przedsiębiorstwa zarobkowego we wspólnym imieniu wspólników na zasadach pełnej odpowiedzialności)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Spółka komandytowa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Do niej należą 2 rodzaje wspólników (komplementariusze - odpowiadają całym swym majątkiem; komandytariusze - odpowiadają do wysokości swoich udziałów)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 fontScale="90000"/>
          </a:bodyPr>
          <a:lstStyle/>
          <a:p>
            <a:r>
              <a:rPr lang="pl-PL" dirty="0">
                <a:cs typeface="Calibri Light"/>
              </a:rPr>
              <a:t>Spółka z ograniczoną odpowiedzialnością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Wszyscy wspólnicy odpowiadają za zobowiązania spółki tylko do wysokości wniesionych udziałów</a:t>
            </a:r>
            <a:endParaRPr lang="pl-PL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Spółka akcyjna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Spółka kapitałowa, której podstawę finansową stanowi kapitał wniesiony przez wspólników w Formie akcji.</a:t>
            </a:r>
            <a:endParaRPr lang="pl-PL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Przedsiębiorstwo spółdzielcze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Dobrowolne zrzeszenie osób prowadzących Wspólną Działalność w imieniu Swoich Członków.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1. Członkowie mogą wnosić udziały w postaci środków pieniężnych i środków produkcji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2. Zarządzanie Spółdzielnią opiera się na Zasadach Samorządowych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3. Podział nadwyżki e Podział </a:t>
            </a:r>
            <a:r>
              <a:rPr lang="pl-PL" dirty="0" err="1">
                <a:cs typeface="Calibri"/>
              </a:rPr>
              <a:t>konomicznej</a:t>
            </a:r>
            <a:endParaRPr lang="pl-PL" dirty="0"/>
          </a:p>
        </p:txBody>
      </p: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4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87110" y="816430"/>
            <a:ext cx="4480472" cy="1911376"/>
          </a:xfrm>
        </p:spPr>
        <p:txBody>
          <a:bodyPr>
            <a:normAutofit fontScale="90000"/>
          </a:bodyPr>
          <a:lstStyle/>
          <a:p>
            <a:r>
              <a:rPr lang="pl-PL" dirty="0">
                <a:cs typeface="Calibri Light"/>
              </a:rPr>
              <a:t>Przedsiębiorstwo państwowe oraz spółki pracownicze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AutoNum type="arabicPeriod"/>
            </a:pPr>
            <a:r>
              <a:rPr lang="pl-PL" dirty="0">
                <a:cs typeface="Calibri"/>
              </a:rPr>
              <a:t>Przedsiębiorstw, które stanowi własność państwa</a:t>
            </a:r>
          </a:p>
          <a:p>
            <a:pPr marL="342900" indent="-342900">
              <a:buAutoNum type="arabicPeriod"/>
            </a:pPr>
            <a:r>
              <a:rPr lang="pl-PL" dirty="0">
                <a:cs typeface="Calibri"/>
              </a:rPr>
              <a:t>Spółka pracownicza  (akcjonariat pracowniczy) – pracownicy są właścicielami części lub całości akcji </a:t>
            </a:r>
            <a:endParaRPr lang="pl-PL" dirty="0"/>
          </a:p>
        </p:txBody>
      </p: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1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 fontScale="90000"/>
          </a:bodyPr>
          <a:lstStyle/>
          <a:p>
            <a:r>
              <a:rPr lang="pl-PL" dirty="0">
                <a:cs typeface="Calibri Light"/>
              </a:rPr>
              <a:t>Podział przedsiębiorstw względem struktur organizacyjnych:</a:t>
            </a:r>
            <a:br>
              <a:rPr lang="pl-PL" dirty="0">
                <a:cs typeface="Calibri Light"/>
              </a:rPr>
            </a:br>
            <a:endParaRPr lang="pl-PL" dirty="0"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1. jednozakładowe</a:t>
            </a:r>
          </a:p>
          <a:p>
            <a:r>
              <a:rPr lang="pl-PL" dirty="0">
                <a:cs typeface="Calibri"/>
              </a:rPr>
              <a:t>2. wielozakładowe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3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Przedsiębiorstwo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2338985"/>
            <a:ext cx="4359459" cy="3533781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pl-PL" dirty="0">
                <a:cs typeface="Calibri"/>
              </a:rPr>
              <a:t>Organizuje działalność Firmy i dąży do osiągnięcia Największego Zysku.</a:t>
            </a:r>
            <a:endParaRPr lang="pl-PL" dirty="0"/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Przedsiębiorstwo - wyodrębniona pod względem ekonomicznym jednostka prowadząca działalność produkcyjną, Handlową lub usługową.</a:t>
            </a:r>
          </a:p>
          <a:p>
            <a:endParaRPr lang="pl-PL" dirty="0">
              <a:cs typeface="Calibri"/>
            </a:endParaRPr>
          </a:p>
          <a:p>
            <a:r>
              <a:rPr lang="pl-PL" dirty="0"/>
              <a:t>Główny cel to maksymalizacja zysku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0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 fontScale="90000"/>
          </a:bodyPr>
          <a:lstStyle/>
          <a:p>
            <a:r>
              <a:rPr lang="pl-PL" dirty="0">
                <a:cs typeface="Calibri Light"/>
              </a:rPr>
              <a:t>Style zarządzania kierownictwa przedsiębiorstwa: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3312967"/>
            <a:ext cx="4689791" cy="3033403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pl-PL" dirty="0">
                <a:cs typeface="Calibri"/>
              </a:rPr>
              <a:t>1. Autokratyczny (scentralizowane narzucanie zadań i sposobu ich realizacji)</a:t>
            </a:r>
          </a:p>
          <a:p>
            <a:r>
              <a:rPr lang="pl-PL" dirty="0">
                <a:cs typeface="Calibri"/>
              </a:rPr>
              <a:t>2. Paternalistyczny (duża rodzina)</a:t>
            </a:r>
          </a:p>
          <a:p>
            <a:r>
              <a:rPr lang="pl-PL" dirty="0">
                <a:cs typeface="Calibri"/>
              </a:rPr>
              <a:t>3. </a:t>
            </a:r>
            <a:r>
              <a:rPr lang="pl-PL" dirty="0" err="1">
                <a:cs typeface="Calibri"/>
              </a:rPr>
              <a:t>Integratywny</a:t>
            </a:r>
            <a:r>
              <a:rPr lang="pl-PL" dirty="0">
                <a:cs typeface="Calibri"/>
              </a:rPr>
              <a:t> (pracownicy uczestniczą w podejmowaniu wszystkich decyzji)</a:t>
            </a:r>
          </a:p>
          <a:p>
            <a:r>
              <a:rPr lang="pl-PL" dirty="0">
                <a:cs typeface="Calibri"/>
              </a:rPr>
              <a:t>4. Samorządowy (Odmiana </a:t>
            </a:r>
            <a:r>
              <a:rPr lang="pl-PL" dirty="0" err="1">
                <a:cs typeface="Calibri"/>
              </a:rPr>
              <a:t>Integratywnego</a:t>
            </a:r>
            <a:r>
              <a:rPr lang="pl-PL" dirty="0">
                <a:cs typeface="Calibri"/>
              </a:rPr>
              <a:t> dostosowana do specyfiki przedsiębiorstw Spółdzielczych)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3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System bodźców dla przedsiębiorstwa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3335887"/>
            <a:ext cx="4359459" cy="2536879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pl-PL" dirty="0">
                <a:cs typeface="Calibri"/>
              </a:rPr>
              <a:t>Bodźce ekonomiczne - zachęty mające bezpośredni wpływ na ekonomiczne wybory (decyzje) ludzi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Pozytywne i negatywne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Materialne (dochody i inne korzyści) i niematerialne (odznaczenia)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0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Bodźce dla szeregowych pracowników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4359459" cy="1287887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pl-PL" dirty="0">
                <a:cs typeface="Calibri"/>
              </a:rPr>
              <a:t>Płaca </a:t>
            </a:r>
            <a:endParaRPr lang="pl-PL" dirty="0"/>
          </a:p>
          <a:p>
            <a:r>
              <a:rPr lang="pl-PL" dirty="0">
                <a:cs typeface="Calibri"/>
              </a:rPr>
              <a:t>-czasowa (ilość godzin w pracy)</a:t>
            </a:r>
          </a:p>
          <a:p>
            <a:r>
              <a:rPr lang="pl-PL" dirty="0">
                <a:cs typeface="Calibri"/>
              </a:rPr>
              <a:t>- akordowa (ilość wykonanej pracy)</a:t>
            </a:r>
            <a:endParaRPr lang="pl-PL" dirty="0"/>
          </a:p>
          <a:p>
            <a:endParaRPr lang="pl-PL" dirty="0">
              <a:cs typeface="Calibri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1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635163" cy="1470791"/>
          </a:xfrm>
        </p:spPr>
        <p:txBody>
          <a:bodyPr>
            <a:normAutofit/>
          </a:bodyPr>
          <a:lstStyle/>
          <a:p>
            <a:r>
              <a:rPr lang="pl-PL" sz="2400" dirty="0">
                <a:cs typeface="Calibri Light"/>
              </a:rPr>
              <a:t>Bodźce dla naczelnego kierownictwa (menadżerów zawodowych)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4359459" cy="1287887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pl-PL" dirty="0">
                <a:cs typeface="Calibri"/>
              </a:rPr>
              <a:t>Płaca </a:t>
            </a:r>
          </a:p>
          <a:p>
            <a:r>
              <a:rPr lang="pl-PL" dirty="0">
                <a:cs typeface="Calibri"/>
              </a:rPr>
              <a:t>Wynagrodzenie motywacyjne (premie roczne, premie za długookresowe wyniki, opcje na akcje)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Majątek przedsiębiorstwa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4359459" cy="12878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Majątek trwały</a:t>
            </a:r>
          </a:p>
          <a:p>
            <a:r>
              <a:rPr lang="pl-PL" dirty="0">
                <a:cs typeface="Calibri"/>
              </a:rPr>
              <a:t>Majątek obrotowy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Majątek przedsiębiorstwa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66795" y="2648368"/>
            <a:ext cx="4405293" cy="3224398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pl-PL" dirty="0">
                <a:cs typeface="Calibri"/>
              </a:rPr>
              <a:t>Środki trwałe (1) wykorzystują się w długim okresie czasu (2) Zużywają się stopniowo i powoli tracą swoją Wartość Użytkową (3)przedstawiają Określoną Wartość pieniężną</a:t>
            </a:r>
            <a:endParaRPr lang="pl-PL" dirty="0"/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 Środki Obrotowe -Składniki majątku, które są wykorzystywane w procesie produkcji i zużywają się całkowicie lub ulegają przeobrażeniom</a:t>
            </a:r>
            <a:endParaRPr lang="pl-PL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Majątek przedsiębiorstwa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4359459" cy="128788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l-PL" dirty="0">
                <a:cs typeface="Calibri"/>
              </a:rPr>
              <a:t>AKTYWA (cały </a:t>
            </a:r>
            <a:r>
              <a:rPr lang="pl-PL" dirty="0" err="1">
                <a:cs typeface="Calibri"/>
              </a:rPr>
              <a:t>mAjĄtek</a:t>
            </a:r>
            <a:r>
              <a:rPr lang="pl-PL" dirty="0">
                <a:cs typeface="Calibri"/>
              </a:rPr>
              <a:t> Trwały i obrotowy) I </a:t>
            </a:r>
            <a:r>
              <a:rPr lang="pl-PL" dirty="0" err="1">
                <a:cs typeface="Calibri"/>
              </a:rPr>
              <a:t>PASywa</a:t>
            </a:r>
            <a:r>
              <a:rPr lang="pl-PL" dirty="0">
                <a:cs typeface="Calibri"/>
              </a:rPr>
              <a:t> (</a:t>
            </a:r>
            <a:r>
              <a:rPr lang="pl-PL" dirty="0" err="1">
                <a:cs typeface="Calibri"/>
              </a:rPr>
              <a:t>FUndusze</a:t>
            </a:r>
            <a:r>
              <a:rPr lang="pl-PL" dirty="0">
                <a:cs typeface="Calibri"/>
              </a:rPr>
              <a:t> własne i obce)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1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tytuł 5">
            <a:extLst>
              <a:ext uri="{FF2B5EF4-FFF2-40B4-BE49-F238E27FC236}">
                <a16:creationId xmlns:a16="http://schemas.microsoft.com/office/drawing/2014/main" id="{8C45FE46-2755-D2E0-CC2C-0D90BFDC3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C1607D3E-6BA6-716E-5D7D-10251AED7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403" y="494581"/>
            <a:ext cx="11600218" cy="971584"/>
          </a:xfrm>
        </p:spPr>
        <p:txBody>
          <a:bodyPr/>
          <a:lstStyle/>
          <a:p>
            <a:r>
              <a:rPr lang="pl-PL" dirty="0"/>
              <a:t>Uproszczony bilans przedsiębiorstwa</a:t>
            </a:r>
          </a:p>
        </p:txBody>
      </p:sp>
      <p:pic>
        <p:nvPicPr>
          <p:cNvPr id="10" name="Obraz 10" descr="Obraz zawierający stół&#10;&#10;Opis wygenerowany automatycznie">
            <a:extLst>
              <a:ext uri="{FF2B5EF4-FFF2-40B4-BE49-F238E27FC236}">
                <a16:creationId xmlns:a16="http://schemas.microsoft.com/office/drawing/2014/main" id="{B1266AEF-9866-A522-F629-CBFDE04C0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43" y="1146766"/>
            <a:ext cx="8321614" cy="536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27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Prowadzenie działalności wiąże się kosztami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2025" y="3190276"/>
            <a:ext cx="4230063" cy="2682490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r>
              <a:rPr lang="pl-PL" dirty="0">
                <a:cs typeface="Calibri"/>
              </a:rPr>
              <a:t>Analiza kosztów może odbywać się z różnych punktów widzenia i dla różnych potrzeb: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(1) rodzajowy </a:t>
            </a:r>
            <a:r>
              <a:rPr lang="pl-PL" dirty="0">
                <a:ea typeface="+mn-lt"/>
                <a:cs typeface="+mn-lt"/>
              </a:rPr>
              <a:t>UKŁAD KOSZTÓW</a:t>
            </a:r>
            <a:endParaRPr lang="pl-PL" b="0" dirty="0">
              <a:ea typeface="+mn-lt"/>
              <a:cs typeface="+mn-lt"/>
            </a:endParaRP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(2) kalkulacyjny układ kosztów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Rodzajowy układ kosztów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2025" y="2730201"/>
            <a:ext cx="4402591" cy="3142565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pl-PL" dirty="0">
                <a:cs typeface="Calibri"/>
              </a:rPr>
              <a:t>Analiza wykorzystania poszczególnych czynników produkcji</a:t>
            </a:r>
          </a:p>
          <a:p>
            <a:r>
              <a:rPr lang="pl-PL" dirty="0">
                <a:cs typeface="Calibri"/>
              </a:rPr>
              <a:t>1. amortyzacja</a:t>
            </a:r>
          </a:p>
          <a:p>
            <a:r>
              <a:rPr lang="pl-PL" dirty="0">
                <a:cs typeface="Calibri"/>
              </a:rPr>
              <a:t>2. wartość materiałów zużytych w procesie produkcji</a:t>
            </a:r>
          </a:p>
          <a:p>
            <a:r>
              <a:rPr lang="pl-PL" dirty="0">
                <a:cs typeface="Calibri"/>
              </a:rPr>
              <a:t>3. wartość energii</a:t>
            </a:r>
          </a:p>
          <a:p>
            <a:r>
              <a:rPr lang="pl-PL" dirty="0">
                <a:cs typeface="Calibri"/>
              </a:rPr>
              <a:t>4. wynagrodzenia pracowników</a:t>
            </a:r>
          </a:p>
          <a:p>
            <a:r>
              <a:rPr lang="pl-PL" dirty="0">
                <a:cs typeface="Calibri"/>
              </a:rPr>
              <a:t>5. usługi obce</a:t>
            </a:r>
          </a:p>
          <a:p>
            <a:r>
              <a:rPr lang="pl-PL" dirty="0">
                <a:cs typeface="Calibri"/>
              </a:rPr>
              <a:t>6. podróże służbowe</a:t>
            </a:r>
          </a:p>
          <a:p>
            <a:r>
              <a:rPr lang="pl-PL" dirty="0">
                <a:cs typeface="Calibri"/>
              </a:rPr>
              <a:t>7. Koszty reprezentacji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5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150802" cy="1493709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Funkcje przedsiębiorstwa: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2785872"/>
            <a:ext cx="4359459" cy="3086894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pl-PL" dirty="0">
                <a:cs typeface="Calibri"/>
              </a:rPr>
              <a:t>1. inicjowanie i uruchamianie Działalności Gospodarczej oraz różnego typu innowacji techniczno-organizacyjnych</a:t>
            </a:r>
          </a:p>
          <a:p>
            <a:r>
              <a:rPr lang="pl-PL" dirty="0">
                <a:cs typeface="Calibri"/>
              </a:rPr>
              <a:t>2. podejmowanie kluczowych decyzji związanych z funkcjonowaniem Przedsiębiorstwa</a:t>
            </a:r>
          </a:p>
          <a:p>
            <a:r>
              <a:rPr lang="pl-PL" dirty="0">
                <a:cs typeface="Calibri"/>
              </a:rPr>
              <a:t>3. podejmowanie ryzyka związanego z prowadzeniem Działalności gospodarczej oraz wprowadzeniem innowacji (zysk lub strata)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9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sz="2400" dirty="0">
                <a:cs typeface="Calibri Light"/>
              </a:rPr>
              <a:t>Układ kalkulacyjny  - rozliczanie różnych elementów na poszczególne wyroby</a:t>
            </a:r>
            <a:endParaRPr lang="pl-PL" sz="240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2025" y="2730201"/>
            <a:ext cx="4402591" cy="314256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(1) koszty bezpośrednie - przy produkcji konkretnych wyrobów</a:t>
            </a:r>
          </a:p>
          <a:p>
            <a:r>
              <a:rPr lang="pl-PL" dirty="0">
                <a:cs typeface="Calibri"/>
              </a:rPr>
              <a:t>(2) koszty pośrednie (amortyzacja, zużycie energii, koszty administracyjne i in.)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4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601003" cy="5155394"/>
          </a:xfrm>
        </p:spPr>
        <p:txBody>
          <a:bodyPr>
            <a:normAutofit fontScale="90000"/>
          </a:bodyPr>
          <a:lstStyle/>
          <a:p>
            <a:r>
              <a:rPr lang="pl-PL" sz="2400" dirty="0">
                <a:cs typeface="Calibri Light"/>
              </a:rPr>
              <a:t>Różnica między przychodami a kosztami stanowi tzw. wynik operacyjny (dodatki – zysk operacyjny, ujemy – strata operacyjna). </a:t>
            </a:r>
            <a:br>
              <a:rPr lang="pl-PL" sz="2400" dirty="0">
                <a:cs typeface="Calibri Light"/>
              </a:rPr>
            </a:br>
            <a:br>
              <a:rPr lang="pl-PL" sz="2400" dirty="0">
                <a:cs typeface="Calibri Light"/>
              </a:rPr>
            </a:br>
            <a:r>
              <a:rPr lang="pl-PL" sz="2400" dirty="0">
                <a:cs typeface="Calibri Light"/>
              </a:rPr>
              <a:t>Dodatkowo przedsiębiorstwo może ponieść straty nadzwyczajne – straty losowe, odsetki, kary za zanieczyszczenie środowiska naturalnego.</a:t>
            </a:r>
            <a:br>
              <a:rPr lang="pl-PL" sz="2400" dirty="0">
                <a:cs typeface="Calibri Light"/>
              </a:rPr>
            </a:br>
            <a:br>
              <a:rPr lang="pl-PL" sz="2400" dirty="0">
                <a:cs typeface="Calibri Light"/>
              </a:rPr>
            </a:br>
            <a:r>
              <a:rPr lang="pl-PL" sz="2400" dirty="0">
                <a:cs typeface="Calibri Light"/>
              </a:rPr>
              <a:t>Ostateczny wynik finansowy nazywamy zyskiem brutto (po odliczeniu podatku dochodowego - zysk netto)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86626" cy="18773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dirty="0">
                <a:cs typeface="Calibri Light"/>
              </a:rPr>
              <a:t>FUNKCJA PRODUKCJI - zależność między wielkością produkcji, a nakładami czynników produkcji.</a:t>
            </a:r>
            <a:br>
              <a:rPr lang="pl-PL" sz="2400" dirty="0">
                <a:cs typeface="Calibri Light"/>
              </a:rPr>
            </a:br>
            <a:br>
              <a:rPr lang="pl-PL" sz="2400" dirty="0">
                <a:cs typeface="Calibri Light"/>
              </a:rPr>
            </a:br>
            <a:endParaRPr lang="pl-PL" sz="2400" dirty="0"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3118389"/>
            <a:ext cx="4359459" cy="275437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 err="1">
                <a:cs typeface="Calibri"/>
              </a:rPr>
              <a:t>NakładY</a:t>
            </a:r>
            <a:r>
              <a:rPr lang="pl-PL" dirty="0">
                <a:cs typeface="Calibri"/>
              </a:rPr>
              <a:t> ziemi</a:t>
            </a:r>
          </a:p>
          <a:p>
            <a:r>
              <a:rPr lang="pl-PL" dirty="0">
                <a:cs typeface="Calibri"/>
              </a:rPr>
              <a:t>Nakłady Kapitału</a:t>
            </a:r>
          </a:p>
          <a:p>
            <a:r>
              <a:rPr lang="pl-PL" dirty="0">
                <a:cs typeface="Calibri"/>
              </a:rPr>
              <a:t>Nakłady Pracy</a:t>
            </a:r>
          </a:p>
          <a:p>
            <a:endParaRPr lang="pl-PL" dirty="0">
              <a:cs typeface="Calibri"/>
            </a:endParaRPr>
          </a:p>
          <a:p>
            <a:r>
              <a:rPr lang="pl-PL" sz="2800" dirty="0" err="1">
                <a:cs typeface="Calibri"/>
              </a:rPr>
              <a:t>P</a:t>
            </a:r>
            <a:r>
              <a:rPr lang="pl-PL" sz="1400" dirty="0" err="1">
                <a:cs typeface="Calibri"/>
              </a:rPr>
              <a:t>c</a:t>
            </a:r>
            <a:r>
              <a:rPr lang="pl-PL" sz="2800" dirty="0">
                <a:cs typeface="Calibri"/>
              </a:rPr>
              <a:t>=</a:t>
            </a:r>
            <a:r>
              <a:rPr lang="pl-PL" sz="2800" i="1" dirty="0">
                <a:cs typeface="Calibri"/>
              </a:rPr>
              <a:t>f</a:t>
            </a:r>
            <a:r>
              <a:rPr lang="pl-PL" sz="2800" dirty="0">
                <a:cs typeface="Calibri"/>
              </a:rPr>
              <a:t>(</a:t>
            </a:r>
            <a:r>
              <a:rPr lang="pl-PL" sz="2800" dirty="0" err="1">
                <a:cs typeface="Calibri"/>
              </a:rPr>
              <a:t>N</a:t>
            </a:r>
            <a:r>
              <a:rPr lang="pl-PL" sz="1400" dirty="0" err="1">
                <a:cs typeface="Calibri"/>
              </a:rPr>
              <a:t>z</a:t>
            </a:r>
            <a:r>
              <a:rPr lang="pl-PL" sz="2800" dirty="0" err="1">
                <a:cs typeface="Calibri"/>
              </a:rPr>
              <a:t>,N</a:t>
            </a:r>
            <a:r>
              <a:rPr lang="pl-PL" sz="1400" dirty="0" err="1">
                <a:cs typeface="Calibri"/>
              </a:rPr>
              <a:t>k</a:t>
            </a:r>
            <a:r>
              <a:rPr lang="pl-PL" sz="2800" dirty="0" err="1">
                <a:cs typeface="Calibri"/>
              </a:rPr>
              <a:t>,N</a:t>
            </a:r>
            <a:r>
              <a:rPr lang="pl-PL" sz="1400" dirty="0" err="1">
                <a:cs typeface="Calibri"/>
              </a:rPr>
              <a:t>p</a:t>
            </a:r>
            <a:r>
              <a:rPr lang="pl-PL" sz="2800" dirty="0">
                <a:cs typeface="Calibri"/>
              </a:rPr>
              <a:t>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 fontScale="90000"/>
          </a:bodyPr>
          <a:lstStyle/>
          <a:p>
            <a:r>
              <a:rPr lang="pl-PL" dirty="0">
                <a:cs typeface="Calibri Light"/>
              </a:rPr>
              <a:t>Efekty skali – zmiana wielkości produkcji na skutek zwiększenia nakładów produkcji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4359459" cy="128788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pl-PL" dirty="0">
                <a:cs typeface="Calibri"/>
              </a:rPr>
              <a:t>1. stałe</a:t>
            </a:r>
          </a:p>
          <a:p>
            <a:r>
              <a:rPr lang="pl-PL" dirty="0">
                <a:cs typeface="Calibri"/>
              </a:rPr>
              <a:t>2. Rosnące</a:t>
            </a:r>
          </a:p>
          <a:p>
            <a:r>
              <a:rPr lang="pl-PL" dirty="0">
                <a:cs typeface="Calibri"/>
              </a:rPr>
              <a:t>3. malejące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0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Modele struktur rynkowych. </a:t>
            </a:r>
            <a:endParaRPr lang="pl-PL"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4359459" cy="1287887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pl-PL" dirty="0">
                <a:cs typeface="Calibri"/>
              </a:rPr>
              <a:t>1. Konkurencja doskonała</a:t>
            </a:r>
          </a:p>
          <a:p>
            <a:r>
              <a:rPr lang="pl-PL" dirty="0">
                <a:cs typeface="Calibri"/>
              </a:rPr>
              <a:t>2. Konkurencja Monopolistyczna</a:t>
            </a:r>
          </a:p>
          <a:p>
            <a:r>
              <a:rPr lang="pl-PL" dirty="0">
                <a:cs typeface="Calibri"/>
              </a:rPr>
              <a:t>3. Oligopol</a:t>
            </a:r>
          </a:p>
          <a:p>
            <a:r>
              <a:rPr lang="pl-PL" dirty="0">
                <a:cs typeface="Calibri"/>
              </a:rPr>
              <a:t>4,Monopol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Konkurencja doskonała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11988" y="2471408"/>
            <a:ext cx="4460100" cy="3401358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pl-PL" dirty="0">
                <a:cs typeface="Calibri"/>
              </a:rPr>
              <a:t>1. duża liczba kupujących i sprzedających</a:t>
            </a:r>
          </a:p>
          <a:p>
            <a:r>
              <a:rPr lang="pl-PL" dirty="0">
                <a:cs typeface="Calibri"/>
              </a:rPr>
              <a:t>2. Doskonała mobilność czynników produkcji</a:t>
            </a:r>
          </a:p>
          <a:p>
            <a:r>
              <a:rPr lang="pl-PL" dirty="0">
                <a:cs typeface="Calibri"/>
              </a:rPr>
              <a:t>3. towary, które są oferowane na sprzedaż mają jednakowe, zbliżone cechy</a:t>
            </a:r>
          </a:p>
          <a:p>
            <a:r>
              <a:rPr lang="pl-PL" dirty="0">
                <a:cs typeface="Calibri"/>
              </a:rPr>
              <a:t>4. Kupujący i sprzedający mają doskonałą znajomość rynku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Monopol pełny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4359459" cy="1287887"/>
          </a:xfr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r>
              <a:rPr lang="pl-PL" dirty="0">
                <a:cs typeface="Calibri"/>
              </a:rPr>
              <a:t>1. Jeden producent i wielu nabywców</a:t>
            </a:r>
          </a:p>
          <a:p>
            <a:r>
              <a:rPr lang="pl-PL" dirty="0">
                <a:cs typeface="Calibri"/>
              </a:rPr>
              <a:t>2. nie ma możliwości wejścia na rynek</a:t>
            </a:r>
          </a:p>
          <a:p>
            <a:r>
              <a:rPr lang="pl-PL" dirty="0">
                <a:cs typeface="Calibri"/>
              </a:rPr>
              <a:t>3. produkty są zróżnicowane i nie mają bliskich substytutów</a:t>
            </a:r>
          </a:p>
          <a:p>
            <a:r>
              <a:rPr lang="pl-PL" dirty="0">
                <a:cs typeface="Calibri"/>
              </a:rPr>
              <a:t>4. istnieje doskonała informacja o rynku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1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Konkurencja monopolistyczna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11988" y="2327634"/>
            <a:ext cx="4460100" cy="354513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l-PL" dirty="0">
                <a:cs typeface="Calibri"/>
              </a:rPr>
              <a:t>1. Na rynku działa wielu producentów i nabywców</a:t>
            </a:r>
          </a:p>
          <a:p>
            <a:r>
              <a:rPr lang="pl-PL" dirty="0">
                <a:cs typeface="Calibri"/>
              </a:rPr>
              <a:t>2.istnieje nieograniczona swoboda wejścia na rynek</a:t>
            </a:r>
          </a:p>
          <a:p>
            <a:r>
              <a:rPr lang="pl-PL" dirty="0">
                <a:cs typeface="Calibri"/>
              </a:rPr>
              <a:t>3. produkty wytwarzane przez różne firmy nie są jednorodne</a:t>
            </a:r>
          </a:p>
          <a:p>
            <a:r>
              <a:rPr lang="pl-PL" dirty="0">
                <a:cs typeface="Calibri"/>
              </a:rPr>
              <a:t>4. Producenci i konsumenci mają doskonałą informację o rynku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9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Oligopol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27006" y="1925068"/>
            <a:ext cx="4345082" cy="394769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l-PL" dirty="0">
                <a:cs typeface="Calibri"/>
              </a:rPr>
              <a:t>1. na rynku występuje niewielka liczba producentów</a:t>
            </a:r>
          </a:p>
          <a:p>
            <a:r>
              <a:rPr lang="pl-PL" dirty="0">
                <a:cs typeface="Calibri"/>
              </a:rPr>
              <a:t>2. swoboda wejścia na rynek jest ograniczona</a:t>
            </a:r>
          </a:p>
          <a:p>
            <a:r>
              <a:rPr lang="pl-PL" dirty="0">
                <a:cs typeface="Calibri"/>
              </a:rPr>
              <a:t>3. produkty, które są wytwarzane przez oligopol mogą być jednorodne a mogą być zróżnicowane.</a:t>
            </a:r>
          </a:p>
          <a:p>
            <a:r>
              <a:rPr lang="pl-PL" dirty="0">
                <a:cs typeface="Calibri"/>
              </a:rPr>
              <a:t>4. Producenci i konsumenci mają doskonałą informację o rynku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Ustawodawstwo antymonopolowe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1346" y="2485785"/>
            <a:ext cx="4560742" cy="338698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pl-PL" b="0" dirty="0">
                <a:ea typeface="+mn-lt"/>
                <a:cs typeface="+mn-lt"/>
              </a:rPr>
              <a:t>1. Krótki zarys historyczny ustawodawstwa antymonopolowego.</a:t>
            </a:r>
            <a:endParaRPr lang="pl-PL" dirty="0"/>
          </a:p>
          <a:p>
            <a:endParaRPr lang="pl-PL" b="0" dirty="0">
              <a:ea typeface="+mn-lt"/>
              <a:cs typeface="+mn-lt"/>
            </a:endParaRPr>
          </a:p>
          <a:p>
            <a:r>
              <a:rPr lang="pl-PL" b="0" dirty="0">
                <a:ea typeface="+mn-lt"/>
                <a:cs typeface="+mn-lt"/>
              </a:rPr>
              <a:t>2. Charakterystyka ustawodawstwa antymonopolowego (Czym się zajmuje? Funkcje prawa antymonopolowego).</a:t>
            </a:r>
            <a:endParaRPr lang="pl-PL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Rodzaje przedsiębiorstw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4359459" cy="1287887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r>
              <a:rPr lang="pl-PL" dirty="0">
                <a:cs typeface="Calibri"/>
              </a:rPr>
              <a:t>Podział według różnych kryteriów:</a:t>
            </a:r>
            <a:endParaRPr lang="pl-PL" dirty="0"/>
          </a:p>
          <a:p>
            <a:r>
              <a:rPr lang="pl-PL" dirty="0">
                <a:cs typeface="Calibri"/>
              </a:rPr>
              <a:t>1. rozmiar</a:t>
            </a:r>
          </a:p>
          <a:p>
            <a:r>
              <a:rPr lang="pl-PL" dirty="0">
                <a:cs typeface="Calibri"/>
              </a:rPr>
              <a:t>2. Forma Własności</a:t>
            </a:r>
          </a:p>
          <a:p>
            <a:r>
              <a:rPr lang="pl-PL" dirty="0">
                <a:cs typeface="Calibri"/>
              </a:rPr>
              <a:t>3. Struktura Organizacyjna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1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43494" cy="2696866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Ustawodawstwo antymonopolowe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1346" y="2485785"/>
            <a:ext cx="4560742" cy="33869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0" dirty="0">
                <a:ea typeface="+mn-lt"/>
                <a:cs typeface="+mn-lt"/>
              </a:rPr>
              <a:t>General Electric/Honeywell -</a:t>
            </a:r>
            <a:endParaRPr lang="pl-PL" dirty="0">
              <a:ea typeface="+mn-lt"/>
              <a:cs typeface="+mn-lt"/>
            </a:endParaRPr>
          </a:p>
          <a:p>
            <a:endParaRPr lang="en-US" b="0" dirty="0">
              <a:ea typeface="+mn-lt"/>
              <a:cs typeface="+mn-lt"/>
            </a:endParaRPr>
          </a:p>
          <a:p>
            <a:r>
              <a:rPr lang="en-US" b="0" dirty="0">
                <a:ea typeface="+mn-lt"/>
                <a:cs typeface="+mn-lt"/>
              </a:rPr>
              <a:t>Microsoft vs </a:t>
            </a:r>
            <a:r>
              <a:rPr lang="en-US" b="0" dirty="0" err="1">
                <a:ea typeface="+mn-lt"/>
                <a:cs typeface="+mn-lt"/>
              </a:rPr>
              <a:t>Komisja</a:t>
            </a:r>
            <a:r>
              <a:rPr lang="en-US" b="0" dirty="0">
                <a:ea typeface="+mn-lt"/>
                <a:cs typeface="+mn-lt"/>
              </a:rPr>
              <a:t> </a:t>
            </a:r>
            <a:r>
              <a:rPr lang="en-US" b="0" dirty="0" err="1">
                <a:ea typeface="+mn-lt"/>
                <a:cs typeface="+mn-lt"/>
              </a:rPr>
              <a:t>Europejska</a:t>
            </a:r>
            <a:r>
              <a:rPr lang="en-US" b="0" dirty="0">
                <a:ea typeface="+mn-lt"/>
                <a:cs typeface="+mn-lt"/>
              </a:rPr>
              <a:t> -</a:t>
            </a:r>
            <a:endParaRPr lang="pl-PL"/>
          </a:p>
          <a:p>
            <a:endParaRPr lang="en-US" b="0" dirty="0">
              <a:ea typeface="+mn-lt"/>
              <a:cs typeface="+mn-lt"/>
            </a:endParaRPr>
          </a:p>
          <a:p>
            <a:endParaRPr lang="en-US" b="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06" r="-2" b="43893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3225" y="1066800"/>
            <a:ext cx="4708175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046729" y="1562101"/>
            <a:ext cx="3551402" cy="2738530"/>
          </a:xfrm>
        </p:spPr>
        <p:txBody>
          <a:bodyPr anchor="t">
            <a:normAutofit/>
          </a:bodyPr>
          <a:lstStyle/>
          <a:p>
            <a:r>
              <a:rPr lang="pl-PL" dirty="0">
                <a:cs typeface="Calibri Light"/>
              </a:rPr>
              <a:t>Dziękuję za uwagę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46729" y="4358566"/>
            <a:ext cx="3579790" cy="87582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pl-PL" dirty="0">
              <a:cs typeface="Calibri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8844675" y="3418676"/>
            <a:ext cx="0" cy="4724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2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 fontScale="90000"/>
          </a:bodyPr>
          <a:lstStyle/>
          <a:p>
            <a:r>
              <a:rPr lang="pl-PL" dirty="0">
                <a:cs typeface="Calibri Light"/>
              </a:rPr>
              <a:t>Rodzaje przedsiębiorstw pod względem rozmiaru: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1. mikro (1 osoba – do 10)</a:t>
            </a:r>
          </a:p>
          <a:p>
            <a:r>
              <a:rPr lang="pl-PL" dirty="0">
                <a:cs typeface="Calibri"/>
              </a:rPr>
              <a:t>2. Małe (do 50)</a:t>
            </a:r>
          </a:p>
          <a:p>
            <a:r>
              <a:rPr lang="pl-PL" dirty="0">
                <a:cs typeface="Calibri"/>
              </a:rPr>
              <a:t>3. Średnie (51-250)</a:t>
            </a:r>
          </a:p>
          <a:p>
            <a:r>
              <a:rPr lang="pl-PL" dirty="0">
                <a:cs typeface="Calibri"/>
              </a:rPr>
              <a:t>4. Duże (250 i więcej)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Z punktu widzenia formy własności: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1. Prywatne</a:t>
            </a:r>
          </a:p>
          <a:p>
            <a:r>
              <a:rPr lang="pl-PL" dirty="0">
                <a:cs typeface="Calibri"/>
              </a:rPr>
              <a:t>2. Spółdzielcze</a:t>
            </a:r>
          </a:p>
          <a:p>
            <a:r>
              <a:rPr lang="pl-PL" dirty="0">
                <a:cs typeface="Calibri"/>
              </a:rPr>
              <a:t>3. Państwowe</a:t>
            </a:r>
          </a:p>
          <a:p>
            <a:r>
              <a:rPr lang="pl-PL" dirty="0">
                <a:cs typeface="Calibri"/>
              </a:rPr>
              <a:t>4. Komunalne</a:t>
            </a:r>
          </a:p>
          <a:p>
            <a:r>
              <a:rPr lang="pl-PL" dirty="0">
                <a:cs typeface="Calibri"/>
              </a:rPr>
              <a:t>5. Pracownicze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3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Z punktu widzenia formy własności: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1. Prywatne</a:t>
            </a:r>
          </a:p>
          <a:p>
            <a:r>
              <a:rPr lang="pl-PL" dirty="0">
                <a:cs typeface="Calibri"/>
              </a:rPr>
              <a:t>2. Spółdzielcze</a:t>
            </a:r>
          </a:p>
          <a:p>
            <a:r>
              <a:rPr lang="pl-PL" dirty="0">
                <a:cs typeface="Calibri"/>
              </a:rPr>
              <a:t>3. Państwowe</a:t>
            </a:r>
          </a:p>
          <a:p>
            <a:r>
              <a:rPr lang="pl-PL" dirty="0">
                <a:cs typeface="Calibri"/>
              </a:rPr>
              <a:t>4. Komunalne</a:t>
            </a:r>
          </a:p>
          <a:p>
            <a:r>
              <a:rPr lang="pl-PL" dirty="0">
                <a:cs typeface="Calibri"/>
              </a:rPr>
              <a:t>5. Pracownicze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3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Prywatne przedsiębiorstwa: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dirty="0">
                <a:cs typeface="Calibri"/>
              </a:rPr>
              <a:t>1. Jednoosobowe</a:t>
            </a:r>
          </a:p>
          <a:p>
            <a:r>
              <a:rPr lang="pl-PL" dirty="0">
                <a:cs typeface="Calibri"/>
              </a:rPr>
              <a:t>2. Spółki: </a:t>
            </a:r>
          </a:p>
          <a:p>
            <a:r>
              <a:rPr lang="pl-PL" dirty="0">
                <a:cs typeface="Calibri"/>
              </a:rPr>
              <a:t>- cywilna</a:t>
            </a:r>
          </a:p>
          <a:p>
            <a:r>
              <a:rPr lang="pl-PL" dirty="0">
                <a:cs typeface="Calibri"/>
              </a:rPr>
              <a:t>- spółki prawa handlowego</a:t>
            </a:r>
          </a:p>
          <a:p>
            <a:endParaRPr lang="pl-PL" dirty="0">
              <a:cs typeface="Calibri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1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4554953" cy="1356205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Spółki cywilne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87110" y="2144188"/>
            <a:ext cx="4284978" cy="3728578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- najstarsza forma porozumienia. </a:t>
            </a:r>
          </a:p>
          <a:p>
            <a:pPr algn="just"/>
            <a:r>
              <a:rPr lang="pl-PL" dirty="0">
                <a:cs typeface="Calibri"/>
              </a:rPr>
              <a:t>Umowa spółki zawiera cel spółki, czas trwania, rodzaj Działalności, rodzaj i wysokość wkładów, udział wspólników w zyskach i stratach, sposób reprezentowania i zasady rozliczenia. </a:t>
            </a:r>
          </a:p>
          <a:p>
            <a:pPr algn="just"/>
            <a:endParaRPr lang="pl-PL" dirty="0">
              <a:cs typeface="Calibri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Waga w postaci wina">
            <a:extLst>
              <a:ext uri="{FF2B5EF4-FFF2-40B4-BE49-F238E27FC236}">
                <a16:creationId xmlns:a16="http://schemas.microsoft.com/office/drawing/2014/main" id="{16F10BEA-4304-D049-27B9-65195A5E1D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9363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1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a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1106</Words>
  <Application>Microsoft Macintosh PowerPoint</Application>
  <PresentationFormat>Panoramiczny</PresentationFormat>
  <Paragraphs>180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4" baseType="lpstr">
      <vt:lpstr>Arial</vt:lpstr>
      <vt:lpstr>Grandview Display</vt:lpstr>
      <vt:lpstr>DashVTI</vt:lpstr>
      <vt:lpstr>Ekonomia dla prawników</vt:lpstr>
      <vt:lpstr>Przedsiębiorstwo</vt:lpstr>
      <vt:lpstr>Funkcje przedsiębiorstwa:</vt:lpstr>
      <vt:lpstr>Rodzaje przedsiębiorstw</vt:lpstr>
      <vt:lpstr>Rodzaje przedsiębiorstw pod względem rozmiaru:</vt:lpstr>
      <vt:lpstr>Z punktu widzenia formy własności:</vt:lpstr>
      <vt:lpstr>Z punktu widzenia formy własności:</vt:lpstr>
      <vt:lpstr>Prywatne przedsiębiorstwa:</vt:lpstr>
      <vt:lpstr>Spółki cywilne</vt:lpstr>
      <vt:lpstr>Korzyści spółki cywilnej:</vt:lpstr>
      <vt:lpstr>Wady spółki cywilnej:</vt:lpstr>
      <vt:lpstr>Spółki prawa handlowego:</vt:lpstr>
      <vt:lpstr>Spółka osobowa</vt:lpstr>
      <vt:lpstr>Spółka komandytowa</vt:lpstr>
      <vt:lpstr>Spółka z ograniczoną odpowiedzialnością</vt:lpstr>
      <vt:lpstr>Spółka akcyjna</vt:lpstr>
      <vt:lpstr>Przedsiębiorstwo spółdzielcze</vt:lpstr>
      <vt:lpstr>Przedsiębiorstwo państwowe oraz spółki pracownicze</vt:lpstr>
      <vt:lpstr>Podział przedsiębiorstw względem struktur organizacyjnych: </vt:lpstr>
      <vt:lpstr>Style zarządzania kierownictwa przedsiębiorstwa:</vt:lpstr>
      <vt:lpstr>System bodźców dla przedsiębiorstwa</vt:lpstr>
      <vt:lpstr>Bodźce dla szeregowych pracowników</vt:lpstr>
      <vt:lpstr>Bodźce dla naczelnego kierownictwa (menadżerów zawodowych)</vt:lpstr>
      <vt:lpstr>Majątek przedsiębiorstwa</vt:lpstr>
      <vt:lpstr>Majątek przedsiębiorstwa</vt:lpstr>
      <vt:lpstr>Majątek przedsiębiorstwa</vt:lpstr>
      <vt:lpstr>Uproszczony bilans przedsiębiorstwa</vt:lpstr>
      <vt:lpstr>Prowadzenie działalności wiąże się kosztami</vt:lpstr>
      <vt:lpstr>Rodzajowy układ kosztów</vt:lpstr>
      <vt:lpstr>Układ kalkulacyjny  - rozliczanie różnych elementów na poszczególne wyroby</vt:lpstr>
      <vt:lpstr>Różnica między przychodami a kosztami stanowi tzw. wynik operacyjny (dodatki – zysk operacyjny, ujemy – strata operacyjna).   Dodatkowo przedsiębiorstwo może ponieść straty nadzwyczajne – straty losowe, odsetki, kary za zanieczyszczenie środowiska naturalnego.  Ostateczny wynik finansowy nazywamy zyskiem brutto (po odliczeniu podatku dochodowego - zysk netto)</vt:lpstr>
      <vt:lpstr>FUNKCJA PRODUKCJI - zależność między wielkością produkcji, a nakładami czynników produkcji.  </vt:lpstr>
      <vt:lpstr>Efekty skali – zmiana wielkości produkcji na skutek zwiększenia nakładów produkcji</vt:lpstr>
      <vt:lpstr>Modele struktur rynkowych. </vt:lpstr>
      <vt:lpstr>Konkurencja doskonała</vt:lpstr>
      <vt:lpstr>Monopol pełny</vt:lpstr>
      <vt:lpstr>Konkurencja monopolistyczna </vt:lpstr>
      <vt:lpstr>Oligopol</vt:lpstr>
      <vt:lpstr>Ustawodawstwo antymonopolowe</vt:lpstr>
      <vt:lpstr>Ustawodawstwo antymonopolowe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Daniel Butyter</cp:lastModifiedBy>
  <cp:revision>573</cp:revision>
  <dcterms:created xsi:type="dcterms:W3CDTF">2022-12-18T14:57:31Z</dcterms:created>
  <dcterms:modified xsi:type="dcterms:W3CDTF">2023-11-04T10:02:20Z</dcterms:modified>
</cp:coreProperties>
</file>