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311" r:id="rId3"/>
    <p:sldId id="266" r:id="rId4"/>
    <p:sldId id="268" r:id="rId5"/>
    <p:sldId id="269" r:id="rId6"/>
    <p:sldId id="270" r:id="rId7"/>
    <p:sldId id="271" r:id="rId8"/>
    <p:sldId id="272" r:id="rId9"/>
    <p:sldId id="328" r:id="rId10"/>
    <p:sldId id="329" r:id="rId11"/>
    <p:sldId id="327" r:id="rId12"/>
    <p:sldId id="273" r:id="rId13"/>
    <p:sldId id="330" r:id="rId14"/>
    <p:sldId id="326" r:id="rId15"/>
    <p:sldId id="274" r:id="rId16"/>
    <p:sldId id="275" r:id="rId17"/>
    <p:sldId id="276" r:id="rId18"/>
    <p:sldId id="277" r:id="rId19"/>
    <p:sldId id="278" r:id="rId20"/>
    <p:sldId id="325" r:id="rId21"/>
    <p:sldId id="323" r:id="rId22"/>
    <p:sldId id="279" r:id="rId23"/>
    <p:sldId id="312" r:id="rId24"/>
    <p:sldId id="280" r:id="rId25"/>
    <p:sldId id="281" r:id="rId26"/>
    <p:sldId id="282" r:id="rId27"/>
    <p:sldId id="283" r:id="rId28"/>
    <p:sldId id="284" r:id="rId2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759F9-6E60-41F8-BF40-B18E32BB63D7}"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pl-PL"/>
        </a:p>
      </dgm:t>
    </dgm:pt>
    <dgm:pt modelId="{BC678D49-BCB9-4231-A9CF-87FBAB8B4D14}">
      <dgm:prSet phldrT="[Tekst]"/>
      <dgm:spPr/>
      <dgm:t>
        <a:bodyPr/>
        <a:lstStyle/>
        <a:p>
          <a:r>
            <a:rPr lang="pl-PL" dirty="0"/>
            <a:t>REGLAMENTACJA ROZPOCZĘCIA PROCESU BUDOWLANEGO</a:t>
          </a:r>
        </a:p>
      </dgm:t>
    </dgm:pt>
    <dgm:pt modelId="{3C0C1894-CE67-486F-B950-0F721B722C71}" type="parTrans" cxnId="{08FED1C8-D820-4B96-9F0C-D7EEB20645F0}">
      <dgm:prSet/>
      <dgm:spPr/>
      <dgm:t>
        <a:bodyPr/>
        <a:lstStyle/>
        <a:p>
          <a:endParaRPr lang="pl-PL"/>
        </a:p>
      </dgm:t>
    </dgm:pt>
    <dgm:pt modelId="{07C9358E-5FBF-4837-A0C6-CD8F0F8EC129}" type="sibTrans" cxnId="{08FED1C8-D820-4B96-9F0C-D7EEB20645F0}">
      <dgm:prSet/>
      <dgm:spPr/>
      <dgm:t>
        <a:bodyPr/>
        <a:lstStyle/>
        <a:p>
          <a:endParaRPr lang="pl-PL"/>
        </a:p>
      </dgm:t>
    </dgm:pt>
    <dgm:pt modelId="{CB2F2376-A8D5-4E5F-996B-564EC777E489}">
      <dgm:prSet phldrT="[Tekst]"/>
      <dgm:spPr/>
      <dgm:t>
        <a:bodyPr/>
        <a:lstStyle/>
        <a:p>
          <a:r>
            <a:rPr lang="pl-PL" dirty="0"/>
            <a:t>DECYZJA </a:t>
          </a:r>
          <a:br>
            <a:rPr lang="pl-PL" dirty="0"/>
          </a:br>
          <a:r>
            <a:rPr lang="pl-PL" dirty="0"/>
            <a:t>O POZWOLENIU NA BUDOWĘ – </a:t>
          </a:r>
          <a:br>
            <a:rPr lang="pl-PL" dirty="0"/>
          </a:br>
          <a:r>
            <a:rPr lang="pl-PL" dirty="0"/>
            <a:t>co do zasady;</a:t>
          </a:r>
        </a:p>
        <a:p>
          <a:r>
            <a:rPr lang="pl-PL" dirty="0"/>
            <a:t>najbardziej restrykcyjna forma</a:t>
          </a:r>
        </a:p>
      </dgm:t>
    </dgm:pt>
    <dgm:pt modelId="{E157BA39-B346-440C-9BEB-8E372764487B}" type="parTrans" cxnId="{CD858BCC-F562-4D69-B6C3-926A11EF9E74}">
      <dgm:prSet/>
      <dgm:spPr/>
      <dgm:t>
        <a:bodyPr/>
        <a:lstStyle/>
        <a:p>
          <a:endParaRPr lang="pl-PL"/>
        </a:p>
      </dgm:t>
    </dgm:pt>
    <dgm:pt modelId="{95AC0CE3-DB76-435F-998A-8A061E8FEDA2}" type="sibTrans" cxnId="{CD858BCC-F562-4D69-B6C3-926A11EF9E74}">
      <dgm:prSet/>
      <dgm:spPr/>
      <dgm:t>
        <a:bodyPr/>
        <a:lstStyle/>
        <a:p>
          <a:endParaRPr lang="pl-PL"/>
        </a:p>
      </dgm:t>
    </dgm:pt>
    <dgm:pt modelId="{2050E9D8-726E-4232-923E-F7385B925C1D}">
      <dgm:prSet phldrT="[Tekst]"/>
      <dgm:spPr/>
      <dgm:t>
        <a:bodyPr/>
        <a:lstStyle/>
        <a:p>
          <a:r>
            <a:rPr lang="pl-PL" dirty="0"/>
            <a:t>ZGŁOSZENIE BUDOWY</a:t>
          </a:r>
        </a:p>
      </dgm:t>
    </dgm:pt>
    <dgm:pt modelId="{7F0047C0-3FF4-4908-9E85-3C4159023FB4}" type="parTrans" cxnId="{D798FDFD-73FC-48FF-85DF-AB7AFB0D0065}">
      <dgm:prSet/>
      <dgm:spPr/>
      <dgm:t>
        <a:bodyPr/>
        <a:lstStyle/>
        <a:p>
          <a:endParaRPr lang="pl-PL"/>
        </a:p>
      </dgm:t>
    </dgm:pt>
    <dgm:pt modelId="{91B9BF5F-E9B5-484C-991E-7D65602FC5C0}" type="sibTrans" cxnId="{D798FDFD-73FC-48FF-85DF-AB7AFB0D0065}">
      <dgm:prSet/>
      <dgm:spPr/>
      <dgm:t>
        <a:bodyPr/>
        <a:lstStyle/>
        <a:p>
          <a:endParaRPr lang="pl-PL"/>
        </a:p>
      </dgm:t>
    </dgm:pt>
    <dgm:pt modelId="{5BCF7BE2-2DFE-43E9-9E27-7C5CA28F2154}">
      <dgm:prSet/>
      <dgm:spPr/>
      <dgm:t>
        <a:bodyPr/>
        <a:lstStyle/>
        <a:p>
          <a:r>
            <a:rPr lang="pl-PL" dirty="0"/>
            <a:t>NIEREGLAMENTOWANE ROBOTY BUDOWLANE</a:t>
          </a:r>
        </a:p>
      </dgm:t>
    </dgm:pt>
    <dgm:pt modelId="{3EC475A1-75BC-42A8-B4AD-C6037199BA06}" type="parTrans" cxnId="{22A7B303-770F-41F0-BC5C-15B9D197F5AF}">
      <dgm:prSet/>
      <dgm:spPr/>
      <dgm:t>
        <a:bodyPr/>
        <a:lstStyle/>
        <a:p>
          <a:endParaRPr lang="pl-PL"/>
        </a:p>
      </dgm:t>
    </dgm:pt>
    <dgm:pt modelId="{80E32FA4-0D96-4B0B-905E-7973916BB4A7}" type="sibTrans" cxnId="{22A7B303-770F-41F0-BC5C-15B9D197F5AF}">
      <dgm:prSet/>
      <dgm:spPr/>
      <dgm:t>
        <a:bodyPr/>
        <a:lstStyle/>
        <a:p>
          <a:endParaRPr lang="pl-PL"/>
        </a:p>
      </dgm:t>
    </dgm:pt>
    <dgm:pt modelId="{E3E39111-351C-4528-A16A-42B44A6B6704}" type="pres">
      <dgm:prSet presAssocID="{291759F9-6E60-41F8-BF40-B18E32BB63D7}" presName="hierChild1" presStyleCnt="0">
        <dgm:presLayoutVars>
          <dgm:chPref val="1"/>
          <dgm:dir/>
          <dgm:animOne val="branch"/>
          <dgm:animLvl val="lvl"/>
          <dgm:resizeHandles/>
        </dgm:presLayoutVars>
      </dgm:prSet>
      <dgm:spPr/>
    </dgm:pt>
    <dgm:pt modelId="{B0EA5426-B143-438E-AB57-145DD574681A}" type="pres">
      <dgm:prSet presAssocID="{BC678D49-BCB9-4231-A9CF-87FBAB8B4D14}" presName="hierRoot1" presStyleCnt="0"/>
      <dgm:spPr/>
    </dgm:pt>
    <dgm:pt modelId="{9CCF009B-7AED-454A-9CC2-A5AEB14E6DCF}" type="pres">
      <dgm:prSet presAssocID="{BC678D49-BCB9-4231-A9CF-87FBAB8B4D14}" presName="composite" presStyleCnt="0"/>
      <dgm:spPr/>
    </dgm:pt>
    <dgm:pt modelId="{18EC52C0-376E-48E6-8699-933D746AD84D}" type="pres">
      <dgm:prSet presAssocID="{BC678D49-BCB9-4231-A9CF-87FBAB8B4D14}" presName="background" presStyleLbl="node0" presStyleIdx="0" presStyleCnt="1"/>
      <dgm:spPr/>
    </dgm:pt>
    <dgm:pt modelId="{B8B7D7DB-AC1D-4B5B-9084-254185E41130}" type="pres">
      <dgm:prSet presAssocID="{BC678D49-BCB9-4231-A9CF-87FBAB8B4D14}" presName="text" presStyleLbl="fgAcc0" presStyleIdx="0" presStyleCnt="1">
        <dgm:presLayoutVars>
          <dgm:chPref val="3"/>
        </dgm:presLayoutVars>
      </dgm:prSet>
      <dgm:spPr/>
    </dgm:pt>
    <dgm:pt modelId="{A8F0186A-C8D5-4D29-AA4B-5DAD3E474275}" type="pres">
      <dgm:prSet presAssocID="{BC678D49-BCB9-4231-A9CF-87FBAB8B4D14}" presName="hierChild2" presStyleCnt="0"/>
      <dgm:spPr/>
    </dgm:pt>
    <dgm:pt modelId="{BC0A00D4-C234-4B27-B084-459339BB222A}" type="pres">
      <dgm:prSet presAssocID="{E157BA39-B346-440C-9BEB-8E372764487B}" presName="Name10" presStyleLbl="parChTrans1D2" presStyleIdx="0" presStyleCnt="3"/>
      <dgm:spPr/>
    </dgm:pt>
    <dgm:pt modelId="{990EFC87-58CE-4C34-8710-EA2865E83FC5}" type="pres">
      <dgm:prSet presAssocID="{CB2F2376-A8D5-4E5F-996B-564EC777E489}" presName="hierRoot2" presStyleCnt="0"/>
      <dgm:spPr/>
    </dgm:pt>
    <dgm:pt modelId="{9B298A31-7C9B-4167-821C-F284D8447913}" type="pres">
      <dgm:prSet presAssocID="{CB2F2376-A8D5-4E5F-996B-564EC777E489}" presName="composite2" presStyleCnt="0"/>
      <dgm:spPr/>
    </dgm:pt>
    <dgm:pt modelId="{3C301897-B134-4302-9698-734F0E38065F}" type="pres">
      <dgm:prSet presAssocID="{CB2F2376-A8D5-4E5F-996B-564EC777E489}" presName="background2" presStyleLbl="node2" presStyleIdx="0" presStyleCnt="3"/>
      <dgm:spPr/>
    </dgm:pt>
    <dgm:pt modelId="{EF126292-A157-4F37-8871-65BE9C16D0F1}" type="pres">
      <dgm:prSet presAssocID="{CB2F2376-A8D5-4E5F-996B-564EC777E489}" presName="text2" presStyleLbl="fgAcc2" presStyleIdx="0" presStyleCnt="3">
        <dgm:presLayoutVars>
          <dgm:chPref val="3"/>
        </dgm:presLayoutVars>
      </dgm:prSet>
      <dgm:spPr/>
    </dgm:pt>
    <dgm:pt modelId="{A14C0559-EB8A-4345-9CA4-B5F5F932D1EF}" type="pres">
      <dgm:prSet presAssocID="{CB2F2376-A8D5-4E5F-996B-564EC777E489}" presName="hierChild3" presStyleCnt="0"/>
      <dgm:spPr/>
    </dgm:pt>
    <dgm:pt modelId="{38974CC7-5B4C-4DAB-80CC-05B7AAAAD247}" type="pres">
      <dgm:prSet presAssocID="{7F0047C0-3FF4-4908-9E85-3C4159023FB4}" presName="Name10" presStyleLbl="parChTrans1D2" presStyleIdx="1" presStyleCnt="3"/>
      <dgm:spPr/>
    </dgm:pt>
    <dgm:pt modelId="{91328A58-A095-422A-B507-51D4356F2E8B}" type="pres">
      <dgm:prSet presAssocID="{2050E9D8-726E-4232-923E-F7385B925C1D}" presName="hierRoot2" presStyleCnt="0"/>
      <dgm:spPr/>
    </dgm:pt>
    <dgm:pt modelId="{9350F683-EE84-4299-A47B-E1971A3CCDE2}" type="pres">
      <dgm:prSet presAssocID="{2050E9D8-726E-4232-923E-F7385B925C1D}" presName="composite2" presStyleCnt="0"/>
      <dgm:spPr/>
    </dgm:pt>
    <dgm:pt modelId="{4D8D6219-E32B-4816-BCA5-3F2FDE39B85C}" type="pres">
      <dgm:prSet presAssocID="{2050E9D8-726E-4232-923E-F7385B925C1D}" presName="background2" presStyleLbl="node2" presStyleIdx="1" presStyleCnt="3"/>
      <dgm:spPr/>
    </dgm:pt>
    <dgm:pt modelId="{C3D638B8-2307-4109-8487-54FE7FA2FD08}" type="pres">
      <dgm:prSet presAssocID="{2050E9D8-726E-4232-923E-F7385B925C1D}" presName="text2" presStyleLbl="fgAcc2" presStyleIdx="1" presStyleCnt="3">
        <dgm:presLayoutVars>
          <dgm:chPref val="3"/>
        </dgm:presLayoutVars>
      </dgm:prSet>
      <dgm:spPr/>
    </dgm:pt>
    <dgm:pt modelId="{3775AF1A-56CD-4EB2-998D-D5759CE4AC9F}" type="pres">
      <dgm:prSet presAssocID="{2050E9D8-726E-4232-923E-F7385B925C1D}" presName="hierChild3" presStyleCnt="0"/>
      <dgm:spPr/>
    </dgm:pt>
    <dgm:pt modelId="{64585E6D-B4D8-44EE-8B36-CC205E2CCC8F}" type="pres">
      <dgm:prSet presAssocID="{3EC475A1-75BC-42A8-B4AD-C6037199BA06}" presName="Name10" presStyleLbl="parChTrans1D2" presStyleIdx="2" presStyleCnt="3"/>
      <dgm:spPr/>
    </dgm:pt>
    <dgm:pt modelId="{B9E344CA-076A-4F18-9AD2-4870DCFA825E}" type="pres">
      <dgm:prSet presAssocID="{5BCF7BE2-2DFE-43E9-9E27-7C5CA28F2154}" presName="hierRoot2" presStyleCnt="0"/>
      <dgm:spPr/>
    </dgm:pt>
    <dgm:pt modelId="{148CEA3C-6A85-4488-8573-DCAB49AE3236}" type="pres">
      <dgm:prSet presAssocID="{5BCF7BE2-2DFE-43E9-9E27-7C5CA28F2154}" presName="composite2" presStyleCnt="0"/>
      <dgm:spPr/>
    </dgm:pt>
    <dgm:pt modelId="{0EA76CB8-8CB2-4332-A71A-A44887F3ABB8}" type="pres">
      <dgm:prSet presAssocID="{5BCF7BE2-2DFE-43E9-9E27-7C5CA28F2154}" presName="background2" presStyleLbl="node2" presStyleIdx="2" presStyleCnt="3"/>
      <dgm:spPr/>
    </dgm:pt>
    <dgm:pt modelId="{211EE3AA-C8F7-4C34-BABA-C97DE50658F4}" type="pres">
      <dgm:prSet presAssocID="{5BCF7BE2-2DFE-43E9-9E27-7C5CA28F2154}" presName="text2" presStyleLbl="fgAcc2" presStyleIdx="2" presStyleCnt="3">
        <dgm:presLayoutVars>
          <dgm:chPref val="3"/>
        </dgm:presLayoutVars>
      </dgm:prSet>
      <dgm:spPr/>
    </dgm:pt>
    <dgm:pt modelId="{00EB7654-AC3F-4CB7-B85D-2A7191D51AFB}" type="pres">
      <dgm:prSet presAssocID="{5BCF7BE2-2DFE-43E9-9E27-7C5CA28F2154}" presName="hierChild3" presStyleCnt="0"/>
      <dgm:spPr/>
    </dgm:pt>
  </dgm:ptLst>
  <dgm:cxnLst>
    <dgm:cxn modelId="{60A54803-39C1-4605-B779-2D7F3EF4144B}" type="presOf" srcId="{5BCF7BE2-2DFE-43E9-9E27-7C5CA28F2154}" destId="{211EE3AA-C8F7-4C34-BABA-C97DE50658F4}" srcOrd="0" destOrd="0" presId="urn:microsoft.com/office/officeart/2005/8/layout/hierarchy1"/>
    <dgm:cxn modelId="{22A7B303-770F-41F0-BC5C-15B9D197F5AF}" srcId="{BC678D49-BCB9-4231-A9CF-87FBAB8B4D14}" destId="{5BCF7BE2-2DFE-43E9-9E27-7C5CA28F2154}" srcOrd="2" destOrd="0" parTransId="{3EC475A1-75BC-42A8-B4AD-C6037199BA06}" sibTransId="{80E32FA4-0D96-4B0B-905E-7973916BB4A7}"/>
    <dgm:cxn modelId="{F6941E33-CC74-46DD-B2A2-BA45E17C267E}" type="presOf" srcId="{7F0047C0-3FF4-4908-9E85-3C4159023FB4}" destId="{38974CC7-5B4C-4DAB-80CC-05B7AAAAD247}" srcOrd="0" destOrd="0" presId="urn:microsoft.com/office/officeart/2005/8/layout/hierarchy1"/>
    <dgm:cxn modelId="{2900EE40-39BB-440C-9894-4F37144EA16A}" type="presOf" srcId="{291759F9-6E60-41F8-BF40-B18E32BB63D7}" destId="{E3E39111-351C-4528-A16A-42B44A6B6704}" srcOrd="0" destOrd="0" presId="urn:microsoft.com/office/officeart/2005/8/layout/hierarchy1"/>
    <dgm:cxn modelId="{B07B3C5E-337F-4813-8715-5C45FB7DDE90}" type="presOf" srcId="{3EC475A1-75BC-42A8-B4AD-C6037199BA06}" destId="{64585E6D-B4D8-44EE-8B36-CC205E2CCC8F}" srcOrd="0" destOrd="0" presId="urn:microsoft.com/office/officeart/2005/8/layout/hierarchy1"/>
    <dgm:cxn modelId="{93C1B55E-D134-452E-BB4F-61A6DE81C746}" type="presOf" srcId="{BC678D49-BCB9-4231-A9CF-87FBAB8B4D14}" destId="{B8B7D7DB-AC1D-4B5B-9084-254185E41130}" srcOrd="0" destOrd="0" presId="urn:microsoft.com/office/officeart/2005/8/layout/hierarchy1"/>
    <dgm:cxn modelId="{88D64996-3C01-4246-A4E8-EA7AD91F16E9}" type="presOf" srcId="{E157BA39-B346-440C-9BEB-8E372764487B}" destId="{BC0A00D4-C234-4B27-B084-459339BB222A}" srcOrd="0" destOrd="0" presId="urn:microsoft.com/office/officeart/2005/8/layout/hierarchy1"/>
    <dgm:cxn modelId="{257BF69F-7209-4668-A069-5AB86427C64F}" type="presOf" srcId="{2050E9D8-726E-4232-923E-F7385B925C1D}" destId="{C3D638B8-2307-4109-8487-54FE7FA2FD08}" srcOrd="0" destOrd="0" presId="urn:microsoft.com/office/officeart/2005/8/layout/hierarchy1"/>
    <dgm:cxn modelId="{08FED1C8-D820-4B96-9F0C-D7EEB20645F0}" srcId="{291759F9-6E60-41F8-BF40-B18E32BB63D7}" destId="{BC678D49-BCB9-4231-A9CF-87FBAB8B4D14}" srcOrd="0" destOrd="0" parTransId="{3C0C1894-CE67-486F-B950-0F721B722C71}" sibTransId="{07C9358E-5FBF-4837-A0C6-CD8F0F8EC129}"/>
    <dgm:cxn modelId="{CD858BCC-F562-4D69-B6C3-926A11EF9E74}" srcId="{BC678D49-BCB9-4231-A9CF-87FBAB8B4D14}" destId="{CB2F2376-A8D5-4E5F-996B-564EC777E489}" srcOrd="0" destOrd="0" parTransId="{E157BA39-B346-440C-9BEB-8E372764487B}" sibTransId="{95AC0CE3-DB76-435F-998A-8A061E8FEDA2}"/>
    <dgm:cxn modelId="{1B6016D7-D017-4B02-B00A-BB1E0BCA2DED}" type="presOf" srcId="{CB2F2376-A8D5-4E5F-996B-564EC777E489}" destId="{EF126292-A157-4F37-8871-65BE9C16D0F1}" srcOrd="0" destOrd="0" presId="urn:microsoft.com/office/officeart/2005/8/layout/hierarchy1"/>
    <dgm:cxn modelId="{D798FDFD-73FC-48FF-85DF-AB7AFB0D0065}" srcId="{BC678D49-BCB9-4231-A9CF-87FBAB8B4D14}" destId="{2050E9D8-726E-4232-923E-F7385B925C1D}" srcOrd="1" destOrd="0" parTransId="{7F0047C0-3FF4-4908-9E85-3C4159023FB4}" sibTransId="{91B9BF5F-E9B5-484C-991E-7D65602FC5C0}"/>
    <dgm:cxn modelId="{3C5F7BA1-AEF5-428B-BB4B-83F91DFF475F}" type="presParOf" srcId="{E3E39111-351C-4528-A16A-42B44A6B6704}" destId="{B0EA5426-B143-438E-AB57-145DD574681A}" srcOrd="0" destOrd="0" presId="urn:microsoft.com/office/officeart/2005/8/layout/hierarchy1"/>
    <dgm:cxn modelId="{13FE7222-640A-4251-9F3E-71A0B533F30D}" type="presParOf" srcId="{B0EA5426-B143-438E-AB57-145DD574681A}" destId="{9CCF009B-7AED-454A-9CC2-A5AEB14E6DCF}" srcOrd="0" destOrd="0" presId="urn:microsoft.com/office/officeart/2005/8/layout/hierarchy1"/>
    <dgm:cxn modelId="{14E2FA48-A62E-4924-97D0-8FF7FB1C7213}" type="presParOf" srcId="{9CCF009B-7AED-454A-9CC2-A5AEB14E6DCF}" destId="{18EC52C0-376E-48E6-8699-933D746AD84D}" srcOrd="0" destOrd="0" presId="urn:microsoft.com/office/officeart/2005/8/layout/hierarchy1"/>
    <dgm:cxn modelId="{9ADDC5AB-BA02-4324-A239-32F10E45389A}" type="presParOf" srcId="{9CCF009B-7AED-454A-9CC2-A5AEB14E6DCF}" destId="{B8B7D7DB-AC1D-4B5B-9084-254185E41130}" srcOrd="1" destOrd="0" presId="urn:microsoft.com/office/officeart/2005/8/layout/hierarchy1"/>
    <dgm:cxn modelId="{7B6CF2CA-730C-4490-BE2F-C258501186D0}" type="presParOf" srcId="{B0EA5426-B143-438E-AB57-145DD574681A}" destId="{A8F0186A-C8D5-4D29-AA4B-5DAD3E474275}" srcOrd="1" destOrd="0" presId="urn:microsoft.com/office/officeart/2005/8/layout/hierarchy1"/>
    <dgm:cxn modelId="{9E6BFE81-355D-44CC-8FE7-C9353C686290}" type="presParOf" srcId="{A8F0186A-C8D5-4D29-AA4B-5DAD3E474275}" destId="{BC0A00D4-C234-4B27-B084-459339BB222A}" srcOrd="0" destOrd="0" presId="urn:microsoft.com/office/officeart/2005/8/layout/hierarchy1"/>
    <dgm:cxn modelId="{25769C42-DFF7-467F-9EA8-E4853664A67F}" type="presParOf" srcId="{A8F0186A-C8D5-4D29-AA4B-5DAD3E474275}" destId="{990EFC87-58CE-4C34-8710-EA2865E83FC5}" srcOrd="1" destOrd="0" presId="urn:microsoft.com/office/officeart/2005/8/layout/hierarchy1"/>
    <dgm:cxn modelId="{B3E7201A-13FD-4A73-9EA8-D879EB5B1001}" type="presParOf" srcId="{990EFC87-58CE-4C34-8710-EA2865E83FC5}" destId="{9B298A31-7C9B-4167-821C-F284D8447913}" srcOrd="0" destOrd="0" presId="urn:microsoft.com/office/officeart/2005/8/layout/hierarchy1"/>
    <dgm:cxn modelId="{687224B5-BB06-4397-8755-09E1FAB28BDC}" type="presParOf" srcId="{9B298A31-7C9B-4167-821C-F284D8447913}" destId="{3C301897-B134-4302-9698-734F0E38065F}" srcOrd="0" destOrd="0" presId="urn:microsoft.com/office/officeart/2005/8/layout/hierarchy1"/>
    <dgm:cxn modelId="{48CE644F-CC99-4B7D-AE4D-3C243B07DD4C}" type="presParOf" srcId="{9B298A31-7C9B-4167-821C-F284D8447913}" destId="{EF126292-A157-4F37-8871-65BE9C16D0F1}" srcOrd="1" destOrd="0" presId="urn:microsoft.com/office/officeart/2005/8/layout/hierarchy1"/>
    <dgm:cxn modelId="{1176E8BF-43F6-411A-B861-6433F648CAB4}" type="presParOf" srcId="{990EFC87-58CE-4C34-8710-EA2865E83FC5}" destId="{A14C0559-EB8A-4345-9CA4-B5F5F932D1EF}" srcOrd="1" destOrd="0" presId="urn:microsoft.com/office/officeart/2005/8/layout/hierarchy1"/>
    <dgm:cxn modelId="{B4AC6136-A054-4EBC-A770-6DE6A9ED160D}" type="presParOf" srcId="{A8F0186A-C8D5-4D29-AA4B-5DAD3E474275}" destId="{38974CC7-5B4C-4DAB-80CC-05B7AAAAD247}" srcOrd="2" destOrd="0" presId="urn:microsoft.com/office/officeart/2005/8/layout/hierarchy1"/>
    <dgm:cxn modelId="{243551CB-177B-46D2-A7B4-4968D7D83D8F}" type="presParOf" srcId="{A8F0186A-C8D5-4D29-AA4B-5DAD3E474275}" destId="{91328A58-A095-422A-B507-51D4356F2E8B}" srcOrd="3" destOrd="0" presId="urn:microsoft.com/office/officeart/2005/8/layout/hierarchy1"/>
    <dgm:cxn modelId="{565EBE17-681F-49D9-AED8-924F02BBAA63}" type="presParOf" srcId="{91328A58-A095-422A-B507-51D4356F2E8B}" destId="{9350F683-EE84-4299-A47B-E1971A3CCDE2}" srcOrd="0" destOrd="0" presId="urn:microsoft.com/office/officeart/2005/8/layout/hierarchy1"/>
    <dgm:cxn modelId="{95496D86-872F-4AB1-B764-74B1F6394E05}" type="presParOf" srcId="{9350F683-EE84-4299-A47B-E1971A3CCDE2}" destId="{4D8D6219-E32B-4816-BCA5-3F2FDE39B85C}" srcOrd="0" destOrd="0" presId="urn:microsoft.com/office/officeart/2005/8/layout/hierarchy1"/>
    <dgm:cxn modelId="{B3190284-DE31-4D6E-9759-F0363F2AAAD7}" type="presParOf" srcId="{9350F683-EE84-4299-A47B-E1971A3CCDE2}" destId="{C3D638B8-2307-4109-8487-54FE7FA2FD08}" srcOrd="1" destOrd="0" presId="urn:microsoft.com/office/officeart/2005/8/layout/hierarchy1"/>
    <dgm:cxn modelId="{E51F8DEC-8CE0-45B2-AE58-64EA48B2AC75}" type="presParOf" srcId="{91328A58-A095-422A-B507-51D4356F2E8B}" destId="{3775AF1A-56CD-4EB2-998D-D5759CE4AC9F}" srcOrd="1" destOrd="0" presId="urn:microsoft.com/office/officeart/2005/8/layout/hierarchy1"/>
    <dgm:cxn modelId="{40D978EC-EE80-4977-8A99-BB22314E4968}" type="presParOf" srcId="{A8F0186A-C8D5-4D29-AA4B-5DAD3E474275}" destId="{64585E6D-B4D8-44EE-8B36-CC205E2CCC8F}" srcOrd="4" destOrd="0" presId="urn:microsoft.com/office/officeart/2005/8/layout/hierarchy1"/>
    <dgm:cxn modelId="{B96869A4-325C-4018-BBAA-DCDE3BAB908A}" type="presParOf" srcId="{A8F0186A-C8D5-4D29-AA4B-5DAD3E474275}" destId="{B9E344CA-076A-4F18-9AD2-4870DCFA825E}" srcOrd="5" destOrd="0" presId="urn:microsoft.com/office/officeart/2005/8/layout/hierarchy1"/>
    <dgm:cxn modelId="{6CC6870D-39FC-450C-B69A-946750151647}" type="presParOf" srcId="{B9E344CA-076A-4F18-9AD2-4870DCFA825E}" destId="{148CEA3C-6A85-4488-8573-DCAB49AE3236}" srcOrd="0" destOrd="0" presId="urn:microsoft.com/office/officeart/2005/8/layout/hierarchy1"/>
    <dgm:cxn modelId="{F1B4B963-7055-4AA1-ABCB-24392E5186A0}" type="presParOf" srcId="{148CEA3C-6A85-4488-8573-DCAB49AE3236}" destId="{0EA76CB8-8CB2-4332-A71A-A44887F3ABB8}" srcOrd="0" destOrd="0" presId="urn:microsoft.com/office/officeart/2005/8/layout/hierarchy1"/>
    <dgm:cxn modelId="{2A55EA57-F4DA-41BB-B737-3879AA29FC86}" type="presParOf" srcId="{148CEA3C-6A85-4488-8573-DCAB49AE3236}" destId="{211EE3AA-C8F7-4C34-BABA-C97DE50658F4}" srcOrd="1" destOrd="0" presId="urn:microsoft.com/office/officeart/2005/8/layout/hierarchy1"/>
    <dgm:cxn modelId="{1BCDBE67-956F-46DA-86B0-D39737DCEA4A}" type="presParOf" srcId="{B9E344CA-076A-4F18-9AD2-4870DCFA825E}" destId="{00EB7654-AC3F-4CB7-B85D-2A7191D51AF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ECE5E8-4ABB-43D9-8301-9603994E5CD2}"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pl-PL"/>
        </a:p>
      </dgm:t>
    </dgm:pt>
    <dgm:pt modelId="{06B6C1CA-C653-4AB5-9F5B-AB6CA06AAFD0}">
      <dgm:prSet phldrT="[Tekst]"/>
      <dgm:spPr/>
      <dgm:t>
        <a:bodyPr/>
        <a:lstStyle/>
        <a:p>
          <a:r>
            <a:rPr lang="pl-PL" dirty="0"/>
            <a:t>INWESTOR- </a:t>
          </a:r>
          <a:br>
            <a:rPr lang="pl-PL" dirty="0"/>
          </a:br>
          <a:r>
            <a:rPr lang="pl-PL" dirty="0"/>
            <a:t>ZGŁOSZENIE BUDOWY (PRZED TERMINEM ROZPOCZĘCIA ROBÓT BUDOWLANYCH)</a:t>
          </a:r>
        </a:p>
      </dgm:t>
    </dgm:pt>
    <dgm:pt modelId="{B9864B3D-3EA3-4A6B-BFA0-1DDECC173C04}" type="parTrans" cxnId="{5BDBCCCB-56F8-4510-B373-14D046749301}">
      <dgm:prSet/>
      <dgm:spPr/>
      <dgm:t>
        <a:bodyPr/>
        <a:lstStyle/>
        <a:p>
          <a:endParaRPr lang="pl-PL"/>
        </a:p>
      </dgm:t>
    </dgm:pt>
    <dgm:pt modelId="{E0197669-56B0-434C-83F1-212D79D34302}" type="sibTrans" cxnId="{5BDBCCCB-56F8-4510-B373-14D046749301}">
      <dgm:prSet/>
      <dgm:spPr/>
      <dgm:t>
        <a:bodyPr/>
        <a:lstStyle/>
        <a:p>
          <a:endParaRPr lang="pl-PL"/>
        </a:p>
      </dgm:t>
    </dgm:pt>
    <dgm:pt modelId="{54F6EE64-A84D-4FD3-854B-6D403A40C97C}">
      <dgm:prSet phldrT="[Tekst]"/>
      <dgm:spPr/>
      <dgm:t>
        <a:bodyPr/>
        <a:lstStyle/>
        <a:p>
          <a:r>
            <a:rPr lang="pl-PL"/>
            <a:t>ORGAN ADMINISTRACJI ARCHITEKTONICZNO-BUDOWLANEJ</a:t>
          </a:r>
        </a:p>
      </dgm:t>
    </dgm:pt>
    <dgm:pt modelId="{56C5DF7D-E691-4EC7-A08B-2A02D6997CA8}" type="parTrans" cxnId="{A1A21773-76B7-45BD-B8BC-13F95143EA34}">
      <dgm:prSet/>
      <dgm:spPr/>
      <dgm:t>
        <a:bodyPr/>
        <a:lstStyle/>
        <a:p>
          <a:endParaRPr lang="pl-PL"/>
        </a:p>
      </dgm:t>
    </dgm:pt>
    <dgm:pt modelId="{2AC95F74-0E46-4672-8D0F-C567CDD7B07C}" type="sibTrans" cxnId="{A1A21773-76B7-45BD-B8BC-13F95143EA34}">
      <dgm:prSet/>
      <dgm:spPr/>
      <dgm:t>
        <a:bodyPr/>
        <a:lstStyle/>
        <a:p>
          <a:endParaRPr lang="pl-PL"/>
        </a:p>
      </dgm:t>
    </dgm:pt>
    <dgm:pt modelId="{01B260F4-D91A-44BE-A1F6-DC1D4E568830}">
      <dgm:prSet phldrT="[Tekst]"/>
      <dgm:spPr/>
      <dgm:t>
        <a:bodyPr/>
        <a:lstStyle/>
        <a:p>
          <a:r>
            <a:rPr lang="pl-PL" dirty="0"/>
            <a:t>SPRZECIW W FORMIE DECYZJI W CIĄGU </a:t>
          </a:r>
          <a:br>
            <a:rPr lang="pl-PL" dirty="0"/>
          </a:br>
          <a:r>
            <a:rPr lang="pl-PL" dirty="0"/>
            <a:t>21 DNI</a:t>
          </a:r>
        </a:p>
      </dgm:t>
    </dgm:pt>
    <dgm:pt modelId="{D36C8B16-13B2-494B-8201-BF0DB111081D}" type="parTrans" cxnId="{5DF9510D-6B87-46FF-A08C-8B7B8C0EB6E2}">
      <dgm:prSet/>
      <dgm:spPr/>
      <dgm:t>
        <a:bodyPr/>
        <a:lstStyle/>
        <a:p>
          <a:endParaRPr lang="pl-PL"/>
        </a:p>
      </dgm:t>
    </dgm:pt>
    <dgm:pt modelId="{314313F6-7D27-4546-8C1E-2A02D4B9E43B}" type="sibTrans" cxnId="{5DF9510D-6B87-46FF-A08C-8B7B8C0EB6E2}">
      <dgm:prSet/>
      <dgm:spPr/>
      <dgm:t>
        <a:bodyPr/>
        <a:lstStyle/>
        <a:p>
          <a:endParaRPr lang="pl-PL"/>
        </a:p>
      </dgm:t>
    </dgm:pt>
    <dgm:pt modelId="{C73AE5F7-C394-459C-8EFD-30940B97139C}">
      <dgm:prSet phldrT="[Tekst]"/>
      <dgm:spPr/>
      <dgm:t>
        <a:bodyPr/>
        <a:lstStyle/>
        <a:p>
          <a:r>
            <a:rPr lang="pl-PL"/>
            <a:t>MILCZENIE ADMINISTRACYJNE</a:t>
          </a:r>
        </a:p>
      </dgm:t>
    </dgm:pt>
    <dgm:pt modelId="{605B52C5-1F66-4D59-B469-45B0D260AA82}" type="parTrans" cxnId="{61D127DA-C9B8-4DE2-A085-602D76992432}">
      <dgm:prSet/>
      <dgm:spPr/>
      <dgm:t>
        <a:bodyPr/>
        <a:lstStyle/>
        <a:p>
          <a:endParaRPr lang="pl-PL"/>
        </a:p>
      </dgm:t>
    </dgm:pt>
    <dgm:pt modelId="{983FF053-93D6-4F41-AD36-B580D6C9808A}" type="sibTrans" cxnId="{61D127DA-C9B8-4DE2-A085-602D76992432}">
      <dgm:prSet/>
      <dgm:spPr/>
      <dgm:t>
        <a:bodyPr/>
        <a:lstStyle/>
        <a:p>
          <a:endParaRPr lang="pl-PL"/>
        </a:p>
      </dgm:t>
    </dgm:pt>
    <dgm:pt modelId="{265412AD-1B66-4014-865D-B7644BC9FA24}">
      <dgm:prSet/>
      <dgm:spPr/>
      <dgm:t>
        <a:bodyPr/>
        <a:lstStyle/>
        <a:p>
          <a:r>
            <a:rPr lang="pl-PL" dirty="0"/>
            <a:t>PRZED UPŁYWEM TERMINU 21 DNI - ZAŚWIADCZENIE </a:t>
          </a:r>
          <a:br>
            <a:rPr lang="pl-PL" dirty="0"/>
          </a:br>
          <a:r>
            <a:rPr lang="pl-PL" dirty="0"/>
            <a:t>(Z URZĘDU) </a:t>
          </a:r>
          <a:br>
            <a:rPr lang="pl-PL" dirty="0"/>
          </a:br>
          <a:r>
            <a:rPr lang="pl-PL" dirty="0"/>
            <a:t>O BRAKU PODSTAW DO WNIESIENIA SPRZECIWU</a:t>
          </a:r>
        </a:p>
      </dgm:t>
    </dgm:pt>
    <dgm:pt modelId="{95B2BB96-461B-4468-80B6-37CD0042E65D}" type="parTrans" cxnId="{7BC78AEF-B745-47CF-B855-4227861541AC}">
      <dgm:prSet/>
      <dgm:spPr/>
      <dgm:t>
        <a:bodyPr/>
        <a:lstStyle/>
        <a:p>
          <a:endParaRPr lang="pl-PL"/>
        </a:p>
      </dgm:t>
    </dgm:pt>
    <dgm:pt modelId="{683A8331-5B49-40D2-8975-B8359E3F0F93}" type="sibTrans" cxnId="{7BC78AEF-B745-47CF-B855-4227861541AC}">
      <dgm:prSet/>
      <dgm:spPr/>
      <dgm:t>
        <a:bodyPr/>
        <a:lstStyle/>
        <a:p>
          <a:endParaRPr lang="pl-PL"/>
        </a:p>
      </dgm:t>
    </dgm:pt>
    <dgm:pt modelId="{6B069B31-8903-4690-8EFA-5662DDE417DA}">
      <dgm:prSet/>
      <dgm:spPr/>
      <dgm:t>
        <a:bodyPr/>
        <a:lstStyle/>
        <a:p>
          <a:r>
            <a:rPr lang="pl-PL" dirty="0"/>
            <a:t>WEZWANIE W FORMIE POSTANOWIENIA DO USUNIĘCIA BRAKÓW W ZGŁOSZENIU W OKREŚLONYM TERMINIE</a:t>
          </a:r>
        </a:p>
      </dgm:t>
    </dgm:pt>
    <dgm:pt modelId="{1B79CE90-5BC3-4D63-9188-A1FB3139A55F}" type="parTrans" cxnId="{058FCBDF-BD03-4350-AA24-0651ADDD66B5}">
      <dgm:prSet/>
      <dgm:spPr/>
      <dgm:t>
        <a:bodyPr/>
        <a:lstStyle/>
        <a:p>
          <a:endParaRPr lang="pl-PL"/>
        </a:p>
      </dgm:t>
    </dgm:pt>
    <dgm:pt modelId="{42A29B73-DADA-40F6-B167-2106EB14AF98}" type="sibTrans" cxnId="{058FCBDF-BD03-4350-AA24-0651ADDD66B5}">
      <dgm:prSet/>
      <dgm:spPr/>
      <dgm:t>
        <a:bodyPr/>
        <a:lstStyle/>
        <a:p>
          <a:endParaRPr lang="pl-PL"/>
        </a:p>
      </dgm:t>
    </dgm:pt>
    <dgm:pt modelId="{8A331CA1-97C8-417D-A1B1-5C164908AA0D}">
      <dgm:prSet/>
      <dgm:spPr/>
      <dgm:t>
        <a:bodyPr/>
        <a:lstStyle/>
        <a:p>
          <a:r>
            <a:rPr lang="pl-PL" dirty="0"/>
            <a:t>ORGAN NIE WNIÓSŁ SPRZECIWU W TERMINIE- MOŻNA PRZYSTĄPIĆ DO WYKONYWANIA ROBÓT BUDOWLANYCH</a:t>
          </a:r>
        </a:p>
      </dgm:t>
    </dgm:pt>
    <dgm:pt modelId="{A1BA1779-924A-4CE8-AF2D-FCE8CD3E56E8}" type="parTrans" cxnId="{1DE2D0FF-A2AC-4DCA-B56F-6C1A50545ADD}">
      <dgm:prSet/>
      <dgm:spPr/>
      <dgm:t>
        <a:bodyPr/>
        <a:lstStyle/>
        <a:p>
          <a:endParaRPr lang="pl-PL"/>
        </a:p>
      </dgm:t>
    </dgm:pt>
    <dgm:pt modelId="{81574BCF-7A55-4484-8D38-CE9718B04A8D}" type="sibTrans" cxnId="{1DE2D0FF-A2AC-4DCA-B56F-6C1A50545ADD}">
      <dgm:prSet/>
      <dgm:spPr/>
      <dgm:t>
        <a:bodyPr/>
        <a:lstStyle/>
        <a:p>
          <a:endParaRPr lang="pl-PL"/>
        </a:p>
      </dgm:t>
    </dgm:pt>
    <dgm:pt modelId="{A9AF18B3-382E-4960-B491-21D05325D6D0}">
      <dgm:prSet/>
      <dgm:spPr/>
      <dgm:t>
        <a:bodyPr/>
        <a:lstStyle/>
        <a:p>
          <a:r>
            <a:rPr lang="pl-PL"/>
            <a:t>MOŻNA PRZYSTĄPIĆ DO WYKONYWANIA ROBÓT BUDOWLANYCH</a:t>
          </a:r>
        </a:p>
      </dgm:t>
    </dgm:pt>
    <dgm:pt modelId="{1797941C-625C-4A61-A1E7-942A9898C6FB}" type="parTrans" cxnId="{3A6B9F45-402B-4D9F-95D8-93DD41F66DB9}">
      <dgm:prSet/>
      <dgm:spPr/>
      <dgm:t>
        <a:bodyPr/>
        <a:lstStyle/>
        <a:p>
          <a:endParaRPr lang="pl-PL"/>
        </a:p>
      </dgm:t>
    </dgm:pt>
    <dgm:pt modelId="{DBE29336-10F3-4677-B24C-4E919C2BFA26}" type="sibTrans" cxnId="{3A6B9F45-402B-4D9F-95D8-93DD41F66DB9}">
      <dgm:prSet/>
      <dgm:spPr/>
      <dgm:t>
        <a:bodyPr/>
        <a:lstStyle/>
        <a:p>
          <a:endParaRPr lang="pl-PL"/>
        </a:p>
      </dgm:t>
    </dgm:pt>
    <dgm:pt modelId="{3A0AD84D-1B97-46D5-AB04-57A9364F1EA3}">
      <dgm:prSet/>
      <dgm:spPr/>
      <dgm:t>
        <a:bodyPr/>
        <a:lstStyle/>
        <a:p>
          <a:r>
            <a:rPr lang="pl-PL"/>
            <a:t>PO BEZSKUTECZNYM UPŁYWIE TERMINU - SPRZECIW W FORMIE DECYZJI</a:t>
          </a:r>
        </a:p>
      </dgm:t>
    </dgm:pt>
    <dgm:pt modelId="{46246032-35EF-4CC5-8C03-80E23A05B101}" type="parTrans" cxnId="{85511AF1-754A-4810-9B49-EA8892560BBA}">
      <dgm:prSet/>
      <dgm:spPr/>
      <dgm:t>
        <a:bodyPr/>
        <a:lstStyle/>
        <a:p>
          <a:endParaRPr lang="pl-PL"/>
        </a:p>
      </dgm:t>
    </dgm:pt>
    <dgm:pt modelId="{3D6941C9-0630-4945-B703-4241A4F597F7}" type="sibTrans" cxnId="{85511AF1-754A-4810-9B49-EA8892560BBA}">
      <dgm:prSet/>
      <dgm:spPr/>
      <dgm:t>
        <a:bodyPr/>
        <a:lstStyle/>
        <a:p>
          <a:endParaRPr lang="pl-PL"/>
        </a:p>
      </dgm:t>
    </dgm:pt>
    <dgm:pt modelId="{F4F12195-067E-4F26-850D-6BBA80C8D0CA}" type="pres">
      <dgm:prSet presAssocID="{F8ECE5E8-4ABB-43D9-8301-9603994E5CD2}" presName="hierChild1" presStyleCnt="0">
        <dgm:presLayoutVars>
          <dgm:chPref val="1"/>
          <dgm:dir/>
          <dgm:animOne val="branch"/>
          <dgm:animLvl val="lvl"/>
          <dgm:resizeHandles/>
        </dgm:presLayoutVars>
      </dgm:prSet>
      <dgm:spPr/>
    </dgm:pt>
    <dgm:pt modelId="{09D5381F-6B59-40EB-ABD6-72FEBCE5C9B6}" type="pres">
      <dgm:prSet presAssocID="{06B6C1CA-C653-4AB5-9F5B-AB6CA06AAFD0}" presName="hierRoot1" presStyleCnt="0"/>
      <dgm:spPr/>
    </dgm:pt>
    <dgm:pt modelId="{35C84EB2-B3F8-491C-83E9-3A23176695DF}" type="pres">
      <dgm:prSet presAssocID="{06B6C1CA-C653-4AB5-9F5B-AB6CA06AAFD0}" presName="composite" presStyleCnt="0"/>
      <dgm:spPr/>
    </dgm:pt>
    <dgm:pt modelId="{78B13D50-037B-4723-BEE1-6F1DF25191EB}" type="pres">
      <dgm:prSet presAssocID="{06B6C1CA-C653-4AB5-9F5B-AB6CA06AAFD0}" presName="background" presStyleLbl="node0" presStyleIdx="0" presStyleCnt="1"/>
      <dgm:spPr/>
    </dgm:pt>
    <dgm:pt modelId="{92E95851-A835-43BC-BFF6-A3C5B8D6FDF6}" type="pres">
      <dgm:prSet presAssocID="{06B6C1CA-C653-4AB5-9F5B-AB6CA06AAFD0}" presName="text" presStyleLbl="fgAcc0" presStyleIdx="0" presStyleCnt="1">
        <dgm:presLayoutVars>
          <dgm:chPref val="3"/>
        </dgm:presLayoutVars>
      </dgm:prSet>
      <dgm:spPr/>
    </dgm:pt>
    <dgm:pt modelId="{EB9DE52C-AB08-455B-A43E-91BC13DE9BD6}" type="pres">
      <dgm:prSet presAssocID="{06B6C1CA-C653-4AB5-9F5B-AB6CA06AAFD0}" presName="hierChild2" presStyleCnt="0"/>
      <dgm:spPr/>
    </dgm:pt>
    <dgm:pt modelId="{439606AF-DB31-49BC-9C13-D3B97C8C0678}" type="pres">
      <dgm:prSet presAssocID="{56C5DF7D-E691-4EC7-A08B-2A02D6997CA8}" presName="Name10" presStyleLbl="parChTrans1D2" presStyleIdx="0" presStyleCnt="1"/>
      <dgm:spPr/>
    </dgm:pt>
    <dgm:pt modelId="{F990B448-822B-44FB-B8A7-B8D8342684D4}" type="pres">
      <dgm:prSet presAssocID="{54F6EE64-A84D-4FD3-854B-6D403A40C97C}" presName="hierRoot2" presStyleCnt="0"/>
      <dgm:spPr/>
    </dgm:pt>
    <dgm:pt modelId="{BBC5BFD1-E95C-4B53-8BEF-034AB6606488}" type="pres">
      <dgm:prSet presAssocID="{54F6EE64-A84D-4FD3-854B-6D403A40C97C}" presName="composite2" presStyleCnt="0"/>
      <dgm:spPr/>
    </dgm:pt>
    <dgm:pt modelId="{3A65544D-D051-4EEF-83CC-CA430C4C61BF}" type="pres">
      <dgm:prSet presAssocID="{54F6EE64-A84D-4FD3-854B-6D403A40C97C}" presName="background2" presStyleLbl="node2" presStyleIdx="0" presStyleCnt="1"/>
      <dgm:spPr/>
    </dgm:pt>
    <dgm:pt modelId="{5CD4C8AD-1ED7-4977-8156-29FD6A5830EB}" type="pres">
      <dgm:prSet presAssocID="{54F6EE64-A84D-4FD3-854B-6D403A40C97C}" presName="text2" presStyleLbl="fgAcc2" presStyleIdx="0" presStyleCnt="1">
        <dgm:presLayoutVars>
          <dgm:chPref val="3"/>
        </dgm:presLayoutVars>
      </dgm:prSet>
      <dgm:spPr/>
    </dgm:pt>
    <dgm:pt modelId="{7DFF9460-608A-450E-BEED-D190D1FD864A}" type="pres">
      <dgm:prSet presAssocID="{54F6EE64-A84D-4FD3-854B-6D403A40C97C}" presName="hierChild3" presStyleCnt="0"/>
      <dgm:spPr/>
    </dgm:pt>
    <dgm:pt modelId="{E95180E3-1A5E-449D-8598-930A527E624D}" type="pres">
      <dgm:prSet presAssocID="{D36C8B16-13B2-494B-8201-BF0DB111081D}" presName="Name17" presStyleLbl="parChTrans1D3" presStyleIdx="0" presStyleCnt="4"/>
      <dgm:spPr/>
    </dgm:pt>
    <dgm:pt modelId="{CFD15968-34D8-44C4-A1F6-AC7036491090}" type="pres">
      <dgm:prSet presAssocID="{01B260F4-D91A-44BE-A1F6-DC1D4E568830}" presName="hierRoot3" presStyleCnt="0"/>
      <dgm:spPr/>
    </dgm:pt>
    <dgm:pt modelId="{250E07F5-AB29-4B10-AB93-2A753347F452}" type="pres">
      <dgm:prSet presAssocID="{01B260F4-D91A-44BE-A1F6-DC1D4E568830}" presName="composite3" presStyleCnt="0"/>
      <dgm:spPr/>
    </dgm:pt>
    <dgm:pt modelId="{68FE55BE-12BE-4E78-8857-22C1FC79610C}" type="pres">
      <dgm:prSet presAssocID="{01B260F4-D91A-44BE-A1F6-DC1D4E568830}" presName="background3" presStyleLbl="node3" presStyleIdx="0" presStyleCnt="4"/>
      <dgm:spPr/>
    </dgm:pt>
    <dgm:pt modelId="{23DB7BF8-712C-4C42-B54E-D2E1F448A575}" type="pres">
      <dgm:prSet presAssocID="{01B260F4-D91A-44BE-A1F6-DC1D4E568830}" presName="text3" presStyleLbl="fgAcc3" presStyleIdx="0" presStyleCnt="4">
        <dgm:presLayoutVars>
          <dgm:chPref val="3"/>
        </dgm:presLayoutVars>
      </dgm:prSet>
      <dgm:spPr/>
    </dgm:pt>
    <dgm:pt modelId="{A221C91D-BFC1-4993-8753-1D3CC0F81296}" type="pres">
      <dgm:prSet presAssocID="{01B260F4-D91A-44BE-A1F6-DC1D4E568830}" presName="hierChild4" presStyleCnt="0"/>
      <dgm:spPr/>
    </dgm:pt>
    <dgm:pt modelId="{685FA2F8-7979-43A8-ACB9-D338EDAA08CD}" type="pres">
      <dgm:prSet presAssocID="{605B52C5-1F66-4D59-B469-45B0D260AA82}" presName="Name17" presStyleLbl="parChTrans1D3" presStyleIdx="1" presStyleCnt="4"/>
      <dgm:spPr/>
    </dgm:pt>
    <dgm:pt modelId="{5F4FAE6E-B6D7-425A-ADB7-84AA8786A174}" type="pres">
      <dgm:prSet presAssocID="{C73AE5F7-C394-459C-8EFD-30940B97139C}" presName="hierRoot3" presStyleCnt="0"/>
      <dgm:spPr/>
    </dgm:pt>
    <dgm:pt modelId="{5FFD867B-E53B-4BCD-A55B-575E82C2D2F7}" type="pres">
      <dgm:prSet presAssocID="{C73AE5F7-C394-459C-8EFD-30940B97139C}" presName="composite3" presStyleCnt="0"/>
      <dgm:spPr/>
    </dgm:pt>
    <dgm:pt modelId="{3F704583-74D7-46E5-A414-CA7FBF741539}" type="pres">
      <dgm:prSet presAssocID="{C73AE5F7-C394-459C-8EFD-30940B97139C}" presName="background3" presStyleLbl="node3" presStyleIdx="1" presStyleCnt="4"/>
      <dgm:spPr/>
    </dgm:pt>
    <dgm:pt modelId="{FA6228C7-9D72-46ED-80F3-03F93C5D5ACD}" type="pres">
      <dgm:prSet presAssocID="{C73AE5F7-C394-459C-8EFD-30940B97139C}" presName="text3" presStyleLbl="fgAcc3" presStyleIdx="1" presStyleCnt="4">
        <dgm:presLayoutVars>
          <dgm:chPref val="3"/>
        </dgm:presLayoutVars>
      </dgm:prSet>
      <dgm:spPr/>
    </dgm:pt>
    <dgm:pt modelId="{C8AE4119-F81C-4CBA-9584-5FFA397339A9}" type="pres">
      <dgm:prSet presAssocID="{C73AE5F7-C394-459C-8EFD-30940B97139C}" presName="hierChild4" presStyleCnt="0"/>
      <dgm:spPr/>
    </dgm:pt>
    <dgm:pt modelId="{949A7527-30E3-4E03-AF84-85D3E44F8864}" type="pres">
      <dgm:prSet presAssocID="{A1BA1779-924A-4CE8-AF2D-FCE8CD3E56E8}" presName="Name23" presStyleLbl="parChTrans1D4" presStyleIdx="0" presStyleCnt="3"/>
      <dgm:spPr/>
    </dgm:pt>
    <dgm:pt modelId="{F24455DE-1266-4E0B-85FA-05DE3ED516EE}" type="pres">
      <dgm:prSet presAssocID="{8A331CA1-97C8-417D-A1B1-5C164908AA0D}" presName="hierRoot4" presStyleCnt="0"/>
      <dgm:spPr/>
    </dgm:pt>
    <dgm:pt modelId="{0F430234-1ECD-4E16-9DDE-31DF5B2C98C5}" type="pres">
      <dgm:prSet presAssocID="{8A331CA1-97C8-417D-A1B1-5C164908AA0D}" presName="composite4" presStyleCnt="0"/>
      <dgm:spPr/>
    </dgm:pt>
    <dgm:pt modelId="{8EF815DC-70EE-43DE-BAE5-DD22D334CD7F}" type="pres">
      <dgm:prSet presAssocID="{8A331CA1-97C8-417D-A1B1-5C164908AA0D}" presName="background4" presStyleLbl="node4" presStyleIdx="0" presStyleCnt="3"/>
      <dgm:spPr/>
    </dgm:pt>
    <dgm:pt modelId="{23E3B48F-23DF-4237-A0C2-335EB318422D}" type="pres">
      <dgm:prSet presAssocID="{8A331CA1-97C8-417D-A1B1-5C164908AA0D}" presName="text4" presStyleLbl="fgAcc4" presStyleIdx="0" presStyleCnt="3">
        <dgm:presLayoutVars>
          <dgm:chPref val="3"/>
        </dgm:presLayoutVars>
      </dgm:prSet>
      <dgm:spPr/>
    </dgm:pt>
    <dgm:pt modelId="{3D4FD0D1-1CD7-47F0-BFCE-6D90CC3C4C99}" type="pres">
      <dgm:prSet presAssocID="{8A331CA1-97C8-417D-A1B1-5C164908AA0D}" presName="hierChild5" presStyleCnt="0"/>
      <dgm:spPr/>
    </dgm:pt>
    <dgm:pt modelId="{4EFE4476-D8AF-4A70-839D-EE9251EEEF53}" type="pres">
      <dgm:prSet presAssocID="{95B2BB96-461B-4468-80B6-37CD0042E65D}" presName="Name17" presStyleLbl="parChTrans1D3" presStyleIdx="2" presStyleCnt="4"/>
      <dgm:spPr/>
    </dgm:pt>
    <dgm:pt modelId="{C66FE757-7454-4BF8-B375-AF1323F5A46B}" type="pres">
      <dgm:prSet presAssocID="{265412AD-1B66-4014-865D-B7644BC9FA24}" presName="hierRoot3" presStyleCnt="0"/>
      <dgm:spPr/>
    </dgm:pt>
    <dgm:pt modelId="{2FCB4E2B-EBA7-4118-B281-D23E31890024}" type="pres">
      <dgm:prSet presAssocID="{265412AD-1B66-4014-865D-B7644BC9FA24}" presName="composite3" presStyleCnt="0"/>
      <dgm:spPr/>
    </dgm:pt>
    <dgm:pt modelId="{360509E2-160C-4320-AAC2-157910EFD36D}" type="pres">
      <dgm:prSet presAssocID="{265412AD-1B66-4014-865D-B7644BC9FA24}" presName="background3" presStyleLbl="node3" presStyleIdx="2" presStyleCnt="4"/>
      <dgm:spPr/>
    </dgm:pt>
    <dgm:pt modelId="{7DCD034A-4127-4444-8F8E-4ECDFB7ECFAB}" type="pres">
      <dgm:prSet presAssocID="{265412AD-1B66-4014-865D-B7644BC9FA24}" presName="text3" presStyleLbl="fgAcc3" presStyleIdx="2" presStyleCnt="4">
        <dgm:presLayoutVars>
          <dgm:chPref val="3"/>
        </dgm:presLayoutVars>
      </dgm:prSet>
      <dgm:spPr/>
    </dgm:pt>
    <dgm:pt modelId="{4AD02313-8913-4443-9FCD-AD735F614A44}" type="pres">
      <dgm:prSet presAssocID="{265412AD-1B66-4014-865D-B7644BC9FA24}" presName="hierChild4" presStyleCnt="0"/>
      <dgm:spPr/>
    </dgm:pt>
    <dgm:pt modelId="{28C4885F-2EFA-441E-A0BD-3A1FB6EA46C1}" type="pres">
      <dgm:prSet presAssocID="{1797941C-625C-4A61-A1E7-942A9898C6FB}" presName="Name23" presStyleLbl="parChTrans1D4" presStyleIdx="1" presStyleCnt="3"/>
      <dgm:spPr/>
    </dgm:pt>
    <dgm:pt modelId="{CF3BB152-C880-491B-9478-8217CBD35117}" type="pres">
      <dgm:prSet presAssocID="{A9AF18B3-382E-4960-B491-21D05325D6D0}" presName="hierRoot4" presStyleCnt="0"/>
      <dgm:spPr/>
    </dgm:pt>
    <dgm:pt modelId="{5B1A38ED-EC64-4E8F-BBE1-75D63ED8DFFD}" type="pres">
      <dgm:prSet presAssocID="{A9AF18B3-382E-4960-B491-21D05325D6D0}" presName="composite4" presStyleCnt="0"/>
      <dgm:spPr/>
    </dgm:pt>
    <dgm:pt modelId="{0EBC2FC3-FC1A-46C6-B71C-D9D3FA0869CE}" type="pres">
      <dgm:prSet presAssocID="{A9AF18B3-382E-4960-B491-21D05325D6D0}" presName="background4" presStyleLbl="node4" presStyleIdx="1" presStyleCnt="3"/>
      <dgm:spPr/>
    </dgm:pt>
    <dgm:pt modelId="{85C88B69-DF9B-4906-930F-E9E5196B846F}" type="pres">
      <dgm:prSet presAssocID="{A9AF18B3-382E-4960-B491-21D05325D6D0}" presName="text4" presStyleLbl="fgAcc4" presStyleIdx="1" presStyleCnt="3">
        <dgm:presLayoutVars>
          <dgm:chPref val="3"/>
        </dgm:presLayoutVars>
      </dgm:prSet>
      <dgm:spPr/>
    </dgm:pt>
    <dgm:pt modelId="{A916C6E5-68BA-4CAD-8125-7EA7EAA5C582}" type="pres">
      <dgm:prSet presAssocID="{A9AF18B3-382E-4960-B491-21D05325D6D0}" presName="hierChild5" presStyleCnt="0"/>
      <dgm:spPr/>
    </dgm:pt>
    <dgm:pt modelId="{FC368700-0C1B-4903-A72D-D8A0CA37EC5A}" type="pres">
      <dgm:prSet presAssocID="{1B79CE90-5BC3-4D63-9188-A1FB3139A55F}" presName="Name17" presStyleLbl="parChTrans1D3" presStyleIdx="3" presStyleCnt="4"/>
      <dgm:spPr/>
    </dgm:pt>
    <dgm:pt modelId="{41D9311D-D581-455F-9D2C-6CE7898F78F2}" type="pres">
      <dgm:prSet presAssocID="{6B069B31-8903-4690-8EFA-5662DDE417DA}" presName="hierRoot3" presStyleCnt="0"/>
      <dgm:spPr/>
    </dgm:pt>
    <dgm:pt modelId="{B8244819-4C4E-45C2-9476-64D2C888019D}" type="pres">
      <dgm:prSet presAssocID="{6B069B31-8903-4690-8EFA-5662DDE417DA}" presName="composite3" presStyleCnt="0"/>
      <dgm:spPr/>
    </dgm:pt>
    <dgm:pt modelId="{5B0B1D5D-2C1A-42EB-8959-0F77738B9B0B}" type="pres">
      <dgm:prSet presAssocID="{6B069B31-8903-4690-8EFA-5662DDE417DA}" presName="background3" presStyleLbl="node3" presStyleIdx="3" presStyleCnt="4"/>
      <dgm:spPr/>
    </dgm:pt>
    <dgm:pt modelId="{9CC01E82-C035-40C1-B16C-930F892BC39B}" type="pres">
      <dgm:prSet presAssocID="{6B069B31-8903-4690-8EFA-5662DDE417DA}" presName="text3" presStyleLbl="fgAcc3" presStyleIdx="3" presStyleCnt="4">
        <dgm:presLayoutVars>
          <dgm:chPref val="3"/>
        </dgm:presLayoutVars>
      </dgm:prSet>
      <dgm:spPr/>
    </dgm:pt>
    <dgm:pt modelId="{29D72CE5-2C77-4B10-B397-A0E9BC3C21BE}" type="pres">
      <dgm:prSet presAssocID="{6B069B31-8903-4690-8EFA-5662DDE417DA}" presName="hierChild4" presStyleCnt="0"/>
      <dgm:spPr/>
    </dgm:pt>
    <dgm:pt modelId="{49E178BE-7BA8-4045-8716-5696B2943C3D}" type="pres">
      <dgm:prSet presAssocID="{46246032-35EF-4CC5-8C03-80E23A05B101}" presName="Name23" presStyleLbl="parChTrans1D4" presStyleIdx="2" presStyleCnt="3"/>
      <dgm:spPr/>
    </dgm:pt>
    <dgm:pt modelId="{AA555E9C-067A-4AE4-8064-B1F64F0D8615}" type="pres">
      <dgm:prSet presAssocID="{3A0AD84D-1B97-46D5-AB04-57A9364F1EA3}" presName="hierRoot4" presStyleCnt="0"/>
      <dgm:spPr/>
    </dgm:pt>
    <dgm:pt modelId="{51BA5F85-6075-4CEE-8071-BEFA7AD411D9}" type="pres">
      <dgm:prSet presAssocID="{3A0AD84D-1B97-46D5-AB04-57A9364F1EA3}" presName="composite4" presStyleCnt="0"/>
      <dgm:spPr/>
    </dgm:pt>
    <dgm:pt modelId="{C0BF6D6E-F0BD-4A92-ADC9-37CD80F627D4}" type="pres">
      <dgm:prSet presAssocID="{3A0AD84D-1B97-46D5-AB04-57A9364F1EA3}" presName="background4" presStyleLbl="node4" presStyleIdx="2" presStyleCnt="3"/>
      <dgm:spPr/>
    </dgm:pt>
    <dgm:pt modelId="{1073944C-5DAC-4995-AADA-17DE3553E14A}" type="pres">
      <dgm:prSet presAssocID="{3A0AD84D-1B97-46D5-AB04-57A9364F1EA3}" presName="text4" presStyleLbl="fgAcc4" presStyleIdx="2" presStyleCnt="3">
        <dgm:presLayoutVars>
          <dgm:chPref val="3"/>
        </dgm:presLayoutVars>
      </dgm:prSet>
      <dgm:spPr/>
    </dgm:pt>
    <dgm:pt modelId="{8D2BECDE-97F1-443C-B099-C2E08107001C}" type="pres">
      <dgm:prSet presAssocID="{3A0AD84D-1B97-46D5-AB04-57A9364F1EA3}" presName="hierChild5" presStyleCnt="0"/>
      <dgm:spPr/>
    </dgm:pt>
  </dgm:ptLst>
  <dgm:cxnLst>
    <dgm:cxn modelId="{962D5C02-E2B9-4BDA-A710-ADEC6B8B5A81}" type="presOf" srcId="{D36C8B16-13B2-494B-8201-BF0DB111081D}" destId="{E95180E3-1A5E-449D-8598-930A527E624D}" srcOrd="0" destOrd="0" presId="urn:microsoft.com/office/officeart/2005/8/layout/hierarchy1"/>
    <dgm:cxn modelId="{5DF9510D-6B87-46FF-A08C-8B7B8C0EB6E2}" srcId="{54F6EE64-A84D-4FD3-854B-6D403A40C97C}" destId="{01B260F4-D91A-44BE-A1F6-DC1D4E568830}" srcOrd="0" destOrd="0" parTransId="{D36C8B16-13B2-494B-8201-BF0DB111081D}" sibTransId="{314313F6-7D27-4546-8C1E-2A02D4B9E43B}"/>
    <dgm:cxn modelId="{67168C13-B6DF-4ED9-B6B4-ECEC01AB9185}" type="presOf" srcId="{54F6EE64-A84D-4FD3-854B-6D403A40C97C}" destId="{5CD4C8AD-1ED7-4977-8156-29FD6A5830EB}" srcOrd="0" destOrd="0" presId="urn:microsoft.com/office/officeart/2005/8/layout/hierarchy1"/>
    <dgm:cxn modelId="{37C95D15-60D0-4D17-8114-AFB4DBFF5491}" type="presOf" srcId="{95B2BB96-461B-4468-80B6-37CD0042E65D}" destId="{4EFE4476-D8AF-4A70-839D-EE9251EEEF53}" srcOrd="0" destOrd="0" presId="urn:microsoft.com/office/officeart/2005/8/layout/hierarchy1"/>
    <dgm:cxn modelId="{DBB2A117-2EA4-461A-BD7C-A542DFFB0A94}" type="presOf" srcId="{6B069B31-8903-4690-8EFA-5662DDE417DA}" destId="{9CC01E82-C035-40C1-B16C-930F892BC39B}" srcOrd="0" destOrd="0" presId="urn:microsoft.com/office/officeart/2005/8/layout/hierarchy1"/>
    <dgm:cxn modelId="{3605992D-AF64-4A1C-961D-1E33771472B8}" type="presOf" srcId="{8A331CA1-97C8-417D-A1B1-5C164908AA0D}" destId="{23E3B48F-23DF-4237-A0C2-335EB318422D}" srcOrd="0" destOrd="0" presId="urn:microsoft.com/office/officeart/2005/8/layout/hierarchy1"/>
    <dgm:cxn modelId="{F6AA392E-584B-47A6-81F5-8105118E2231}" type="presOf" srcId="{F8ECE5E8-4ABB-43D9-8301-9603994E5CD2}" destId="{F4F12195-067E-4F26-850D-6BBA80C8D0CA}" srcOrd="0" destOrd="0" presId="urn:microsoft.com/office/officeart/2005/8/layout/hierarchy1"/>
    <dgm:cxn modelId="{784DE738-56C0-4189-8BBD-2F871BCAD419}" type="presOf" srcId="{1B79CE90-5BC3-4D63-9188-A1FB3139A55F}" destId="{FC368700-0C1B-4903-A72D-D8A0CA37EC5A}" srcOrd="0" destOrd="0" presId="urn:microsoft.com/office/officeart/2005/8/layout/hierarchy1"/>
    <dgm:cxn modelId="{0CA9725C-68B9-4386-926D-AB3AF4F410D6}" type="presOf" srcId="{1797941C-625C-4A61-A1E7-942A9898C6FB}" destId="{28C4885F-2EFA-441E-A0BD-3A1FB6EA46C1}" srcOrd="0" destOrd="0" presId="urn:microsoft.com/office/officeart/2005/8/layout/hierarchy1"/>
    <dgm:cxn modelId="{3A6B9F45-402B-4D9F-95D8-93DD41F66DB9}" srcId="{265412AD-1B66-4014-865D-B7644BC9FA24}" destId="{A9AF18B3-382E-4960-B491-21D05325D6D0}" srcOrd="0" destOrd="0" parTransId="{1797941C-625C-4A61-A1E7-942A9898C6FB}" sibTransId="{DBE29336-10F3-4677-B24C-4E919C2BFA26}"/>
    <dgm:cxn modelId="{3404BE47-5A7E-4B0C-B896-1CDDB51E40FC}" type="presOf" srcId="{56C5DF7D-E691-4EC7-A08B-2A02D6997CA8}" destId="{439606AF-DB31-49BC-9C13-D3B97C8C0678}" srcOrd="0" destOrd="0" presId="urn:microsoft.com/office/officeart/2005/8/layout/hierarchy1"/>
    <dgm:cxn modelId="{48ACC967-B329-4B0D-82EA-5A03FF64AA13}" type="presOf" srcId="{06B6C1CA-C653-4AB5-9F5B-AB6CA06AAFD0}" destId="{92E95851-A835-43BC-BFF6-A3C5B8D6FDF6}" srcOrd="0" destOrd="0" presId="urn:microsoft.com/office/officeart/2005/8/layout/hierarchy1"/>
    <dgm:cxn modelId="{AB234649-A7F9-4A49-BD21-78C2252D72DC}" type="presOf" srcId="{A9AF18B3-382E-4960-B491-21D05325D6D0}" destId="{85C88B69-DF9B-4906-930F-E9E5196B846F}" srcOrd="0" destOrd="0" presId="urn:microsoft.com/office/officeart/2005/8/layout/hierarchy1"/>
    <dgm:cxn modelId="{A1A21773-76B7-45BD-B8BC-13F95143EA34}" srcId="{06B6C1CA-C653-4AB5-9F5B-AB6CA06AAFD0}" destId="{54F6EE64-A84D-4FD3-854B-6D403A40C97C}" srcOrd="0" destOrd="0" parTransId="{56C5DF7D-E691-4EC7-A08B-2A02D6997CA8}" sibTransId="{2AC95F74-0E46-4672-8D0F-C567CDD7B07C}"/>
    <dgm:cxn modelId="{78575E7E-7335-4DDC-81F7-0DAB0263915E}" type="presOf" srcId="{265412AD-1B66-4014-865D-B7644BC9FA24}" destId="{7DCD034A-4127-4444-8F8E-4ECDFB7ECFAB}" srcOrd="0" destOrd="0" presId="urn:microsoft.com/office/officeart/2005/8/layout/hierarchy1"/>
    <dgm:cxn modelId="{A20A067F-04D7-4502-897F-69933F9A2A5A}" type="presOf" srcId="{605B52C5-1F66-4D59-B469-45B0D260AA82}" destId="{685FA2F8-7979-43A8-ACB9-D338EDAA08CD}" srcOrd="0" destOrd="0" presId="urn:microsoft.com/office/officeart/2005/8/layout/hierarchy1"/>
    <dgm:cxn modelId="{FD4B2F84-2AB2-4F15-8536-FF91CA0DC118}" type="presOf" srcId="{01B260F4-D91A-44BE-A1F6-DC1D4E568830}" destId="{23DB7BF8-712C-4C42-B54E-D2E1F448A575}" srcOrd="0" destOrd="0" presId="urn:microsoft.com/office/officeart/2005/8/layout/hierarchy1"/>
    <dgm:cxn modelId="{E6E9CBA1-FA5E-40BB-BBF4-95823DC8E2BB}" type="presOf" srcId="{A1BA1779-924A-4CE8-AF2D-FCE8CD3E56E8}" destId="{949A7527-30E3-4E03-AF84-85D3E44F8864}" srcOrd="0" destOrd="0" presId="urn:microsoft.com/office/officeart/2005/8/layout/hierarchy1"/>
    <dgm:cxn modelId="{5BDBCCCB-56F8-4510-B373-14D046749301}" srcId="{F8ECE5E8-4ABB-43D9-8301-9603994E5CD2}" destId="{06B6C1CA-C653-4AB5-9F5B-AB6CA06AAFD0}" srcOrd="0" destOrd="0" parTransId="{B9864B3D-3EA3-4A6B-BFA0-1DDECC173C04}" sibTransId="{E0197669-56B0-434C-83F1-212D79D34302}"/>
    <dgm:cxn modelId="{A95624CE-A67A-4F4E-94E4-D878EDE8738D}" type="presOf" srcId="{46246032-35EF-4CC5-8C03-80E23A05B101}" destId="{49E178BE-7BA8-4045-8716-5696B2943C3D}" srcOrd="0" destOrd="0" presId="urn:microsoft.com/office/officeart/2005/8/layout/hierarchy1"/>
    <dgm:cxn modelId="{61D127DA-C9B8-4DE2-A085-602D76992432}" srcId="{54F6EE64-A84D-4FD3-854B-6D403A40C97C}" destId="{C73AE5F7-C394-459C-8EFD-30940B97139C}" srcOrd="1" destOrd="0" parTransId="{605B52C5-1F66-4D59-B469-45B0D260AA82}" sibTransId="{983FF053-93D6-4F41-AD36-B580D6C9808A}"/>
    <dgm:cxn modelId="{058FCBDF-BD03-4350-AA24-0651ADDD66B5}" srcId="{54F6EE64-A84D-4FD3-854B-6D403A40C97C}" destId="{6B069B31-8903-4690-8EFA-5662DDE417DA}" srcOrd="3" destOrd="0" parTransId="{1B79CE90-5BC3-4D63-9188-A1FB3139A55F}" sibTransId="{42A29B73-DADA-40F6-B167-2106EB14AF98}"/>
    <dgm:cxn modelId="{B1D7E4DF-9929-453C-AF08-8D6449E9FBE8}" type="presOf" srcId="{C73AE5F7-C394-459C-8EFD-30940B97139C}" destId="{FA6228C7-9D72-46ED-80F3-03F93C5D5ACD}" srcOrd="0" destOrd="0" presId="urn:microsoft.com/office/officeart/2005/8/layout/hierarchy1"/>
    <dgm:cxn modelId="{7BC78AEF-B745-47CF-B855-4227861541AC}" srcId="{54F6EE64-A84D-4FD3-854B-6D403A40C97C}" destId="{265412AD-1B66-4014-865D-B7644BC9FA24}" srcOrd="2" destOrd="0" parTransId="{95B2BB96-461B-4468-80B6-37CD0042E65D}" sibTransId="{683A8331-5B49-40D2-8975-B8359E3F0F93}"/>
    <dgm:cxn modelId="{85511AF1-754A-4810-9B49-EA8892560BBA}" srcId="{6B069B31-8903-4690-8EFA-5662DDE417DA}" destId="{3A0AD84D-1B97-46D5-AB04-57A9364F1EA3}" srcOrd="0" destOrd="0" parTransId="{46246032-35EF-4CC5-8C03-80E23A05B101}" sibTransId="{3D6941C9-0630-4945-B703-4241A4F597F7}"/>
    <dgm:cxn modelId="{1CB19DFE-0F55-40CC-A57B-33FA2462D44F}" type="presOf" srcId="{3A0AD84D-1B97-46D5-AB04-57A9364F1EA3}" destId="{1073944C-5DAC-4995-AADA-17DE3553E14A}" srcOrd="0" destOrd="0" presId="urn:microsoft.com/office/officeart/2005/8/layout/hierarchy1"/>
    <dgm:cxn modelId="{1DE2D0FF-A2AC-4DCA-B56F-6C1A50545ADD}" srcId="{C73AE5F7-C394-459C-8EFD-30940B97139C}" destId="{8A331CA1-97C8-417D-A1B1-5C164908AA0D}" srcOrd="0" destOrd="0" parTransId="{A1BA1779-924A-4CE8-AF2D-FCE8CD3E56E8}" sibTransId="{81574BCF-7A55-4484-8D38-CE9718B04A8D}"/>
    <dgm:cxn modelId="{F8BE6F85-43E3-4A04-A3DD-94D6E260B1A1}" type="presParOf" srcId="{F4F12195-067E-4F26-850D-6BBA80C8D0CA}" destId="{09D5381F-6B59-40EB-ABD6-72FEBCE5C9B6}" srcOrd="0" destOrd="0" presId="urn:microsoft.com/office/officeart/2005/8/layout/hierarchy1"/>
    <dgm:cxn modelId="{461F7060-F0FB-4D95-BAFA-17CD8DBD9073}" type="presParOf" srcId="{09D5381F-6B59-40EB-ABD6-72FEBCE5C9B6}" destId="{35C84EB2-B3F8-491C-83E9-3A23176695DF}" srcOrd="0" destOrd="0" presId="urn:microsoft.com/office/officeart/2005/8/layout/hierarchy1"/>
    <dgm:cxn modelId="{356D1874-87DD-4EE2-90E0-A4E8EBAB798C}" type="presParOf" srcId="{35C84EB2-B3F8-491C-83E9-3A23176695DF}" destId="{78B13D50-037B-4723-BEE1-6F1DF25191EB}" srcOrd="0" destOrd="0" presId="urn:microsoft.com/office/officeart/2005/8/layout/hierarchy1"/>
    <dgm:cxn modelId="{962B2CD8-9DA0-4AEE-BC99-3E1F09EF3AC7}" type="presParOf" srcId="{35C84EB2-B3F8-491C-83E9-3A23176695DF}" destId="{92E95851-A835-43BC-BFF6-A3C5B8D6FDF6}" srcOrd="1" destOrd="0" presId="urn:microsoft.com/office/officeart/2005/8/layout/hierarchy1"/>
    <dgm:cxn modelId="{F1D07E75-E758-42B9-96FD-87EB0FFF2AC3}" type="presParOf" srcId="{09D5381F-6B59-40EB-ABD6-72FEBCE5C9B6}" destId="{EB9DE52C-AB08-455B-A43E-91BC13DE9BD6}" srcOrd="1" destOrd="0" presId="urn:microsoft.com/office/officeart/2005/8/layout/hierarchy1"/>
    <dgm:cxn modelId="{D672E5E6-6A65-4512-BB13-ACAFE6C31E24}" type="presParOf" srcId="{EB9DE52C-AB08-455B-A43E-91BC13DE9BD6}" destId="{439606AF-DB31-49BC-9C13-D3B97C8C0678}" srcOrd="0" destOrd="0" presId="urn:microsoft.com/office/officeart/2005/8/layout/hierarchy1"/>
    <dgm:cxn modelId="{CC880186-EB3F-4527-89B2-B0D3E1146DBC}" type="presParOf" srcId="{EB9DE52C-AB08-455B-A43E-91BC13DE9BD6}" destId="{F990B448-822B-44FB-B8A7-B8D8342684D4}" srcOrd="1" destOrd="0" presId="urn:microsoft.com/office/officeart/2005/8/layout/hierarchy1"/>
    <dgm:cxn modelId="{9C73EC35-45F9-483A-A897-593A0878B386}" type="presParOf" srcId="{F990B448-822B-44FB-B8A7-B8D8342684D4}" destId="{BBC5BFD1-E95C-4B53-8BEF-034AB6606488}" srcOrd="0" destOrd="0" presId="urn:microsoft.com/office/officeart/2005/8/layout/hierarchy1"/>
    <dgm:cxn modelId="{59B8605E-97BB-4B53-872C-322D8190B409}" type="presParOf" srcId="{BBC5BFD1-E95C-4B53-8BEF-034AB6606488}" destId="{3A65544D-D051-4EEF-83CC-CA430C4C61BF}" srcOrd="0" destOrd="0" presId="urn:microsoft.com/office/officeart/2005/8/layout/hierarchy1"/>
    <dgm:cxn modelId="{11E32B5C-C400-4672-9C2B-4D899D16B60E}" type="presParOf" srcId="{BBC5BFD1-E95C-4B53-8BEF-034AB6606488}" destId="{5CD4C8AD-1ED7-4977-8156-29FD6A5830EB}" srcOrd="1" destOrd="0" presId="urn:microsoft.com/office/officeart/2005/8/layout/hierarchy1"/>
    <dgm:cxn modelId="{1A629D84-97DD-4917-987D-7B03A99D0D5E}" type="presParOf" srcId="{F990B448-822B-44FB-B8A7-B8D8342684D4}" destId="{7DFF9460-608A-450E-BEED-D190D1FD864A}" srcOrd="1" destOrd="0" presId="urn:microsoft.com/office/officeart/2005/8/layout/hierarchy1"/>
    <dgm:cxn modelId="{F643139D-082B-431D-8BBC-68EC267A656F}" type="presParOf" srcId="{7DFF9460-608A-450E-BEED-D190D1FD864A}" destId="{E95180E3-1A5E-449D-8598-930A527E624D}" srcOrd="0" destOrd="0" presId="urn:microsoft.com/office/officeart/2005/8/layout/hierarchy1"/>
    <dgm:cxn modelId="{75FC30B2-7C0B-480D-9B0E-73A6F51E0C45}" type="presParOf" srcId="{7DFF9460-608A-450E-BEED-D190D1FD864A}" destId="{CFD15968-34D8-44C4-A1F6-AC7036491090}" srcOrd="1" destOrd="0" presId="urn:microsoft.com/office/officeart/2005/8/layout/hierarchy1"/>
    <dgm:cxn modelId="{1681A4BA-C971-44CB-9250-19C9D6532135}" type="presParOf" srcId="{CFD15968-34D8-44C4-A1F6-AC7036491090}" destId="{250E07F5-AB29-4B10-AB93-2A753347F452}" srcOrd="0" destOrd="0" presId="urn:microsoft.com/office/officeart/2005/8/layout/hierarchy1"/>
    <dgm:cxn modelId="{4E364769-C85E-4834-B018-CDEBEE881870}" type="presParOf" srcId="{250E07F5-AB29-4B10-AB93-2A753347F452}" destId="{68FE55BE-12BE-4E78-8857-22C1FC79610C}" srcOrd="0" destOrd="0" presId="urn:microsoft.com/office/officeart/2005/8/layout/hierarchy1"/>
    <dgm:cxn modelId="{86B89F62-EC1E-49AA-8615-622FA5D480F0}" type="presParOf" srcId="{250E07F5-AB29-4B10-AB93-2A753347F452}" destId="{23DB7BF8-712C-4C42-B54E-D2E1F448A575}" srcOrd="1" destOrd="0" presId="urn:microsoft.com/office/officeart/2005/8/layout/hierarchy1"/>
    <dgm:cxn modelId="{637332B6-409E-4958-87A9-300DF0BCBB7A}" type="presParOf" srcId="{CFD15968-34D8-44C4-A1F6-AC7036491090}" destId="{A221C91D-BFC1-4993-8753-1D3CC0F81296}" srcOrd="1" destOrd="0" presId="urn:microsoft.com/office/officeart/2005/8/layout/hierarchy1"/>
    <dgm:cxn modelId="{EDF09B20-1648-4397-879C-E6E6138DD7B5}" type="presParOf" srcId="{7DFF9460-608A-450E-BEED-D190D1FD864A}" destId="{685FA2F8-7979-43A8-ACB9-D338EDAA08CD}" srcOrd="2" destOrd="0" presId="urn:microsoft.com/office/officeart/2005/8/layout/hierarchy1"/>
    <dgm:cxn modelId="{9406F34D-7889-40BC-A0E7-538D0ABF6C01}" type="presParOf" srcId="{7DFF9460-608A-450E-BEED-D190D1FD864A}" destId="{5F4FAE6E-B6D7-425A-ADB7-84AA8786A174}" srcOrd="3" destOrd="0" presId="urn:microsoft.com/office/officeart/2005/8/layout/hierarchy1"/>
    <dgm:cxn modelId="{F63C6BCA-C5EF-4B95-A070-28E704C50472}" type="presParOf" srcId="{5F4FAE6E-B6D7-425A-ADB7-84AA8786A174}" destId="{5FFD867B-E53B-4BCD-A55B-575E82C2D2F7}" srcOrd="0" destOrd="0" presId="urn:microsoft.com/office/officeart/2005/8/layout/hierarchy1"/>
    <dgm:cxn modelId="{6CD31F22-5AB1-44CA-B691-0CC2AB0DCDE8}" type="presParOf" srcId="{5FFD867B-E53B-4BCD-A55B-575E82C2D2F7}" destId="{3F704583-74D7-46E5-A414-CA7FBF741539}" srcOrd="0" destOrd="0" presId="urn:microsoft.com/office/officeart/2005/8/layout/hierarchy1"/>
    <dgm:cxn modelId="{81C5021D-660E-49A5-95F4-FC91CB95B2F1}" type="presParOf" srcId="{5FFD867B-E53B-4BCD-A55B-575E82C2D2F7}" destId="{FA6228C7-9D72-46ED-80F3-03F93C5D5ACD}" srcOrd="1" destOrd="0" presId="urn:microsoft.com/office/officeart/2005/8/layout/hierarchy1"/>
    <dgm:cxn modelId="{E1D994FF-D208-430B-8CDC-B5E2303B7F73}" type="presParOf" srcId="{5F4FAE6E-B6D7-425A-ADB7-84AA8786A174}" destId="{C8AE4119-F81C-4CBA-9584-5FFA397339A9}" srcOrd="1" destOrd="0" presId="urn:microsoft.com/office/officeart/2005/8/layout/hierarchy1"/>
    <dgm:cxn modelId="{C3FA57E8-1557-4BD7-94E9-072F29282895}" type="presParOf" srcId="{C8AE4119-F81C-4CBA-9584-5FFA397339A9}" destId="{949A7527-30E3-4E03-AF84-85D3E44F8864}" srcOrd="0" destOrd="0" presId="urn:microsoft.com/office/officeart/2005/8/layout/hierarchy1"/>
    <dgm:cxn modelId="{C1B0C6F0-F692-497A-8CE7-AA74B8C9244C}" type="presParOf" srcId="{C8AE4119-F81C-4CBA-9584-5FFA397339A9}" destId="{F24455DE-1266-4E0B-85FA-05DE3ED516EE}" srcOrd="1" destOrd="0" presId="urn:microsoft.com/office/officeart/2005/8/layout/hierarchy1"/>
    <dgm:cxn modelId="{8D434BDB-561A-41E7-92BE-7F3FAD8E11E2}" type="presParOf" srcId="{F24455DE-1266-4E0B-85FA-05DE3ED516EE}" destId="{0F430234-1ECD-4E16-9DDE-31DF5B2C98C5}" srcOrd="0" destOrd="0" presId="urn:microsoft.com/office/officeart/2005/8/layout/hierarchy1"/>
    <dgm:cxn modelId="{B0C67D96-448A-4F93-8C86-28B874D05773}" type="presParOf" srcId="{0F430234-1ECD-4E16-9DDE-31DF5B2C98C5}" destId="{8EF815DC-70EE-43DE-BAE5-DD22D334CD7F}" srcOrd="0" destOrd="0" presId="urn:microsoft.com/office/officeart/2005/8/layout/hierarchy1"/>
    <dgm:cxn modelId="{60F9DB9E-238B-4BF6-AA9E-104338D78145}" type="presParOf" srcId="{0F430234-1ECD-4E16-9DDE-31DF5B2C98C5}" destId="{23E3B48F-23DF-4237-A0C2-335EB318422D}" srcOrd="1" destOrd="0" presId="urn:microsoft.com/office/officeart/2005/8/layout/hierarchy1"/>
    <dgm:cxn modelId="{083891F2-B6B8-4621-87B4-960F25B07CA8}" type="presParOf" srcId="{F24455DE-1266-4E0B-85FA-05DE3ED516EE}" destId="{3D4FD0D1-1CD7-47F0-BFCE-6D90CC3C4C99}" srcOrd="1" destOrd="0" presId="urn:microsoft.com/office/officeart/2005/8/layout/hierarchy1"/>
    <dgm:cxn modelId="{7C71AD31-C33B-4ABB-BBF1-79DB12DCDB83}" type="presParOf" srcId="{7DFF9460-608A-450E-BEED-D190D1FD864A}" destId="{4EFE4476-D8AF-4A70-839D-EE9251EEEF53}" srcOrd="4" destOrd="0" presId="urn:microsoft.com/office/officeart/2005/8/layout/hierarchy1"/>
    <dgm:cxn modelId="{E045B212-9064-4C28-9BAB-782953268617}" type="presParOf" srcId="{7DFF9460-608A-450E-BEED-D190D1FD864A}" destId="{C66FE757-7454-4BF8-B375-AF1323F5A46B}" srcOrd="5" destOrd="0" presId="urn:microsoft.com/office/officeart/2005/8/layout/hierarchy1"/>
    <dgm:cxn modelId="{9EDDA9C8-06AA-4D06-A285-1165AD27189C}" type="presParOf" srcId="{C66FE757-7454-4BF8-B375-AF1323F5A46B}" destId="{2FCB4E2B-EBA7-4118-B281-D23E31890024}" srcOrd="0" destOrd="0" presId="urn:microsoft.com/office/officeart/2005/8/layout/hierarchy1"/>
    <dgm:cxn modelId="{2CA62345-3247-4049-B647-5522F26BABBE}" type="presParOf" srcId="{2FCB4E2B-EBA7-4118-B281-D23E31890024}" destId="{360509E2-160C-4320-AAC2-157910EFD36D}" srcOrd="0" destOrd="0" presId="urn:microsoft.com/office/officeart/2005/8/layout/hierarchy1"/>
    <dgm:cxn modelId="{67A44FB3-DAE4-4E0E-B625-E508A021A088}" type="presParOf" srcId="{2FCB4E2B-EBA7-4118-B281-D23E31890024}" destId="{7DCD034A-4127-4444-8F8E-4ECDFB7ECFAB}" srcOrd="1" destOrd="0" presId="urn:microsoft.com/office/officeart/2005/8/layout/hierarchy1"/>
    <dgm:cxn modelId="{01D26C4F-9862-4419-8364-3077A46409E9}" type="presParOf" srcId="{C66FE757-7454-4BF8-B375-AF1323F5A46B}" destId="{4AD02313-8913-4443-9FCD-AD735F614A44}" srcOrd="1" destOrd="0" presId="urn:microsoft.com/office/officeart/2005/8/layout/hierarchy1"/>
    <dgm:cxn modelId="{CFDFB076-6E43-48E0-8D34-7132D7F85CEA}" type="presParOf" srcId="{4AD02313-8913-4443-9FCD-AD735F614A44}" destId="{28C4885F-2EFA-441E-A0BD-3A1FB6EA46C1}" srcOrd="0" destOrd="0" presId="urn:microsoft.com/office/officeart/2005/8/layout/hierarchy1"/>
    <dgm:cxn modelId="{7EB26DB3-966F-4755-B340-F8A282338839}" type="presParOf" srcId="{4AD02313-8913-4443-9FCD-AD735F614A44}" destId="{CF3BB152-C880-491B-9478-8217CBD35117}" srcOrd="1" destOrd="0" presId="urn:microsoft.com/office/officeart/2005/8/layout/hierarchy1"/>
    <dgm:cxn modelId="{93C23B5B-AAC8-4938-91F5-62C66F0B2838}" type="presParOf" srcId="{CF3BB152-C880-491B-9478-8217CBD35117}" destId="{5B1A38ED-EC64-4E8F-BBE1-75D63ED8DFFD}" srcOrd="0" destOrd="0" presId="urn:microsoft.com/office/officeart/2005/8/layout/hierarchy1"/>
    <dgm:cxn modelId="{204EC42A-6C1D-4B59-912F-735C6CA31C2E}" type="presParOf" srcId="{5B1A38ED-EC64-4E8F-BBE1-75D63ED8DFFD}" destId="{0EBC2FC3-FC1A-46C6-B71C-D9D3FA0869CE}" srcOrd="0" destOrd="0" presId="urn:microsoft.com/office/officeart/2005/8/layout/hierarchy1"/>
    <dgm:cxn modelId="{73341650-318C-4D57-B271-24017869407B}" type="presParOf" srcId="{5B1A38ED-EC64-4E8F-BBE1-75D63ED8DFFD}" destId="{85C88B69-DF9B-4906-930F-E9E5196B846F}" srcOrd="1" destOrd="0" presId="urn:microsoft.com/office/officeart/2005/8/layout/hierarchy1"/>
    <dgm:cxn modelId="{11718146-7D22-4CE1-A0B5-C0E2E936FF01}" type="presParOf" srcId="{CF3BB152-C880-491B-9478-8217CBD35117}" destId="{A916C6E5-68BA-4CAD-8125-7EA7EAA5C582}" srcOrd="1" destOrd="0" presId="urn:microsoft.com/office/officeart/2005/8/layout/hierarchy1"/>
    <dgm:cxn modelId="{67040968-7B74-4A2B-ACB2-5F353E5D9CF6}" type="presParOf" srcId="{7DFF9460-608A-450E-BEED-D190D1FD864A}" destId="{FC368700-0C1B-4903-A72D-D8A0CA37EC5A}" srcOrd="6" destOrd="0" presId="urn:microsoft.com/office/officeart/2005/8/layout/hierarchy1"/>
    <dgm:cxn modelId="{8921FF5D-5BD4-4238-A30A-3C8543604F94}" type="presParOf" srcId="{7DFF9460-608A-450E-BEED-D190D1FD864A}" destId="{41D9311D-D581-455F-9D2C-6CE7898F78F2}" srcOrd="7" destOrd="0" presId="urn:microsoft.com/office/officeart/2005/8/layout/hierarchy1"/>
    <dgm:cxn modelId="{351336AE-6C6E-45A5-A8BD-9987AD066B3E}" type="presParOf" srcId="{41D9311D-D581-455F-9D2C-6CE7898F78F2}" destId="{B8244819-4C4E-45C2-9476-64D2C888019D}" srcOrd="0" destOrd="0" presId="urn:microsoft.com/office/officeart/2005/8/layout/hierarchy1"/>
    <dgm:cxn modelId="{BBF8E9F5-F963-40AF-9BC3-8D888C68FF2D}" type="presParOf" srcId="{B8244819-4C4E-45C2-9476-64D2C888019D}" destId="{5B0B1D5D-2C1A-42EB-8959-0F77738B9B0B}" srcOrd="0" destOrd="0" presId="urn:microsoft.com/office/officeart/2005/8/layout/hierarchy1"/>
    <dgm:cxn modelId="{D0114241-CC16-428B-9D6B-35F7270459A4}" type="presParOf" srcId="{B8244819-4C4E-45C2-9476-64D2C888019D}" destId="{9CC01E82-C035-40C1-B16C-930F892BC39B}" srcOrd="1" destOrd="0" presId="urn:microsoft.com/office/officeart/2005/8/layout/hierarchy1"/>
    <dgm:cxn modelId="{9BBD8677-B8DF-4E90-B6E8-484676A02D99}" type="presParOf" srcId="{41D9311D-D581-455F-9D2C-6CE7898F78F2}" destId="{29D72CE5-2C77-4B10-B397-A0E9BC3C21BE}" srcOrd="1" destOrd="0" presId="urn:microsoft.com/office/officeart/2005/8/layout/hierarchy1"/>
    <dgm:cxn modelId="{B8B1B0C8-FF24-4CEB-AEC5-1A29894DCCDA}" type="presParOf" srcId="{29D72CE5-2C77-4B10-B397-A0E9BC3C21BE}" destId="{49E178BE-7BA8-4045-8716-5696B2943C3D}" srcOrd="0" destOrd="0" presId="urn:microsoft.com/office/officeart/2005/8/layout/hierarchy1"/>
    <dgm:cxn modelId="{AF04DCF1-7492-40A0-8CCB-7BB0F5A2603C}" type="presParOf" srcId="{29D72CE5-2C77-4B10-B397-A0E9BC3C21BE}" destId="{AA555E9C-067A-4AE4-8064-B1F64F0D8615}" srcOrd="1" destOrd="0" presId="urn:microsoft.com/office/officeart/2005/8/layout/hierarchy1"/>
    <dgm:cxn modelId="{2DD45F0A-AB58-4E16-AFA3-AE8A06846003}" type="presParOf" srcId="{AA555E9C-067A-4AE4-8064-B1F64F0D8615}" destId="{51BA5F85-6075-4CEE-8071-BEFA7AD411D9}" srcOrd="0" destOrd="0" presId="urn:microsoft.com/office/officeart/2005/8/layout/hierarchy1"/>
    <dgm:cxn modelId="{FAE00539-3F9C-46C7-87C1-F3D5DF7CBB12}" type="presParOf" srcId="{51BA5F85-6075-4CEE-8071-BEFA7AD411D9}" destId="{C0BF6D6E-F0BD-4A92-ADC9-37CD80F627D4}" srcOrd="0" destOrd="0" presId="urn:microsoft.com/office/officeart/2005/8/layout/hierarchy1"/>
    <dgm:cxn modelId="{7695849C-74AD-4236-9312-C64BAADD351B}" type="presParOf" srcId="{51BA5F85-6075-4CEE-8071-BEFA7AD411D9}" destId="{1073944C-5DAC-4995-AADA-17DE3553E14A}" srcOrd="1" destOrd="0" presId="urn:microsoft.com/office/officeart/2005/8/layout/hierarchy1"/>
    <dgm:cxn modelId="{FD0537A9-72E3-4025-885C-D2EB838F4883}" type="presParOf" srcId="{AA555E9C-067A-4AE4-8064-B1F64F0D8615}" destId="{8D2BECDE-97F1-443C-B099-C2E08107001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85E6D-B4D8-44EE-8B36-CC205E2CCC8F}">
      <dsp:nvSpPr>
        <dsp:cNvPr id="0" name=""/>
        <dsp:cNvSpPr/>
      </dsp:nvSpPr>
      <dsp:spPr>
        <a:xfrm>
          <a:off x="5687320" y="1823202"/>
          <a:ext cx="3504545" cy="833922"/>
        </a:xfrm>
        <a:custGeom>
          <a:avLst/>
          <a:gdLst/>
          <a:ahLst/>
          <a:cxnLst/>
          <a:rect l="0" t="0" r="0" b="0"/>
          <a:pathLst>
            <a:path>
              <a:moveTo>
                <a:pt x="0" y="0"/>
              </a:moveTo>
              <a:lnTo>
                <a:pt x="0" y="568293"/>
              </a:lnTo>
              <a:lnTo>
                <a:pt x="3504545" y="568293"/>
              </a:lnTo>
              <a:lnTo>
                <a:pt x="3504545"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974CC7-5B4C-4DAB-80CC-05B7AAAAD247}">
      <dsp:nvSpPr>
        <dsp:cNvPr id="0" name=""/>
        <dsp:cNvSpPr/>
      </dsp:nvSpPr>
      <dsp:spPr>
        <a:xfrm>
          <a:off x="5641600" y="1823202"/>
          <a:ext cx="91440" cy="833922"/>
        </a:xfrm>
        <a:custGeom>
          <a:avLst/>
          <a:gdLst/>
          <a:ahLst/>
          <a:cxnLst/>
          <a:rect l="0" t="0" r="0" b="0"/>
          <a:pathLst>
            <a:path>
              <a:moveTo>
                <a:pt x="45720" y="0"/>
              </a:moveTo>
              <a:lnTo>
                <a:pt x="45720"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0A00D4-C234-4B27-B084-459339BB222A}">
      <dsp:nvSpPr>
        <dsp:cNvPr id="0" name=""/>
        <dsp:cNvSpPr/>
      </dsp:nvSpPr>
      <dsp:spPr>
        <a:xfrm>
          <a:off x="2182775" y="1823202"/>
          <a:ext cx="3504545" cy="833922"/>
        </a:xfrm>
        <a:custGeom>
          <a:avLst/>
          <a:gdLst/>
          <a:ahLst/>
          <a:cxnLst/>
          <a:rect l="0" t="0" r="0" b="0"/>
          <a:pathLst>
            <a:path>
              <a:moveTo>
                <a:pt x="3504545" y="0"/>
              </a:moveTo>
              <a:lnTo>
                <a:pt x="3504545" y="568293"/>
              </a:lnTo>
              <a:lnTo>
                <a:pt x="0" y="568293"/>
              </a:lnTo>
              <a:lnTo>
                <a:pt x="0"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EC52C0-376E-48E6-8699-933D746AD84D}">
      <dsp:nvSpPr>
        <dsp:cNvPr id="0" name=""/>
        <dsp:cNvSpPr/>
      </dsp:nvSpPr>
      <dsp:spPr>
        <a:xfrm>
          <a:off x="4253643" y="2432"/>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B7D7DB-AC1D-4B5B-9084-254185E41130}">
      <dsp:nvSpPr>
        <dsp:cNvPr id="0" name=""/>
        <dsp:cNvSpPr/>
      </dsp:nvSpPr>
      <dsp:spPr>
        <a:xfrm>
          <a:off x="4572238" y="305097"/>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REGLAMENTACJA ROZPOCZĘCIA PROCESU BUDOWLANEGO</a:t>
          </a:r>
        </a:p>
      </dsp:txBody>
      <dsp:txXfrm>
        <a:off x="4625567" y="358426"/>
        <a:ext cx="2760697" cy="1714112"/>
      </dsp:txXfrm>
    </dsp:sp>
    <dsp:sp modelId="{3C301897-B134-4302-9698-734F0E38065F}">
      <dsp:nvSpPr>
        <dsp:cNvPr id="0" name=""/>
        <dsp:cNvSpPr/>
      </dsp:nvSpPr>
      <dsp:spPr>
        <a:xfrm>
          <a:off x="749097"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126292-A157-4F37-8871-65BE9C16D0F1}">
      <dsp:nvSpPr>
        <dsp:cNvPr id="0" name=""/>
        <dsp:cNvSpPr/>
      </dsp:nvSpPr>
      <dsp:spPr>
        <a:xfrm>
          <a:off x="1067693"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DECYZJA </a:t>
          </a:r>
          <a:br>
            <a:rPr lang="pl-PL" sz="1700" kern="1200" dirty="0"/>
          </a:br>
          <a:r>
            <a:rPr lang="pl-PL" sz="1700" kern="1200" dirty="0"/>
            <a:t>O POZWOLENIU NA BUDOWĘ – </a:t>
          </a:r>
          <a:br>
            <a:rPr lang="pl-PL" sz="1700" kern="1200" dirty="0"/>
          </a:br>
          <a:r>
            <a:rPr lang="pl-PL" sz="1700" kern="1200" dirty="0"/>
            <a:t>co do zasady;</a:t>
          </a:r>
        </a:p>
        <a:p>
          <a:pPr marL="0" lvl="0" indent="0" algn="ctr" defTabSz="755650">
            <a:lnSpc>
              <a:spcPct val="90000"/>
            </a:lnSpc>
            <a:spcBef>
              <a:spcPct val="0"/>
            </a:spcBef>
            <a:spcAft>
              <a:spcPct val="35000"/>
            </a:spcAft>
            <a:buNone/>
          </a:pPr>
          <a:r>
            <a:rPr lang="pl-PL" sz="1700" kern="1200" dirty="0"/>
            <a:t>najbardziej restrykcyjna forma</a:t>
          </a:r>
        </a:p>
      </dsp:txBody>
      <dsp:txXfrm>
        <a:off x="1121022" y="3013119"/>
        <a:ext cx="2760697" cy="1714112"/>
      </dsp:txXfrm>
    </dsp:sp>
    <dsp:sp modelId="{4D8D6219-E32B-4816-BCA5-3F2FDE39B85C}">
      <dsp:nvSpPr>
        <dsp:cNvPr id="0" name=""/>
        <dsp:cNvSpPr/>
      </dsp:nvSpPr>
      <dsp:spPr>
        <a:xfrm>
          <a:off x="4253643"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638B8-2307-4109-8487-54FE7FA2FD08}">
      <dsp:nvSpPr>
        <dsp:cNvPr id="0" name=""/>
        <dsp:cNvSpPr/>
      </dsp:nvSpPr>
      <dsp:spPr>
        <a:xfrm>
          <a:off x="4572238"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ZGŁOSZENIE BUDOWY</a:t>
          </a:r>
        </a:p>
      </dsp:txBody>
      <dsp:txXfrm>
        <a:off x="4625567" y="3013119"/>
        <a:ext cx="2760697" cy="1714112"/>
      </dsp:txXfrm>
    </dsp:sp>
    <dsp:sp modelId="{0EA76CB8-8CB2-4332-A71A-A44887F3ABB8}">
      <dsp:nvSpPr>
        <dsp:cNvPr id="0" name=""/>
        <dsp:cNvSpPr/>
      </dsp:nvSpPr>
      <dsp:spPr>
        <a:xfrm>
          <a:off x="7758188"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1EE3AA-C8F7-4C34-BABA-C97DE50658F4}">
      <dsp:nvSpPr>
        <dsp:cNvPr id="0" name=""/>
        <dsp:cNvSpPr/>
      </dsp:nvSpPr>
      <dsp:spPr>
        <a:xfrm>
          <a:off x="8076783"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NIEREGLAMENTOWANE ROBOTY BUDOWLANE</a:t>
          </a:r>
        </a:p>
      </dsp:txBody>
      <dsp:txXfrm>
        <a:off x="8130112" y="3013119"/>
        <a:ext cx="2760697" cy="1714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178BE-7BA8-4045-8716-5696B2943C3D}">
      <dsp:nvSpPr>
        <dsp:cNvPr id="0" name=""/>
        <dsp:cNvSpPr/>
      </dsp:nvSpPr>
      <dsp:spPr>
        <a:xfrm>
          <a:off x="9512617"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68700-0C1B-4903-A72D-D8A0CA37EC5A}">
      <dsp:nvSpPr>
        <dsp:cNvPr id="0" name=""/>
        <dsp:cNvSpPr/>
      </dsp:nvSpPr>
      <dsp:spPr>
        <a:xfrm>
          <a:off x="5987801" y="3043003"/>
          <a:ext cx="3570535" cy="566416"/>
        </a:xfrm>
        <a:custGeom>
          <a:avLst/>
          <a:gdLst/>
          <a:ahLst/>
          <a:cxnLst/>
          <a:rect l="0" t="0" r="0" b="0"/>
          <a:pathLst>
            <a:path>
              <a:moveTo>
                <a:pt x="0" y="0"/>
              </a:moveTo>
              <a:lnTo>
                <a:pt x="0" y="385996"/>
              </a:lnTo>
              <a:lnTo>
                <a:pt x="3570535" y="385996"/>
              </a:lnTo>
              <a:lnTo>
                <a:pt x="3570535"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C4885F-2EFA-441E-A0BD-3A1FB6EA46C1}">
      <dsp:nvSpPr>
        <dsp:cNvPr id="0" name=""/>
        <dsp:cNvSpPr/>
      </dsp:nvSpPr>
      <dsp:spPr>
        <a:xfrm>
          <a:off x="7132260"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FE4476-D8AF-4A70-839D-EE9251EEEF53}">
      <dsp:nvSpPr>
        <dsp:cNvPr id="0" name=""/>
        <dsp:cNvSpPr/>
      </dsp:nvSpPr>
      <dsp:spPr>
        <a:xfrm>
          <a:off x="5987801" y="3043003"/>
          <a:ext cx="1190178" cy="566416"/>
        </a:xfrm>
        <a:custGeom>
          <a:avLst/>
          <a:gdLst/>
          <a:ahLst/>
          <a:cxnLst/>
          <a:rect l="0" t="0" r="0" b="0"/>
          <a:pathLst>
            <a:path>
              <a:moveTo>
                <a:pt x="0" y="0"/>
              </a:moveTo>
              <a:lnTo>
                <a:pt x="0" y="385996"/>
              </a:lnTo>
              <a:lnTo>
                <a:pt x="1190178" y="385996"/>
              </a:lnTo>
              <a:lnTo>
                <a:pt x="1190178"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9A7527-30E3-4E03-AF84-85D3E44F8864}">
      <dsp:nvSpPr>
        <dsp:cNvPr id="0" name=""/>
        <dsp:cNvSpPr/>
      </dsp:nvSpPr>
      <dsp:spPr>
        <a:xfrm>
          <a:off x="4751903"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5FA2F8-7979-43A8-ACB9-D338EDAA08CD}">
      <dsp:nvSpPr>
        <dsp:cNvPr id="0" name=""/>
        <dsp:cNvSpPr/>
      </dsp:nvSpPr>
      <dsp:spPr>
        <a:xfrm>
          <a:off x="4797623" y="3043003"/>
          <a:ext cx="1190178" cy="566416"/>
        </a:xfrm>
        <a:custGeom>
          <a:avLst/>
          <a:gdLst/>
          <a:ahLst/>
          <a:cxnLst/>
          <a:rect l="0" t="0" r="0" b="0"/>
          <a:pathLst>
            <a:path>
              <a:moveTo>
                <a:pt x="1190178" y="0"/>
              </a:moveTo>
              <a:lnTo>
                <a:pt x="1190178" y="385996"/>
              </a:lnTo>
              <a:lnTo>
                <a:pt x="0" y="385996"/>
              </a:lnTo>
              <a:lnTo>
                <a:pt x="0"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5180E3-1A5E-449D-8598-930A527E624D}">
      <dsp:nvSpPr>
        <dsp:cNvPr id="0" name=""/>
        <dsp:cNvSpPr/>
      </dsp:nvSpPr>
      <dsp:spPr>
        <a:xfrm>
          <a:off x="2417266" y="3043003"/>
          <a:ext cx="3570535" cy="566416"/>
        </a:xfrm>
        <a:custGeom>
          <a:avLst/>
          <a:gdLst/>
          <a:ahLst/>
          <a:cxnLst/>
          <a:rect l="0" t="0" r="0" b="0"/>
          <a:pathLst>
            <a:path>
              <a:moveTo>
                <a:pt x="3570535" y="0"/>
              </a:moveTo>
              <a:lnTo>
                <a:pt x="3570535" y="385996"/>
              </a:lnTo>
              <a:lnTo>
                <a:pt x="0" y="385996"/>
              </a:lnTo>
              <a:lnTo>
                <a:pt x="0"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9606AF-DB31-49BC-9C13-D3B97C8C0678}">
      <dsp:nvSpPr>
        <dsp:cNvPr id="0" name=""/>
        <dsp:cNvSpPr/>
      </dsp:nvSpPr>
      <dsp:spPr>
        <a:xfrm>
          <a:off x="5942081" y="1239883"/>
          <a:ext cx="91440" cy="566416"/>
        </a:xfrm>
        <a:custGeom>
          <a:avLst/>
          <a:gdLst/>
          <a:ahLst/>
          <a:cxnLst/>
          <a:rect l="0" t="0" r="0" b="0"/>
          <a:pathLst>
            <a:path>
              <a:moveTo>
                <a:pt x="45720" y="0"/>
              </a:moveTo>
              <a:lnTo>
                <a:pt x="45720" y="5664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B13D50-037B-4723-BEE1-6F1DF25191EB}">
      <dsp:nvSpPr>
        <dsp:cNvPr id="0" name=""/>
        <dsp:cNvSpPr/>
      </dsp:nvSpPr>
      <dsp:spPr>
        <a:xfrm>
          <a:off x="5014019" y="3179"/>
          <a:ext cx="1947564" cy="123670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E95851-A835-43BC-BFF6-A3C5B8D6FDF6}">
      <dsp:nvSpPr>
        <dsp:cNvPr id="0" name=""/>
        <dsp:cNvSpPr/>
      </dsp:nvSpPr>
      <dsp:spPr>
        <a:xfrm>
          <a:off x="5230415" y="208755"/>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INWESTOR- </a:t>
          </a:r>
          <a:br>
            <a:rPr lang="pl-PL" sz="1200" kern="1200" dirty="0"/>
          </a:br>
          <a:r>
            <a:rPr lang="pl-PL" sz="1200" kern="1200" dirty="0"/>
            <a:t>ZGŁOSZENIE BUDOWY (PRZED TERMINEM ROZPOCZĘCIA ROBÓT BUDOWLANYCH)</a:t>
          </a:r>
        </a:p>
      </dsp:txBody>
      <dsp:txXfrm>
        <a:off x="5266637" y="244977"/>
        <a:ext cx="1875120" cy="1164259"/>
      </dsp:txXfrm>
    </dsp:sp>
    <dsp:sp modelId="{3A65544D-D051-4EEF-83CC-CA430C4C61BF}">
      <dsp:nvSpPr>
        <dsp:cNvPr id="0" name=""/>
        <dsp:cNvSpPr/>
      </dsp:nvSpPr>
      <dsp:spPr>
        <a:xfrm>
          <a:off x="5014019" y="1806299"/>
          <a:ext cx="1947564" cy="123670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D4C8AD-1ED7-4977-8156-29FD6A5830EB}">
      <dsp:nvSpPr>
        <dsp:cNvPr id="0" name=""/>
        <dsp:cNvSpPr/>
      </dsp:nvSpPr>
      <dsp:spPr>
        <a:xfrm>
          <a:off x="5230415" y="201187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ORGAN ADMINISTRACJI ARCHITEKTONICZNO-BUDOWLANEJ</a:t>
          </a:r>
        </a:p>
      </dsp:txBody>
      <dsp:txXfrm>
        <a:off x="5266637" y="2048098"/>
        <a:ext cx="1875120" cy="1164259"/>
      </dsp:txXfrm>
    </dsp:sp>
    <dsp:sp modelId="{68FE55BE-12BE-4E78-8857-22C1FC79610C}">
      <dsp:nvSpPr>
        <dsp:cNvPr id="0" name=""/>
        <dsp:cNvSpPr/>
      </dsp:nvSpPr>
      <dsp:spPr>
        <a:xfrm>
          <a:off x="1443483"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DB7BF8-712C-4C42-B54E-D2E1F448A575}">
      <dsp:nvSpPr>
        <dsp:cNvPr id="0" name=""/>
        <dsp:cNvSpPr/>
      </dsp:nvSpPr>
      <dsp:spPr>
        <a:xfrm>
          <a:off x="1659880"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SPRZECIW W FORMIE DECYZJI W CIĄGU </a:t>
          </a:r>
          <a:br>
            <a:rPr lang="pl-PL" sz="1200" kern="1200" dirty="0"/>
          </a:br>
          <a:r>
            <a:rPr lang="pl-PL" sz="1200" kern="1200" dirty="0"/>
            <a:t>21 DNI</a:t>
          </a:r>
        </a:p>
      </dsp:txBody>
      <dsp:txXfrm>
        <a:off x="1696102" y="3851218"/>
        <a:ext cx="1875120" cy="1164259"/>
      </dsp:txXfrm>
    </dsp:sp>
    <dsp:sp modelId="{3F704583-74D7-46E5-A414-CA7FBF741539}">
      <dsp:nvSpPr>
        <dsp:cNvPr id="0" name=""/>
        <dsp:cNvSpPr/>
      </dsp:nvSpPr>
      <dsp:spPr>
        <a:xfrm>
          <a:off x="3823841"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6228C7-9D72-46ED-80F3-03F93C5D5ACD}">
      <dsp:nvSpPr>
        <dsp:cNvPr id="0" name=""/>
        <dsp:cNvSpPr/>
      </dsp:nvSpPr>
      <dsp:spPr>
        <a:xfrm>
          <a:off x="4040237"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MILCZENIE ADMINISTRACYJNE</a:t>
          </a:r>
        </a:p>
      </dsp:txBody>
      <dsp:txXfrm>
        <a:off x="4076459" y="3851218"/>
        <a:ext cx="1875120" cy="1164259"/>
      </dsp:txXfrm>
    </dsp:sp>
    <dsp:sp modelId="{8EF815DC-70EE-43DE-BAE5-DD22D334CD7F}">
      <dsp:nvSpPr>
        <dsp:cNvPr id="0" name=""/>
        <dsp:cNvSpPr/>
      </dsp:nvSpPr>
      <dsp:spPr>
        <a:xfrm>
          <a:off x="3823841"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E3B48F-23DF-4237-A0C2-335EB318422D}">
      <dsp:nvSpPr>
        <dsp:cNvPr id="0" name=""/>
        <dsp:cNvSpPr/>
      </dsp:nvSpPr>
      <dsp:spPr>
        <a:xfrm>
          <a:off x="4040237"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ORGAN NIE WNIÓSŁ SPRZECIWU W TERMINIE- MOŻNA PRZYSTĄPIĆ DO WYKONYWANIA ROBÓT BUDOWLANYCH</a:t>
          </a:r>
        </a:p>
      </dsp:txBody>
      <dsp:txXfrm>
        <a:off x="4076459" y="5654338"/>
        <a:ext cx="1875120" cy="1164259"/>
      </dsp:txXfrm>
    </dsp:sp>
    <dsp:sp modelId="{360509E2-160C-4320-AAC2-157910EFD36D}">
      <dsp:nvSpPr>
        <dsp:cNvPr id="0" name=""/>
        <dsp:cNvSpPr/>
      </dsp:nvSpPr>
      <dsp:spPr>
        <a:xfrm>
          <a:off x="6204198"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CD034A-4127-4444-8F8E-4ECDFB7ECFAB}">
      <dsp:nvSpPr>
        <dsp:cNvPr id="0" name=""/>
        <dsp:cNvSpPr/>
      </dsp:nvSpPr>
      <dsp:spPr>
        <a:xfrm>
          <a:off x="6420594"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PRZED UPŁYWEM TERMINU 21 DNI - ZAŚWIADCZENIE </a:t>
          </a:r>
          <a:br>
            <a:rPr lang="pl-PL" sz="1200" kern="1200" dirty="0"/>
          </a:br>
          <a:r>
            <a:rPr lang="pl-PL" sz="1200" kern="1200" dirty="0"/>
            <a:t>(Z URZĘDU) </a:t>
          </a:r>
          <a:br>
            <a:rPr lang="pl-PL" sz="1200" kern="1200" dirty="0"/>
          </a:br>
          <a:r>
            <a:rPr lang="pl-PL" sz="1200" kern="1200" dirty="0"/>
            <a:t>O BRAKU PODSTAW DO WNIESIENIA SPRZECIWU</a:t>
          </a:r>
        </a:p>
      </dsp:txBody>
      <dsp:txXfrm>
        <a:off x="6456816" y="3851218"/>
        <a:ext cx="1875120" cy="1164259"/>
      </dsp:txXfrm>
    </dsp:sp>
    <dsp:sp modelId="{0EBC2FC3-FC1A-46C6-B71C-D9D3FA0869CE}">
      <dsp:nvSpPr>
        <dsp:cNvPr id="0" name=""/>
        <dsp:cNvSpPr/>
      </dsp:nvSpPr>
      <dsp:spPr>
        <a:xfrm>
          <a:off x="6204198"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C88B69-DF9B-4906-930F-E9E5196B846F}">
      <dsp:nvSpPr>
        <dsp:cNvPr id="0" name=""/>
        <dsp:cNvSpPr/>
      </dsp:nvSpPr>
      <dsp:spPr>
        <a:xfrm>
          <a:off x="6420594"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MOŻNA PRZYSTĄPIĆ DO WYKONYWANIA ROBÓT BUDOWLANYCH</a:t>
          </a:r>
        </a:p>
      </dsp:txBody>
      <dsp:txXfrm>
        <a:off x="6456816" y="5654338"/>
        <a:ext cx="1875120" cy="1164259"/>
      </dsp:txXfrm>
    </dsp:sp>
    <dsp:sp modelId="{5B0B1D5D-2C1A-42EB-8959-0F77738B9B0B}">
      <dsp:nvSpPr>
        <dsp:cNvPr id="0" name=""/>
        <dsp:cNvSpPr/>
      </dsp:nvSpPr>
      <dsp:spPr>
        <a:xfrm>
          <a:off x="8584555"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C01E82-C035-40C1-B16C-930F892BC39B}">
      <dsp:nvSpPr>
        <dsp:cNvPr id="0" name=""/>
        <dsp:cNvSpPr/>
      </dsp:nvSpPr>
      <dsp:spPr>
        <a:xfrm>
          <a:off x="8800951"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WEZWANIE W FORMIE POSTANOWIENIA DO USUNIĘCIA BRAKÓW W ZGŁOSZENIU W OKREŚLONYM TERMINIE</a:t>
          </a:r>
        </a:p>
      </dsp:txBody>
      <dsp:txXfrm>
        <a:off x="8837173" y="3851218"/>
        <a:ext cx="1875120" cy="1164259"/>
      </dsp:txXfrm>
    </dsp:sp>
    <dsp:sp modelId="{C0BF6D6E-F0BD-4A92-ADC9-37CD80F627D4}">
      <dsp:nvSpPr>
        <dsp:cNvPr id="0" name=""/>
        <dsp:cNvSpPr/>
      </dsp:nvSpPr>
      <dsp:spPr>
        <a:xfrm>
          <a:off x="8584555"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73944C-5DAC-4995-AADA-17DE3553E14A}">
      <dsp:nvSpPr>
        <dsp:cNvPr id="0" name=""/>
        <dsp:cNvSpPr/>
      </dsp:nvSpPr>
      <dsp:spPr>
        <a:xfrm>
          <a:off x="8800951"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PO BEZSKUTECZNYM UPŁYWIE TERMINU - SPRZECIW W FORMIE DECYZJI</a:t>
          </a:r>
        </a:p>
      </dsp:txBody>
      <dsp:txXfrm>
        <a:off x="8837173" y="5654338"/>
        <a:ext cx="1875120" cy="11642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70424A-3801-3FD2-84F0-7523D13699D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998B82A6-577F-B7FC-36E9-F46E9B5FB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D4C219C0-8F7C-3CA7-0FAA-47E356DCC500}"/>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B48B22AD-0F8D-5985-8B7C-CC512D82D67F}"/>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A46B462A-3981-6461-3630-8BC6DC787C74}"/>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82454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C60A8E-FA66-7158-F8DE-BEF2A223E125}"/>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30257F30-1FFC-EA7D-3F65-D045D4CC6B7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59CEC1EB-2440-A61B-7902-5726666583F3}"/>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356BB48F-9241-CFBC-2E33-803845225BA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602C2814-186D-5CAC-EA07-A0FC5B8C62FA}"/>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283968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623EBD8-24D8-C1D5-5033-CFC61D86B56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A8E9FFC9-1C6A-65B5-B5A4-E9B0C0D0344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0EB4CCC-8BE4-5696-C562-9C2220A8FB3D}"/>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42A61061-20C2-B8B7-A7FD-01F563930643}"/>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517AD913-AC34-9DE0-7A53-2273F7935D46}"/>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421784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6AAC6A-EA96-EC1E-D876-68C062B1827A}"/>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C990E86F-9722-886A-7605-3F120C0CBBD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AA0A8D0-DD6C-4B6E-BFBC-AB0D970F24D5}"/>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5302A003-95BD-F714-C118-B7CE81D9813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1249744-E806-3132-903C-4A57129C20C9}"/>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415139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30494E-A773-6CCF-5DC3-22625A8B035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67F130B4-2F9E-AC73-76AD-CD067AB3ED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BE0EB74C-00C2-EA13-72DD-FC70C74B36D4}"/>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45B9C938-BA19-8C19-C497-A2C0CC27AC7B}"/>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C3F9B1A-489A-E9DD-320F-72713C475FC2}"/>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202716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D0C2DB-7EAE-6163-DA3A-39C8955C0A2E}"/>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5A09955B-A8E5-0ABF-3D06-7B61A8F9396C}"/>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E349A7DD-0835-DEDD-0BA9-D1B8461FA8E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35CA87EB-18E9-316F-F636-D0C40EFFD35E}"/>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6" name="Symbol zastępczy stopki 5">
            <a:extLst>
              <a:ext uri="{FF2B5EF4-FFF2-40B4-BE49-F238E27FC236}">
                <a16:creationId xmlns:a16="http://schemas.microsoft.com/office/drawing/2014/main" id="{A2955B9A-AAC5-F625-4D9F-0E1DFF3C0B22}"/>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2E4A6FF7-D790-19D4-1F20-65B0782DB588}"/>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3891833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803C68-8245-058D-E9A1-60B31AE61D0F}"/>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E9B88B52-E5A5-28EE-1A17-8F939B8AE7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03A5652-8A08-3F10-C627-36693D3EE476}"/>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EDC18ADD-1131-406C-784C-53F5A823A8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97C6BA1B-6D19-0F44-E96E-5E5FED09A953}"/>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3C2F1998-5812-DC4B-E0F0-E8D873CD5207}"/>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8" name="Symbol zastępczy stopki 7">
            <a:extLst>
              <a:ext uri="{FF2B5EF4-FFF2-40B4-BE49-F238E27FC236}">
                <a16:creationId xmlns:a16="http://schemas.microsoft.com/office/drawing/2014/main" id="{FF392C24-3D66-9D42-5583-F93437BD24A9}"/>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9FAEB46B-61FF-9F59-8E4C-B2746EC96BEC}"/>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189029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59F223-119E-A4C9-A9B3-20CC6ADADC92}"/>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57100DFA-8170-4A89-A0C2-A1FF56739987}"/>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4" name="Symbol zastępczy stopki 3">
            <a:extLst>
              <a:ext uri="{FF2B5EF4-FFF2-40B4-BE49-F238E27FC236}">
                <a16:creationId xmlns:a16="http://schemas.microsoft.com/office/drawing/2014/main" id="{71686066-B8CA-8874-1C2B-BD9A095EF896}"/>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F5E17FBD-C4F4-970B-1671-CC78FF8CB679}"/>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388362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155341C-3689-9750-EF81-D37DE4722FC4}"/>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3" name="Symbol zastępczy stopki 2">
            <a:extLst>
              <a:ext uri="{FF2B5EF4-FFF2-40B4-BE49-F238E27FC236}">
                <a16:creationId xmlns:a16="http://schemas.microsoft.com/office/drawing/2014/main" id="{F01C8C6C-87A1-EA83-EB01-CD36203DB411}"/>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EBD6110F-5538-6020-BE4A-82943BCCE872}"/>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345786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26C1A7-4022-67A3-31CE-70371CF0DC7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B2DEA2E0-DFFB-7216-B873-5727EFFB1A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C33C3413-E1F9-8182-D3A2-62B8C7307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F7C5CA1-4DD0-2C65-6521-F66C9B055657}"/>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6" name="Symbol zastępczy stopki 5">
            <a:extLst>
              <a:ext uri="{FF2B5EF4-FFF2-40B4-BE49-F238E27FC236}">
                <a16:creationId xmlns:a16="http://schemas.microsoft.com/office/drawing/2014/main" id="{D044CAD1-A66C-A44E-999C-18F38D178ACC}"/>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7918BCDD-12E3-352B-66FA-A305ED985E03}"/>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376659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687BE-5A75-691B-B646-A75CDE61EC7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EC9822B8-1128-34A7-0EC8-3A0C64FADD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9CFFC19C-7B82-E3BF-5E4D-723C10CA9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EF91A40-3E2F-648A-14A6-C2BAD4EC5D08}"/>
              </a:ext>
            </a:extLst>
          </p:cNvPr>
          <p:cNvSpPr>
            <a:spLocks noGrp="1"/>
          </p:cNvSpPr>
          <p:nvPr>
            <p:ph type="dt" sz="half" idx="10"/>
          </p:nvPr>
        </p:nvSpPr>
        <p:spPr/>
        <p:txBody>
          <a:bodyPr/>
          <a:lstStyle/>
          <a:p>
            <a:fld id="{104F9E9A-4BB8-4C5D-8DA8-C4FE775239E4}" type="datetimeFigureOut">
              <a:rPr lang="en-GB" smtClean="0"/>
              <a:t>30/11/2023</a:t>
            </a:fld>
            <a:endParaRPr lang="en-GB"/>
          </a:p>
        </p:txBody>
      </p:sp>
      <p:sp>
        <p:nvSpPr>
          <p:cNvPr id="6" name="Symbol zastępczy stopki 5">
            <a:extLst>
              <a:ext uri="{FF2B5EF4-FFF2-40B4-BE49-F238E27FC236}">
                <a16:creationId xmlns:a16="http://schemas.microsoft.com/office/drawing/2014/main" id="{7DAA6E06-3C73-96E9-6844-925B5648C59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752890B6-B360-F582-974B-4D0F64509738}"/>
              </a:ext>
            </a:extLst>
          </p:cNvPr>
          <p:cNvSpPr>
            <a:spLocks noGrp="1"/>
          </p:cNvSpPr>
          <p:nvPr>
            <p:ph type="sldNum" sz="quarter" idx="12"/>
          </p:nvPr>
        </p:nvSpPr>
        <p:spPr/>
        <p:txBody>
          <a:bodyPr/>
          <a:lstStyle/>
          <a:p>
            <a:fld id="{DA98C2A4-BD29-4C59-95D3-964EE3452566}" type="slidenum">
              <a:rPr lang="en-GB" smtClean="0"/>
              <a:t>‹#›</a:t>
            </a:fld>
            <a:endParaRPr lang="en-GB"/>
          </a:p>
        </p:txBody>
      </p:sp>
    </p:spTree>
    <p:extLst>
      <p:ext uri="{BB962C8B-B14F-4D97-AF65-F5344CB8AC3E}">
        <p14:creationId xmlns:p14="http://schemas.microsoft.com/office/powerpoint/2010/main" val="71503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1DAD671-C99E-7EAD-EC46-0C48B3B317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1006ADE8-A731-84D9-D3B1-A9F24F6D57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9BADFE85-A8DD-1B11-9770-628C7242B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F9E9A-4BB8-4C5D-8DA8-C4FE775239E4}" type="datetimeFigureOut">
              <a:rPr lang="en-GB" smtClean="0"/>
              <a:t>30/11/2023</a:t>
            </a:fld>
            <a:endParaRPr lang="en-GB"/>
          </a:p>
        </p:txBody>
      </p:sp>
      <p:sp>
        <p:nvSpPr>
          <p:cNvPr id="5" name="Symbol zastępczy stopki 4">
            <a:extLst>
              <a:ext uri="{FF2B5EF4-FFF2-40B4-BE49-F238E27FC236}">
                <a16:creationId xmlns:a16="http://schemas.microsoft.com/office/drawing/2014/main" id="{7B539A2D-F8F8-8C1D-3131-2BD360FA77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0633C20B-5CEE-F0A9-936B-904AF232B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8C2A4-BD29-4C59-95D3-964EE3452566}" type="slidenum">
              <a:rPr lang="en-GB" smtClean="0"/>
              <a:t>‹#›</a:t>
            </a:fld>
            <a:endParaRPr lang="en-GB"/>
          </a:p>
        </p:txBody>
      </p:sp>
    </p:spTree>
    <p:extLst>
      <p:ext uri="{BB962C8B-B14F-4D97-AF65-F5344CB8AC3E}">
        <p14:creationId xmlns:p14="http://schemas.microsoft.com/office/powerpoint/2010/main" val="2206403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p.lex.pl/#/jurisprudence/523677312/1/ii-sa-ld-238-23-czlonek-wspolnoty-mieszkaniowej-jako-odrebna-strona-w-postepowaniu-o-udzielenie...?cm=URELATIONS" TargetMode="External"/><Relationship Id="rId2" Type="http://schemas.openxmlformats.org/officeDocument/2006/relationships/hyperlink" Target="https://sip.lex.pl/#/jurisprudence/523693790/1/ii-osk-598-22-postepowanie-wznowieniowe-w-sprawie-udzielenia-pozwolenia-na-budowe-wyrok...?cm=URELA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ip.lex.pl/#/jurisprudence/523291361/1/vii-sa-wa-74-21-wygasniecie-pozwolenia-na-budowe-wyrok-wojewodzkiego-sadu-administracyjnego-w...?cm=URELA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ip.lex.pl/#/jurisprudence/523676659/1/ii-osk-2013-20-strona-postepowania-w-sprawie-pozwolenia-na-budowe-wyrok-naczelnego-sadu...?cm=URELA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F67993F-1854-4BA2-B742-1F45F4BAC9F5}"/>
              </a:ext>
            </a:extLst>
          </p:cNvPr>
          <p:cNvSpPr>
            <a:spLocks noGrp="1"/>
          </p:cNvSpPr>
          <p:nvPr>
            <p:ph type="ctrTitle"/>
          </p:nvPr>
        </p:nvSpPr>
        <p:spPr>
          <a:xfrm>
            <a:off x="838199" y="1093788"/>
            <a:ext cx="10506455" cy="2967208"/>
          </a:xfrm>
        </p:spPr>
        <p:txBody>
          <a:bodyPr>
            <a:normAutofit/>
          </a:bodyPr>
          <a:lstStyle/>
          <a:p>
            <a:pPr algn="l"/>
            <a:r>
              <a:rPr lang="pl-PL" sz="8000"/>
              <a:t>REGLAMENTACJA ROBÓT BUDOWLANYCH</a:t>
            </a:r>
          </a:p>
        </p:txBody>
      </p:sp>
      <p:sp>
        <p:nvSpPr>
          <p:cNvPr id="3" name="Podtytuł 2">
            <a:extLst>
              <a:ext uri="{FF2B5EF4-FFF2-40B4-BE49-F238E27FC236}">
                <a16:creationId xmlns:a16="http://schemas.microsoft.com/office/drawing/2014/main" id="{59C89A56-F4EA-41BD-907B-D75027833134}"/>
              </a:ext>
            </a:extLst>
          </p:cNvPr>
          <p:cNvSpPr>
            <a:spLocks noGrp="1"/>
          </p:cNvSpPr>
          <p:nvPr>
            <p:ph type="subTitle" idx="1"/>
          </p:nvPr>
        </p:nvSpPr>
        <p:spPr>
          <a:xfrm>
            <a:off x="7400924" y="4619624"/>
            <a:ext cx="3946779" cy="1038225"/>
          </a:xfrm>
        </p:spPr>
        <p:txBody>
          <a:bodyPr>
            <a:normAutofit/>
          </a:bodyPr>
          <a:lstStyle/>
          <a:p>
            <a:pPr algn="r"/>
            <a:r>
              <a:rPr lang="pl-PL" dirty="0"/>
              <a:t>DR KARINA PILARZ</a:t>
            </a:r>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0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68600C-6B77-E4DD-8091-C7D38D5C30D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746DB4F-6483-DE75-EBEA-AA454541D229}"/>
              </a:ext>
            </a:extLst>
          </p:cNvPr>
          <p:cNvSpPr>
            <a:spLocks noGrp="1"/>
          </p:cNvSpPr>
          <p:nvPr>
            <p:ph idx="1"/>
          </p:nvPr>
        </p:nvSpPr>
        <p:spPr/>
        <p:txBody>
          <a:bodyPr>
            <a:normAutofit fontScale="62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5 lipca 2023  r., sygn. akt II OSK 598/22, (LEX nr 3600094) </a:t>
            </a:r>
          </a:p>
          <a:p>
            <a:pPr marL="0" indent="0" algn="just">
              <a:buNone/>
            </a:pPr>
            <a:r>
              <a:rPr lang="pl-PL" dirty="0"/>
              <a:t>W postępowaniu dotyczącym udzielenia pozwolenia na budowę, w tym w postępowaniu wznowieniowym, krąg stron określa się wedle art. 28 ust. 2 </a:t>
            </a:r>
            <a:r>
              <a:rPr lang="pl-PL" dirty="0" err="1"/>
              <a:t>p.b</a:t>
            </a:r>
            <a:r>
              <a:rPr lang="pl-PL" dirty="0"/>
              <a:t>. Stronami są podmioty, którym ogólnie rzecz biorąc, przysługuje tytuł prawny do gruntu znajdującego się w obszarze oddziaływania inwestycji (art. 3 pkt 20 </a:t>
            </a:r>
            <a:r>
              <a:rPr lang="pl-PL" dirty="0" err="1"/>
              <a:t>p.b</a:t>
            </a:r>
            <a:r>
              <a:rPr lang="pl-PL" dirty="0"/>
              <a:t>.).</a:t>
            </a:r>
          </a:p>
          <a:p>
            <a:endParaRPr lang="pl-PL" dirty="0"/>
          </a:p>
          <a:p>
            <a:pPr algn="just"/>
            <a:r>
              <a:rPr lang="pl-PL" b="1" u="sng" dirty="0">
                <a:solidFill>
                  <a:srgbClr val="0070C0"/>
                </a:solidFill>
                <a:hlinkClick r:id="rId3">
                  <a:extLst>
                    <a:ext uri="{A12FA001-AC4F-418D-AE19-62706E023703}">
                      <ahyp:hlinkClr xmlns:ahyp="http://schemas.microsoft.com/office/drawing/2018/hyperlinkcolor" val="tx"/>
                    </a:ext>
                  </a:extLst>
                </a:hlinkClick>
              </a:rPr>
              <a:t>Wyrok Wojewódzkiego Sądu Administracyjnego w Łodzi </a:t>
            </a:r>
            <a:r>
              <a:rPr lang="pl-PL" b="1" u="sng" dirty="0">
                <a:solidFill>
                  <a:srgbClr val="0070C0"/>
                </a:solidFill>
              </a:rPr>
              <a:t>z dnia  28 czerwca 2023  r., sygn. akt </a:t>
            </a:r>
            <a:r>
              <a:rPr lang="pl-PL" b="1" u="sng" dirty="0">
                <a:solidFill>
                  <a:srgbClr val="0070C0"/>
                </a:solidFill>
                <a:hlinkClick r:id="rId3">
                  <a:extLst>
                    <a:ext uri="{A12FA001-AC4F-418D-AE19-62706E023703}">
                      <ahyp:hlinkClr xmlns:ahyp="http://schemas.microsoft.com/office/drawing/2018/hyperlinkcolor" val="tx"/>
                    </a:ext>
                  </a:extLst>
                </a:hlinkClick>
              </a:rPr>
              <a:t>II SA/Łd 238/23, </a:t>
            </a:r>
            <a:r>
              <a:rPr lang="pl-PL" b="1" u="sng" dirty="0">
                <a:solidFill>
                  <a:srgbClr val="0070C0"/>
                </a:solidFill>
              </a:rPr>
              <a:t>(LEX nr 3583616)  </a:t>
            </a:r>
          </a:p>
          <a:p>
            <a:pPr marL="0" indent="0" algn="just">
              <a:buNone/>
            </a:pPr>
            <a:r>
              <a:rPr lang="pl-PL" dirty="0"/>
              <a:t>Co do zasady w postępowaniu w sprawie pozwolenia na budowę, status strony w rozumieniu art. 28 ust. 2 </a:t>
            </a:r>
            <a:r>
              <a:rPr lang="pl-PL" dirty="0" err="1"/>
              <a:t>p.b</a:t>
            </a:r>
            <a:r>
              <a:rPr lang="pl-PL" dirty="0"/>
              <a:t>. przysługiwać będzie wspólnocie mieszkaniowej reprezentowanej przez odpowiednie organy. Wyjątkowo status ten może zostać przyznany członkowi danej wspólnoty mieszkaniowej, jednakże wymaga to wykazania przez podmiot zainteresowany udziałem w postępowaniu w charakterze strony, istnienia indywidualnego, niepokrywającego się z interesem wspólnoty mieszkaniowej, interesu prawnego odnoszącego się bezpośrednio do jego sytuacji prawnej, której przepisy zapewniają ochronę w sferze prawa administracyjnego.</a:t>
            </a:r>
          </a:p>
          <a:p>
            <a:endParaRPr lang="en-GB" dirty="0"/>
          </a:p>
        </p:txBody>
      </p:sp>
    </p:spTree>
    <p:extLst>
      <p:ext uri="{BB962C8B-B14F-4D97-AF65-F5344CB8AC3E}">
        <p14:creationId xmlns:p14="http://schemas.microsoft.com/office/powerpoint/2010/main" val="44576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8AD8EB-B165-DC74-7592-42005E6B15D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8625BB5-51ED-CF7D-2C8B-3DE403AA7865}"/>
              </a:ext>
            </a:extLst>
          </p:cNvPr>
          <p:cNvSpPr>
            <a:spLocks noGrp="1"/>
          </p:cNvSpPr>
          <p:nvPr>
            <p:ph idx="1"/>
          </p:nvPr>
        </p:nvSpPr>
        <p:spPr/>
        <p:txBody>
          <a:bodyPr>
            <a:normAutofit fontScale="77500" lnSpcReduction="20000"/>
          </a:bodyPr>
          <a:lstStyle/>
          <a:p>
            <a:pPr marL="0" indent="0" algn="just">
              <a:buNone/>
            </a:pPr>
            <a:r>
              <a:rPr lang="pl-PL" dirty="0"/>
              <a:t>Art.  36.  1.  W decyzji o pozwoleniu na budowę organ administracji architektoniczno-budowlanej, w razie potrzeby:</a:t>
            </a:r>
          </a:p>
          <a:p>
            <a:pPr marL="0" indent="0" algn="just">
              <a:buNone/>
            </a:pPr>
            <a:r>
              <a:rPr lang="pl-PL" dirty="0"/>
              <a:t>1) określa szczególne warunki zabezpieczenia terenu budowy i prowadzenia robót budowlanych;</a:t>
            </a:r>
          </a:p>
          <a:p>
            <a:pPr marL="0" indent="0" algn="just">
              <a:buNone/>
            </a:pPr>
            <a:r>
              <a:rPr lang="pl-PL" dirty="0"/>
              <a:t>2) określa czas użytkowania tymczasowych obiektów budowlanych;</a:t>
            </a:r>
          </a:p>
          <a:p>
            <a:pPr marL="0" indent="0" algn="just">
              <a:buNone/>
            </a:pPr>
            <a:r>
              <a:rPr lang="pl-PL" dirty="0"/>
              <a:t>3) określa terminy rozbiórki:</a:t>
            </a:r>
          </a:p>
          <a:p>
            <a:pPr marL="803275" indent="-447675" algn="just">
              <a:buNone/>
            </a:pPr>
            <a:r>
              <a:rPr lang="pl-PL" dirty="0"/>
              <a:t>a) istniejących obiektów budowlanych nieprzewidzianych do dalszego użytkowania,</a:t>
            </a:r>
          </a:p>
          <a:p>
            <a:pPr marL="803275" indent="-447675" algn="just">
              <a:buNone/>
            </a:pPr>
            <a:r>
              <a:rPr lang="pl-PL" dirty="0"/>
              <a:t>b) tymczasowych obiektów budowlanych;</a:t>
            </a:r>
          </a:p>
          <a:p>
            <a:pPr marL="0" indent="0" algn="just">
              <a:buNone/>
            </a:pPr>
            <a:r>
              <a:rPr lang="pl-PL" dirty="0"/>
              <a:t>4) określa szczegółowe wymagania dotyczące nadzoru na budowie;</a:t>
            </a:r>
          </a:p>
          <a:p>
            <a:pPr marL="0" indent="0" algn="just">
              <a:buNone/>
            </a:pPr>
            <a:r>
              <a:rPr lang="pl-PL" dirty="0"/>
              <a:t>5) zamieszcza informację o obowiązkach i warunkach, wynikających z art. 54 lub art. 55;</a:t>
            </a:r>
          </a:p>
          <a:p>
            <a:pPr marL="0" indent="0" algn="just">
              <a:buNone/>
            </a:pPr>
            <a:r>
              <a:rPr lang="pl-PL" dirty="0"/>
              <a:t>(…)</a:t>
            </a:r>
          </a:p>
          <a:p>
            <a:pPr marL="0" indent="0">
              <a:buNone/>
            </a:pPr>
            <a:endParaRPr lang="en-GB" dirty="0"/>
          </a:p>
        </p:txBody>
      </p:sp>
    </p:spTree>
    <p:extLst>
      <p:ext uri="{BB962C8B-B14F-4D97-AF65-F5344CB8AC3E}">
        <p14:creationId xmlns:p14="http://schemas.microsoft.com/office/powerpoint/2010/main" val="202108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8BE831F-AD64-4EBE-BED5-6EB47753135F}"/>
              </a:ext>
            </a:extLst>
          </p:cNvPr>
          <p:cNvSpPr>
            <a:spLocks noGrp="1"/>
          </p:cNvSpPr>
          <p:nvPr>
            <p:ph idx="1"/>
          </p:nvPr>
        </p:nvSpPr>
        <p:spPr>
          <a:xfrm>
            <a:off x="0" y="671804"/>
            <a:ext cx="11353800" cy="6186196"/>
          </a:xfrm>
        </p:spPr>
        <p:txBody>
          <a:bodyPr>
            <a:normAutofit fontScale="92500" lnSpcReduction="20000"/>
          </a:bodyPr>
          <a:lstStyle/>
          <a:p>
            <a:pPr marL="0" indent="0" algn="just">
              <a:buNone/>
            </a:pPr>
            <a:r>
              <a:rPr lang="pl-PL" b="1" dirty="0"/>
              <a:t>Art. 37. </a:t>
            </a:r>
            <a:r>
              <a:rPr lang="pl-PL" dirty="0"/>
              <a:t>1. Decyzja o pozwoleniu na budowę wygasa, </a:t>
            </a:r>
            <a:r>
              <a:rPr lang="pl-PL" b="1" dirty="0">
                <a:solidFill>
                  <a:srgbClr val="92D050"/>
                </a:solidFill>
              </a:rPr>
              <a:t>jeżeli budowa nie została rozpoczęta przed upływem 3 lat od dnia, w którym decyzja ta stała się ostateczna lub budowa została przerwana na czas dłuższy niż 3 lata</a:t>
            </a:r>
            <a:r>
              <a:rPr lang="pl-PL" b="1" dirty="0"/>
              <a:t>. </a:t>
            </a:r>
          </a:p>
          <a:p>
            <a:pPr marL="0" indent="0" algn="just">
              <a:buNone/>
            </a:pPr>
            <a:endParaRPr lang="pl-PL" dirty="0"/>
          </a:p>
          <a:p>
            <a:pPr marL="0" indent="0" algn="just">
              <a:buNone/>
            </a:pPr>
            <a:r>
              <a:rPr lang="pl-PL" u="sng" dirty="0"/>
              <a:t>Decyzja o odmowie udzielenia pozwolenia na budowę (art. 35):</a:t>
            </a:r>
            <a:endParaRPr lang="pl-PL" dirty="0"/>
          </a:p>
          <a:p>
            <a:pPr algn="just">
              <a:buFont typeface="Wingdings" panose="05000000000000000000" pitchFamily="2" charset="2"/>
              <a:buChar char="q"/>
            </a:pPr>
            <a:r>
              <a:rPr lang="pl-PL" dirty="0"/>
              <a:t>W razie stwierdzenia naruszeń organ administracji architektoniczno-budowlanej nakłada postanowieniem obowiązek usunięcia wskazanych nieprawidłowości, określając termin ich usunięcia, </a:t>
            </a:r>
            <a:r>
              <a:rPr lang="pl-PL" b="1" dirty="0"/>
              <a:t>a po jego bezskutecznym upływie wydaje decyzję o odmowie zatwierdzenia projektu i udzielenia pozwolenia na budowę;</a:t>
            </a:r>
          </a:p>
          <a:p>
            <a:pPr algn="just">
              <a:buFont typeface="Wingdings" panose="05000000000000000000" pitchFamily="2" charset="2"/>
              <a:buChar char="q"/>
            </a:pPr>
            <a:r>
              <a:rPr lang="pl-PL" dirty="0"/>
              <a:t>w przypadku </a:t>
            </a:r>
            <a:r>
              <a:rPr lang="pl-PL" b="1" dirty="0"/>
              <a:t>wykonywania robót budowlanych przed uzyskaniem decyzji o pozwoleniu na budowę;</a:t>
            </a:r>
          </a:p>
          <a:p>
            <a:pPr algn="just">
              <a:buFont typeface="Wingdings" panose="05000000000000000000" pitchFamily="2" charset="2"/>
              <a:buChar char="q"/>
            </a:pPr>
            <a:r>
              <a:rPr lang="pl-PL" dirty="0"/>
              <a:t>jeżeli na terenie, którego dotyczy projekt zagospodarowania działki lub terenu, znajduje się obiekt budowlany, w stosunku do którego </a:t>
            </a:r>
            <a:r>
              <a:rPr lang="pl-PL" b="1" dirty="0"/>
              <a:t>wydano ostateczną decyzję o nakazie rozbiórki</a:t>
            </a:r>
            <a:r>
              <a:rPr lang="pl-PL" dirty="0"/>
              <a:t>.</a:t>
            </a:r>
          </a:p>
          <a:p>
            <a:pPr marL="0" indent="0" algn="just">
              <a:buNone/>
            </a:pPr>
            <a:endParaRPr lang="pl-PL" dirty="0"/>
          </a:p>
          <a:p>
            <a:pPr marL="0" indent="0" algn="just">
              <a:buNone/>
            </a:pPr>
            <a:r>
              <a:rPr lang="pl-PL" sz="2600" i="0" u="none" strike="noStrike" baseline="0" dirty="0">
                <a:solidFill>
                  <a:srgbClr val="000000"/>
                </a:solidFill>
                <a:latin typeface="Times New Roman" panose="02020603050405020304" pitchFamily="18" charset="0"/>
              </a:rPr>
              <a:t>Art. 37b. 1. Nie stwierdza się nieważności decyzji o pozwoleniu na budowę, jeżeli </a:t>
            </a:r>
            <a:r>
              <a:rPr lang="pl-PL" sz="2600" b="1" i="0" u="sng" strike="noStrike" baseline="0" dirty="0">
                <a:solidFill>
                  <a:srgbClr val="FF0066"/>
                </a:solidFill>
                <a:latin typeface="Times New Roman" panose="02020603050405020304" pitchFamily="18" charset="0"/>
              </a:rPr>
              <a:t>od dnia jej doręczenia lub ogłoszenia upłynęło 5 lat.</a:t>
            </a:r>
            <a:endParaRPr lang="pl-PL" sz="3900" b="1" u="sng" dirty="0">
              <a:solidFill>
                <a:srgbClr val="FF0066"/>
              </a:solidFill>
            </a:endParaRPr>
          </a:p>
          <a:p>
            <a:pPr>
              <a:buFont typeface="Wingdings" panose="05000000000000000000" pitchFamily="2" charset="2"/>
              <a:buChar char="q"/>
            </a:pPr>
            <a:endParaRPr lang="pl-PL" dirty="0"/>
          </a:p>
        </p:txBody>
      </p:sp>
    </p:spTree>
    <p:extLst>
      <p:ext uri="{BB962C8B-B14F-4D97-AF65-F5344CB8AC3E}">
        <p14:creationId xmlns:p14="http://schemas.microsoft.com/office/powerpoint/2010/main" val="499007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34BF01-CA26-2893-5D94-019EF4C1193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48F01DB-7BB5-36C4-D801-9376D5D50A0E}"/>
              </a:ext>
            </a:extLst>
          </p:cNvPr>
          <p:cNvSpPr>
            <a:spLocks noGrp="1"/>
          </p:cNvSpPr>
          <p:nvPr>
            <p:ph idx="1"/>
          </p:nvPr>
        </p:nvSpPr>
        <p:spPr/>
        <p:txBody>
          <a:bodyPr>
            <a:normAutofit fontScale="92500" lnSpcReduction="1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Warszawie </a:t>
            </a:r>
            <a:r>
              <a:rPr lang="pl-PL" b="1" u="sng" dirty="0">
                <a:solidFill>
                  <a:srgbClr val="0070C0"/>
                </a:solidFill>
              </a:rPr>
              <a:t>z dnia  13 maja 2021  r., sygn. akt </a:t>
            </a:r>
            <a:r>
              <a:rPr lang="pl-PL" b="1" u="sng" dirty="0">
                <a:solidFill>
                  <a:srgbClr val="0070C0"/>
                </a:solidFill>
                <a:hlinkClick r:id="rId2">
                  <a:extLst>
                    <a:ext uri="{A12FA001-AC4F-418D-AE19-62706E023703}">
                      <ahyp:hlinkClr xmlns:ahyp="http://schemas.microsoft.com/office/drawing/2018/hyperlinkcolor" val="tx"/>
                    </a:ext>
                  </a:extLst>
                </a:hlinkClick>
              </a:rPr>
              <a:t>VII SA/Wa 74/21, </a:t>
            </a:r>
            <a:r>
              <a:rPr lang="pl-PL" b="1" u="sng" dirty="0">
                <a:solidFill>
                  <a:srgbClr val="0070C0"/>
                </a:solidFill>
              </a:rPr>
              <a:t>(LEX nr 3197665)  </a:t>
            </a:r>
          </a:p>
          <a:p>
            <a:pPr marL="0" indent="0" algn="just">
              <a:buNone/>
            </a:pPr>
            <a:r>
              <a:rPr lang="pl-PL" dirty="0"/>
              <a:t>Wystąpienie przesłanek powodujących wygaśnięcie pozwolenia na budowę musi być niewątpliwe. Nie można ich domniemywać. Instytucja wygaszenia decyzji o pozwoleniu na budowę jest bowiem instytucją wyjątkową. Przesłanki do wygaszenia pozwolenia na budowę muszą być traktowane ściśle. W świetle art. 37 ust. 1 </a:t>
            </a:r>
            <a:r>
              <a:rPr lang="pl-PL" dirty="0" err="1"/>
              <a:t>p.b</a:t>
            </a:r>
            <a:r>
              <a:rPr lang="pl-PL" dirty="0"/>
              <a:t>. nie ma znaczenia intensywność z jaką roboty są prowadzone przez inwestora i czy wywołują skutek w postaci zwiększenia kubatury obiektu, która mogłaby być zauważalna dla osoby postronnej lecz czy przerwa pomiędzy kolejno wykonywanymi robotami przekracza okres 3 lat.</a:t>
            </a:r>
          </a:p>
          <a:p>
            <a:endParaRPr lang="en-GB" dirty="0"/>
          </a:p>
        </p:txBody>
      </p:sp>
    </p:spTree>
    <p:extLst>
      <p:ext uri="{BB962C8B-B14F-4D97-AF65-F5344CB8AC3E}">
        <p14:creationId xmlns:p14="http://schemas.microsoft.com/office/powerpoint/2010/main" val="2931477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1B8B8C-189D-4D21-1484-166F381F4E5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664F1B9-D66B-D562-6572-698FEC6DE8CB}"/>
              </a:ext>
            </a:extLst>
          </p:cNvPr>
          <p:cNvSpPr>
            <a:spLocks noGrp="1"/>
          </p:cNvSpPr>
          <p:nvPr>
            <p:ph idx="1"/>
          </p:nvPr>
        </p:nvSpPr>
        <p:spPr/>
        <p:txBody>
          <a:bodyPr>
            <a:normAutofit/>
          </a:bodyPr>
          <a:lstStyle/>
          <a:p>
            <a:pPr marL="0" indent="0" algn="just">
              <a:buNone/>
            </a:pPr>
            <a:r>
              <a:rPr lang="pl-PL" dirty="0"/>
              <a:t>Art. 37 ust. 2</a:t>
            </a:r>
          </a:p>
          <a:p>
            <a:pPr marL="0" indent="0" algn="just">
              <a:buNone/>
            </a:pPr>
            <a:r>
              <a:rPr lang="pl-PL" dirty="0"/>
              <a:t>W przypadku:</a:t>
            </a:r>
          </a:p>
          <a:p>
            <a:pPr marL="0" indent="0" algn="just">
              <a:buNone/>
            </a:pPr>
            <a:r>
              <a:rPr lang="pl-PL" dirty="0"/>
              <a:t>1) określonym w ust. 1 albo</a:t>
            </a:r>
          </a:p>
          <a:p>
            <a:pPr marL="0" indent="0" algn="just">
              <a:buNone/>
            </a:pPr>
            <a:r>
              <a:rPr lang="pl-PL" dirty="0"/>
              <a:t>2) stwierdzenia nieważności albo uchylenia decyzji o pozwoleniu na budowę</a:t>
            </a:r>
          </a:p>
          <a:p>
            <a:pPr marL="0" indent="0" algn="just">
              <a:buNone/>
            </a:pPr>
            <a:r>
              <a:rPr lang="pl-PL" dirty="0"/>
              <a:t>- rozpoczęcie albo wznowienie budowy może nastąpić po wydaniu decyzji o pozwoleniu na budowę, o której mowa w art. 28 ust. 1. Decyzję o pozwoleniu na budowę wydaje się również w przypadku zakończenia robót budowlanych.</a:t>
            </a:r>
            <a:endParaRPr lang="en-GB" dirty="0"/>
          </a:p>
        </p:txBody>
      </p:sp>
    </p:spTree>
    <p:extLst>
      <p:ext uri="{BB962C8B-B14F-4D97-AF65-F5344CB8AC3E}">
        <p14:creationId xmlns:p14="http://schemas.microsoft.com/office/powerpoint/2010/main" val="2982710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4CA25E-1284-46AC-B692-E0E2C03D8134}"/>
              </a:ext>
            </a:extLst>
          </p:cNvPr>
          <p:cNvSpPr>
            <a:spLocks noGrp="1"/>
          </p:cNvSpPr>
          <p:nvPr>
            <p:ph type="title"/>
          </p:nvPr>
        </p:nvSpPr>
        <p:spPr/>
        <p:txBody>
          <a:bodyPr/>
          <a:lstStyle/>
          <a:p>
            <a:r>
              <a:rPr lang="pl-PL" dirty="0"/>
              <a:t>Rejestr decyzji (art. 38 ust. 2 i 3)</a:t>
            </a:r>
          </a:p>
        </p:txBody>
      </p:sp>
      <p:sp>
        <p:nvSpPr>
          <p:cNvPr id="3" name="Symbol zastępczy zawartości 2">
            <a:extLst>
              <a:ext uri="{FF2B5EF4-FFF2-40B4-BE49-F238E27FC236}">
                <a16:creationId xmlns:a16="http://schemas.microsoft.com/office/drawing/2014/main" id="{36C3EC92-1641-4D95-BD9E-544544276C55}"/>
              </a:ext>
            </a:extLst>
          </p:cNvPr>
          <p:cNvSpPr>
            <a:spLocks noGrp="1"/>
          </p:cNvSpPr>
          <p:nvPr>
            <p:ph idx="1"/>
          </p:nvPr>
        </p:nvSpPr>
        <p:spPr/>
        <p:txBody>
          <a:bodyPr>
            <a:normAutofit lnSpcReduction="10000"/>
          </a:bodyPr>
          <a:lstStyle/>
          <a:p>
            <a:pPr marL="0" indent="0" algn="just">
              <a:buNone/>
            </a:pPr>
            <a:r>
              <a:rPr lang="pl-PL" dirty="0">
                <a:highlight>
                  <a:srgbClr val="FF00FF"/>
                </a:highlight>
              </a:rPr>
              <a:t>Organ administracji architektoniczno-budowlanej</a:t>
            </a:r>
            <a:r>
              <a:rPr lang="pl-PL" dirty="0"/>
              <a:t> przechowuje zatwierdzone projekty budowlane, projekty budowlane załączone do zgłoszenia, w stosunku do którego organ nie wniósł sprzeciwu, a także inne dokumenty objęte pozwoleniem na budowę lub tym zgłoszeniem, </a:t>
            </a:r>
            <a:r>
              <a:rPr lang="pl-PL" dirty="0">
                <a:highlight>
                  <a:srgbClr val="FF00FF"/>
                </a:highlight>
              </a:rPr>
              <a:t>co najmniej przez okres istnienia obiektu budowlanego</a:t>
            </a:r>
            <a:r>
              <a:rPr lang="pl-PL" dirty="0"/>
              <a:t>. </a:t>
            </a:r>
          </a:p>
          <a:p>
            <a:pPr marL="0" indent="0" algn="just">
              <a:buNone/>
            </a:pPr>
            <a:r>
              <a:rPr lang="pl-PL" dirty="0"/>
              <a:t>Organ administracji architektoniczno-budowlanej w decyzji o pozwoleniu na budowę obiektu budowlanego na terenie zamkniętym niezbędnym na cele obronności lub bezpieczeństwa państwa może wyrazić zgodę, aby zatwierdzony projekt budowlany, a także inne dokumenty objęte pozwoleniem na budowę zawierające informacje niejawne przechowywane były przez użytkownika obiektu budowlanego. </a:t>
            </a:r>
          </a:p>
        </p:txBody>
      </p:sp>
    </p:spTree>
    <p:extLst>
      <p:ext uri="{BB962C8B-B14F-4D97-AF65-F5344CB8AC3E}">
        <p14:creationId xmlns:p14="http://schemas.microsoft.com/office/powerpoint/2010/main" val="2176176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2B5229-62AF-4293-81C5-7D32DCD0F7D8}"/>
              </a:ext>
            </a:extLst>
          </p:cNvPr>
          <p:cNvSpPr>
            <a:spLocks noGrp="1"/>
          </p:cNvSpPr>
          <p:nvPr>
            <p:ph type="title"/>
          </p:nvPr>
        </p:nvSpPr>
        <p:spPr/>
        <p:txBody>
          <a:bodyPr/>
          <a:lstStyle/>
          <a:p>
            <a:r>
              <a:rPr lang="pl-PL" dirty="0"/>
              <a:t>ZGŁOSZENIE BUDOWY</a:t>
            </a:r>
          </a:p>
        </p:txBody>
      </p:sp>
      <p:sp>
        <p:nvSpPr>
          <p:cNvPr id="3" name="Symbol zastępczy zawartości 2">
            <a:extLst>
              <a:ext uri="{FF2B5EF4-FFF2-40B4-BE49-F238E27FC236}">
                <a16:creationId xmlns:a16="http://schemas.microsoft.com/office/drawing/2014/main" id="{730B74D4-0F81-4B99-A653-C45BB1F5983E}"/>
              </a:ext>
            </a:extLst>
          </p:cNvPr>
          <p:cNvSpPr>
            <a:spLocks noGrp="1"/>
          </p:cNvSpPr>
          <p:nvPr>
            <p:ph idx="1"/>
          </p:nvPr>
        </p:nvSpPr>
        <p:spPr/>
        <p:txBody>
          <a:bodyPr>
            <a:normAutofit fontScale="92500" lnSpcReduction="10000"/>
          </a:bodyPr>
          <a:lstStyle/>
          <a:p>
            <a:pPr algn="just">
              <a:buFontTx/>
              <a:buChar char="-"/>
            </a:pPr>
            <a:endParaRPr lang="pl-PL" dirty="0"/>
          </a:p>
          <a:p>
            <a:pPr algn="just">
              <a:buFontTx/>
              <a:buChar char="-"/>
            </a:pPr>
            <a:r>
              <a:rPr lang="pl-PL" dirty="0"/>
              <a:t>Wyjątek od ogólnej zasady rozpoczynania robót budowlanych na podstawie decyzji o pozwoleniu na budowę;</a:t>
            </a:r>
          </a:p>
          <a:p>
            <a:pPr algn="just">
              <a:buFontTx/>
              <a:buChar char="-"/>
            </a:pPr>
            <a:r>
              <a:rPr lang="pl-PL" dirty="0"/>
              <a:t>wykonywane </a:t>
            </a:r>
            <a:r>
              <a:rPr lang="pl-PL" dirty="0">
                <a:highlight>
                  <a:srgbClr val="00FFFF"/>
                </a:highlight>
              </a:rPr>
              <a:t>przez inwestora do organu administracji architektoniczno-budowlanej</a:t>
            </a:r>
            <a:r>
              <a:rPr lang="pl-PL" dirty="0"/>
              <a:t>;</a:t>
            </a:r>
          </a:p>
          <a:p>
            <a:pPr algn="just">
              <a:buFontTx/>
              <a:buChar char="-"/>
            </a:pPr>
            <a:r>
              <a:rPr lang="pl-PL" dirty="0"/>
              <a:t>zamknięty katalog obiektów oraz robót budowlanych, których wykonanie wymaga zgłoszenia:</a:t>
            </a:r>
          </a:p>
          <a:p>
            <a:pPr marL="727075" indent="-457200" algn="just">
              <a:buFont typeface="Wingdings" panose="05000000000000000000" pitchFamily="2" charset="2"/>
              <a:buChar char="Ø"/>
            </a:pPr>
            <a:r>
              <a:rPr lang="pl-PL" dirty="0"/>
              <a:t>art. 29 ust. 1 – katalog obiektów, których </a:t>
            </a:r>
            <a:r>
              <a:rPr lang="pl-PL" b="1" dirty="0">
                <a:solidFill>
                  <a:srgbClr val="FF5050"/>
                </a:solidFill>
              </a:rPr>
              <a:t>budowa</a:t>
            </a:r>
            <a:r>
              <a:rPr lang="pl-PL" dirty="0"/>
              <a:t> wymaga zgłoszenia;</a:t>
            </a:r>
          </a:p>
          <a:p>
            <a:pPr marL="727075" indent="-457200" algn="just">
              <a:buFont typeface="Wingdings" panose="05000000000000000000" pitchFamily="2" charset="2"/>
              <a:buChar char="Ø"/>
            </a:pPr>
            <a:r>
              <a:rPr lang="pl-PL" dirty="0"/>
              <a:t>art. 29 ust. 3 – katalog obiektów budowlanych, przy których wykonywanie robót budowlanych – polegających na </a:t>
            </a:r>
            <a:r>
              <a:rPr lang="pl-PL" b="1" dirty="0">
                <a:solidFill>
                  <a:srgbClr val="FF5050"/>
                </a:solidFill>
              </a:rPr>
              <a:t>przebudowie, remoncie oraz instalowaniu</a:t>
            </a:r>
            <a:r>
              <a:rPr lang="pl-PL" dirty="0"/>
              <a:t> – wymaga zgłoszenia. </a:t>
            </a:r>
          </a:p>
          <a:p>
            <a:pPr>
              <a:buFontTx/>
              <a:buChar char="-"/>
            </a:pPr>
            <a:endParaRPr lang="pl-PL" dirty="0"/>
          </a:p>
        </p:txBody>
      </p:sp>
    </p:spTree>
    <p:extLst>
      <p:ext uri="{BB962C8B-B14F-4D97-AF65-F5344CB8AC3E}">
        <p14:creationId xmlns:p14="http://schemas.microsoft.com/office/powerpoint/2010/main" val="837002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9E1699-AD60-4251-8469-426E783000A9}"/>
              </a:ext>
            </a:extLst>
          </p:cNvPr>
          <p:cNvSpPr>
            <a:spLocks noGrp="1"/>
          </p:cNvSpPr>
          <p:nvPr>
            <p:ph type="title"/>
          </p:nvPr>
        </p:nvSpPr>
        <p:spPr/>
        <p:txBody>
          <a:bodyPr/>
          <a:lstStyle/>
          <a:p>
            <a:r>
              <a:rPr lang="pl-PL" dirty="0"/>
              <a:t>Treść zgłoszenia – art. 30 ust. 2 i 2a</a:t>
            </a:r>
          </a:p>
        </p:txBody>
      </p:sp>
      <p:sp>
        <p:nvSpPr>
          <p:cNvPr id="3" name="Symbol zastępczy zawartości 2">
            <a:extLst>
              <a:ext uri="{FF2B5EF4-FFF2-40B4-BE49-F238E27FC236}">
                <a16:creationId xmlns:a16="http://schemas.microsoft.com/office/drawing/2014/main" id="{9BA2B830-D514-43CE-90E0-8F9701751A73}"/>
              </a:ext>
            </a:extLst>
          </p:cNvPr>
          <p:cNvSpPr>
            <a:spLocks noGrp="1"/>
          </p:cNvSpPr>
          <p:nvPr>
            <p:ph idx="1"/>
          </p:nvPr>
        </p:nvSpPr>
        <p:spPr>
          <a:xfrm>
            <a:off x="0" y="1316334"/>
            <a:ext cx="12192000" cy="5541666"/>
          </a:xfrm>
        </p:spPr>
        <p:txBody>
          <a:bodyPr>
            <a:normAutofit fontScale="55000" lnSpcReduction="20000"/>
          </a:bodyPr>
          <a:lstStyle/>
          <a:p>
            <a:pPr marL="0" indent="0" algn="just">
              <a:buNone/>
            </a:pPr>
            <a:r>
              <a:rPr lang="pl-PL" dirty="0"/>
              <a:t>2. W zgłoszeniu należy określić </a:t>
            </a:r>
            <a:r>
              <a:rPr lang="pl-PL" b="1" dirty="0">
                <a:solidFill>
                  <a:srgbClr val="00B050"/>
                </a:solidFill>
              </a:rPr>
              <a:t>rodzaj, zakres, miejsce i sposób wykonywania robót budowlanych oraz termin ich rozpoczęcia</a:t>
            </a:r>
            <a:r>
              <a:rPr lang="pl-PL" dirty="0"/>
              <a:t>.</a:t>
            </a:r>
          </a:p>
          <a:p>
            <a:pPr marL="0" indent="0" algn="just">
              <a:buNone/>
            </a:pPr>
            <a:r>
              <a:rPr lang="pl-PL" dirty="0"/>
              <a:t>2a. Do zgłoszenia należy dołączyć: </a:t>
            </a:r>
          </a:p>
          <a:p>
            <a:pPr marL="514350" indent="-514350" algn="just">
              <a:buAutoNum type="arabicParenR"/>
            </a:pPr>
            <a:r>
              <a:rPr lang="pl-PL" dirty="0"/>
              <a:t>oświadczenie, o którym mowa w art. 32 ust. 4 pkt 2; </a:t>
            </a:r>
          </a:p>
          <a:p>
            <a:pPr marL="514350" indent="-514350" algn="just">
              <a:buAutoNum type="arabicParenR"/>
            </a:pPr>
            <a:r>
              <a:rPr lang="pl-PL" dirty="0"/>
              <a:t>odpowiednie szkice lub rysunki – w zależności od potrzeb; </a:t>
            </a:r>
          </a:p>
          <a:p>
            <a:pPr marL="514350" indent="-514350" algn="just">
              <a:buAutoNum type="arabicParenR"/>
            </a:pPr>
            <a:r>
              <a:rPr lang="pl-PL" dirty="0"/>
              <a:t>pozwolenia, uzgodnienia i opinie, których obowiązek dołączenia wynika z przepisów odrębnych ustaw, w szczególności decyzję o środowiskowych uwarunkowaniach, zgodnie z art. 72 ust. 3 ustawy z dnia 3 października 2008 r. o udostępnianiu informacji o środowisku i jego ochronie, udziale społeczeństwa w ochronie środowiska oraz o ocenach oddziaływania na środowisko, lub kopie tych pozwoleń, uzgodnień, opinii i innych dokumentów;</a:t>
            </a:r>
          </a:p>
          <a:p>
            <a:pPr marL="514350" indent="-514350" algn="just">
              <a:buAutoNum type="arabicParenR"/>
            </a:pPr>
            <a:r>
              <a:rPr lang="pl-PL" dirty="0"/>
              <a:t>projekt zagospodarowania działki lub terenu wraz z opisem technicznym instalacji, wykonany przez projektanta posiadającego odpowiednie uprawnienia budowlane w przypadku: </a:t>
            </a:r>
          </a:p>
          <a:p>
            <a:pPr marL="801688" indent="-176213" algn="just">
              <a:buAutoNum type="alphaLcParenR"/>
            </a:pPr>
            <a:r>
              <a:rPr lang="pl-PL" dirty="0"/>
              <a:t> budowy, o której mowa w art. 29 ust. 1 pkt 9, 23 i 30, oraz </a:t>
            </a:r>
          </a:p>
          <a:p>
            <a:pPr marL="801688" indent="-176213" algn="just">
              <a:buAutoNum type="alphaLcParenR"/>
            </a:pPr>
            <a:r>
              <a:rPr lang="pl-PL" dirty="0"/>
              <a:t> instalowania, o którym mowa w art. 29 ust. 3 pkt 3 lit. e;</a:t>
            </a:r>
          </a:p>
          <a:p>
            <a:pPr marL="541338" indent="-541338" algn="just">
              <a:buAutoNum type="arabicParenR" startAt="5"/>
            </a:pPr>
            <a:r>
              <a:rPr lang="pl-PL" dirty="0"/>
              <a:t>projekt zagospodarowania działki lub terenu, wykonany przez projektanta posiadającego wymagane uprawnienia budowlane, w przypadku budowy, o której mowa w art. 29 ust. 1 pkt 27 i 28;</a:t>
            </a:r>
          </a:p>
          <a:p>
            <a:pPr marL="541338" indent="-541338" algn="just">
              <a:buAutoNum type="arabicParenR" startAt="5"/>
            </a:pPr>
            <a:r>
              <a:rPr lang="pl-PL" dirty="0"/>
              <a:t>w przypadku budowy, o której mowa w art. 29 ust. 1 pkt 1a – </a:t>
            </a:r>
            <a:r>
              <a:rPr lang="pl-PL" sz="2900" b="1" u="sng" dirty="0">
                <a:solidFill>
                  <a:srgbClr val="FF0000"/>
                </a:solidFill>
              </a:rPr>
              <a:t>oświadczenie inwestora, że planowana budowa jest prowadzona w celu zaspokojenia własnych potrzeb mieszkaniowych, złożone pod rygorem odpowiedzialności karnej za złożenie fałszywego oświadczenia </a:t>
            </a:r>
            <a:r>
              <a:rPr lang="pl-PL" dirty="0"/>
              <a:t>wynikającej z art. 233 § 6 ustawy z dnia 6 czerwca 1997 r. – Kodeks karny (Dz. U. z 2020 r. poz. 1444 i 1517 oraz z 2021 r. poz. 1023 i 2054); składający oświadczenie jest obowiązany do zawarcia w nim klauzuli o następującej treści: „Jestem świadomy(-ma) odpowiedzialności karnej za złożenie fałszywego oświadczenia.”; klauzula ta zastępuje pouczenie organu o odpowiedzialności karnej za składanie fałszywych oświadczeń;</a:t>
            </a:r>
          </a:p>
          <a:p>
            <a:pPr marL="541338" indent="-541338" algn="just">
              <a:buAutoNum type="arabicParenR" startAt="5"/>
            </a:pPr>
            <a:r>
              <a:rPr lang="pl-PL" dirty="0"/>
              <a:t>oświadczenie inwestora, że:</a:t>
            </a:r>
          </a:p>
          <a:p>
            <a:pPr marL="542925" indent="0" algn="just">
              <a:buNone/>
            </a:pPr>
            <a:r>
              <a:rPr lang="pl-PL" dirty="0"/>
              <a:t>a) </a:t>
            </a:r>
            <a:r>
              <a:rPr lang="pl-PL" b="1" u="sng" dirty="0">
                <a:solidFill>
                  <a:srgbClr val="FF0000"/>
                </a:solidFill>
              </a:rPr>
              <a:t>przyjmuje odpowiedzialność za kierowanie budową w przypadku nieustanowienia kierownika budowy</a:t>
            </a:r>
            <a:r>
              <a:rPr lang="pl-PL" dirty="0"/>
              <a:t>,</a:t>
            </a:r>
          </a:p>
          <a:p>
            <a:pPr marL="542925" indent="0" algn="just">
              <a:buNone/>
            </a:pPr>
            <a:r>
              <a:rPr lang="pl-PL" dirty="0"/>
              <a:t>b) dokumentacja dołączona do zgłoszenia jest kompletna</a:t>
            </a:r>
          </a:p>
          <a:p>
            <a:pPr marL="542925" indent="0" algn="just">
              <a:buNone/>
            </a:pPr>
            <a:r>
              <a:rPr lang="pl-PL" dirty="0"/>
              <a:t>– w przypadku budowy, o której mowa w art. 29 ust. 1 pkt 1a.</a:t>
            </a:r>
          </a:p>
        </p:txBody>
      </p:sp>
    </p:spTree>
    <p:extLst>
      <p:ext uri="{BB962C8B-B14F-4D97-AF65-F5344CB8AC3E}">
        <p14:creationId xmlns:p14="http://schemas.microsoft.com/office/powerpoint/2010/main" val="46920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DC30CA-3DC4-4BC7-B78F-C59F9F5D3762}"/>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D40B0F06-EBB1-405E-9DF0-6BF374848BD2}"/>
              </a:ext>
            </a:extLst>
          </p:cNvPr>
          <p:cNvGraphicFramePr>
            <a:graphicFrameLocks noGrp="1"/>
          </p:cNvGraphicFramePr>
          <p:nvPr>
            <p:ph idx="1"/>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6767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164023-74FE-4404-AFE7-948778F41D08}"/>
              </a:ext>
            </a:extLst>
          </p:cNvPr>
          <p:cNvSpPr>
            <a:spLocks noGrp="1"/>
          </p:cNvSpPr>
          <p:nvPr>
            <p:ph type="title"/>
          </p:nvPr>
        </p:nvSpPr>
        <p:spPr/>
        <p:txBody>
          <a:bodyPr/>
          <a:lstStyle/>
          <a:p>
            <a:r>
              <a:rPr lang="pl-PL" dirty="0"/>
              <a:t>Art. 30 ust. </a:t>
            </a:r>
            <a:r>
              <a:rPr lang="pl-PL"/>
              <a:t>6 PB</a:t>
            </a:r>
          </a:p>
        </p:txBody>
      </p:sp>
      <p:sp>
        <p:nvSpPr>
          <p:cNvPr id="3" name="Symbol zastępczy zawartości 2">
            <a:extLst>
              <a:ext uri="{FF2B5EF4-FFF2-40B4-BE49-F238E27FC236}">
                <a16:creationId xmlns:a16="http://schemas.microsoft.com/office/drawing/2014/main" id="{D7543378-54F1-421A-A73F-0BA87DDED4B4}"/>
              </a:ext>
            </a:extLst>
          </p:cNvPr>
          <p:cNvSpPr>
            <a:spLocks noGrp="1"/>
          </p:cNvSpPr>
          <p:nvPr>
            <p:ph idx="1"/>
          </p:nvPr>
        </p:nvSpPr>
        <p:spPr/>
        <p:txBody>
          <a:bodyPr>
            <a:normAutofit fontScale="92500"/>
          </a:bodyPr>
          <a:lstStyle/>
          <a:p>
            <a:pPr marL="0" indent="0" algn="just">
              <a:buNone/>
            </a:pPr>
            <a:r>
              <a:rPr lang="pl-PL" b="1" u="sng" dirty="0"/>
              <a:t>Organ administracji architektoniczno-budowlanej wnosi sprzeciw, jeżeli:</a:t>
            </a:r>
          </a:p>
          <a:p>
            <a:pPr algn="just">
              <a:buFont typeface="Wingdings" panose="05000000000000000000" pitchFamily="2" charset="2"/>
              <a:buChar char="ü"/>
            </a:pPr>
            <a:r>
              <a:rPr lang="pl-PL" dirty="0"/>
              <a:t>zgłoszenie dotyczy budowy lub wykonywania robót budowlanych objętych obowiązkiem uzyskania decyzji o pozwoleniu na budowę; </a:t>
            </a:r>
          </a:p>
          <a:p>
            <a:pPr algn="just">
              <a:buFont typeface="Wingdings" panose="05000000000000000000" pitchFamily="2" charset="2"/>
              <a:buChar char="ü"/>
            </a:pPr>
            <a:r>
              <a:rPr lang="pl-PL" dirty="0"/>
              <a:t>budowa lub wykonywanie robót budowlanych objętych zgłoszeniem narusza ustalenia miejscowego planu zagospodarowania przestrzennego, decyzji o warunkach zabudowy, inne akty prawa miejscowego lub inne przepisy; </a:t>
            </a:r>
          </a:p>
          <a:p>
            <a:pPr algn="just">
              <a:buFont typeface="Wingdings" panose="05000000000000000000" pitchFamily="2" charset="2"/>
              <a:buChar char="ü"/>
            </a:pPr>
            <a:r>
              <a:rPr lang="pl-PL" dirty="0"/>
              <a:t>zgłoszenie dotyczy budowy tymczasowego obiektu budowlanego, w miejscu, w którym taki obiekt istnieje;</a:t>
            </a:r>
          </a:p>
          <a:p>
            <a:pPr algn="just">
              <a:buFont typeface="Wingdings" panose="05000000000000000000" pitchFamily="2" charset="2"/>
              <a:buChar char="ü"/>
            </a:pPr>
            <a:r>
              <a:rPr lang="pl-PL" dirty="0"/>
              <a:t>roboty budowlane zostały rozpoczęte z naruszeniem ust. 5.</a:t>
            </a:r>
          </a:p>
        </p:txBody>
      </p:sp>
    </p:spTree>
    <p:extLst>
      <p:ext uri="{BB962C8B-B14F-4D97-AF65-F5344CB8AC3E}">
        <p14:creationId xmlns:p14="http://schemas.microsoft.com/office/powerpoint/2010/main" val="114746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68A627-1D9C-439D-9378-84B8F9A95BAC}"/>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C459327F-C3FC-4E21-9059-4C22F92E7C4B}"/>
              </a:ext>
            </a:extLst>
          </p:cNvPr>
          <p:cNvGraphicFramePr>
            <a:graphicFrameLocks noGrp="1"/>
          </p:cNvGraphicFramePr>
          <p:nvPr>
            <p:ph idx="1"/>
          </p:nvPr>
        </p:nvGraphicFramePr>
        <p:xfrm>
          <a:off x="207817" y="1825624"/>
          <a:ext cx="11693237" cy="4782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8753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1B914B-8B85-30A8-2F5A-DD3D24B2D40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9825648-41FE-45E9-A7A2-171A44A6A177}"/>
              </a:ext>
            </a:extLst>
          </p:cNvPr>
          <p:cNvSpPr>
            <a:spLocks noGrp="1"/>
          </p:cNvSpPr>
          <p:nvPr>
            <p:ph idx="1"/>
          </p:nvPr>
        </p:nvSpPr>
        <p:spPr/>
        <p:txBody>
          <a:bodyPr>
            <a:normAutofit/>
          </a:bodyPr>
          <a:lstStyle/>
          <a:p>
            <a:pPr marL="0" indent="0" algn="just">
              <a:buNone/>
            </a:pPr>
            <a:r>
              <a:rPr lang="pl-PL" sz="3600" dirty="0"/>
              <a:t>5j. Do zgłoszenia budowy, o której mowa w art. 29 ust. 1 pkt 1a, przepisów ust. 4b zdanie drugie, ust. 5 zdanie drugie i trzecie, ust. 5aa, 5c, 5d i 6–7 </a:t>
            </a:r>
            <a:r>
              <a:rPr lang="pl-PL" sz="3600" b="1" dirty="0">
                <a:solidFill>
                  <a:srgbClr val="FF0000"/>
                </a:solidFill>
              </a:rPr>
              <a:t>nie stosuje się</a:t>
            </a:r>
            <a:r>
              <a:rPr lang="pl-PL" sz="3600" dirty="0"/>
              <a:t>.</a:t>
            </a:r>
          </a:p>
          <a:p>
            <a:pPr marL="0" indent="0" algn="just">
              <a:buNone/>
            </a:pPr>
            <a:r>
              <a:rPr lang="pl-PL" sz="3600" dirty="0"/>
              <a:t>5k. Do budowy, o której mowa w art. 29 ust. 1 pkt 1a, </a:t>
            </a:r>
            <a:r>
              <a:rPr lang="pl-PL" sz="3600" b="1" dirty="0">
                <a:solidFill>
                  <a:schemeClr val="accent4">
                    <a:lumMod val="75000"/>
                  </a:schemeClr>
                </a:solidFill>
              </a:rPr>
              <a:t>można przystąpić po doręczeniu zgłoszenia organowi administracji architektoniczno-budowlanej</a:t>
            </a:r>
            <a:r>
              <a:rPr lang="pl-PL" sz="3600" dirty="0"/>
              <a:t>.</a:t>
            </a:r>
            <a:endParaRPr lang="en-GB" sz="3600" dirty="0"/>
          </a:p>
        </p:txBody>
      </p:sp>
    </p:spTree>
    <p:extLst>
      <p:ext uri="{BB962C8B-B14F-4D97-AF65-F5344CB8AC3E}">
        <p14:creationId xmlns:p14="http://schemas.microsoft.com/office/powerpoint/2010/main" val="2721653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60AC19-F68B-4D9D-9CFC-F398D4354D9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486F8A5-ABB9-4E39-97BE-31B3789F2A85}"/>
              </a:ext>
            </a:extLst>
          </p:cNvPr>
          <p:cNvSpPr>
            <a:spLocks noGrp="1"/>
          </p:cNvSpPr>
          <p:nvPr>
            <p:ph idx="1"/>
          </p:nvPr>
        </p:nvSpPr>
        <p:spPr/>
        <p:txBody>
          <a:bodyPr>
            <a:normAutofit/>
          </a:bodyPr>
          <a:lstStyle/>
          <a:p>
            <a:pPr marL="0" indent="0" algn="just">
              <a:buNone/>
            </a:pPr>
            <a:r>
              <a:rPr lang="pl-PL" dirty="0"/>
              <a:t>6a.  </a:t>
            </a:r>
            <a:r>
              <a:rPr lang="pl-PL" b="1" u="sng" dirty="0"/>
              <a:t>Za dzień wniesienia sprzeciwu </a:t>
            </a:r>
            <a:r>
              <a:rPr lang="pl-PL" dirty="0"/>
              <a:t>uznaje się </a:t>
            </a:r>
            <a:r>
              <a:rPr lang="pl-PL" dirty="0">
                <a:solidFill>
                  <a:srgbClr val="00B050"/>
                </a:solidFill>
              </a:rPr>
              <a:t>dzień nadania decyzji w placówce pocztowej operatora pocztowego</a:t>
            </a:r>
            <a:r>
              <a:rPr lang="pl-PL" dirty="0"/>
              <a:t>, o którym mowa w art. 3 pkt 12 ustawy z dnia 23 listopada 2012 r. - Prawo pocztowe, albo, </a:t>
            </a:r>
            <a:r>
              <a:rPr lang="pl-PL" dirty="0">
                <a:solidFill>
                  <a:schemeClr val="accent2">
                    <a:lumMod val="60000"/>
                    <a:lumOff val="40000"/>
                  </a:schemeClr>
                </a:solidFill>
              </a:rPr>
              <a:t>w przypadku doręczenia na adres do doręczeń elektronicznych</a:t>
            </a:r>
            <a:r>
              <a:rPr lang="pl-PL" dirty="0"/>
              <a:t>, o którym mowa w art. 2 pkt 1 ustawy z dnia 18 listopada 2020 r. o doręczeniach elektronicznych, </a:t>
            </a:r>
            <a:r>
              <a:rPr lang="pl-PL" dirty="0">
                <a:solidFill>
                  <a:schemeClr val="accent2">
                    <a:lumMod val="60000"/>
                    <a:lumOff val="40000"/>
                  </a:schemeClr>
                </a:solidFill>
              </a:rPr>
              <a:t>dzień wystawienia dowodu wysłania</a:t>
            </a:r>
            <a:r>
              <a:rPr lang="pl-PL" dirty="0"/>
              <a:t>, o którym mowa w art. 40 tej ustawy, albo, </a:t>
            </a:r>
            <a:r>
              <a:rPr lang="pl-PL" dirty="0">
                <a:solidFill>
                  <a:srgbClr val="00B0F0"/>
                </a:solidFill>
              </a:rPr>
              <a:t>w przypadku skorzystania z publicznej usługi hybrydowej</a:t>
            </a:r>
            <a:r>
              <a:rPr lang="pl-PL" dirty="0"/>
              <a:t>, o której mowa w art. 2 pkt 7 tej ustawy, </a:t>
            </a:r>
            <a:r>
              <a:rPr lang="pl-PL" dirty="0">
                <a:solidFill>
                  <a:srgbClr val="00B0F0"/>
                </a:solidFill>
              </a:rPr>
              <a:t>dzień odebrania dokumentu elektronicznego przez operatora wyznaczonego</a:t>
            </a:r>
            <a:r>
              <a:rPr lang="pl-PL" dirty="0"/>
              <a:t>.</a:t>
            </a:r>
          </a:p>
        </p:txBody>
      </p:sp>
    </p:spTree>
    <p:extLst>
      <p:ext uri="{BB962C8B-B14F-4D97-AF65-F5344CB8AC3E}">
        <p14:creationId xmlns:p14="http://schemas.microsoft.com/office/powerpoint/2010/main" val="1981417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ED744E-920C-4949-BFEB-F72495842037}"/>
              </a:ext>
            </a:extLst>
          </p:cNvPr>
          <p:cNvSpPr>
            <a:spLocks noGrp="1"/>
          </p:cNvSpPr>
          <p:nvPr>
            <p:ph type="title"/>
          </p:nvPr>
        </p:nvSpPr>
        <p:spPr/>
        <p:txBody>
          <a:bodyPr/>
          <a:lstStyle/>
          <a:p>
            <a:r>
              <a:rPr lang="pl-PL" dirty="0"/>
              <a:t>Art. 30 ust. 7 PB</a:t>
            </a:r>
          </a:p>
        </p:txBody>
      </p:sp>
      <p:sp>
        <p:nvSpPr>
          <p:cNvPr id="3" name="Symbol zastępczy zawartości 2">
            <a:extLst>
              <a:ext uri="{FF2B5EF4-FFF2-40B4-BE49-F238E27FC236}">
                <a16:creationId xmlns:a16="http://schemas.microsoft.com/office/drawing/2014/main" id="{122998C0-571B-46B5-BB1B-CBF72DF7135C}"/>
              </a:ext>
            </a:extLst>
          </p:cNvPr>
          <p:cNvSpPr>
            <a:spLocks noGrp="1"/>
          </p:cNvSpPr>
          <p:nvPr>
            <p:ph idx="1"/>
          </p:nvPr>
        </p:nvSpPr>
        <p:spPr>
          <a:xfrm>
            <a:off x="0" y="1690688"/>
            <a:ext cx="12192000" cy="5167312"/>
          </a:xfrm>
        </p:spPr>
        <p:txBody>
          <a:bodyPr>
            <a:normAutofit fontScale="92500" lnSpcReduction="10000"/>
          </a:bodyPr>
          <a:lstStyle/>
          <a:p>
            <a:pPr marL="0" indent="0" algn="just">
              <a:buNone/>
            </a:pPr>
            <a:r>
              <a:rPr lang="pl-PL" b="1" dirty="0"/>
              <a:t>Obowiązek uzyskania pozwolenia na wykonanie określonego obiektu lub robót budowlanych objętych obowiązkiem zgłoszenia:</a:t>
            </a:r>
          </a:p>
          <a:p>
            <a:pPr algn="just">
              <a:buFont typeface="Wingdings" panose="05000000000000000000" pitchFamily="2" charset="2"/>
              <a:buChar char="ü"/>
            </a:pPr>
            <a:r>
              <a:rPr lang="pl-PL" dirty="0"/>
              <a:t>nakładany w drodze decyzji przez organ administracji architektoniczno-budowlanej;</a:t>
            </a:r>
          </a:p>
          <a:p>
            <a:pPr algn="just">
              <a:buFont typeface="Wingdings" panose="05000000000000000000" pitchFamily="2" charset="2"/>
              <a:buChar char="ü"/>
            </a:pPr>
            <a:r>
              <a:rPr lang="pl-PL" dirty="0"/>
              <a:t>przesłanki: </a:t>
            </a:r>
          </a:p>
          <a:p>
            <a:pPr algn="just">
              <a:buFont typeface="Wingdings" panose="05000000000000000000" pitchFamily="2" charset="2"/>
              <a:buChar char="§"/>
            </a:pPr>
            <a:r>
              <a:rPr lang="pl-PL" dirty="0"/>
              <a:t>realizacja przedsięwzięcia może naruszać ustalenia miejscowego planu zagospodarowania przestrzennego lub decyzji o warunkach zabudowy,</a:t>
            </a:r>
          </a:p>
          <a:p>
            <a:pPr algn="just">
              <a:buFont typeface="Wingdings" panose="05000000000000000000" pitchFamily="2" charset="2"/>
              <a:buChar char="§"/>
            </a:pPr>
            <a:r>
              <a:rPr lang="pl-PL" dirty="0"/>
              <a:t>realizacja przedsięwzięcia może spowodować:</a:t>
            </a:r>
          </a:p>
          <a:p>
            <a:pPr marL="627063" indent="0" algn="just">
              <a:buFont typeface="Courier New" panose="02070309020205020404" pitchFamily="49" charset="0"/>
              <a:buChar char="o"/>
            </a:pPr>
            <a:r>
              <a:rPr lang="pl-PL" dirty="0"/>
              <a:t> zagrożenie bezpieczeństwa ludzi lub mienia; </a:t>
            </a:r>
          </a:p>
          <a:p>
            <a:pPr marL="627063" indent="0" algn="just">
              <a:buFont typeface="Courier New" panose="02070309020205020404" pitchFamily="49" charset="0"/>
              <a:buChar char="o"/>
            </a:pPr>
            <a:r>
              <a:rPr lang="pl-PL" dirty="0"/>
              <a:t> pogorszenie stanu środowiska lub stanu zachowania zabytków; </a:t>
            </a:r>
          </a:p>
          <a:p>
            <a:pPr marL="627063" indent="0" algn="just">
              <a:buFont typeface="Courier New" panose="02070309020205020404" pitchFamily="49" charset="0"/>
              <a:buChar char="o"/>
            </a:pPr>
            <a:r>
              <a:rPr lang="pl-PL" dirty="0"/>
              <a:t> pogorszenie warunków zdrowotno-sanitarnych; </a:t>
            </a:r>
          </a:p>
          <a:p>
            <a:pPr marL="900113" indent="-273050" algn="just">
              <a:buFont typeface="Courier New" panose="02070309020205020404" pitchFamily="49" charset="0"/>
              <a:buChar char="o"/>
            </a:pPr>
            <a:r>
              <a:rPr lang="pl-PL" dirty="0"/>
              <a:t>wprowadzenie, utrwalenie, zwiększenie ograniczeń lub uciążliwości dla terenów sąsiednich. </a:t>
            </a:r>
          </a:p>
        </p:txBody>
      </p:sp>
    </p:spTree>
    <p:extLst>
      <p:ext uri="{BB962C8B-B14F-4D97-AF65-F5344CB8AC3E}">
        <p14:creationId xmlns:p14="http://schemas.microsoft.com/office/powerpoint/2010/main" val="1542877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8DFAB9-2785-48FE-B61C-3CC176B55C88}"/>
              </a:ext>
            </a:extLst>
          </p:cNvPr>
          <p:cNvSpPr>
            <a:spLocks noGrp="1"/>
          </p:cNvSpPr>
          <p:nvPr>
            <p:ph type="title"/>
          </p:nvPr>
        </p:nvSpPr>
        <p:spPr/>
        <p:txBody>
          <a:bodyPr/>
          <a:lstStyle/>
          <a:p>
            <a:r>
              <a:rPr lang="pl-PL" dirty="0"/>
              <a:t>NIEREGLAMENTOWANE ROBOTY BUDOWLANE</a:t>
            </a:r>
          </a:p>
        </p:txBody>
      </p:sp>
      <p:sp>
        <p:nvSpPr>
          <p:cNvPr id="3" name="Symbol zastępczy zawartości 2">
            <a:extLst>
              <a:ext uri="{FF2B5EF4-FFF2-40B4-BE49-F238E27FC236}">
                <a16:creationId xmlns:a16="http://schemas.microsoft.com/office/drawing/2014/main" id="{8664FA1B-2B52-45C6-93F7-120F5FEA4715}"/>
              </a:ext>
            </a:extLst>
          </p:cNvPr>
          <p:cNvSpPr>
            <a:spLocks noGrp="1"/>
          </p:cNvSpPr>
          <p:nvPr>
            <p:ph idx="1"/>
          </p:nvPr>
        </p:nvSpPr>
        <p:spPr/>
        <p:txBody>
          <a:bodyPr>
            <a:normAutofit fontScale="85000" lnSpcReduction="20000"/>
          </a:bodyPr>
          <a:lstStyle/>
          <a:p>
            <a:pPr marL="0" indent="0" algn="just">
              <a:buNone/>
            </a:pPr>
            <a:r>
              <a:rPr lang="pl-PL" dirty="0"/>
              <a:t> </a:t>
            </a:r>
          </a:p>
          <a:p>
            <a:pPr algn="just">
              <a:buFont typeface="Wingdings" panose="05000000000000000000" pitchFamily="2" charset="2"/>
              <a:buChar char="ü"/>
            </a:pPr>
            <a:endParaRPr lang="pl-PL" dirty="0"/>
          </a:p>
          <a:p>
            <a:pPr algn="just">
              <a:buFont typeface="Wingdings" panose="05000000000000000000" pitchFamily="2" charset="2"/>
              <a:buChar char="ü"/>
            </a:pPr>
            <a:r>
              <a:rPr lang="pl-PL" dirty="0"/>
              <a:t>w art. 29 PB ustawodawca zawarł katalog obiektów i robót budowlanych, które nie wymagają uzyskania pozwolenia na budowę:</a:t>
            </a:r>
          </a:p>
          <a:p>
            <a:pPr marL="811213" indent="-457200" algn="just">
              <a:buFont typeface="Wingdings" panose="05000000000000000000" pitchFamily="2" charset="2"/>
              <a:buChar char="§"/>
            </a:pPr>
            <a:r>
              <a:rPr lang="pl-PL" dirty="0"/>
              <a:t>art. 29 ust. 2 – katalog obiektów, których budowa jest niereglamentowana;</a:t>
            </a:r>
          </a:p>
          <a:p>
            <a:pPr marL="811213" indent="-457200" algn="just">
              <a:buFont typeface="Wingdings" panose="05000000000000000000" pitchFamily="2" charset="2"/>
              <a:buChar char="§"/>
            </a:pPr>
            <a:r>
              <a:rPr lang="pl-PL" dirty="0"/>
              <a:t>art. 29 ust. 4 – katalog obiektów, na których wykonywanie robót budowlanych polegających na przebudowie, remoncie, instalowaniu oraz utwardzaniu powierzchni gruntu na działkach budowlanych, jest niereglamentowane;</a:t>
            </a:r>
          </a:p>
          <a:p>
            <a:pPr algn="just">
              <a:buFont typeface="Wingdings" panose="05000000000000000000" pitchFamily="2" charset="2"/>
              <a:buChar char="ü"/>
            </a:pPr>
            <a:r>
              <a:rPr lang="pl-PL" dirty="0"/>
              <a:t> organy administracyjne nie kontrolują zatem rozpoczęcia tych robót, a dopiero ich wykonanie;</a:t>
            </a:r>
          </a:p>
          <a:p>
            <a:pPr algn="just">
              <a:buFont typeface="Wingdings" panose="05000000000000000000" pitchFamily="2" charset="2"/>
              <a:buChar char="ü"/>
            </a:pPr>
            <a:r>
              <a:rPr lang="pl-PL" dirty="0"/>
              <a:t> wykonanie robót musi być zgodne z przepisami prawa budowlanego, w tym z przepisami techniczno-budowlanymi</a:t>
            </a:r>
          </a:p>
        </p:txBody>
      </p:sp>
    </p:spTree>
    <p:extLst>
      <p:ext uri="{BB962C8B-B14F-4D97-AF65-F5344CB8AC3E}">
        <p14:creationId xmlns:p14="http://schemas.microsoft.com/office/powerpoint/2010/main" val="1425265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C15F71-C19C-42F4-A6BC-167F6B7FF95C}"/>
              </a:ext>
            </a:extLst>
          </p:cNvPr>
          <p:cNvSpPr>
            <a:spLocks noGrp="1"/>
          </p:cNvSpPr>
          <p:nvPr>
            <p:ph type="title"/>
          </p:nvPr>
        </p:nvSpPr>
        <p:spPr/>
        <p:txBody>
          <a:bodyPr/>
          <a:lstStyle/>
          <a:p>
            <a:r>
              <a:rPr lang="pl-PL" dirty="0"/>
              <a:t>Decyzja przenosząca pozwolenie na budowę</a:t>
            </a:r>
          </a:p>
        </p:txBody>
      </p:sp>
      <p:sp>
        <p:nvSpPr>
          <p:cNvPr id="3" name="Symbol zastępczy zawartości 2">
            <a:extLst>
              <a:ext uri="{FF2B5EF4-FFF2-40B4-BE49-F238E27FC236}">
                <a16:creationId xmlns:a16="http://schemas.microsoft.com/office/drawing/2014/main" id="{808B0921-AD63-4ACD-B237-7EBB0A0DB46F}"/>
              </a:ext>
            </a:extLst>
          </p:cNvPr>
          <p:cNvSpPr>
            <a:spLocks noGrp="1"/>
          </p:cNvSpPr>
          <p:nvPr>
            <p:ph idx="1"/>
          </p:nvPr>
        </p:nvSpPr>
        <p:spPr/>
        <p:txBody>
          <a:bodyPr/>
          <a:lstStyle/>
          <a:p>
            <a:pPr algn="just">
              <a:buFontTx/>
              <a:buChar char="-"/>
            </a:pPr>
            <a:endParaRPr lang="pl-PL" dirty="0"/>
          </a:p>
          <a:p>
            <a:pPr algn="just">
              <a:buFontTx/>
              <a:buChar char="-"/>
            </a:pPr>
            <a:r>
              <a:rPr lang="pl-PL" dirty="0"/>
              <a:t>Możliwe jest przeniesienie na następcę prawnego inwestora, gdyż pozwolenie na budowę </a:t>
            </a:r>
            <a:r>
              <a:rPr lang="pl-PL" dirty="0">
                <a:solidFill>
                  <a:srgbClr val="7030A0"/>
                </a:solidFill>
              </a:rPr>
              <a:t>ma charakter rzeczowy (określa sytuację prawną terenu)</a:t>
            </a:r>
            <a:r>
              <a:rPr lang="pl-PL" dirty="0"/>
              <a:t>;</a:t>
            </a:r>
          </a:p>
          <a:p>
            <a:pPr algn="just">
              <a:buFontTx/>
              <a:buChar char="-"/>
            </a:pPr>
            <a:r>
              <a:rPr lang="pl-PL" dirty="0"/>
              <a:t>przeniesiona może być ostateczna decyzja o pozwoleniu na budowę;</a:t>
            </a:r>
          </a:p>
          <a:p>
            <a:pPr algn="just">
              <a:buFontTx/>
              <a:buChar char="-"/>
            </a:pPr>
            <a:r>
              <a:rPr lang="pl-PL" dirty="0"/>
              <a:t>pozwolenie na budowę przenoszone jest przez organ administracji architektoniczno-budowlanej, który wydał decyzję o pozwoleniu na budowę, </a:t>
            </a:r>
            <a:r>
              <a:rPr lang="pl-PL" u="sng" dirty="0"/>
              <a:t>w drodze decyzji administracyjnej</a:t>
            </a:r>
            <a:r>
              <a:rPr lang="pl-PL" dirty="0"/>
              <a:t>.</a:t>
            </a:r>
          </a:p>
        </p:txBody>
      </p:sp>
    </p:spTree>
    <p:extLst>
      <p:ext uri="{BB962C8B-B14F-4D97-AF65-F5344CB8AC3E}">
        <p14:creationId xmlns:p14="http://schemas.microsoft.com/office/powerpoint/2010/main" val="73190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48DED2-9146-47D8-8229-E61E6C040449}"/>
              </a:ext>
            </a:extLst>
          </p:cNvPr>
          <p:cNvSpPr>
            <a:spLocks noGrp="1"/>
          </p:cNvSpPr>
          <p:nvPr>
            <p:ph type="title"/>
          </p:nvPr>
        </p:nvSpPr>
        <p:spPr/>
        <p:txBody>
          <a:bodyPr/>
          <a:lstStyle/>
          <a:p>
            <a:r>
              <a:rPr lang="pl-PL" dirty="0"/>
              <a:t>Przesłanki </a:t>
            </a:r>
          </a:p>
        </p:txBody>
      </p:sp>
      <p:sp>
        <p:nvSpPr>
          <p:cNvPr id="3" name="Symbol zastępczy zawartości 2">
            <a:extLst>
              <a:ext uri="{FF2B5EF4-FFF2-40B4-BE49-F238E27FC236}">
                <a16:creationId xmlns:a16="http://schemas.microsoft.com/office/drawing/2014/main" id="{B9ED27E8-BE14-441C-B265-8697013A0853}"/>
              </a:ext>
            </a:extLst>
          </p:cNvPr>
          <p:cNvSpPr>
            <a:spLocks noGrp="1"/>
          </p:cNvSpPr>
          <p:nvPr>
            <p:ph idx="1"/>
          </p:nvPr>
        </p:nvSpPr>
        <p:spPr>
          <a:xfrm>
            <a:off x="0" y="1825624"/>
            <a:ext cx="12192000" cy="5032375"/>
          </a:xfrm>
        </p:spPr>
        <p:txBody>
          <a:bodyPr>
            <a:normAutofit/>
          </a:bodyPr>
          <a:lstStyle/>
          <a:p>
            <a:pPr marL="0" indent="0" algn="just">
              <a:buNone/>
            </a:pPr>
            <a:r>
              <a:rPr lang="pl-PL" b="1" dirty="0"/>
              <a:t>Art. 40. PB</a:t>
            </a:r>
          </a:p>
          <a:p>
            <a:pPr marL="0" indent="0" algn="just">
              <a:buNone/>
            </a:pPr>
            <a:endParaRPr lang="pl-PL" b="1" dirty="0"/>
          </a:p>
          <a:p>
            <a:pPr algn="just">
              <a:buFont typeface="Wingdings" panose="05000000000000000000" pitchFamily="2" charset="2"/>
              <a:buChar char="ü"/>
            </a:pPr>
            <a:r>
              <a:rPr lang="pl-PL" dirty="0"/>
              <a:t>zgoda dotychczasowego inwestora;</a:t>
            </a:r>
          </a:p>
          <a:p>
            <a:pPr algn="just">
              <a:buFont typeface="Wingdings" panose="05000000000000000000" pitchFamily="2" charset="2"/>
              <a:buChar char="ü"/>
            </a:pPr>
            <a:r>
              <a:rPr lang="pl-PL" dirty="0"/>
              <a:t>podmiot, na którego decyzja ma być przeniesiona złoży oświadczenie o przejęciu wszystkich warunków zawartych w decyzji o pozwoleniu na budowę; </a:t>
            </a:r>
          </a:p>
          <a:p>
            <a:pPr algn="just">
              <a:buFont typeface="Wingdings" panose="05000000000000000000" pitchFamily="2" charset="2"/>
              <a:buChar char="ü"/>
            </a:pPr>
            <a:r>
              <a:rPr lang="pl-PL" dirty="0"/>
              <a:t>złoży oświadczenie, pod rygorem odpowiedzialności karnej, o posiadanym prawie do dysponowania nieruchomością na cele budowlane.</a:t>
            </a:r>
          </a:p>
          <a:p>
            <a:pPr marL="0" indent="0">
              <a:buNone/>
            </a:pPr>
            <a:endParaRPr lang="pl-PL" dirty="0"/>
          </a:p>
          <a:p>
            <a:pPr marL="0" indent="0">
              <a:buNone/>
            </a:pPr>
            <a:r>
              <a:rPr lang="pl-PL" sz="2200" dirty="0"/>
              <a:t>stosuje się odpowiednio do decyzji o pozwoleniu na wznowienie robót budowlanych </a:t>
            </a:r>
          </a:p>
        </p:txBody>
      </p:sp>
    </p:spTree>
    <p:extLst>
      <p:ext uri="{BB962C8B-B14F-4D97-AF65-F5344CB8AC3E}">
        <p14:creationId xmlns:p14="http://schemas.microsoft.com/office/powerpoint/2010/main" val="1021218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5BA5C1-7E77-4C3C-974F-1A462D2A6C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361221E-4DD0-4A2F-B7C1-E2CC6C3FC7F2}"/>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r>
              <a:rPr lang="pl-PL" dirty="0"/>
              <a:t>Stronami w postępowaniu o przeniesienie pozwolenia na budowę są </a:t>
            </a:r>
            <a:r>
              <a:rPr lang="pl-PL" dirty="0">
                <a:solidFill>
                  <a:srgbClr val="7030A0"/>
                </a:solidFill>
              </a:rPr>
              <a:t>wyłącznie dotychczasowy i nowy inwestor. </a:t>
            </a:r>
          </a:p>
        </p:txBody>
      </p:sp>
    </p:spTree>
    <p:extLst>
      <p:ext uri="{BB962C8B-B14F-4D97-AF65-F5344CB8AC3E}">
        <p14:creationId xmlns:p14="http://schemas.microsoft.com/office/powerpoint/2010/main" val="475307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FE88BC-B5CA-4951-B15D-48C449D4565A}"/>
              </a:ext>
            </a:extLst>
          </p:cNvPr>
          <p:cNvSpPr>
            <a:spLocks noGrp="1"/>
          </p:cNvSpPr>
          <p:nvPr>
            <p:ph type="title"/>
          </p:nvPr>
        </p:nvSpPr>
        <p:spPr/>
        <p:txBody>
          <a:bodyPr>
            <a:normAutofit fontScale="90000"/>
          </a:bodyPr>
          <a:lstStyle/>
          <a:p>
            <a:r>
              <a:rPr lang="pl-PL" dirty="0"/>
              <a:t>Decyzja o niezbędności wejścia do sąsiedniego budynku, lokalu lub na teren sąsiedniej nieruchomości</a:t>
            </a:r>
          </a:p>
        </p:txBody>
      </p:sp>
      <p:sp>
        <p:nvSpPr>
          <p:cNvPr id="3" name="Symbol zastępczy zawartości 2">
            <a:extLst>
              <a:ext uri="{FF2B5EF4-FFF2-40B4-BE49-F238E27FC236}">
                <a16:creationId xmlns:a16="http://schemas.microsoft.com/office/drawing/2014/main" id="{DDBDA824-AFF7-4D26-9828-066B5A298772}"/>
              </a:ext>
            </a:extLst>
          </p:cNvPr>
          <p:cNvSpPr>
            <a:spLocks noGrp="1"/>
          </p:cNvSpPr>
          <p:nvPr>
            <p:ph idx="1"/>
          </p:nvPr>
        </p:nvSpPr>
        <p:spPr>
          <a:xfrm>
            <a:off x="0" y="1825624"/>
            <a:ext cx="11353800" cy="5032375"/>
          </a:xfrm>
        </p:spPr>
        <p:txBody>
          <a:bodyPr>
            <a:normAutofit fontScale="77500" lnSpcReduction="20000"/>
          </a:bodyPr>
          <a:lstStyle/>
          <a:p>
            <a:pPr marL="0" indent="0">
              <a:buNone/>
            </a:pPr>
            <a:endParaRPr lang="pl-PL" b="1" dirty="0"/>
          </a:p>
          <a:p>
            <a:pPr marL="0" indent="0" algn="just">
              <a:buNone/>
            </a:pPr>
            <a:r>
              <a:rPr lang="pl-PL" b="1" dirty="0"/>
              <a:t>Art. 47. </a:t>
            </a:r>
            <a:r>
              <a:rPr lang="pl-PL" dirty="0"/>
              <a:t>1. </a:t>
            </a:r>
            <a:r>
              <a:rPr lang="pl-PL" b="1" dirty="0">
                <a:solidFill>
                  <a:srgbClr val="00B050"/>
                </a:solidFill>
              </a:rPr>
              <a:t>Jeżeli do wykonania prac przygotowawczych lub robót budowlanych jest niezbędne wejście do sąsiedniego budynku, lokalu lub na teren sąsiedniej nieruchomości, inwestor jest obowiązany przed rozpoczęciem robót uzyskać zgodę właściciela sąsiedniej nieruchomości, budynku lub lokalu (najemcy) na wejście oraz uzgodnić z nim przewidywany sposób, zakres i terminy korzystania z tych obiektów, a także ewentualną rekompensatę z tego tytułu. </a:t>
            </a:r>
          </a:p>
          <a:p>
            <a:pPr marL="0" indent="0" algn="just">
              <a:buNone/>
            </a:pPr>
            <a:r>
              <a:rPr lang="pl-PL" dirty="0"/>
              <a:t>2. W razie nieuzgodnienia warunków, o których mowa w ust. 1, </a:t>
            </a:r>
            <a:r>
              <a:rPr lang="pl-PL" dirty="0">
                <a:solidFill>
                  <a:schemeClr val="accent5">
                    <a:lumMod val="75000"/>
                  </a:schemeClr>
                </a:solidFill>
              </a:rPr>
              <a:t>organ administracji architektoniczno-budowlanej – na wniosek inwestora – w terminie 14 dni od dnia złożenia wniosku, rozstrzyga, w drodze decyzji, o niezbędności wejścia do sąsiedniego budynku, lokalu lub na teren sąsiedniej nieruchomości</a:t>
            </a:r>
            <a:r>
              <a:rPr lang="pl-PL" dirty="0"/>
              <a:t>. W przypadku uznania zasadności wniosku inwestora, </a:t>
            </a:r>
            <a:r>
              <a:rPr lang="pl-PL" dirty="0">
                <a:solidFill>
                  <a:schemeClr val="accent5">
                    <a:lumMod val="75000"/>
                  </a:schemeClr>
                </a:solidFill>
              </a:rPr>
              <a:t>organ administracji architektoniczno-budowlanej określa jednocześnie granice niezbędnej potrzeby oraz warunki korzystania z sąsiedniego budynku, lokalu lub nieruchomości. </a:t>
            </a:r>
          </a:p>
          <a:p>
            <a:pPr marL="0" indent="0" algn="just">
              <a:buNone/>
            </a:pPr>
            <a:r>
              <a:rPr lang="pl-PL" dirty="0"/>
              <a:t>(…)</a:t>
            </a:r>
          </a:p>
          <a:p>
            <a:pPr marL="0" indent="0" algn="just">
              <a:buNone/>
            </a:pPr>
            <a:r>
              <a:rPr lang="pl-PL" dirty="0"/>
              <a:t>3. Inwestor, po zakończeniu robót, o których mowa w ust. 1, </a:t>
            </a:r>
            <a:r>
              <a:rPr lang="pl-PL" dirty="0">
                <a:solidFill>
                  <a:schemeClr val="accent4">
                    <a:lumMod val="75000"/>
                  </a:schemeClr>
                </a:solidFill>
              </a:rPr>
              <a:t>jest obowiązany naprawić szkody powstałe w wyniku korzystania z sąsiedniej nieruchomości, budynku lub lokalu </a:t>
            </a:r>
            <a:r>
              <a:rPr lang="pl-PL" dirty="0"/>
              <a:t>– na zasadach określonych w Kodeksie cywilnym. </a:t>
            </a:r>
          </a:p>
          <a:p>
            <a:pPr marL="0" indent="0" algn="just">
              <a:buNone/>
            </a:pPr>
            <a:r>
              <a:rPr lang="pl-PL" dirty="0"/>
              <a:t>4. Zajęcie, na potrzeby budowy, pasa drogowego lub jego części może nastąpić po spełnieniu wymagań określonych w odrębnych przepisach. </a:t>
            </a:r>
          </a:p>
        </p:txBody>
      </p:sp>
    </p:spTree>
    <p:extLst>
      <p:ext uri="{BB962C8B-B14F-4D97-AF65-F5344CB8AC3E}">
        <p14:creationId xmlns:p14="http://schemas.microsoft.com/office/powerpoint/2010/main" val="2275503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D2C5A2-5E57-4E25-99A6-3D6954420FD5}"/>
              </a:ext>
            </a:extLst>
          </p:cNvPr>
          <p:cNvSpPr>
            <a:spLocks noGrp="1"/>
          </p:cNvSpPr>
          <p:nvPr>
            <p:ph type="title"/>
          </p:nvPr>
        </p:nvSpPr>
        <p:spPr/>
        <p:txBody>
          <a:bodyPr/>
          <a:lstStyle/>
          <a:p>
            <a:r>
              <a:rPr lang="pl-PL" dirty="0"/>
              <a:t>Decyzja o zmianie pozwolenia na budowę</a:t>
            </a:r>
          </a:p>
        </p:txBody>
      </p:sp>
      <p:sp>
        <p:nvSpPr>
          <p:cNvPr id="3" name="Symbol zastępczy zawartości 2">
            <a:extLst>
              <a:ext uri="{FF2B5EF4-FFF2-40B4-BE49-F238E27FC236}">
                <a16:creationId xmlns:a16="http://schemas.microsoft.com/office/drawing/2014/main" id="{5FF9487F-3CC9-4D58-9B30-83A475D0ED9A}"/>
              </a:ext>
            </a:extLst>
          </p:cNvPr>
          <p:cNvSpPr>
            <a:spLocks noGrp="1"/>
          </p:cNvSpPr>
          <p:nvPr>
            <p:ph idx="1"/>
          </p:nvPr>
        </p:nvSpPr>
        <p:spPr/>
        <p:txBody>
          <a:bodyPr/>
          <a:lstStyle/>
          <a:p>
            <a:pPr algn="just">
              <a:buFontTx/>
              <a:buChar char="-"/>
            </a:pPr>
            <a:r>
              <a:rPr lang="pl-PL" dirty="0"/>
              <a:t>Wymagana w przypadku </a:t>
            </a:r>
            <a:r>
              <a:rPr lang="pl-PL" dirty="0">
                <a:highlight>
                  <a:srgbClr val="00FFFF"/>
                </a:highlight>
              </a:rPr>
              <a:t>istotnego odstąpienia od zatwierdzonego projektu lub innych warunków pozwolenia na budowę</a:t>
            </a:r>
            <a:r>
              <a:rPr lang="pl-PL" dirty="0"/>
              <a:t>;</a:t>
            </a:r>
          </a:p>
          <a:p>
            <a:pPr algn="just">
              <a:buFontTx/>
              <a:buChar char="-"/>
            </a:pPr>
            <a:r>
              <a:rPr lang="pl-PL" dirty="0"/>
              <a:t>klasyfikacji zamierzonych odstępstw dokonuje projektant;</a:t>
            </a:r>
          </a:p>
          <a:p>
            <a:pPr algn="just">
              <a:buFontTx/>
              <a:buChar char="-"/>
            </a:pPr>
            <a:r>
              <a:rPr lang="pl-PL" dirty="0">
                <a:highlight>
                  <a:srgbClr val="00FFFF"/>
                </a:highlight>
              </a:rPr>
              <a:t>wydawana przez organ administracji architektoniczno-budowlanej</a:t>
            </a:r>
            <a:r>
              <a:rPr lang="pl-PL" dirty="0"/>
              <a:t>;</a:t>
            </a:r>
          </a:p>
          <a:p>
            <a:pPr algn="just">
              <a:buFontTx/>
              <a:buChar char="-"/>
            </a:pPr>
            <a:r>
              <a:rPr lang="pl-PL" dirty="0"/>
              <a:t>istotne odstąpienie bez decyzji o zmianie pozwolenia na budowę stanowi </a:t>
            </a:r>
            <a:r>
              <a:rPr lang="pl-PL" dirty="0">
                <a:highlight>
                  <a:srgbClr val="00FFFF"/>
                </a:highlight>
              </a:rPr>
              <a:t>samowolę budowlaną</a:t>
            </a:r>
            <a:r>
              <a:rPr lang="pl-PL" dirty="0"/>
              <a:t>.</a:t>
            </a:r>
          </a:p>
          <a:p>
            <a:pPr marL="0" indent="0">
              <a:buNone/>
            </a:pPr>
            <a:endParaRPr lang="pl-PL" dirty="0"/>
          </a:p>
        </p:txBody>
      </p:sp>
    </p:spTree>
    <p:extLst>
      <p:ext uri="{BB962C8B-B14F-4D97-AF65-F5344CB8AC3E}">
        <p14:creationId xmlns:p14="http://schemas.microsoft.com/office/powerpoint/2010/main" val="218620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C2FECD-2FC4-4758-8A7E-6293E87E87A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40C2B5E-50F5-410A-AFD0-EB1015CE2823}"/>
              </a:ext>
            </a:extLst>
          </p:cNvPr>
          <p:cNvSpPr>
            <a:spLocks noGrp="1"/>
          </p:cNvSpPr>
          <p:nvPr>
            <p:ph idx="1"/>
          </p:nvPr>
        </p:nvSpPr>
        <p:spPr>
          <a:xfrm>
            <a:off x="0" y="1690688"/>
            <a:ext cx="11520054" cy="5167312"/>
          </a:xfrm>
        </p:spPr>
        <p:txBody>
          <a:bodyPr/>
          <a:lstStyle/>
          <a:p>
            <a:pPr marL="0" indent="0">
              <a:buNone/>
            </a:pPr>
            <a:endParaRPr lang="pl-PL" dirty="0"/>
          </a:p>
          <a:p>
            <a:pPr marL="514350" indent="-514350">
              <a:buAutoNum type="arabicPeriod"/>
            </a:pPr>
            <a:endParaRPr lang="pl-PL" dirty="0"/>
          </a:p>
          <a:p>
            <a:pPr marL="0" indent="0" algn="just">
              <a:buNone/>
            </a:pPr>
            <a:r>
              <a:rPr lang="pl-PL" dirty="0">
                <a:solidFill>
                  <a:schemeClr val="accent6">
                    <a:lumMod val="75000"/>
                  </a:schemeClr>
                </a:solidFill>
              </a:rPr>
              <a:t>Stopniowanie reglamentacji uzależnione jest od rodzaju obiektu budowlanego lub robót budowlanych.</a:t>
            </a:r>
          </a:p>
          <a:p>
            <a:pPr marL="0" indent="0" algn="just">
              <a:buNone/>
            </a:pPr>
            <a:endParaRPr lang="pl-PL" dirty="0">
              <a:solidFill>
                <a:schemeClr val="accent6">
                  <a:lumMod val="75000"/>
                </a:schemeClr>
              </a:solidFill>
            </a:endParaRPr>
          </a:p>
          <a:p>
            <a:pPr marL="0" indent="0" algn="just">
              <a:buNone/>
            </a:pPr>
            <a:r>
              <a:rPr lang="pl-PL" sz="2400" dirty="0"/>
              <a:t>Art. 28 ust. 1 PB -&gt; ROBOTY BUDOWLANE MOŻNA ROZPOCZĄĆ </a:t>
            </a:r>
            <a:r>
              <a:rPr lang="pl-PL" sz="2400" u="sng" dirty="0"/>
              <a:t>JEDYNIE NA PODSTAWIE DECYZJI O POZWOLENIU NA BUDOWĘ</a:t>
            </a:r>
            <a:r>
              <a:rPr lang="pl-PL" sz="2400" dirty="0"/>
              <a:t>, </a:t>
            </a:r>
            <a:r>
              <a:rPr lang="pl-PL" sz="2400" dirty="0">
                <a:solidFill>
                  <a:srgbClr val="FF5050"/>
                </a:solidFill>
              </a:rPr>
              <a:t>Z ZASTRZEŻENIEM</a:t>
            </a:r>
            <a:r>
              <a:rPr lang="pl-PL" sz="2400" dirty="0"/>
              <a:t> ART. 29-31.</a:t>
            </a:r>
          </a:p>
        </p:txBody>
      </p:sp>
    </p:spTree>
    <p:extLst>
      <p:ext uri="{BB962C8B-B14F-4D97-AF65-F5344CB8AC3E}">
        <p14:creationId xmlns:p14="http://schemas.microsoft.com/office/powerpoint/2010/main" val="345277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15A130-AD35-4674-BABF-7126AFAB679D}"/>
              </a:ext>
            </a:extLst>
          </p:cNvPr>
          <p:cNvSpPr>
            <a:spLocks noGrp="1"/>
          </p:cNvSpPr>
          <p:nvPr>
            <p:ph type="title"/>
          </p:nvPr>
        </p:nvSpPr>
        <p:spPr/>
        <p:txBody>
          <a:bodyPr/>
          <a:lstStyle/>
          <a:p>
            <a:r>
              <a:rPr lang="pl-PL" dirty="0"/>
              <a:t>POZWOLENIE NA BUDOWĘ</a:t>
            </a:r>
          </a:p>
        </p:txBody>
      </p:sp>
      <p:sp>
        <p:nvSpPr>
          <p:cNvPr id="3" name="Symbol zastępczy zawartości 2">
            <a:extLst>
              <a:ext uri="{FF2B5EF4-FFF2-40B4-BE49-F238E27FC236}">
                <a16:creationId xmlns:a16="http://schemas.microsoft.com/office/drawing/2014/main" id="{21CDFA0E-94D7-4A14-83EB-4FBF8A0E1530}"/>
              </a:ext>
            </a:extLst>
          </p:cNvPr>
          <p:cNvSpPr>
            <a:spLocks noGrp="1"/>
          </p:cNvSpPr>
          <p:nvPr>
            <p:ph idx="1"/>
          </p:nvPr>
        </p:nvSpPr>
        <p:spPr>
          <a:xfrm>
            <a:off x="0" y="1825624"/>
            <a:ext cx="12192000" cy="5032375"/>
          </a:xfrm>
        </p:spPr>
        <p:txBody>
          <a:bodyPr/>
          <a:lstStyle/>
          <a:p>
            <a:pPr marL="0" indent="0" algn="just">
              <a:buNone/>
            </a:pPr>
            <a:endParaRPr lang="pl-PL" dirty="0"/>
          </a:p>
          <a:p>
            <a:pPr marL="0" indent="0" algn="just">
              <a:buNone/>
            </a:pPr>
            <a:r>
              <a:rPr lang="pl-PL" b="1" dirty="0"/>
              <a:t>Definicja legalna </a:t>
            </a:r>
            <a:r>
              <a:rPr lang="pl-PL" dirty="0"/>
              <a:t>tej formy reglamentacji rozpoczęcia procesu budowlanego zawarta została przez ustawodawcę w art. 3 pkt 12 PB;</a:t>
            </a:r>
          </a:p>
          <a:p>
            <a:pPr marL="0" indent="0" algn="just">
              <a:buNone/>
            </a:pPr>
            <a:endParaRPr lang="pl-PL" dirty="0"/>
          </a:p>
          <a:p>
            <a:pPr marL="0" indent="0" algn="just">
              <a:buNone/>
            </a:pPr>
            <a:r>
              <a:rPr lang="pl-PL" dirty="0"/>
              <a:t>Zgodnie z definicją przez pojęcie pozwolenia na budowę – należy rozumieć </a:t>
            </a:r>
            <a:r>
              <a:rPr lang="pl-PL" b="1" u="sng" dirty="0">
                <a:solidFill>
                  <a:schemeClr val="accent1">
                    <a:lumMod val="75000"/>
                  </a:schemeClr>
                </a:solidFill>
              </a:rPr>
              <a:t>decyzję administracyjną</a:t>
            </a:r>
            <a:r>
              <a:rPr lang="pl-PL" b="1" dirty="0">
                <a:solidFill>
                  <a:schemeClr val="accent1">
                    <a:lumMod val="75000"/>
                  </a:schemeClr>
                </a:solidFill>
              </a:rPr>
              <a:t> </a:t>
            </a:r>
            <a:r>
              <a:rPr lang="pl-PL" dirty="0">
                <a:solidFill>
                  <a:schemeClr val="accent1">
                    <a:lumMod val="75000"/>
                  </a:schemeClr>
                </a:solidFill>
              </a:rPr>
              <a:t>zezwalającą na rozpoczęcie i prowadzenie budowy lub wykonywanie robót budowlanych innych niż budowa obiektu budowlanego. </a:t>
            </a:r>
          </a:p>
          <a:p>
            <a:pPr marL="0" indent="0" algn="just">
              <a:buNone/>
            </a:pPr>
            <a:endParaRPr lang="pl-PL" dirty="0">
              <a:solidFill>
                <a:schemeClr val="accent1">
                  <a:lumMod val="75000"/>
                </a:schemeClr>
              </a:solidFill>
            </a:endParaRPr>
          </a:p>
          <a:p>
            <a:pPr marL="0" indent="0" algn="just">
              <a:buNone/>
            </a:pPr>
            <a:r>
              <a:rPr lang="pl-PL" dirty="0"/>
              <a:t>Art. 28 ust. 1a PB – </a:t>
            </a:r>
            <a:r>
              <a:rPr lang="pl-PL" b="1" dirty="0"/>
              <a:t>DECYZJĘ O POZWOLENIU NA BUDOWĘ WYDAJE ORGAN ADMINISTRACJI ARCHITEKTONICZNO-BUDOWLANEJ</a:t>
            </a:r>
          </a:p>
        </p:txBody>
      </p:sp>
    </p:spTree>
    <p:extLst>
      <p:ext uri="{BB962C8B-B14F-4D97-AF65-F5344CB8AC3E}">
        <p14:creationId xmlns:p14="http://schemas.microsoft.com/office/powerpoint/2010/main" val="39143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7505F1-3BF9-4D8A-B0E8-5AC6C7490DA2}"/>
              </a:ext>
            </a:extLst>
          </p:cNvPr>
          <p:cNvSpPr>
            <a:spLocks noGrp="1"/>
          </p:cNvSpPr>
          <p:nvPr>
            <p:ph type="title"/>
          </p:nvPr>
        </p:nvSpPr>
        <p:spPr/>
        <p:txBody>
          <a:bodyPr>
            <a:normAutofit fontScale="90000"/>
          </a:bodyPr>
          <a:lstStyle/>
          <a:p>
            <a:pPr marL="0" indent="0"/>
            <a:br>
              <a:rPr lang="pl-PL" dirty="0">
                <a:solidFill>
                  <a:schemeClr val="accent4">
                    <a:lumMod val="75000"/>
                  </a:schemeClr>
                </a:solidFill>
              </a:rPr>
            </a:br>
            <a:r>
              <a:rPr lang="pl-PL" dirty="0">
                <a:solidFill>
                  <a:schemeClr val="accent4">
                    <a:lumMod val="75000"/>
                  </a:schemeClr>
                </a:solidFill>
              </a:rPr>
              <a:t>Załączniki obligatoryjne</a:t>
            </a:r>
            <a:br>
              <a:rPr lang="pl-PL" dirty="0">
                <a:solidFill>
                  <a:schemeClr val="accent4">
                    <a:lumMod val="75000"/>
                  </a:schemeClr>
                </a:solidFill>
              </a:rPr>
            </a:br>
            <a:r>
              <a:rPr lang="pl-PL" dirty="0">
                <a:solidFill>
                  <a:schemeClr val="accent6">
                    <a:lumMod val="75000"/>
                  </a:schemeClr>
                </a:solidFill>
              </a:rPr>
              <a:t>Załączniki fakultatywne</a:t>
            </a:r>
            <a:br>
              <a:rPr lang="pl-PL" dirty="0">
                <a:solidFill>
                  <a:schemeClr val="accent6">
                    <a:lumMod val="75000"/>
                  </a:schemeClr>
                </a:solidFill>
              </a:rPr>
            </a:br>
            <a:endParaRPr lang="pl-PL" dirty="0"/>
          </a:p>
        </p:txBody>
      </p:sp>
      <p:sp>
        <p:nvSpPr>
          <p:cNvPr id="3" name="Symbol zastępczy zawartości 2">
            <a:extLst>
              <a:ext uri="{FF2B5EF4-FFF2-40B4-BE49-F238E27FC236}">
                <a16:creationId xmlns:a16="http://schemas.microsoft.com/office/drawing/2014/main" id="{D8C2B89A-AF7D-4AC2-AED8-3E754B598644}"/>
              </a:ext>
            </a:extLst>
          </p:cNvPr>
          <p:cNvSpPr>
            <a:spLocks noGrp="1"/>
          </p:cNvSpPr>
          <p:nvPr>
            <p:ph idx="1"/>
          </p:nvPr>
        </p:nvSpPr>
        <p:spPr>
          <a:xfrm>
            <a:off x="0" y="1825624"/>
            <a:ext cx="12192000" cy="5032375"/>
          </a:xfrm>
        </p:spPr>
        <p:txBody>
          <a:bodyPr>
            <a:normAutofit fontScale="40000" lnSpcReduction="20000"/>
          </a:bodyPr>
          <a:lstStyle/>
          <a:p>
            <a:pPr marL="0" indent="0" algn="just">
              <a:buNone/>
            </a:pPr>
            <a:r>
              <a:rPr lang="pl-PL" dirty="0"/>
              <a:t>Art. 33 ust. 2.</a:t>
            </a:r>
          </a:p>
          <a:p>
            <a:pPr marL="0" indent="0" algn="just">
              <a:buNone/>
            </a:pPr>
            <a:r>
              <a:rPr lang="pl-PL" dirty="0"/>
              <a:t>Do wniosku o pozwolenie na budowę należy dołączyć: </a:t>
            </a:r>
          </a:p>
          <a:p>
            <a:pPr marL="0" indent="0" algn="just">
              <a:buAutoNum type="arabicParenR"/>
            </a:pPr>
            <a:r>
              <a:rPr lang="pl-PL" dirty="0">
                <a:solidFill>
                  <a:schemeClr val="accent4">
                    <a:lumMod val="75000"/>
                  </a:schemeClr>
                </a:solidFill>
              </a:rPr>
              <a:t> projekt zagospodarowania działki lub terenu oraz projekt architektoniczno-budowlany w postaci:</a:t>
            </a:r>
          </a:p>
          <a:p>
            <a:pPr marL="0" indent="0" algn="just">
              <a:buAutoNum type="alphaLcParenR"/>
            </a:pPr>
            <a:r>
              <a:rPr lang="pl-PL" dirty="0">
                <a:solidFill>
                  <a:schemeClr val="accent4">
                    <a:lumMod val="75000"/>
                  </a:schemeClr>
                </a:solidFill>
              </a:rPr>
              <a:t> papierowej – w 3 egzemplarzach albo</a:t>
            </a:r>
          </a:p>
          <a:p>
            <a:pPr marL="0" indent="0" algn="just">
              <a:buNone/>
            </a:pPr>
            <a:r>
              <a:rPr lang="pl-PL" dirty="0">
                <a:solidFill>
                  <a:schemeClr val="accent4">
                    <a:lumMod val="75000"/>
                  </a:schemeClr>
                </a:solidFill>
              </a:rPr>
              <a:t>b) elektronicznej</a:t>
            </a:r>
          </a:p>
          <a:p>
            <a:pPr marL="0" indent="0" algn="just">
              <a:buNone/>
            </a:pPr>
            <a:r>
              <a:rPr lang="pl-PL" dirty="0">
                <a:solidFill>
                  <a:schemeClr val="accent4">
                    <a:lumMod val="75000"/>
                  </a:schemeClr>
                </a:solidFill>
              </a:rPr>
              <a:t>- wraz z opiniami, uzgodnieniami, pozwoleniami i innymi dokumentami których obowiązek dołączenia wynika z przepisów odrębnych ustaw, lub kopiami tych opinii, uzgodnień, pozwoleń i innych dokumentów; </a:t>
            </a:r>
          </a:p>
          <a:p>
            <a:pPr marL="0" indent="0" algn="just">
              <a:buNone/>
            </a:pPr>
            <a:r>
              <a:rPr lang="pl-PL" dirty="0">
                <a:solidFill>
                  <a:schemeClr val="accent4">
                    <a:lumMod val="75000"/>
                  </a:schemeClr>
                </a:solidFill>
              </a:rPr>
              <a:t>2) oświadczenie o posiadanym prawie do dysponowania nieruchomością na cele budowlane; </a:t>
            </a:r>
          </a:p>
          <a:p>
            <a:pPr marL="0" indent="0" algn="just">
              <a:buNone/>
            </a:pPr>
            <a:r>
              <a:rPr lang="pl-PL" dirty="0">
                <a:solidFill>
                  <a:schemeClr val="accent6">
                    <a:lumMod val="75000"/>
                  </a:schemeClr>
                </a:solidFill>
              </a:rPr>
              <a:t>3) decyzję o warunkach zabudowy i zagospodarowania terenu, </a:t>
            </a:r>
            <a:r>
              <a:rPr lang="pl-PL" b="1" u="sng" dirty="0">
                <a:solidFill>
                  <a:schemeClr val="accent6">
                    <a:lumMod val="75000"/>
                  </a:schemeClr>
                </a:solidFill>
              </a:rPr>
              <a:t>jeżeli jest ona wymagana </a:t>
            </a:r>
            <a:r>
              <a:rPr lang="pl-PL" dirty="0">
                <a:solidFill>
                  <a:schemeClr val="accent6">
                    <a:lumMod val="75000"/>
                  </a:schemeClr>
                </a:solidFill>
              </a:rPr>
              <a:t>zgodnie z przepisami o planowaniu i zagospodarowaniu przestrzennym; </a:t>
            </a:r>
          </a:p>
          <a:p>
            <a:pPr marL="0" indent="0" algn="just">
              <a:buNone/>
            </a:pPr>
            <a:r>
              <a:rPr lang="pl-PL" dirty="0">
                <a:solidFill>
                  <a:schemeClr val="accent6">
                    <a:lumMod val="75000"/>
                  </a:schemeClr>
                </a:solidFill>
              </a:rPr>
              <a:t>3a) pozwolenia, o których mowa w art. 23 ust. 1 i art. 26 ust. 1, oraz decyzję, o której mowa w art. 27 ust. 1 ustawy z dnia 21 marca 1991 r. o obszarach morskich Rzeczypospolitej Polskiej i administracji morskiej, </a:t>
            </a:r>
            <a:r>
              <a:rPr lang="pl-PL" b="1" u="sng" dirty="0">
                <a:solidFill>
                  <a:schemeClr val="accent6">
                    <a:lumMod val="75000"/>
                  </a:schemeClr>
                </a:solidFill>
              </a:rPr>
              <a:t>jeżeli są one wymagane</a:t>
            </a:r>
            <a:r>
              <a:rPr lang="pl-PL" dirty="0">
                <a:solidFill>
                  <a:schemeClr val="accent6">
                    <a:lumMod val="75000"/>
                  </a:schemeClr>
                </a:solidFill>
              </a:rPr>
              <a:t>; </a:t>
            </a:r>
          </a:p>
          <a:p>
            <a:pPr marL="0" indent="0" algn="just">
              <a:buNone/>
            </a:pPr>
            <a:r>
              <a:rPr lang="pl-PL" dirty="0">
                <a:solidFill>
                  <a:schemeClr val="accent6">
                    <a:lumMod val="75000"/>
                  </a:schemeClr>
                </a:solidFill>
              </a:rPr>
              <a:t>4) w przypadku obiektów zakładów górniczych oraz obiektów usytuowanych na terenach zamkniętych i terenach, o których mowa w art. 82 ust. 3 pkt 1, postanowienie o uzgodnieniu z organem administracji architektoniczno-budowlanej, o którym mowa w art. 82 ust. 2, projektowanych rozwiązań w zakresie: </a:t>
            </a:r>
          </a:p>
          <a:p>
            <a:pPr marL="0" indent="0" algn="just">
              <a:buNone/>
            </a:pPr>
            <a:r>
              <a:rPr lang="pl-PL" dirty="0">
                <a:solidFill>
                  <a:schemeClr val="accent6">
                    <a:lumMod val="75000"/>
                  </a:schemeClr>
                </a:solidFill>
              </a:rPr>
              <a:t>a) linii zabudowy oraz elewacji obiektów budowlanych projektowanych od strony dróg, ulic, placów i innych miejsc publicznych, </a:t>
            </a:r>
          </a:p>
          <a:p>
            <a:pPr marL="0" indent="0" algn="just">
              <a:buNone/>
            </a:pPr>
            <a:r>
              <a:rPr lang="pl-PL" dirty="0">
                <a:solidFill>
                  <a:schemeClr val="accent6">
                    <a:lumMod val="75000"/>
                  </a:schemeClr>
                </a:solidFill>
              </a:rPr>
              <a:t>b) przebiegu i charakterystyki technicznej dróg, linii komunikacyjnych oraz sieci uzbrojenia terenu, wyprowadzonych poza granice terenu zamkniętego, portów morskich i przystani morskich, a także podłączeń tych obiektów do sieci użytku publicznego; </a:t>
            </a:r>
          </a:p>
          <a:p>
            <a:pPr marL="0" indent="0" algn="just">
              <a:buNone/>
            </a:pPr>
            <a:r>
              <a:rPr lang="pl-PL" dirty="0">
                <a:solidFill>
                  <a:schemeClr val="accent6">
                    <a:lumMod val="75000"/>
                  </a:schemeClr>
                </a:solidFill>
              </a:rPr>
              <a:t>(…)</a:t>
            </a:r>
          </a:p>
          <a:p>
            <a:pPr marL="0" indent="0" algn="just">
              <a:buNone/>
            </a:pPr>
            <a:r>
              <a:rPr lang="pl-PL" dirty="0">
                <a:solidFill>
                  <a:schemeClr val="accent6">
                    <a:lumMod val="75000"/>
                  </a:schemeClr>
                </a:solidFill>
              </a:rPr>
              <a:t>7) w przypadku drogi lub jej odcinka, o których mowa w art. 24ga ust. 1 pkt 1 i 2 ustawy z dnia 21 marca 1985 r. o drogach publicznych:</a:t>
            </a:r>
          </a:p>
          <a:p>
            <a:pPr marL="0" indent="0" algn="just">
              <a:buNone/>
            </a:pPr>
            <a:r>
              <a:rPr lang="pl-PL" dirty="0">
                <a:solidFill>
                  <a:schemeClr val="accent6">
                    <a:lumMod val="75000"/>
                  </a:schemeClr>
                </a:solidFill>
              </a:rPr>
              <a:t>a) wynik audytu bezpieczeństwa ruchu drogowego, o którym mowa w art. 24l ust. 1 ustawy z dnia 21 marca 1985 r. o drogach publicznych,</a:t>
            </a:r>
          </a:p>
          <a:p>
            <a:pPr marL="0" indent="0" algn="just">
              <a:buNone/>
            </a:pPr>
            <a:r>
              <a:rPr lang="pl-PL" dirty="0">
                <a:solidFill>
                  <a:schemeClr val="accent6">
                    <a:lumMod val="75000"/>
                  </a:schemeClr>
                </a:solidFill>
              </a:rPr>
              <a:t>b) uzasadnienie zarządcy drogi, o którym mowa w art. 24l ust. 4 ustawy z dnia 21 marca 1985 r. o drogach publicznych;</a:t>
            </a:r>
          </a:p>
          <a:p>
            <a:pPr marL="0" indent="0" algn="just">
              <a:buNone/>
            </a:pPr>
            <a:r>
              <a:rPr lang="pl-PL" dirty="0">
                <a:solidFill>
                  <a:schemeClr val="accent6">
                    <a:lumMod val="75000"/>
                  </a:schemeClr>
                </a:solidFill>
              </a:rPr>
              <a:t>(…)</a:t>
            </a:r>
          </a:p>
          <a:p>
            <a:pPr marL="0" indent="0" algn="just">
              <a:buNone/>
            </a:pPr>
            <a:r>
              <a:rPr lang="pl-PL" dirty="0">
                <a:solidFill>
                  <a:schemeClr val="accent6">
                    <a:lumMod val="75000"/>
                  </a:schemeClr>
                </a:solidFill>
              </a:rPr>
              <a:t>8) umowę urbanistyczną, </a:t>
            </a:r>
            <a:r>
              <a:rPr lang="pl-PL" b="1" u="sng" dirty="0">
                <a:solidFill>
                  <a:schemeClr val="accent6">
                    <a:lumMod val="75000"/>
                  </a:schemeClr>
                </a:solidFill>
              </a:rPr>
              <a:t>jeżeli jej zawarcie jest wymagane</a:t>
            </a:r>
            <a:r>
              <a:rPr lang="pl-PL" dirty="0">
                <a:solidFill>
                  <a:schemeClr val="accent6">
                    <a:lumMod val="75000"/>
                  </a:schemeClr>
                </a:solidFill>
              </a:rPr>
              <a:t> zgodnie z miejscowym planem rewitalizacji;</a:t>
            </a:r>
          </a:p>
          <a:p>
            <a:pPr marL="0" indent="0">
              <a:buNone/>
            </a:pPr>
            <a:r>
              <a:rPr lang="pl-PL" dirty="0">
                <a:solidFill>
                  <a:schemeClr val="accent6">
                    <a:lumMod val="75000"/>
                  </a:schemeClr>
                </a:solidFill>
              </a:rPr>
              <a:t>(…)</a:t>
            </a:r>
          </a:p>
        </p:txBody>
      </p:sp>
    </p:spTree>
    <p:extLst>
      <p:ext uri="{BB962C8B-B14F-4D97-AF65-F5344CB8AC3E}">
        <p14:creationId xmlns:p14="http://schemas.microsoft.com/office/powerpoint/2010/main" val="424705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DD434B-A130-4E6F-B1AA-863708F06C7D}"/>
              </a:ext>
            </a:extLst>
          </p:cNvPr>
          <p:cNvSpPr>
            <a:spLocks noGrp="1"/>
          </p:cNvSpPr>
          <p:nvPr>
            <p:ph type="title"/>
          </p:nvPr>
        </p:nvSpPr>
        <p:spPr/>
        <p:txBody>
          <a:bodyPr/>
          <a:lstStyle/>
          <a:p>
            <a:r>
              <a:rPr lang="pl-PL" dirty="0"/>
              <a:t>Inne załączniki</a:t>
            </a:r>
          </a:p>
        </p:txBody>
      </p:sp>
      <p:sp>
        <p:nvSpPr>
          <p:cNvPr id="3" name="Symbol zastępczy zawartości 2">
            <a:extLst>
              <a:ext uri="{FF2B5EF4-FFF2-40B4-BE49-F238E27FC236}">
                <a16:creationId xmlns:a16="http://schemas.microsoft.com/office/drawing/2014/main" id="{6049AAA3-F881-4910-BDB7-4FE15B030164}"/>
              </a:ext>
            </a:extLst>
          </p:cNvPr>
          <p:cNvSpPr>
            <a:spLocks noGrp="1"/>
          </p:cNvSpPr>
          <p:nvPr>
            <p:ph idx="1"/>
          </p:nvPr>
        </p:nvSpPr>
        <p:spPr>
          <a:xfrm>
            <a:off x="0" y="1825624"/>
            <a:ext cx="11353800" cy="5032375"/>
          </a:xfrm>
        </p:spPr>
        <p:txBody>
          <a:bodyPr>
            <a:normAutofit fontScale="70000" lnSpcReduction="20000"/>
          </a:bodyPr>
          <a:lstStyle/>
          <a:p>
            <a:pPr marL="0" indent="0" algn="just">
              <a:buNone/>
            </a:pPr>
            <a:r>
              <a:rPr lang="pl-PL" b="1" dirty="0"/>
              <a:t>Art. 39. </a:t>
            </a:r>
            <a:r>
              <a:rPr lang="pl-PL" dirty="0"/>
              <a:t>1. Prowadzenie robót budowlanych przy obiekcie budowlanym wpisanym do rejestru zabytków lub na obszarze wpisanym do rejestru zabytków wymaga, przed wydaniem decyzji o pozwoleniu na budowę, uzyskania </a:t>
            </a:r>
            <a:r>
              <a:rPr lang="pl-PL" b="1" dirty="0"/>
              <a:t>pozwolenia na prowadzenie tych robót</a:t>
            </a:r>
            <a:r>
              <a:rPr lang="pl-PL" dirty="0"/>
              <a:t>, wydanego przez </a:t>
            </a:r>
            <a:r>
              <a:rPr lang="pl-PL" b="1" dirty="0"/>
              <a:t>właściwego wojewódzkiego konserwatora zabytków</a:t>
            </a:r>
            <a:r>
              <a:rPr lang="pl-PL" dirty="0"/>
              <a:t>. </a:t>
            </a:r>
          </a:p>
          <a:p>
            <a:pPr marL="0" indent="0" algn="just">
              <a:buNone/>
            </a:pPr>
            <a:r>
              <a:rPr lang="pl-PL" b="1" dirty="0"/>
              <a:t>Art. 39a. </a:t>
            </a:r>
            <a:r>
              <a:rPr lang="pl-PL" dirty="0"/>
              <a:t>Budowa obiektu budowlanego, tymczasowego obiektu budowlanego i urządzenia budowlanego na obszarze Pomnika Zagłady lub jego strefy ochronnej w rozumieniu ustawy z dnia 7 maja 1999 r. o ochronie terenów byłych hitlerowskich obozów zagłady (Dz. U. z 2015 r. poz. 2120) wymaga, przed wydaniem decyzji o pozwoleniu na budowę, uzyskania </a:t>
            </a:r>
            <a:r>
              <a:rPr lang="pl-PL" b="1" dirty="0"/>
              <a:t>zgody właściwego wojewody</a:t>
            </a:r>
            <a:r>
              <a:rPr lang="pl-PL" dirty="0"/>
              <a:t>. </a:t>
            </a:r>
          </a:p>
          <a:p>
            <a:pPr marL="0" indent="0" algn="just">
              <a:buNone/>
            </a:pPr>
            <a:r>
              <a:rPr lang="pl-PL" b="1" dirty="0"/>
              <a:t>Art. 32. </a:t>
            </a:r>
            <a:r>
              <a:rPr lang="pl-PL" dirty="0"/>
              <a:t>1. Pozwolenie na budowę lub rozbiórkę obiektu budowlanego może być wydane po uprzednim: </a:t>
            </a:r>
          </a:p>
          <a:p>
            <a:pPr marL="0" indent="0" algn="just">
              <a:buNone/>
            </a:pPr>
            <a:r>
              <a:rPr lang="pl-PL" dirty="0"/>
              <a:t>(…)</a:t>
            </a:r>
          </a:p>
          <a:p>
            <a:pPr marL="0" indent="0" algn="just">
              <a:buNone/>
            </a:pPr>
            <a:r>
              <a:rPr lang="pl-PL" dirty="0"/>
              <a:t>3) wyrażeniu </a:t>
            </a:r>
            <a:r>
              <a:rPr lang="pl-PL" b="1" dirty="0"/>
              <a:t>zgody przez ministra właściwego do spraw energii </a:t>
            </a:r>
            <a:r>
              <a:rPr lang="pl-PL" dirty="0"/>
              <a:t>– w przypadku budowy lub rozbiórki gazociągu przesyłowego, linii przesyłowej elektroenergetycznej lub rurociągu dalekosiężnego ropy naftowej lub produktów naftowych, a także gazociągu, linii elektroenergetycznej albo rurociągu ropy naftowej lub produktów naftowych dochodzących do granicy RP. </a:t>
            </a:r>
          </a:p>
          <a:p>
            <a:pPr marL="0" indent="0" algn="just">
              <a:buNone/>
            </a:pPr>
            <a:endParaRPr lang="pl-PL" dirty="0"/>
          </a:p>
          <a:p>
            <a:pPr marL="0" indent="0" algn="just">
              <a:buNone/>
            </a:pPr>
            <a:r>
              <a:rPr lang="pl-PL" dirty="0"/>
              <a:t>Przepisy szczególne określają również inne załączniki, które właściwe są dla różnych rodzajów zamierzeń budowlanych.</a:t>
            </a:r>
          </a:p>
        </p:txBody>
      </p:sp>
    </p:spTree>
    <p:extLst>
      <p:ext uri="{BB962C8B-B14F-4D97-AF65-F5344CB8AC3E}">
        <p14:creationId xmlns:p14="http://schemas.microsoft.com/office/powerpoint/2010/main" val="188161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FD5054-7313-4421-84FA-323C419698E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6482AC0-9DC5-4135-AF21-63677F056979}"/>
              </a:ext>
            </a:extLst>
          </p:cNvPr>
          <p:cNvSpPr>
            <a:spLocks noGrp="1"/>
          </p:cNvSpPr>
          <p:nvPr>
            <p:ph idx="1"/>
          </p:nvPr>
        </p:nvSpPr>
        <p:spPr>
          <a:xfrm>
            <a:off x="0" y="1825624"/>
            <a:ext cx="11353800" cy="5032375"/>
          </a:xfrm>
        </p:spPr>
        <p:txBody>
          <a:bodyPr>
            <a:normAutofit fontScale="85000" lnSpcReduction="20000"/>
          </a:bodyPr>
          <a:lstStyle/>
          <a:p>
            <a:pPr marL="0" indent="0" algn="just">
              <a:buNone/>
            </a:pPr>
            <a:endParaRPr lang="pl-PL" dirty="0"/>
          </a:p>
          <a:p>
            <a:pPr marL="0" indent="0" algn="just">
              <a:buNone/>
            </a:pPr>
            <a:r>
              <a:rPr lang="pl-PL" dirty="0"/>
              <a:t>Art. 35 ust. 6 </a:t>
            </a:r>
          </a:p>
          <a:p>
            <a:pPr marL="0" indent="0" algn="just">
              <a:buNone/>
            </a:pPr>
            <a:r>
              <a:rPr lang="pl-PL" dirty="0"/>
              <a:t>W przypadku gdy organ administracji architektoniczno-budowlanej nie wyda decyzji w sprawie pozwolenia na budowę: </a:t>
            </a:r>
          </a:p>
          <a:p>
            <a:pPr marL="0" indent="0" algn="just">
              <a:buNone/>
            </a:pPr>
            <a:r>
              <a:rPr lang="pl-PL" dirty="0"/>
              <a:t>1) </a:t>
            </a:r>
            <a:r>
              <a:rPr lang="pl-PL" b="1" dirty="0"/>
              <a:t>w terminie 65 dni od dnia złożenia wniosku</a:t>
            </a:r>
            <a:r>
              <a:rPr lang="pl-PL" dirty="0"/>
              <a:t> o wydanie takiej decyzji albo </a:t>
            </a:r>
          </a:p>
          <a:p>
            <a:pPr marL="0" indent="0" algn="just">
              <a:buNone/>
            </a:pPr>
            <a:r>
              <a:rPr lang="pl-PL" dirty="0"/>
              <a:t>2) w zakresie realizacji inwestycji kolejowej lub inwestycji w zakresie biogazowni rolniczej spełniającej warunki określone w art. 4 ust. 1 ustawy z dnia 13 lipca 2023 r. o ułatwieniach w przygotowaniu i realizacji inwestycji w zakresie biogazowni rolniczych, a także ich funkcjonowaniu (Dz. U. poz. </a:t>
            </a:r>
            <a:r>
              <a:rPr lang="pl-PL"/>
              <a:t>1597), w terminie 45 dni od dnia złożenia wniosku o wydanie takiej decyzji,</a:t>
            </a:r>
          </a:p>
          <a:p>
            <a:pPr marL="0" indent="0" algn="just">
              <a:buNone/>
            </a:pPr>
            <a:r>
              <a:rPr lang="pl-PL"/>
              <a:t>3</a:t>
            </a:r>
            <a:r>
              <a:rPr lang="pl-PL" dirty="0"/>
              <a:t>) w zakresie realizacji inwestycji zlokalizowanych na terenach zamkniętych ustalonych decyzją Ministra Obrony Narodowej, służących bezpieczeństwu i obronności państwa, w terminie 30 dni od dnia złożenia wniosku o wydanie takiej decyzji</a:t>
            </a:r>
          </a:p>
          <a:p>
            <a:pPr marL="0" indent="0" algn="just">
              <a:buNone/>
            </a:pPr>
            <a:r>
              <a:rPr lang="pl-PL" dirty="0"/>
              <a:t>– </a:t>
            </a:r>
            <a:r>
              <a:rPr lang="pl-PL" u="sng" dirty="0">
                <a:solidFill>
                  <a:srgbClr val="FF0000"/>
                </a:solidFill>
              </a:rPr>
              <a:t>organ wyższego stopnia wymierza temu organowi, w drodze postanowienia, na które przysługuje zażalenie</a:t>
            </a:r>
            <a:r>
              <a:rPr lang="pl-PL" dirty="0"/>
              <a:t>, karę w wysokości 500 zł za każdy dzień zwłoki. Wpływy z kar stanowią dochód budżetu państwa. </a:t>
            </a:r>
          </a:p>
        </p:txBody>
      </p:sp>
    </p:spTree>
    <p:extLst>
      <p:ext uri="{BB962C8B-B14F-4D97-AF65-F5344CB8AC3E}">
        <p14:creationId xmlns:p14="http://schemas.microsoft.com/office/powerpoint/2010/main" val="328363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E332EA-3B38-4C80-9CF1-12715E6B8A4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62C1BD2-5AC3-4B67-8A75-0024E042C52E}"/>
              </a:ext>
            </a:extLst>
          </p:cNvPr>
          <p:cNvSpPr>
            <a:spLocks noGrp="1"/>
          </p:cNvSpPr>
          <p:nvPr>
            <p:ph idx="1"/>
          </p:nvPr>
        </p:nvSpPr>
        <p:spPr/>
        <p:txBody>
          <a:bodyPr>
            <a:normAutofit lnSpcReduction="10000"/>
          </a:bodyPr>
          <a:lstStyle/>
          <a:p>
            <a:pPr algn="just"/>
            <a:r>
              <a:rPr lang="pl-PL" dirty="0"/>
              <a:t>Stronami w postępowaniu w sprawie pozwolenia na budowę są: </a:t>
            </a:r>
            <a:r>
              <a:rPr lang="pl-PL" b="1" dirty="0"/>
              <a:t>inwestor oraz właściciele, użytkownicy wieczyści lub zarządcy nieruchomości znajdujących się w obszarze oddziaływania obiektu – art. 28 ust. 2 PB </a:t>
            </a:r>
            <a:r>
              <a:rPr lang="pl-PL" b="1" dirty="0">
                <a:solidFill>
                  <a:schemeClr val="accent6">
                    <a:lumMod val="75000"/>
                  </a:schemeClr>
                </a:solidFill>
              </a:rPr>
              <a:t>(katalog zawężony w stosunku do KPA);</a:t>
            </a:r>
          </a:p>
          <a:p>
            <a:pPr algn="just"/>
            <a:r>
              <a:rPr lang="pl-PL" dirty="0"/>
              <a:t>w przeciwieństwie do KPA, ustawa Prawo budowlanie nie daje prawa do uczestniczenia w postępowaniu na prawach strony organizacjom społecznym;</a:t>
            </a:r>
          </a:p>
          <a:p>
            <a:pPr algn="just"/>
            <a:r>
              <a:rPr lang="pl-PL" dirty="0"/>
              <a:t>w razie spełnienia wymagań określonych w ustawie organ administracji architektoniczno-budowlanej nie może odmówić wydania decyzji o pozwoleniu na budowę -&gt; </a:t>
            </a:r>
            <a:r>
              <a:rPr lang="pl-PL" dirty="0">
                <a:solidFill>
                  <a:schemeClr val="accent5">
                    <a:lumMod val="75000"/>
                  </a:schemeClr>
                </a:solidFill>
              </a:rPr>
              <a:t>akt administracyjny związany.</a:t>
            </a:r>
          </a:p>
        </p:txBody>
      </p:sp>
    </p:spTree>
    <p:extLst>
      <p:ext uri="{BB962C8B-B14F-4D97-AF65-F5344CB8AC3E}">
        <p14:creationId xmlns:p14="http://schemas.microsoft.com/office/powerpoint/2010/main" val="2801141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0CD843-55FA-078B-B50E-5A8288D89BA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00CD5353-DDED-075E-01A7-83CA190C099A}"/>
              </a:ext>
            </a:extLst>
          </p:cNvPr>
          <p:cNvSpPr>
            <a:spLocks noGrp="1"/>
          </p:cNvSpPr>
          <p:nvPr>
            <p:ph idx="1"/>
          </p:nvPr>
        </p:nvSpPr>
        <p:spPr/>
        <p:txBody>
          <a:bodyPr>
            <a:normAutofit fontScale="70000" lnSpcReduction="20000"/>
          </a:bodyPr>
          <a:lstStyle/>
          <a:p>
            <a:endParaRPr lang="pl-PL" dirty="0"/>
          </a:p>
          <a:p>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14 czerwca 2023  r., sygn. akt II OSK 2013/20, (LEX nr 3582963)</a:t>
            </a:r>
          </a:p>
          <a:p>
            <a:pPr marL="0" indent="0" algn="just">
              <a:buNone/>
            </a:pPr>
            <a:r>
              <a:rPr lang="pl-PL" dirty="0"/>
              <a:t>Przymiotu strony postępowania administracyjnego w sprawie o wydanie pozwolenia na budowę (na co powołuje się strona skarżąca) nie daje jakiekolwiek oddziaływanie inwestycji na nieruchomości sąsiednie, lecz jedynie oddziaływanie określone w art. 3 pkt 20 </a:t>
            </a:r>
            <a:r>
              <a:rPr lang="pl-PL" dirty="0" err="1"/>
              <a:t>p.b</a:t>
            </a:r>
            <a:r>
              <a:rPr lang="pl-PL" dirty="0"/>
              <a:t>., czyli powodujące ograniczenia w zagospodarowaniu otoczenia wynikające z odrębnych przepisów. Takich ograniczeń nie można upatrywać tylko w potencjalnym wzroście obciążeń czy uciążliwości dla otoczenia związanych z przyszłym użytkowaniem obiektu.</a:t>
            </a:r>
          </a:p>
          <a:p>
            <a:pPr marL="0" indent="0" algn="just">
              <a:buNone/>
            </a:pPr>
            <a:r>
              <a:rPr lang="pl-PL" dirty="0"/>
              <a:t>Zdarzenie przyszłe i niepewne nie może stanowić o interesie prawnym, a jedynie interesie faktycznym. Nie mają znaczenia w tej kwestii ewentualne skutki prawne wyroku sądu powszechnego, który (być może) zostanie wydany w przyszłości. Interes prawny we wniesieniu skargi musi być aktualny, istniejący w dniu złożenia skargi, nie może być hipotetyczny. Powiązanie pomiędzy sytuacją prawną skarżącej gminy a przedmiotem postępowania - uzasadnione treścią normy prawa materialnego - musi być realne i rzeczywiste.</a:t>
            </a:r>
          </a:p>
          <a:p>
            <a:endParaRPr lang="pl-PL" dirty="0"/>
          </a:p>
        </p:txBody>
      </p:sp>
    </p:spTree>
    <p:extLst>
      <p:ext uri="{BB962C8B-B14F-4D97-AF65-F5344CB8AC3E}">
        <p14:creationId xmlns:p14="http://schemas.microsoft.com/office/powerpoint/2010/main" val="231335075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3336</Words>
  <Application>Microsoft Office PowerPoint</Application>
  <PresentationFormat>Panoramiczny</PresentationFormat>
  <Paragraphs>182</Paragraphs>
  <Slides>28</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28</vt:i4>
      </vt:variant>
    </vt:vector>
  </HeadingPairs>
  <TitlesOfParts>
    <vt:vector size="35" baseType="lpstr">
      <vt:lpstr>Arial</vt:lpstr>
      <vt:lpstr>Calibri</vt:lpstr>
      <vt:lpstr>Calibri Light</vt:lpstr>
      <vt:lpstr>Courier New</vt:lpstr>
      <vt:lpstr>Times New Roman</vt:lpstr>
      <vt:lpstr>Wingdings</vt:lpstr>
      <vt:lpstr>Motyw pakietu Office</vt:lpstr>
      <vt:lpstr>REGLAMENTACJA ROBÓT BUDOWLANYCH</vt:lpstr>
      <vt:lpstr>Prezentacja programu PowerPoint</vt:lpstr>
      <vt:lpstr>Prezentacja programu PowerPoint</vt:lpstr>
      <vt:lpstr>POZWOLENIE NA BUDOWĘ</vt:lpstr>
      <vt:lpstr> Załączniki obligatoryjne Załączniki fakultatywne </vt:lpstr>
      <vt:lpstr>Inne załączniki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Rejestr decyzji (art. 38 ust. 2 i 3)</vt:lpstr>
      <vt:lpstr>ZGŁOSZENIE BUDOWY</vt:lpstr>
      <vt:lpstr>Treść zgłoszenia – art. 30 ust. 2 i 2a</vt:lpstr>
      <vt:lpstr>Prezentacja programu PowerPoint</vt:lpstr>
      <vt:lpstr>Art. 30 ust. 6 PB</vt:lpstr>
      <vt:lpstr>Prezentacja programu PowerPoint</vt:lpstr>
      <vt:lpstr>Prezentacja programu PowerPoint</vt:lpstr>
      <vt:lpstr>Art. 30 ust. 7 PB</vt:lpstr>
      <vt:lpstr>NIEREGLAMENTOWANE ROBOTY BUDOWLANE</vt:lpstr>
      <vt:lpstr>Decyzja przenosząca pozwolenie na budowę</vt:lpstr>
      <vt:lpstr>Przesłanki </vt:lpstr>
      <vt:lpstr>Prezentacja programu PowerPoint</vt:lpstr>
      <vt:lpstr>Decyzja o niezbędności wejścia do sąsiedniego budynku, lokalu lub na teren sąsiedniej nieruchomości</vt:lpstr>
      <vt:lpstr>Decyzja o zmianie pozwolenia na budowę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REGLAMENTACJA ROBÓT BUDOWLANYCH</dc:title>
  <dc:creator>Karina Pilarz</dc:creator>
  <cp:lastModifiedBy>Karina Pilarz</cp:lastModifiedBy>
  <cp:revision>4</cp:revision>
  <dcterms:created xsi:type="dcterms:W3CDTF">2023-09-20T09:00:58Z</dcterms:created>
  <dcterms:modified xsi:type="dcterms:W3CDTF">2023-11-30T14:42:22Z</dcterms:modified>
</cp:coreProperties>
</file>