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82" r:id="rId5"/>
    <p:sldId id="258" r:id="rId6"/>
    <p:sldId id="284" r:id="rId7"/>
    <p:sldId id="260" r:id="rId8"/>
    <p:sldId id="285" r:id="rId9"/>
    <p:sldId id="280" r:id="rId10"/>
    <p:sldId id="261" r:id="rId11"/>
    <p:sldId id="264" r:id="rId12"/>
    <p:sldId id="265" r:id="rId13"/>
    <p:sldId id="266" r:id="rId14"/>
    <p:sldId id="268" r:id="rId15"/>
    <p:sldId id="267" r:id="rId16"/>
    <p:sldId id="278" r:id="rId17"/>
    <p:sldId id="281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62" r:id="rId26"/>
    <p:sldId id="283" r:id="rId27"/>
    <p:sldId id="263" r:id="rId28"/>
    <p:sldId id="276" r:id="rId29"/>
    <p:sldId id="293" r:id="rId30"/>
    <p:sldId id="277" r:id="rId31"/>
    <p:sldId id="279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  <p:sldId id="295" r:id="rId4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57610B-29A7-44D6-9FE2-B69A19BACDD5}" type="datetimeFigureOut">
              <a:rPr lang="pl-PL" smtClean="0"/>
              <a:pPr/>
              <a:t>10.04.2017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C1E47B-C085-47E5-880C-61267E6608E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WYNAGRODZENIE ZA PRACĘ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78.</a:t>
            </a:r>
            <a:r>
              <a:rPr lang="pl-PL" dirty="0"/>
              <a:t> § 1.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r>
              <a:rPr lang="pl-PL" sz="3600" b="1" dirty="0"/>
              <a:t>prawne dyrektywy ustalania wysokości wynagrodzenia za pracę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/>
              <a:t>MIARY WYNAGRODZENIA ZA PRACĘ</a:t>
            </a:r>
          </a:p>
          <a:p>
            <a:pPr algn="ctr">
              <a:buNone/>
            </a:pPr>
            <a:r>
              <a:rPr lang="pl-PL" sz="3200" dirty="0"/>
              <a:t>CZYLI</a:t>
            </a:r>
          </a:p>
          <a:p>
            <a:pPr algn="ctr">
              <a:buNone/>
            </a:pPr>
            <a:r>
              <a:rPr lang="pl-PL" sz="3200" dirty="0"/>
              <a:t>podstawowe sposoby ustalania wynagrodzenia za pracę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CZASOWA I JEJ RODZAJE</a:t>
            </a:r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ILOŚCIOWA: </a:t>
            </a:r>
          </a:p>
          <a:p>
            <a:pPr algn="ctr">
              <a:buNone/>
            </a:pPr>
            <a:r>
              <a:rPr lang="pl-PL" sz="3600" b="1" dirty="0"/>
              <a:t>płaca wynikowa</a:t>
            </a:r>
          </a:p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MIARA CZASOWO-WYNIKOWA:</a:t>
            </a:r>
          </a:p>
          <a:p>
            <a:pPr algn="ctr">
              <a:buNone/>
            </a:pPr>
            <a:r>
              <a:rPr lang="pl-PL" sz="3600" b="1" dirty="0"/>
              <a:t>wynagrodzenie w oparciu o normę 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83. </a:t>
            </a:r>
            <a:r>
              <a:rPr lang="pl-PL" dirty="0"/>
              <a:t>§ 1.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Norma 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UWAGA!</a:t>
            </a:r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norma pracy           norma czasu  						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sp>
        <p:nvSpPr>
          <p:cNvPr id="4" name="Nie równa się 3"/>
          <p:cNvSpPr/>
          <p:nvPr/>
        </p:nvSpPr>
        <p:spPr>
          <a:xfrm>
            <a:off x="3779912" y="2766596"/>
            <a:ext cx="1296144" cy="79208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829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3600" b="1" dirty="0"/>
          </a:p>
          <a:p>
            <a:pPr algn="ctr">
              <a:buNone/>
            </a:pPr>
            <a:r>
              <a:rPr lang="pl-PL" sz="3600" b="1" dirty="0"/>
              <a:t>MIARA CZASOWO-WYNIKOWA:</a:t>
            </a:r>
          </a:p>
          <a:p>
            <a:pPr algn="ctr">
              <a:buNone/>
            </a:pPr>
            <a:r>
              <a:rPr lang="pl-PL" sz="3600" b="1" dirty="0"/>
              <a:t>wynagrodzenie „prowizyjne”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069967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SKŁADNIKI WYNAGRODZENIA ZA PRACĘ</a:t>
            </a:r>
          </a:p>
          <a:p>
            <a:pPr algn="ctr">
              <a:buNone/>
            </a:pPr>
            <a:endParaRPr lang="pl-PL" sz="3600" b="1" dirty="0"/>
          </a:p>
          <a:p>
            <a:pPr>
              <a:buNone/>
            </a:pPr>
            <a:r>
              <a:rPr lang="pl-PL" sz="2400" b="1" dirty="0"/>
              <a:t>WYNAGRODZENIE PROSTE</a:t>
            </a:r>
          </a:p>
          <a:p>
            <a:pPr algn="r">
              <a:buNone/>
            </a:pPr>
            <a:endParaRPr lang="pl-PL" sz="2400" b="1" dirty="0"/>
          </a:p>
          <a:p>
            <a:pPr algn="r">
              <a:buNone/>
            </a:pPr>
            <a:endParaRPr lang="pl-PL" sz="2400" b="1" dirty="0"/>
          </a:p>
          <a:p>
            <a:pPr algn="r">
              <a:buNone/>
            </a:pPr>
            <a:r>
              <a:rPr lang="pl-PL" sz="2400" b="1" dirty="0"/>
              <a:t>WYNAGRODZENIE ZŁOŻONE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sp>
        <p:nvSpPr>
          <p:cNvPr id="4" name="Elipsa 3"/>
          <p:cNvSpPr/>
          <p:nvPr/>
        </p:nvSpPr>
        <p:spPr>
          <a:xfrm>
            <a:off x="611560" y="3284984"/>
            <a:ext cx="4032448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4355976" y="4509120"/>
            <a:ext cx="4320480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779912" y="3068960"/>
            <a:ext cx="1080120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860032" y="3068960"/>
            <a:ext cx="180020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„ZŁOŻONE”: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22. § 1.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ODPŁATNOŚĆ </a:t>
            </a:r>
          </a:p>
          <a:p>
            <a:pPr algn="ctr">
              <a:buNone/>
            </a:pPr>
            <a:r>
              <a:rPr lang="pl-PL" sz="3600" b="1" dirty="0"/>
              <a:t>JAKO CECHA DEFINICYJNA STOSUNKU PRACY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 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 </a:t>
            </a:r>
          </a:p>
          <a:p>
            <a:pPr>
              <a:buNone/>
            </a:pPr>
            <a:r>
              <a:rPr lang="pl-PL" sz="3200" b="1" dirty="0"/>
              <a:t>3/DOPŁATY,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</a:t>
            </a:r>
          </a:p>
          <a:p>
            <a:pPr>
              <a:buNone/>
            </a:pPr>
            <a:r>
              <a:rPr lang="pl-PL" sz="3200" b="1" dirty="0"/>
              <a:t>3/DOPŁATY,</a:t>
            </a:r>
          </a:p>
          <a:p>
            <a:pPr>
              <a:buNone/>
            </a:pPr>
            <a:r>
              <a:rPr lang="pl-PL" sz="3200" b="1" dirty="0"/>
              <a:t>4/PREMIA REGULMINOWA,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r>
              <a:rPr lang="pl-PL" sz="3200" b="1" dirty="0"/>
              <a:t>WYNAGRODZENIE ZŁOŻONE:</a:t>
            </a:r>
          </a:p>
          <a:p>
            <a:pPr algn="r">
              <a:buNone/>
            </a:pPr>
            <a:endParaRPr lang="pl-PL" sz="3200" b="1" dirty="0"/>
          </a:p>
          <a:p>
            <a:pPr>
              <a:buNone/>
            </a:pPr>
            <a:r>
              <a:rPr lang="pl-PL" sz="3200" b="1" dirty="0"/>
              <a:t>1/ WYNAGRODZENIE ZASADNICZE,</a:t>
            </a:r>
          </a:p>
          <a:p>
            <a:pPr>
              <a:buNone/>
            </a:pPr>
            <a:r>
              <a:rPr lang="pl-PL" sz="3200" b="1" dirty="0"/>
              <a:t>2/ DODATKI STAWKOWE,</a:t>
            </a:r>
          </a:p>
          <a:p>
            <a:pPr>
              <a:buNone/>
            </a:pPr>
            <a:r>
              <a:rPr lang="pl-PL" sz="3200" b="1" dirty="0"/>
              <a:t>3/DOPŁATY,</a:t>
            </a:r>
          </a:p>
          <a:p>
            <a:pPr>
              <a:buNone/>
            </a:pPr>
            <a:r>
              <a:rPr lang="pl-PL" sz="3200" b="1" dirty="0"/>
              <a:t>4/PREMIA REGULMINOWA,</a:t>
            </a:r>
          </a:p>
          <a:p>
            <a:pPr>
              <a:buNone/>
            </a:pPr>
            <a:r>
              <a:rPr lang="pl-PL" sz="3200" b="1" dirty="0"/>
              <a:t>5/NAGRODA.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r>
              <a:rPr lang="pl-PL" sz="3600" b="1" dirty="0"/>
              <a:t>PREMIA w ścisłym znaczeniu</a:t>
            </a:r>
          </a:p>
          <a:p>
            <a:pPr algn="ctr">
              <a:buNone/>
            </a:pPr>
            <a:r>
              <a:rPr lang="pl-PL" sz="3600" b="1" dirty="0"/>
              <a:t>A</a:t>
            </a:r>
          </a:p>
          <a:p>
            <a:pPr algn="ctr">
              <a:buNone/>
            </a:pPr>
            <a:r>
              <a:rPr lang="pl-PL" sz="3600" b="1" dirty="0"/>
              <a:t>NAGRODA wg art. 105 </a:t>
            </a:r>
            <a:r>
              <a:rPr lang="pl-PL" sz="3600" b="1" dirty="0" err="1"/>
              <a:t>kp</a:t>
            </a:r>
            <a:endParaRPr lang="pl-PL" sz="3600" b="1" dirty="0"/>
          </a:p>
          <a:p>
            <a:pPr algn="ctr">
              <a:buNone/>
            </a:pPr>
            <a:endParaRPr lang="pl-PL" sz="3600" b="1" dirty="0"/>
          </a:p>
          <a:p>
            <a:pPr algn="r">
              <a:buNone/>
            </a:pPr>
            <a:r>
              <a:rPr lang="pl-PL" sz="3600" b="1" i="1" dirty="0"/>
              <a:t>Jak je rozróżnić?</a:t>
            </a:r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Art. 80.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4000" b="1" dirty="0"/>
              <a:t>Kiedy przysługuje  wynagrodzenie za pracę?</a:t>
            </a:r>
            <a:r>
              <a:rPr lang="pl-PL" b="1" dirty="0"/>
              <a:t> 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/>
              <a:t>Art. 80. </a:t>
            </a:r>
            <a:r>
              <a:rPr lang="pl-PL" dirty="0" err="1"/>
              <a:t>kp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wynagrodzenie </a:t>
            </a:r>
          </a:p>
          <a:p>
            <a:pPr algn="ctr">
              <a:buNone/>
            </a:pPr>
            <a:r>
              <a:rPr lang="pl-PL" sz="4000" dirty="0"/>
              <a:t>za </a:t>
            </a:r>
            <a:r>
              <a:rPr lang="pl-PL" sz="4000" b="1" dirty="0"/>
              <a:t>pracę </a:t>
            </a:r>
            <a:r>
              <a:rPr lang="pl-PL" sz="4000" b="1" u="sng" dirty="0"/>
              <a:t>wykonaną</a:t>
            </a:r>
            <a:r>
              <a:rPr lang="pl-PL" b="1" dirty="0"/>
              <a:t> 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4118699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80.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200" dirty="0"/>
              <a:t>Za czas niewykonywania pracy pracownik zachowuje prawo do wynagrodzenia tylko wówczas,                     </a:t>
            </a:r>
            <a:r>
              <a:rPr lang="pl-PL" sz="3200" b="1" dirty="0"/>
              <a:t>gdy przepisy prawa pracy tak stanowią</a:t>
            </a:r>
            <a:r>
              <a:rPr lang="pl-PL" dirty="0"/>
              <a:t>.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„Wynagrodzenie” gwarancyjne:</a:t>
            </a:r>
          </a:p>
          <a:p>
            <a:pPr algn="r"/>
            <a:r>
              <a:rPr lang="pl-PL" sz="3600" dirty="0"/>
              <a:t>Art. 81. § 1kp</a:t>
            </a:r>
          </a:p>
          <a:p>
            <a:pPr algn="r"/>
            <a:r>
              <a:rPr lang="pl-PL" sz="3600" dirty="0"/>
              <a:t>Art. 81. § 2 </a:t>
            </a:r>
            <a:r>
              <a:rPr lang="pl-PL" sz="3600" dirty="0" err="1"/>
              <a:t>kp</a:t>
            </a:r>
            <a:endParaRPr lang="pl-PL" sz="3600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 smtClean="0"/>
              <a:t>Wynagrodzenie za wadliwe produkty lub usługi</a:t>
            </a:r>
          </a:p>
          <a:p>
            <a:pPr algn="ctr">
              <a:buNone/>
            </a:pPr>
            <a:r>
              <a:rPr lang="pl-PL" sz="3600" dirty="0" smtClean="0"/>
              <a:t>Art. 82 </a:t>
            </a:r>
            <a:r>
              <a:rPr lang="pl-PL" sz="3600" dirty="0" err="1" smtClean="0"/>
              <a:t>k.p</a:t>
            </a:r>
            <a:r>
              <a:rPr lang="pl-PL" sz="3600" dirty="0" smtClean="0"/>
              <a:t>.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505822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13. </a:t>
            </a:r>
            <a:r>
              <a:rPr lang="pl-PL" b="1" dirty="0" err="1"/>
              <a:t>kp</a:t>
            </a: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dirty="0"/>
              <a:t>PRAWO DO </a:t>
            </a:r>
            <a:r>
              <a:rPr lang="pl-PL" sz="3600" b="1" dirty="0"/>
              <a:t>GODZIWEGO</a:t>
            </a:r>
            <a:r>
              <a:rPr lang="pl-PL" sz="3600" dirty="0"/>
              <a:t> WYNAGRODZENIA ZA PRACĘ. </a:t>
            </a:r>
          </a:p>
          <a:p>
            <a:endParaRPr lang="pl-PL" dirty="0"/>
          </a:p>
          <a:p>
            <a:pPr lvl="3" algn="r">
              <a:buNone/>
            </a:pPr>
            <a:r>
              <a:rPr lang="pl-PL" sz="3200" i="1" dirty="0"/>
              <a:t>Co to jest godziwe                     wynagrodzenie                                                   za pracę?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„Wynagrodzenie” socjalne np.:</a:t>
            </a:r>
          </a:p>
          <a:p>
            <a:pPr algn="r"/>
            <a:r>
              <a:rPr lang="pl-PL" sz="3600" dirty="0"/>
              <a:t>Art. 37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92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172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Art.185 § 2 </a:t>
            </a:r>
            <a:r>
              <a:rPr lang="pl-PL" sz="3600" dirty="0" err="1"/>
              <a:t>kp</a:t>
            </a:r>
            <a:endParaRPr lang="pl-PL" sz="3600" dirty="0"/>
          </a:p>
          <a:p>
            <a:pPr algn="r"/>
            <a:r>
              <a:rPr lang="pl-PL" sz="3600" dirty="0"/>
              <a:t>Art. 188 </a:t>
            </a:r>
            <a:r>
              <a:rPr lang="pl-PL" sz="3600" dirty="0" err="1"/>
              <a:t>kp</a:t>
            </a:r>
            <a:endParaRPr lang="pl-PL" sz="3600" dirty="0"/>
          </a:p>
          <a:p>
            <a:pPr algn="ctr">
              <a:buNone/>
            </a:pPr>
            <a:endParaRPr lang="pl-PL" sz="36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4000" b="1" dirty="0"/>
              <a:t>	</a:t>
            </a:r>
            <a:r>
              <a:rPr lang="pl-PL" sz="3600" b="1" dirty="0"/>
              <a:t>Inne </a:t>
            </a:r>
            <a:r>
              <a:rPr lang="pl-PL" sz="3600" b="1" u="sng" dirty="0"/>
              <a:t>świadczenia związane ze stosunkiem pracy</a:t>
            </a:r>
            <a:r>
              <a:rPr lang="pl-PL" sz="3600" b="1" dirty="0"/>
              <a:t>,</a:t>
            </a:r>
          </a:p>
          <a:p>
            <a:pPr>
              <a:buNone/>
            </a:pPr>
            <a:r>
              <a:rPr lang="pl-PL" sz="3600" b="1" dirty="0"/>
              <a:t>	na przykład odprawy…</a:t>
            </a:r>
          </a:p>
          <a:p>
            <a:pPr algn="ctr">
              <a:buNone/>
            </a:pPr>
            <a:endParaRPr lang="pl-PL" sz="2400" b="1" dirty="0"/>
          </a:p>
          <a:p>
            <a:pPr algn="ctr">
              <a:buNone/>
            </a:pPr>
            <a:endParaRPr lang="pl-PL" sz="2400" b="1" dirty="0"/>
          </a:p>
          <a:p>
            <a:pPr algn="r">
              <a:buNone/>
            </a:pPr>
            <a:r>
              <a:rPr lang="pl-PL" sz="2400" b="1" dirty="0"/>
              <a:t> </a:t>
            </a:r>
            <a:r>
              <a:rPr lang="pl-PL" sz="3600" dirty="0"/>
              <a:t>Art. 92</a:t>
            </a:r>
            <a:r>
              <a:rPr lang="pl-PL" sz="3600" baseline="30000" dirty="0"/>
              <a:t>1</a:t>
            </a:r>
            <a:r>
              <a:rPr lang="pl-PL" sz="3600" dirty="0"/>
              <a:t>kp</a:t>
            </a:r>
          </a:p>
          <a:p>
            <a:pPr algn="r">
              <a:buNone/>
            </a:pPr>
            <a:r>
              <a:rPr lang="pl-PL" sz="3600" dirty="0"/>
              <a:t>Art. 93 </a:t>
            </a:r>
            <a:r>
              <a:rPr lang="pl-PL" sz="3600" dirty="0" err="1"/>
              <a:t>kp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584354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sz="4000" b="1" dirty="0"/>
              <a:t>	</a:t>
            </a:r>
          </a:p>
          <a:p>
            <a:pPr algn="ctr">
              <a:buNone/>
            </a:pPr>
            <a:r>
              <a:rPr lang="pl-PL" sz="4000" b="1" dirty="0"/>
              <a:t>OCHRONA WYNAGRODZENIA ZA PRACĘ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6453980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6614343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endParaRPr lang="pl-PL" sz="40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25466721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pPr marL="109728" indent="0">
              <a:buNone/>
            </a:pPr>
            <a:endParaRPr lang="pl-PL" sz="40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9678954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b="1" dirty="0"/>
              <a:t>REGUŁY OKRESLAJĄCE: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r>
              <a:rPr lang="pl-PL" dirty="0"/>
              <a:t>PODMIOT UPRAWNIONY DO ODEBRANIA WYNAGRODZENIA ZA PRACĘ</a:t>
            </a:r>
          </a:p>
          <a:p>
            <a:pPr marL="109728" indent="0">
              <a:buNone/>
            </a:pPr>
            <a:r>
              <a:rPr lang="pl-PL" sz="4000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038783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b="1" dirty="0"/>
              <a:t>REGUŁY </a:t>
            </a:r>
            <a:r>
              <a:rPr lang="pl-PL" b="1" dirty="0" smtClean="0"/>
              <a:t>OKREŚLAJĄCE</a:t>
            </a:r>
            <a:r>
              <a:rPr lang="pl-PL" b="1" dirty="0"/>
              <a:t>:</a:t>
            </a:r>
          </a:p>
          <a:p>
            <a:pPr>
              <a:buNone/>
            </a:pPr>
            <a:endParaRPr lang="pl-PL" b="1" dirty="0"/>
          </a:p>
          <a:p>
            <a:r>
              <a:rPr lang="pl-PL" dirty="0"/>
              <a:t>FORMĘ WYNAGRODZENIA ZA PRACĘ</a:t>
            </a:r>
          </a:p>
          <a:p>
            <a:r>
              <a:rPr lang="pl-PL" dirty="0"/>
              <a:t>MIEJSCE WYPŁATY WYNAGRODZENIA ZA PRACĘ</a:t>
            </a:r>
          </a:p>
          <a:p>
            <a:r>
              <a:rPr lang="pl-PL" dirty="0"/>
              <a:t>TERMIN WYPŁATY WYNAGRODZENIA ZA PRACĘ</a:t>
            </a:r>
          </a:p>
          <a:p>
            <a:r>
              <a:rPr lang="pl-PL" dirty="0"/>
              <a:t>PODMIOT UPRAWNIONY DO ODEBRANIA WYNAGRODZENIA ZA PRACĘ</a:t>
            </a:r>
          </a:p>
          <a:p>
            <a:r>
              <a:rPr lang="pl-PL" dirty="0"/>
              <a:t>DOPUSZCZALNOŚĆ POTRĄCEŃ Z WYNAGRODZENIA ZA PRACĘ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683725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dirty="0"/>
              <a:t>DOPUSZCZALNOŚĆ POTRĄCEŃ Z WYNAGRODZENIA ZA PRACĘ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POTRĄCENIA</a:t>
            </a:r>
          </a:p>
          <a:p>
            <a:pPr marL="109728" indent="0">
              <a:buNone/>
            </a:pPr>
            <a:r>
              <a:rPr lang="pl-PL" dirty="0"/>
              <a:t>DOBROWOLNE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r">
              <a:buNone/>
            </a:pPr>
            <a:r>
              <a:rPr lang="pl-PL" dirty="0"/>
              <a:t>POTRĄCENIA</a:t>
            </a:r>
          </a:p>
          <a:p>
            <a:pPr marL="109728" indent="0" algn="r">
              <a:buNone/>
            </a:pPr>
            <a:r>
              <a:rPr lang="pl-PL" dirty="0"/>
              <a:t> PRZYMUSOWE</a:t>
            </a:r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547664" y="2348880"/>
            <a:ext cx="3168352" cy="8640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6016" y="2348880"/>
            <a:ext cx="2952328" cy="20882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2847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POTRĄCENIA  PRZYMUSOWE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 pierwsze – </a:t>
            </a:r>
            <a:r>
              <a:rPr lang="pl-PL" b="1" dirty="0" smtClean="0"/>
              <a:t>odliczenia</a:t>
            </a:r>
            <a:r>
              <a:rPr lang="pl-PL" dirty="0" smtClean="0"/>
              <a:t> z wynagrodzenia za pracę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 drugie - </a:t>
            </a:r>
            <a:r>
              <a:rPr lang="pl-PL" b="1" dirty="0" smtClean="0"/>
              <a:t>potrącenia</a:t>
            </a:r>
            <a:r>
              <a:rPr lang="pl-PL" dirty="0" smtClean="0"/>
              <a:t> z wynagrodzenia za pracę w kolejności i w granicach wynikających z przepisów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  <a:p>
            <a:pPr marL="109728" indent="0">
              <a:buNone/>
            </a:pPr>
            <a:r>
              <a:rPr lang="pl-PL" sz="4000" b="1" dirty="0"/>
              <a:t>	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76309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r>
              <a:rPr lang="pl-PL" sz="2800" b="1" dirty="0"/>
              <a:t>Art. 18</a:t>
            </a:r>
            <a:r>
              <a:rPr lang="pl-PL" sz="2800" b="1" baseline="30000" dirty="0"/>
              <a:t>3a</a:t>
            </a:r>
            <a:r>
              <a:rPr lang="pl-PL" sz="2800" b="1" dirty="0"/>
              <a:t>.</a:t>
            </a:r>
            <a:r>
              <a:rPr lang="pl-PL" sz="2800" dirty="0"/>
              <a:t> § 1. </a:t>
            </a:r>
            <a:r>
              <a:rPr lang="pl-PL" sz="2800" dirty="0" err="1"/>
              <a:t>k.p</a:t>
            </a:r>
            <a:r>
              <a:rPr lang="pl-PL" sz="2800" dirty="0"/>
              <a:t>.</a:t>
            </a:r>
            <a:endParaRPr lang="pl-PL" sz="2800" i="1" dirty="0"/>
          </a:p>
          <a:p>
            <a:pPr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sz="3600" dirty="0"/>
              <a:t>Równe traktowanie w zatrudnieniu w zakresie wynagrodzenia za pracę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1238277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POTRĄCENIA  PRZYMUSOWE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Np. zaliczki pieniężne potrącane są:</a:t>
            </a:r>
          </a:p>
          <a:p>
            <a:pPr marL="109728" indent="0">
              <a:buNone/>
            </a:pPr>
            <a:r>
              <a:rPr lang="pl-PL" dirty="0" smtClean="0"/>
              <a:t>1/ przy kwocie  wolnej od potrąceń </a:t>
            </a:r>
          </a:p>
          <a:p>
            <a:pPr marL="109728" indent="0">
              <a:buNone/>
            </a:pPr>
            <a:r>
              <a:rPr lang="pl-PL" dirty="0" smtClean="0"/>
              <a:t>75% wynagrodzenia</a:t>
            </a:r>
          </a:p>
          <a:p>
            <a:pPr marL="109728" indent="0">
              <a:buNone/>
            </a:pPr>
            <a:r>
              <a:rPr lang="pl-PL" dirty="0" smtClean="0"/>
              <a:t>2/ razem z alimentami najwyżej do 3/5 wynagrodzenia</a:t>
            </a:r>
          </a:p>
          <a:p>
            <a:pPr marL="109728" indent="0">
              <a:buNone/>
            </a:pPr>
            <a:r>
              <a:rPr lang="pl-PL" dirty="0" smtClean="0"/>
              <a:t>3/ razem z innymi zasądzonymi należnościami do ½ wynagrodzenia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19886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18</a:t>
            </a:r>
            <a:r>
              <a:rPr lang="pl-PL" b="1" baseline="30000" dirty="0"/>
              <a:t>3c</a:t>
            </a:r>
            <a:r>
              <a:rPr lang="pl-PL" b="1" dirty="0"/>
              <a:t>. § 1 </a:t>
            </a:r>
            <a:r>
              <a:rPr lang="pl-PL" b="1" dirty="0" err="1"/>
              <a:t>kp</a:t>
            </a:r>
            <a:r>
              <a:rPr lang="pl-PL" b="1" dirty="0"/>
              <a:t> </a:t>
            </a:r>
          </a:p>
          <a:p>
            <a:pPr algn="ctr">
              <a:buNone/>
            </a:pPr>
            <a:r>
              <a:rPr lang="pl-PL" dirty="0"/>
              <a:t>   </a:t>
            </a:r>
          </a:p>
          <a:p>
            <a:pPr algn="ctr">
              <a:buNone/>
            </a:pPr>
            <a:r>
              <a:rPr lang="pl-PL" dirty="0"/>
              <a:t> </a:t>
            </a:r>
            <a:r>
              <a:rPr lang="pl-PL" sz="3600" dirty="0"/>
              <a:t>PRAWO DO 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r>
              <a:rPr lang="pl-PL" sz="3600" b="1" dirty="0"/>
              <a:t>JEDNAKOWEGO WYNAGRODZENIA ZA JEDNAKOWĄ PRACĘ…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Art. 18</a:t>
            </a:r>
            <a:r>
              <a:rPr lang="pl-PL" b="1" baseline="30000" dirty="0"/>
              <a:t>3c</a:t>
            </a:r>
            <a:r>
              <a:rPr lang="pl-PL" b="1" dirty="0"/>
              <a:t>. § 1 </a:t>
            </a:r>
            <a:r>
              <a:rPr lang="pl-PL" b="1" dirty="0" err="1"/>
              <a:t>kp</a:t>
            </a:r>
            <a:r>
              <a:rPr lang="pl-PL" b="1" dirty="0"/>
              <a:t> </a:t>
            </a:r>
          </a:p>
          <a:p>
            <a:pPr algn="ctr">
              <a:buNone/>
            </a:pPr>
            <a:r>
              <a:rPr lang="pl-PL" dirty="0"/>
              <a:t>    </a:t>
            </a:r>
          </a:p>
          <a:p>
            <a:pPr algn="ctr">
              <a:buNone/>
            </a:pPr>
            <a:r>
              <a:rPr lang="pl-PL" sz="3600" dirty="0"/>
              <a:t>PRAWO DO </a:t>
            </a:r>
          </a:p>
          <a:p>
            <a:pPr algn="ctr">
              <a:buNone/>
            </a:pPr>
            <a:endParaRPr lang="pl-PL" sz="3600" dirty="0"/>
          </a:p>
          <a:p>
            <a:pPr algn="ctr">
              <a:buNone/>
            </a:pPr>
            <a:r>
              <a:rPr lang="pl-PL" sz="3600" b="1" dirty="0"/>
              <a:t>JEDNAKOWEGO WYNAGRODZENIA </a:t>
            </a:r>
            <a:r>
              <a:rPr lang="pl-PL" sz="3600" dirty="0"/>
              <a:t>ZA PRACĘ O </a:t>
            </a:r>
            <a:r>
              <a:rPr lang="pl-PL" sz="3600" b="1" dirty="0"/>
              <a:t>JEDNAKOWEJ WARTOŚCI</a:t>
            </a:r>
            <a:r>
              <a:rPr lang="pl-PL" sz="3600" dirty="0"/>
              <a:t>.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372459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i="1" dirty="0"/>
              <a:t>JAK ZDEFINIOWAĆ</a:t>
            </a:r>
          </a:p>
          <a:p>
            <a:pPr algn="ctr">
              <a:buNone/>
            </a:pPr>
            <a:r>
              <a:rPr lang="pl-PL" sz="3600" b="1" i="1" dirty="0"/>
              <a:t> WYNAGRODZENIE ZA PRACĘ                 W ROZUMIENIU KODEKSU PRACY </a:t>
            </a:r>
            <a:r>
              <a:rPr lang="pl-PL" sz="3600" b="1" dirty="0"/>
              <a:t>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dirty="0"/>
              <a:t>BRAK DEFINICJI WYNAGORDZENIA ZA PRACĘ W PRZEPISACH KODEKSU PRACY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425662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sz="3600" b="1" i="1" dirty="0"/>
              <a:t>JAK USTALIĆ </a:t>
            </a:r>
          </a:p>
          <a:p>
            <a:pPr algn="ctr">
              <a:buNone/>
            </a:pPr>
            <a:r>
              <a:rPr lang="pl-PL" sz="3600" b="1" i="1" dirty="0"/>
              <a:t> WYSOKOŚĆ WYNAGRODZENIA</a:t>
            </a:r>
          </a:p>
          <a:p>
            <a:pPr algn="ctr">
              <a:buNone/>
            </a:pPr>
            <a:r>
              <a:rPr lang="pl-PL" sz="3600" b="1" i="1" dirty="0"/>
              <a:t> ZA PRACĘ ZGODNIE Z PRZEPISAMI KODEKSU PRACY 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WYNAGRODZENIE ZA PRACĘ</a:t>
            </a:r>
          </a:p>
        </p:txBody>
      </p:sp>
    </p:spTree>
    <p:extLst>
      <p:ext uri="{BB962C8B-B14F-4D97-AF65-F5344CB8AC3E}">
        <p14:creationId xmlns:p14="http://schemas.microsoft.com/office/powerpoint/2010/main" val="1322091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</TotalTime>
  <Words>525</Words>
  <Application>Microsoft Office PowerPoint</Application>
  <PresentationFormat>Pokaz na ekranie (4:3)</PresentationFormat>
  <Paragraphs>240</Paragraphs>
  <Slides>40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5" baseType="lpstr">
      <vt:lpstr>Lucida Sans Unicode</vt:lpstr>
      <vt:lpstr>Verdana</vt:lpstr>
      <vt:lpstr>Wingdings 2</vt:lpstr>
      <vt:lpstr>Wingdings 3</vt:lpstr>
      <vt:lpstr>Hol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  <vt:lpstr>WYNAGRODZENIE ZA PRACĘ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WYNAGRODZENIE ZA PRACĘ</dc:title>
  <dc:creator>borowicz</dc:creator>
  <cp:lastModifiedBy>Jacek Borowicz</cp:lastModifiedBy>
  <cp:revision>24</cp:revision>
  <dcterms:created xsi:type="dcterms:W3CDTF">2013-12-04T14:26:58Z</dcterms:created>
  <dcterms:modified xsi:type="dcterms:W3CDTF">2017-04-10T10:34:31Z</dcterms:modified>
</cp:coreProperties>
</file>