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291" r:id="rId15"/>
    <p:sldId id="317" r:id="rId16"/>
    <p:sldId id="319" r:id="rId17"/>
    <p:sldId id="324" r:id="rId18"/>
    <p:sldId id="310" r:id="rId19"/>
    <p:sldId id="316" r:id="rId20"/>
    <p:sldId id="315" r:id="rId21"/>
    <p:sldId id="314" r:id="rId22"/>
    <p:sldId id="313" r:id="rId23"/>
    <p:sldId id="312" r:id="rId24"/>
    <p:sldId id="311" r:id="rId25"/>
    <p:sldId id="308" r:id="rId26"/>
    <p:sldId id="309" r:id="rId27"/>
    <p:sldId id="292" r:id="rId28"/>
    <p:sldId id="325" r:id="rId29"/>
    <p:sldId id="326" r:id="rId30"/>
    <p:sldId id="329" r:id="rId31"/>
    <p:sldId id="328" r:id="rId32"/>
    <p:sldId id="327" r:id="rId33"/>
    <p:sldId id="331" r:id="rId34"/>
    <p:sldId id="333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93" d="100"/>
          <a:sy n="93" d="100"/>
        </p:scale>
        <p:origin x="114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15.02.2023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r>
              <a:rPr lang="pl-PL" dirty="0"/>
              <a:t>PRAWO ADMINISTRACYJNE 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FORMY DZIAŁANIA ADMINISTRACJI PUBLICZNEJ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 </a:t>
            </a:r>
          </a:p>
          <a:p>
            <a:pPr>
              <a:buNone/>
            </a:pPr>
            <a:r>
              <a:rPr lang="pl-PL" dirty="0"/>
              <a:t>Upoważnienie do wydania rozporządzenia: </a:t>
            </a:r>
          </a:p>
          <a:p>
            <a:pPr marL="514350" indent="-514350">
              <a:buAutoNum type="arabicPeriod"/>
            </a:pPr>
            <a:r>
              <a:rPr lang="pl-PL" dirty="0"/>
              <a:t>Zawarte w skonkretyzowanej podstawie prawnej – nie ma domniemania kompetencji;</a:t>
            </a:r>
          </a:p>
          <a:p>
            <a:pPr marL="514350" indent="-514350">
              <a:buAutoNum type="arabicPeriod"/>
            </a:pPr>
            <a:r>
              <a:rPr lang="pl-PL" dirty="0"/>
              <a:t>Nie można przekazywać kompetencji – zakaz subdelegacji; </a:t>
            </a:r>
          </a:p>
          <a:p>
            <a:pPr marL="514350" indent="-514350">
              <a:buAutoNum type="arabicPeriod"/>
            </a:pPr>
            <a:r>
              <a:rPr lang="pl-PL" dirty="0"/>
              <a:t>Nie może być wprowadzone wsteczne działanie prawa.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None/>
            </a:pPr>
            <a:r>
              <a:rPr lang="pl-PL" dirty="0"/>
              <a:t>Akty wewnętrzne: </a:t>
            </a:r>
          </a:p>
          <a:p>
            <a:pPr>
              <a:buFontTx/>
              <a:buChar char="-"/>
            </a:pPr>
            <a:r>
              <a:rPr lang="pl-PL" dirty="0"/>
              <a:t>Upoważnienie zawarte w ustawach / rozporządzeniach; </a:t>
            </a:r>
          </a:p>
          <a:p>
            <a:pPr>
              <a:buFontTx/>
              <a:buChar char="-"/>
            </a:pPr>
            <a:r>
              <a:rPr lang="pl-PL" dirty="0"/>
              <a:t>Nie odnoszą się bezpośrednio do obywatela; </a:t>
            </a:r>
          </a:p>
          <a:p>
            <a:pPr>
              <a:buFontTx/>
              <a:buChar char="-"/>
            </a:pPr>
            <a:r>
              <a:rPr lang="pl-PL" dirty="0"/>
              <a:t>Dotyczą spraw wewnętrznych – np. organizacji pracy, zależności organizacyjnych, koordynacji, kierownictwa, technik i metod administrowania. </a:t>
            </a:r>
            <a:endParaRPr lang="pl-PL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AKT NORMATYWNY </a:t>
            </a:r>
          </a:p>
          <a:p>
            <a:pPr>
              <a:buNone/>
            </a:pPr>
            <a:r>
              <a:rPr lang="pl-PL" dirty="0"/>
              <a:t>Akty wewnętrzne pośrednio wpływają na obywatela: </a:t>
            </a:r>
          </a:p>
          <a:p>
            <a:pPr>
              <a:buFontTx/>
              <a:buChar char="-"/>
            </a:pPr>
            <a:r>
              <a:rPr lang="pl-PL" dirty="0"/>
              <a:t>Akty te powinny być zgodne z prawem powszechnie obowiązujących – nie są one autonomiczne wobec prawa. </a:t>
            </a:r>
          </a:p>
          <a:p>
            <a:pPr>
              <a:buFontTx/>
              <a:buChar char="-"/>
            </a:pPr>
            <a:r>
              <a:rPr lang="pl-PL" dirty="0"/>
              <a:t>Sprzeczne z prawem są akty wewnętrzne utrudniające obywatelowi dostęp np. do świadczeń.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KONTROLA AKTU NORMATYWNEGO: </a:t>
            </a:r>
          </a:p>
          <a:p>
            <a:pPr>
              <a:buFontTx/>
              <a:buChar char="-"/>
            </a:pPr>
            <a:r>
              <a:rPr lang="pl-PL" dirty="0"/>
              <a:t>Akty wewnętrzne – wydawane przez naczelne i centralne organy administracji publicznej - badanie zgodności z prawem powszechnie obowiązującym – TK; </a:t>
            </a:r>
          </a:p>
          <a:p>
            <a:pPr>
              <a:buFontTx/>
              <a:buChar char="-"/>
            </a:pPr>
            <a:r>
              <a:rPr lang="pl-PL" dirty="0"/>
              <a:t>Akty prawa miejscowego – kontrola sprawowana przez sądy administracyjne. </a:t>
            </a:r>
          </a:p>
          <a:p>
            <a:pPr>
              <a:buNone/>
            </a:pPr>
            <a:r>
              <a:rPr lang="pl-PL" b="1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marL="514350" indent="-514350">
              <a:buAutoNum type="arabicPeriod"/>
            </a:pPr>
            <a:r>
              <a:rPr lang="pl-PL" dirty="0"/>
              <a:t>Działania społeczno-organizatorskie; </a:t>
            </a:r>
          </a:p>
          <a:p>
            <a:pPr marL="514350" indent="-514350">
              <a:buAutoNum type="arabicPeriod"/>
            </a:pPr>
            <a:r>
              <a:rPr lang="pl-PL" dirty="0"/>
              <a:t>Działania materialno-techniczne.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FontTx/>
              <a:buChar char="-"/>
            </a:pPr>
            <a:r>
              <a:rPr lang="pl-PL" dirty="0"/>
              <a:t>Działania te uzupełniają działania prawne; </a:t>
            </a:r>
          </a:p>
          <a:p>
            <a:pPr>
              <a:buFontTx/>
              <a:buChar char="-"/>
            </a:pPr>
            <a:r>
              <a:rPr lang="pl-PL" dirty="0"/>
              <a:t>Są podejmowane w procesie stosowania prawa; </a:t>
            </a:r>
          </a:p>
          <a:p>
            <a:pPr>
              <a:buFontTx/>
              <a:buChar char="-"/>
            </a:pPr>
            <a:r>
              <a:rPr lang="pl-PL" dirty="0"/>
              <a:t>Także są sprawowane na podstawie i w granicach prawa.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FontTx/>
              <a:buChar char="-"/>
            </a:pPr>
            <a:r>
              <a:rPr lang="pl-PL" dirty="0"/>
              <a:t>Różnica wobec działań prawnych: </a:t>
            </a:r>
          </a:p>
          <a:p>
            <a:pPr marL="514350" indent="-514350">
              <a:buAutoNum type="arabicPeriod"/>
            </a:pPr>
            <a:r>
              <a:rPr lang="pl-PL" dirty="0"/>
              <a:t>Działania faktyczne nie są określone prawnie lub są niewyczerpująco określone prawnie; </a:t>
            </a:r>
          </a:p>
          <a:p>
            <a:pPr marL="514350" indent="-514350">
              <a:buAutoNum type="arabicPeriod"/>
            </a:pPr>
            <a:r>
              <a:rPr lang="pl-PL" dirty="0"/>
              <a:t>Przepisy je określające – nie opisują – warunków podejmowania, treści, formy i trybu ich podjęcia; </a:t>
            </a:r>
          </a:p>
          <a:p>
            <a:pPr marL="514350" indent="-514350">
              <a:buAutoNum type="arabicPeriod"/>
            </a:pPr>
            <a:r>
              <a:rPr lang="pl-PL" dirty="0"/>
              <a:t>Są co najwyżej określone w normach ustrojowych – nie są opisane w normach materialnych lub procesowych.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FontTx/>
              <a:buChar char="-"/>
            </a:pPr>
            <a:r>
              <a:rPr lang="pl-PL" dirty="0"/>
              <a:t>Działania te dotyczą np. czynności związane z zebraniem dowodów w postępowaniu administracyjnym. </a:t>
            </a:r>
          </a:p>
          <a:p>
            <a:pPr>
              <a:buNone/>
            </a:pPr>
            <a:r>
              <a:rPr lang="pl-PL" dirty="0"/>
              <a:t>Art.77 par 1 kpa – organ jest zobowiązany w sposób wyczerpujący zebrać i rozpatrzeć cały materiał dowodowy; </a:t>
            </a:r>
          </a:p>
          <a:p>
            <a:pPr>
              <a:buNone/>
            </a:pPr>
            <a:r>
              <a:rPr lang="pl-PL" dirty="0"/>
              <a:t>Art. 7 kpa – organ podejmuje wszelkie kroki w celu wyjaśnienia stanu faktycznego.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 </a:t>
            </a:r>
          </a:p>
          <a:p>
            <a:pPr>
              <a:buFontTx/>
              <a:buChar char="-"/>
            </a:pPr>
            <a:r>
              <a:rPr lang="pl-PL" dirty="0"/>
              <a:t>Administracja stosując te działania nie korzysta z przymusu państwowego; </a:t>
            </a:r>
          </a:p>
          <a:p>
            <a:pPr marL="514350" indent="-514350">
              <a:buAutoNum type="arabicPeriod"/>
            </a:pPr>
            <a:r>
              <a:rPr lang="pl-PL" dirty="0"/>
              <a:t>W celu nawiązania współpracy z obywatelem; </a:t>
            </a:r>
          </a:p>
          <a:p>
            <a:pPr marL="514350" indent="-514350">
              <a:buAutoNum type="arabicPeriod"/>
            </a:pPr>
            <a:r>
              <a:rPr lang="pl-PL" dirty="0"/>
              <a:t>W celu przekazania informacji obywatelom.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 </a:t>
            </a:r>
          </a:p>
          <a:p>
            <a:pPr>
              <a:buFontTx/>
              <a:buChar char="-"/>
            </a:pPr>
            <a:r>
              <a:rPr lang="pl-PL" dirty="0"/>
              <a:t>Działania te są </a:t>
            </a:r>
            <a:r>
              <a:rPr lang="pl-PL" dirty="0" err="1"/>
              <a:t>niekonflikowe</a:t>
            </a:r>
            <a:r>
              <a:rPr lang="pl-PL" dirty="0"/>
              <a:t> – nie mogą stosować przymusu, ale i tak administracja poprzez: </a:t>
            </a:r>
          </a:p>
          <a:p>
            <a:pPr marL="514350" indent="-514350">
              <a:buAutoNum type="arabicPeriod"/>
            </a:pPr>
            <a:r>
              <a:rPr lang="pl-PL" dirty="0"/>
              <a:t>Specjalizację / profesjonalizm działań; </a:t>
            </a:r>
          </a:p>
          <a:p>
            <a:pPr marL="514350" indent="-514350">
              <a:buAutoNum type="arabicPeriod"/>
            </a:pPr>
            <a:r>
              <a:rPr lang="pl-PL" dirty="0"/>
              <a:t>Zakres działania /posiadanej wiedzy. </a:t>
            </a:r>
          </a:p>
          <a:p>
            <a:pPr marL="514350" indent="-514350">
              <a:buNone/>
            </a:pPr>
            <a:r>
              <a:rPr lang="pl-PL" dirty="0"/>
              <a:t>- Administracja ma przewagę nad obywatelem. 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Dawny podział form działania administracji publicznej: </a:t>
            </a:r>
          </a:p>
          <a:p>
            <a:pPr marL="514350" indent="-514350">
              <a:buAutoNum type="arabicPeriod"/>
            </a:pPr>
            <a:r>
              <a:rPr lang="pl-PL" dirty="0"/>
              <a:t>Akty władzy publicznej; </a:t>
            </a:r>
          </a:p>
          <a:p>
            <a:pPr marL="514350" indent="-514350">
              <a:buAutoNum type="arabicPeriod"/>
            </a:pPr>
            <a:r>
              <a:rPr lang="pl-PL" dirty="0"/>
              <a:t>Czynności administracyjne; </a:t>
            </a:r>
          </a:p>
          <a:p>
            <a:pPr marL="514350" indent="-514350">
              <a:buAutoNum type="arabicPeriod"/>
            </a:pPr>
            <a:r>
              <a:rPr lang="pl-PL" dirty="0"/>
              <a:t>Działania administracji publicznej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 </a:t>
            </a:r>
          </a:p>
          <a:p>
            <a:pPr>
              <a:buNone/>
            </a:pPr>
            <a:r>
              <a:rPr lang="pl-PL" dirty="0"/>
              <a:t>Działania – współpraca z obywatelem powinny spełniać trzy warunki, aby uniknąć przewagi nad obywatelem: </a:t>
            </a:r>
          </a:p>
          <a:p>
            <a:pPr marL="514350" indent="-514350">
              <a:buAutoNum type="arabicPeriod"/>
            </a:pPr>
            <a:r>
              <a:rPr lang="pl-PL" dirty="0"/>
              <a:t>Nie są podejmowane w oparciu o prawo materialne; </a:t>
            </a:r>
          </a:p>
          <a:p>
            <a:pPr marL="514350" indent="-514350">
              <a:buAutoNum type="arabicPeriod"/>
            </a:pPr>
            <a:r>
              <a:rPr lang="pl-PL" dirty="0"/>
              <a:t>Nie mogą naruszać praw / wolności obywatelskich określonych w Konstytucji / ustawach; </a:t>
            </a:r>
          </a:p>
          <a:p>
            <a:pPr marL="514350" indent="-514350">
              <a:buAutoNum type="arabicPeriod"/>
            </a:pPr>
            <a:r>
              <a:rPr lang="pl-PL" dirty="0"/>
              <a:t>Ich celem jest jedynie nawiązanie współpracy z obywatelem.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społeczno-organizatorskie</a:t>
            </a:r>
          </a:p>
          <a:p>
            <a:pPr>
              <a:buFontTx/>
              <a:buChar char="-"/>
            </a:pPr>
            <a:r>
              <a:rPr lang="pl-PL" dirty="0"/>
              <a:t>Działania związane ze współpracą z obywatelem powinny zmierzać do zwiększenia efektywności administracji. Działania te można podzielić na: </a:t>
            </a:r>
          </a:p>
          <a:p>
            <a:pPr marL="514350" indent="-514350">
              <a:buNone/>
            </a:pPr>
            <a:r>
              <a:rPr lang="pl-PL" dirty="0"/>
              <a:t>1. Działania faktyczne dwustronne; </a:t>
            </a:r>
          </a:p>
          <a:p>
            <a:pPr marL="514350" indent="-514350">
              <a:buNone/>
            </a:pPr>
            <a:r>
              <a:rPr lang="pl-PL" dirty="0"/>
              <a:t>2. Działania faktyczne jednostronne.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faktyczne dwustronne: </a:t>
            </a:r>
          </a:p>
          <a:p>
            <a:pPr>
              <a:buNone/>
            </a:pPr>
            <a:r>
              <a:rPr lang="pl-PL" dirty="0"/>
              <a:t>Dwa etapy tych działań: </a:t>
            </a:r>
          </a:p>
          <a:p>
            <a:pPr marL="514350" indent="-514350">
              <a:buAutoNum type="arabicPeriod"/>
            </a:pPr>
            <a:r>
              <a:rPr lang="pl-PL" dirty="0"/>
              <a:t>Etap – przygotowanie współpracy – np. rozpowszechnienie wiedzy o tej współpracy wśród obywateli – adresowane do nieoznaczonych odbiorców; </a:t>
            </a:r>
          </a:p>
          <a:p>
            <a:pPr marL="514350" indent="-514350">
              <a:buAutoNum type="arabicPeriod"/>
            </a:pPr>
            <a:r>
              <a:rPr lang="pl-PL" dirty="0"/>
              <a:t>Etap – nawiązanie współpracy – są adresowane jedynie do osób, które zgłosiły inicjatywę wobec podjęcia działań – działania te dotyczą dookreślenia zasad współpracy.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faktyczne jednostronne: </a:t>
            </a:r>
          </a:p>
          <a:p>
            <a:pPr>
              <a:buFontTx/>
              <a:buChar char="-"/>
            </a:pPr>
            <a:r>
              <a:rPr lang="pl-PL" dirty="0"/>
              <a:t>Dotyczą jedynie działań administracji wobec obywateli – w postaci: odezw, apeli; </a:t>
            </a:r>
          </a:p>
          <a:p>
            <a:pPr>
              <a:buFontTx/>
              <a:buChar char="-"/>
            </a:pPr>
            <a:r>
              <a:rPr lang="pl-PL" dirty="0"/>
              <a:t>Forma i zakres tych działań jest określona przez organ. Organ ma tutaj samodzielność działania.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informacyjne administracji: </a:t>
            </a:r>
          </a:p>
          <a:p>
            <a:pPr marL="514350" indent="-514350">
              <a:buAutoNum type="arabicPeriod"/>
            </a:pPr>
            <a:r>
              <a:rPr lang="pl-PL" dirty="0"/>
              <a:t>Działania informacyjne wewnątrz administracji; </a:t>
            </a:r>
          </a:p>
          <a:p>
            <a:pPr marL="514350" indent="-514350">
              <a:buAutoNum type="arabicPeriod"/>
            </a:pPr>
            <a:r>
              <a:rPr lang="pl-PL" dirty="0"/>
              <a:t>Działania informacyjne podejmowana wobec podmiotów spoza administracji.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None/>
            </a:pPr>
            <a:r>
              <a:rPr lang="pl-PL" b="1" dirty="0"/>
              <a:t>Ad. 1 – Działania informacyjne wewnątrz administracji: </a:t>
            </a:r>
          </a:p>
          <a:p>
            <a:pPr>
              <a:buFontTx/>
              <a:buChar char="-"/>
            </a:pPr>
            <a:r>
              <a:rPr lang="pl-PL" dirty="0"/>
              <a:t>Przekazywanie informacji jest niezbędne do sprawnego funkcjonowania administracji; </a:t>
            </a:r>
          </a:p>
          <a:p>
            <a:pPr>
              <a:buFontTx/>
              <a:buChar char="-"/>
            </a:pPr>
            <a:r>
              <a:rPr lang="pl-PL" dirty="0"/>
              <a:t>Podstawa prawna w normach prawa ustrojowego – redagowana na dwa sposoby: </a:t>
            </a:r>
          </a:p>
          <a:p>
            <a:pPr marL="514350" indent="-514350">
              <a:buAutoNum type="alphaUcPeriod"/>
            </a:pPr>
            <a:r>
              <a:rPr lang="pl-PL" dirty="0"/>
              <a:t>Obowiązek organu przekazania informacji; </a:t>
            </a:r>
          </a:p>
          <a:p>
            <a:pPr marL="514350" indent="-514350">
              <a:buAutoNum type="alphaUcPeriod"/>
            </a:pPr>
            <a:r>
              <a:rPr lang="pl-PL" dirty="0"/>
              <a:t>Prawo organu uzyskania informacji.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None/>
            </a:pPr>
            <a:r>
              <a:rPr lang="pl-PL" b="1" dirty="0"/>
              <a:t>Ad. 2 – Działania informacyjne wobec podmiotów spoza struktury administracji: </a:t>
            </a:r>
          </a:p>
          <a:p>
            <a:pPr>
              <a:buFontTx/>
              <a:buChar char="-"/>
            </a:pPr>
            <a:r>
              <a:rPr lang="pl-PL" dirty="0"/>
              <a:t>Informacje kierowane do obywateli; </a:t>
            </a:r>
          </a:p>
          <a:p>
            <a:pPr>
              <a:buFontTx/>
              <a:buChar char="-"/>
            </a:pPr>
            <a:r>
              <a:rPr lang="pl-PL" dirty="0"/>
              <a:t>Cel – zapoznanie obywatela z jego uprawnieniami lub obowiązkami, które powinien spełniać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Działania materialno-techniczne: </a:t>
            </a:r>
          </a:p>
          <a:p>
            <a:pPr>
              <a:buFontTx/>
              <a:buChar char="-"/>
            </a:pPr>
            <a:r>
              <a:rPr lang="pl-PL" dirty="0"/>
              <a:t>np. egzekucja w administracji; </a:t>
            </a:r>
          </a:p>
          <a:p>
            <a:pPr>
              <a:buFontTx/>
              <a:buChar char="-"/>
            </a:pPr>
            <a:r>
              <a:rPr lang="pl-PL" dirty="0"/>
              <a:t>np. sprawdzenie stanu technicznego;</a:t>
            </a:r>
          </a:p>
          <a:p>
            <a:pPr>
              <a:buFontTx/>
              <a:buChar char="-"/>
            </a:pPr>
            <a:r>
              <a:rPr lang="pl-PL" dirty="0"/>
              <a:t>np. rejestracja w Rejestrze / Ewidencji.</a:t>
            </a:r>
          </a:p>
          <a:p>
            <a:pPr>
              <a:buNone/>
            </a:pPr>
            <a:r>
              <a:rPr lang="pl-PL" dirty="0"/>
              <a:t>Czynności te wywołują skutki w sferze faktycznej, a dopiero później w sferze prawnej </a:t>
            </a:r>
          </a:p>
          <a:p>
            <a:pPr>
              <a:buNone/>
            </a:pPr>
            <a:r>
              <a:rPr lang="pl-PL" dirty="0"/>
              <a:t>(pośrednie skutki prawne).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UMOWY W ADMINISTRACJI: </a:t>
            </a:r>
          </a:p>
          <a:p>
            <a:pPr marL="514350" indent="-514350">
              <a:buAutoNum type="arabicPeriod"/>
            </a:pPr>
            <a:r>
              <a:rPr lang="pl-PL" dirty="0"/>
              <a:t>Umowa cywilnoprawna; </a:t>
            </a:r>
          </a:p>
          <a:p>
            <a:pPr marL="514350" indent="-514350">
              <a:buAutoNum type="arabicPeriod"/>
            </a:pPr>
            <a:r>
              <a:rPr lang="pl-PL" dirty="0"/>
              <a:t>Umowa publicznoprawna; </a:t>
            </a:r>
          </a:p>
          <a:p>
            <a:pPr marL="514350" indent="-514350">
              <a:buAutoNum type="arabicPeriod"/>
            </a:pPr>
            <a:r>
              <a:rPr lang="pl-PL" dirty="0"/>
              <a:t>Umowa administracyjnoprawna; </a:t>
            </a:r>
          </a:p>
          <a:p>
            <a:pPr marL="514350" indent="-514350">
              <a:buAutoNum type="arabicPeriod"/>
            </a:pPr>
            <a:r>
              <a:rPr lang="pl-PL" dirty="0"/>
              <a:t>Umowa, a ugoda administracyjna.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cywilnoprawna: </a:t>
            </a:r>
          </a:p>
          <a:p>
            <a:pPr>
              <a:buFontTx/>
              <a:buChar char="-"/>
            </a:pPr>
            <a:r>
              <a:rPr lang="pl-PL" dirty="0"/>
              <a:t>Związane z dysponowaniem majątkiem (Skarbu Państwa lub jednostki samorządu terytorialnego); </a:t>
            </a:r>
          </a:p>
          <a:p>
            <a:pPr>
              <a:buFontTx/>
              <a:buChar char="-"/>
            </a:pPr>
            <a:r>
              <a:rPr lang="pl-PL" dirty="0"/>
              <a:t>Np. umowa najmu, sprzedaży etc.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Ad. 1-2 - Akty władzy publicznej oraz czynności administracyjne – nakierowane na styczność z podmiotami pozostającymi poza administracją publiczną. </a:t>
            </a:r>
          </a:p>
          <a:p>
            <a:pPr>
              <a:buNone/>
            </a:pPr>
            <a:r>
              <a:rPr lang="pl-PL" dirty="0"/>
              <a:t>Ad. 3 – Działania administracji publicznej jedynie pośrednio wpływają na podmioty zewnętrzne, związane były z wykonywaniem zadań publicznych np. zwalczanie chorób, rozruchów.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cywilnoprawna: </a:t>
            </a:r>
          </a:p>
          <a:p>
            <a:pPr>
              <a:buNone/>
            </a:pPr>
            <a:r>
              <a:rPr lang="pl-PL" dirty="0"/>
              <a:t>Czasami do zawarcia umowy cywilnoprawnej wymagane jest wcześniejsze wydanie aktu administracyjnego.</a:t>
            </a:r>
          </a:p>
          <a:p>
            <a:pPr>
              <a:buNone/>
            </a:pPr>
            <a:r>
              <a:rPr lang="pl-PL" dirty="0"/>
              <a:t>- Zmiana lub stwierdzenie nieważności tego aktu nie jest podstawą do zmiany/unieważnienia tej umowy cywilnoprawnej – co najwyżej badana jest wadliwość oświadczenia woli.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publicznoprawna: </a:t>
            </a:r>
          </a:p>
          <a:p>
            <a:pPr>
              <a:buNone/>
            </a:pPr>
            <a:r>
              <a:rPr lang="pl-PL" dirty="0"/>
              <a:t>Zawarta pomiędzy dwoma podmiotami administracji, np..: </a:t>
            </a:r>
          </a:p>
          <a:p>
            <a:pPr marL="514350" indent="-514350">
              <a:buAutoNum type="arabicPeriod"/>
            </a:pPr>
            <a:r>
              <a:rPr lang="pl-PL" dirty="0"/>
              <a:t>Związek jednostek samorządu terytorialnego; </a:t>
            </a:r>
          </a:p>
          <a:p>
            <a:pPr marL="514350" indent="-514350">
              <a:buAutoNum type="arabicPeriod"/>
            </a:pPr>
            <a:r>
              <a:rPr lang="pl-PL" dirty="0"/>
              <a:t>Porozumienia między </a:t>
            </a:r>
            <a:r>
              <a:rPr lang="pl-PL" dirty="0" err="1"/>
              <a:t>jst</a:t>
            </a:r>
            <a:r>
              <a:rPr lang="pl-PL" dirty="0"/>
              <a:t>; między </a:t>
            </a:r>
            <a:r>
              <a:rPr lang="pl-PL" dirty="0" err="1"/>
              <a:t>jst</a:t>
            </a:r>
            <a:r>
              <a:rPr lang="pl-PL" dirty="0"/>
              <a:t>/związek-wojewoda; między </a:t>
            </a:r>
            <a:r>
              <a:rPr lang="pl-PL" dirty="0" err="1"/>
              <a:t>jst</a:t>
            </a:r>
            <a:r>
              <a:rPr lang="pl-PL" dirty="0"/>
              <a:t> – związek.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 algn="ctr">
              <a:buNone/>
            </a:pPr>
            <a:r>
              <a:rPr lang="pl-PL" b="1" dirty="0"/>
              <a:t>Umowa administracyjna: </a:t>
            </a:r>
          </a:p>
          <a:p>
            <a:pPr>
              <a:buFontTx/>
              <a:buChar char="-"/>
            </a:pPr>
            <a:r>
              <a:rPr lang="pl-PL" dirty="0"/>
              <a:t>Brak jej w porządku prawnym, jest w niemieckim prawie administracyjnym; </a:t>
            </a:r>
          </a:p>
          <a:p>
            <a:pPr>
              <a:buFontTx/>
              <a:buChar char="-"/>
            </a:pPr>
            <a:r>
              <a:rPr lang="pl-PL" dirty="0"/>
              <a:t>Zastępuje decyzję adm. (w Niemczech).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FORMY DZIAŁAŃ FAKTYCZNYCH</a:t>
            </a:r>
          </a:p>
          <a:p>
            <a:pPr>
              <a:buNone/>
            </a:pPr>
            <a:r>
              <a:rPr lang="pl-PL" dirty="0"/>
              <a:t>Należy odróżnić umowę w administracji od ugody, ponieważ: </a:t>
            </a:r>
          </a:p>
          <a:p>
            <a:pPr marL="514350" indent="-514350">
              <a:buAutoNum type="arabicPeriod"/>
            </a:pPr>
            <a:r>
              <a:rPr lang="pl-PL" dirty="0"/>
              <a:t>Ugoda jest zawarta pomiędzy stronami postępowania administracyjnego; </a:t>
            </a:r>
          </a:p>
          <a:p>
            <a:pPr marL="514350" indent="-514350">
              <a:buAutoNum type="arabicPeriod"/>
            </a:pPr>
            <a:r>
              <a:rPr lang="pl-PL" dirty="0"/>
              <a:t>Wymaga zatwierdzenia przez organ.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Podstawowy podział tych form: </a:t>
            </a:r>
          </a:p>
          <a:p>
            <a:pPr marL="514350" indent="-514350">
              <a:buAutoNum type="arabicPeriod"/>
            </a:pPr>
            <a:r>
              <a:rPr lang="pl-PL" dirty="0"/>
              <a:t>Akt administracyjny; </a:t>
            </a:r>
          </a:p>
          <a:p>
            <a:pPr marL="514350" indent="-514350">
              <a:buAutoNum type="arabicPeriod"/>
            </a:pPr>
            <a:r>
              <a:rPr lang="pl-PL" dirty="0"/>
              <a:t>Akt normatywny; </a:t>
            </a:r>
          </a:p>
          <a:p>
            <a:pPr marL="514350" indent="-514350">
              <a:buAutoNum type="arabicPeriod"/>
            </a:pPr>
            <a:r>
              <a:rPr lang="pl-PL" dirty="0"/>
              <a:t>Formy działań faktycznych; </a:t>
            </a:r>
          </a:p>
          <a:p>
            <a:pPr marL="514350" indent="-514350">
              <a:buAutoNum type="arabicPeriod"/>
            </a:pPr>
            <a:r>
              <a:rPr lang="pl-PL" dirty="0"/>
              <a:t>Umowy; </a:t>
            </a:r>
          </a:p>
          <a:p>
            <a:pPr marL="514350" indent="-514350">
              <a:buAutoNum type="arabicPeriod"/>
            </a:pPr>
            <a:r>
              <a:rPr lang="pl-PL" dirty="0"/>
              <a:t>Milczenie administracji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FontTx/>
              <a:buChar char="-"/>
            </a:pPr>
            <a:r>
              <a:rPr lang="pl-PL" dirty="0"/>
              <a:t>Akty normatywne będące formą działania: </a:t>
            </a:r>
          </a:p>
          <a:p>
            <a:pPr marL="514350" indent="-514350">
              <a:buAutoNum type="arabicPeriod"/>
            </a:pPr>
            <a:r>
              <a:rPr lang="pl-PL" dirty="0"/>
              <a:t>Rozporządzenia; </a:t>
            </a:r>
          </a:p>
          <a:p>
            <a:pPr marL="514350" indent="-514350">
              <a:buAutoNum type="arabicPeriod"/>
            </a:pPr>
            <a:r>
              <a:rPr lang="pl-PL" dirty="0"/>
              <a:t>Akty prawa miejscowego.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FontTx/>
              <a:buChar char="-"/>
            </a:pPr>
            <a:r>
              <a:rPr lang="pl-PL" dirty="0"/>
              <a:t>Ma charakter normatywny – określa obowiązki podmiotów; </a:t>
            </a:r>
          </a:p>
          <a:p>
            <a:pPr>
              <a:buFontTx/>
              <a:buChar char="-"/>
            </a:pPr>
            <a:r>
              <a:rPr lang="pl-PL" dirty="0"/>
              <a:t>Określa nowe normy, a nie już istniejące. </a:t>
            </a:r>
            <a:r>
              <a:rPr lang="pl-PL" b="1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FontTx/>
              <a:buChar char="-"/>
            </a:pPr>
            <a:r>
              <a:rPr lang="pl-PL" dirty="0"/>
              <a:t>Akty prawa powszechnie obowiązującego; </a:t>
            </a:r>
          </a:p>
          <a:p>
            <a:pPr>
              <a:buFontTx/>
              <a:buChar char="-"/>
            </a:pPr>
            <a:r>
              <a:rPr lang="pl-PL" dirty="0"/>
              <a:t>Akty prawa wewnętrznego.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r>
              <a:rPr lang="pl-PL" dirty="0"/>
              <a:t>Istotne jest – że zawierają normy abstrakcyjne oraz normy generalne.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</a:t>
            </a:r>
          </a:p>
          <a:p>
            <a:pPr>
              <a:buNone/>
            </a:pPr>
            <a:r>
              <a:rPr lang="pl-PL" dirty="0"/>
              <a:t>Powinno istnieć upoważnienie ustawowe: </a:t>
            </a:r>
          </a:p>
          <a:p>
            <a:pPr>
              <a:buFontTx/>
              <a:buChar char="-"/>
            </a:pPr>
            <a:r>
              <a:rPr lang="pl-PL" dirty="0"/>
              <a:t>Konkretny przepis prawny; </a:t>
            </a:r>
          </a:p>
          <a:p>
            <a:pPr>
              <a:buFontTx/>
              <a:buChar char="-"/>
            </a:pPr>
            <a:r>
              <a:rPr lang="pl-PL" dirty="0"/>
              <a:t>Upoważnienie powinno określać: </a:t>
            </a:r>
          </a:p>
          <a:p>
            <a:pPr marL="514350" indent="-514350">
              <a:buAutoNum type="arabicPeriod"/>
            </a:pPr>
            <a:r>
              <a:rPr lang="pl-PL" dirty="0"/>
              <a:t>Elementy procesowe – kto i jak ma wydać; </a:t>
            </a:r>
          </a:p>
          <a:p>
            <a:pPr marL="514350" indent="-514350">
              <a:buAutoNum type="arabicPeriod"/>
            </a:pPr>
            <a:r>
              <a:rPr lang="pl-PL" dirty="0"/>
              <a:t>Elementy materialne – co ma być wydane.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Formy działania administracji publicznej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AKT NORMATYWNY </a:t>
            </a:r>
          </a:p>
          <a:p>
            <a:pPr>
              <a:buNone/>
            </a:pPr>
            <a:r>
              <a:rPr lang="pl-PL" dirty="0"/>
              <a:t>Upoważnienie może być określone w: </a:t>
            </a:r>
          </a:p>
          <a:p>
            <a:pPr marL="514350" indent="-514350">
              <a:buAutoNum type="arabicPeriod"/>
            </a:pPr>
            <a:r>
              <a:rPr lang="pl-PL" dirty="0"/>
              <a:t>Konstytucji – dotyczy np. działania Rady Ministrów; </a:t>
            </a:r>
          </a:p>
          <a:p>
            <a:pPr marL="514350" indent="-514350">
              <a:buAutoNum type="arabicPeriod"/>
            </a:pPr>
            <a:r>
              <a:rPr lang="pl-PL" dirty="0"/>
              <a:t>Ustawie – rozporządzenia, akty prawa miejscowego; </a:t>
            </a:r>
          </a:p>
          <a:p>
            <a:pPr marL="514350" indent="-514350">
              <a:buAutoNum type="arabicPeriod"/>
            </a:pPr>
            <a:r>
              <a:rPr lang="pl-PL" dirty="0"/>
              <a:t>Innych aktach normatywnych  - podstawa do wydania aktów wewnętrznych.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1201</Words>
  <Application>Microsoft Office PowerPoint</Application>
  <PresentationFormat>Pokaz na ekranie (4:3)</PresentationFormat>
  <Paragraphs>181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Motyw pakietu Office</vt:lpstr>
      <vt:lpstr>PRAWO ADMINISTRACYJNE   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Formy działania administracji publicznej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ADMINISTRACYJNE   FORMY DZIAŁANIA ADMINISTRACJI PUBLICZNEJ</dc:title>
  <dc:creator>Maciek</dc:creator>
  <cp:lastModifiedBy>Maciej Błażewski</cp:lastModifiedBy>
  <cp:revision>24</cp:revision>
  <dcterms:created xsi:type="dcterms:W3CDTF">2015-03-19T21:42:12Z</dcterms:created>
  <dcterms:modified xsi:type="dcterms:W3CDTF">2023-02-15T14:11:08Z</dcterms:modified>
</cp:coreProperties>
</file>