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3" r:id="rId4"/>
    <p:sldId id="260" r:id="rId5"/>
    <p:sldId id="268" r:id="rId6"/>
    <p:sldId id="261" r:id="rId7"/>
    <p:sldId id="262" r:id="rId8"/>
    <p:sldId id="266" r:id="rId9"/>
    <p:sldId id="264" r:id="rId10"/>
    <p:sldId id="265" r:id="rId11"/>
    <p:sldId id="269" r:id="rId12"/>
    <p:sldId id="271" r:id="rId13"/>
    <p:sldId id="272" r:id="rId14"/>
    <p:sldId id="273" r:id="rId15"/>
    <p:sldId id="274" r:id="rId16"/>
    <p:sldId id="275" r:id="rId17"/>
    <p:sldId id="287" r:id="rId18"/>
    <p:sldId id="290" r:id="rId19"/>
    <p:sldId id="285" r:id="rId20"/>
    <p:sldId id="284" r:id="rId21"/>
    <p:sldId id="270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8" r:id="rId30"/>
    <p:sldId id="289" r:id="rId31"/>
    <p:sldId id="286" r:id="rId32"/>
    <p:sldId id="258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B077C-D202-5753-E00C-9D027C0DFC4D}" v="2811" dt="2022-12-13T14:34:22.718"/>
    <p1510:client id="{3265902F-7DDF-C01D-E5A2-62EBEB0EADA0}" v="10" dt="2022-12-12T21:04:38.844"/>
    <p1510:client id="{595AB1BA-FA2C-49F8-8DEA-A237F4844F71}" v="518" dt="2022-12-12T07:37:06.184"/>
    <p1510:client id="{8D489A33-2A2D-66FE-45DA-7CB9A314427F}" v="4074" dt="2022-12-13T08:05:55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4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9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6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6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7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3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9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1750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34E919F-0039-45A9-8A1B-B05CD878F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9C5A0E-1D2A-4F4B-8123-B963AD56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3A7CDD-5E6D-48B6-9D66-F8AFFB7D2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5AA4037-397A-4467-A120-C510DDD4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E7B4B2-19E8-410A-A89F-7A2E0485D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6D98D2-ED53-4A46-95A8-7A0D05291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69804" y="3428998"/>
            <a:ext cx="3124710" cy="2268559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cs typeface="Calibri Light"/>
              </a:rPr>
              <a:t>Ekonomia dla prawników</a:t>
            </a:r>
            <a:br>
              <a:rPr lang="uk-UA" sz="3200" dirty="0">
                <a:cs typeface="Calibri Light"/>
              </a:rPr>
            </a:br>
            <a:br>
              <a:rPr lang="uk-UA" sz="3200" dirty="0">
                <a:cs typeface="Calibri Light"/>
              </a:rPr>
            </a:br>
            <a:r>
              <a:rPr lang="pl-PL" sz="3200" dirty="0">
                <a:cs typeface="Calibri Light"/>
              </a:rPr>
              <a:t>Wykład 7. Popyt i podaż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4907" y="2268786"/>
            <a:ext cx="2503753" cy="11602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600">
                <a:cs typeface="Calibri"/>
              </a:rPr>
              <a:t>Dr Daniel Butyter</a:t>
            </a:r>
            <a:endParaRPr lang="pl-PL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8BC5BE-3558-4B92-867F-8CD65C7BE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113" y="0"/>
            <a:ext cx="59485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aga w postaci wina">
            <a:extLst>
              <a:ext uri="{FF2B5EF4-FFF2-40B4-BE49-F238E27FC236}">
                <a16:creationId xmlns:a16="http://schemas.microsoft.com/office/drawing/2014/main" id="{00AD56BB-5139-4B7F-5FD9-205CA64320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606" b="43894"/>
          <a:stretch/>
        </p:blipFill>
        <p:spPr>
          <a:xfrm>
            <a:off x="5769658" y="1944671"/>
            <a:ext cx="5284209" cy="2968656"/>
          </a:xfrm>
          <a:prstGeom prst="rect">
            <a:avLst/>
          </a:prstGeom>
          <a:ln w="12700"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8C4208F-A711-4F9F-B74B-CA7E99A5B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7920" y="236475"/>
            <a:ext cx="5439984" cy="638504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542E5A-150E-4078-B605-939EE9F3F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9043" y="901890"/>
            <a:ext cx="7784540" cy="377382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ea typeface="+mn-lt"/>
                <a:cs typeface="+mn-lt"/>
              </a:rPr>
              <a:t>Nietypowe krzywe popytu:</a:t>
            </a:r>
          </a:p>
          <a:p>
            <a:pPr algn="l"/>
            <a:r>
              <a:rPr lang="pl-PL" sz="1600" dirty="0">
                <a:cs typeface="Arial"/>
              </a:rPr>
              <a:t>a. Popyt nie reaguje na zmianę ceny – dotyczy dóbr które zaspokajają podstawowe potrzeby i nie mają substytutów (niektóre leki) </a:t>
            </a:r>
          </a:p>
          <a:p>
            <a:pPr algn="l"/>
            <a:r>
              <a:rPr lang="pl-PL" sz="1600" dirty="0">
                <a:cs typeface="Arial"/>
              </a:rPr>
              <a:t>b. Popyt reaguje na zmianę ceny krańcowo elastycznie (rynek doskonały)</a:t>
            </a:r>
            <a:endParaRPr lang="pl-PL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c. Zmiana popytu i zmiana ceny są jednokierunkowe</a:t>
            </a:r>
            <a:endParaRPr lang="pl-PL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5C06DA7-FA6F-209A-D23E-144F53E7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95" y="3200127"/>
            <a:ext cx="7221747" cy="36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8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3416" y="892705"/>
            <a:ext cx="7217834" cy="436509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c. </a:t>
            </a:r>
          </a:p>
          <a:p>
            <a:pPr algn="just"/>
            <a:r>
              <a:rPr lang="pl-PL" sz="1600" dirty="0">
                <a:cs typeface="Arial"/>
              </a:rPr>
              <a:t>Paradoks </a:t>
            </a:r>
            <a:r>
              <a:rPr lang="pl-PL" sz="1600" dirty="0" err="1">
                <a:cs typeface="Arial"/>
              </a:rPr>
              <a:t>Thornstena</a:t>
            </a:r>
            <a:r>
              <a:rPr lang="pl-PL" sz="1600" dirty="0">
                <a:cs typeface="Arial"/>
              </a:rPr>
              <a:t> </a:t>
            </a:r>
            <a:r>
              <a:rPr lang="pl-PL" sz="1600" dirty="0" err="1">
                <a:cs typeface="Arial"/>
              </a:rPr>
              <a:t>Veblena</a:t>
            </a:r>
            <a:r>
              <a:rPr lang="pl-PL" sz="1600" dirty="0">
                <a:cs typeface="Arial"/>
              </a:rPr>
              <a:t> – zakup dobra prestiżowego, który dominuje w wydatkach osób o wysokich dochodach (konsumpcja wzrasta wraz ze wzrostem ceny, kiedy cena spada ludzie o wysokich dochodach przestają nabywać towar, bo staje się ogólnie dostępny).</a:t>
            </a:r>
          </a:p>
          <a:p>
            <a:pPr algn="just"/>
            <a:r>
              <a:rPr lang="pl-PL" sz="1600" dirty="0">
                <a:cs typeface="Arial"/>
              </a:rPr>
              <a:t>Paradoks Roberta </a:t>
            </a:r>
            <a:r>
              <a:rPr lang="pl-PL" sz="1600" dirty="0" err="1">
                <a:cs typeface="Arial"/>
              </a:rPr>
              <a:t>Giffena</a:t>
            </a:r>
            <a:r>
              <a:rPr lang="pl-PL" sz="1600" dirty="0">
                <a:cs typeface="Arial"/>
              </a:rPr>
              <a:t> - dotyczy dóbr podrzędnych, których udział w ogólnych wydatkach jest wysoki. Wzrost cen tych dóbr powoduje spadek dochodów realnych; implikuje to wzrost popytu na te dobra. Paradoks </a:t>
            </a:r>
            <a:r>
              <a:rPr lang="pl-PL" sz="1600" dirty="0" err="1">
                <a:cs typeface="Arial"/>
              </a:rPr>
              <a:t>Giffena</a:t>
            </a:r>
            <a:r>
              <a:rPr lang="pl-PL" sz="1600" dirty="0">
                <a:cs typeface="Arial"/>
              </a:rPr>
              <a:t> oznacza, że efekt dochodowy jest silniejszy od efektu substytucyjnego (nabywcy nie zastępują tych dóbr innymi) (przykład - wzrost cen na chleb w Irlandii – uboga ludność kupowała chleb, cena na chleb wzrosła, dochód realny zmniejszył się, wzrósł popyt na chleb).</a:t>
            </a:r>
          </a:p>
          <a:p>
            <a:pPr algn="just"/>
            <a:r>
              <a:rPr lang="pl-PL" sz="1600" dirty="0">
                <a:cs typeface="Arial"/>
              </a:rPr>
              <a:t>Paradoks spekulacyjny – oczekiwania odnośnie kształtowania się cen w przyszłości. Jeśli panuje przekonanie, że cen w przyszłości będzie rosła, popyt rośnie mimo rosnącej ceny (również odwrotnie – oczekiwanie spadku cen, zmniejsza bieżący popyt) (przykład - giełda papierów wartościowych, giełda .</a:t>
            </a:r>
          </a:p>
        </p:txBody>
      </p:sp>
    </p:spTree>
    <p:extLst>
      <p:ext uri="{BB962C8B-B14F-4D97-AF65-F5344CB8AC3E}">
        <p14:creationId xmlns:p14="http://schemas.microsoft.com/office/powerpoint/2010/main" val="79818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Zmiany dochodów nabywcy (wzrost dochodu zwiększa popyt i odwrotnie)</a:t>
            </a:r>
          </a:p>
          <a:p>
            <a:pPr algn="l"/>
            <a:r>
              <a:rPr lang="pl-PL" sz="1600" dirty="0">
                <a:cs typeface="Arial"/>
              </a:rPr>
              <a:t>Wyjątek - dobra podrzędne (dobra gorsze jakościowo, które mają tańsze substytuty)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CBDED55-2143-3C1C-387E-4015C2F40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60" y="2440232"/>
            <a:ext cx="5579533" cy="43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9272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Dobra substytucyjne – dobra zastępujące w zaspokajaniu określonej potrzeby. Wzrost ceny jednego z substytutów podnosi popyt na drugi, który w tej sytuacji staje się relatywnie tańszy.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Przykład kawa i herbata, bilet autobusowy i samochód osobowy.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93046C6-63E4-B258-72FF-D4327A0A638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>
              <a:cs typeface="Arial"/>
            </a:endParaRP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936F3858-A34D-13B3-2CEF-99AD18D64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28" y="2856076"/>
            <a:ext cx="7638689" cy="23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81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Dobra komplementarne – dobra, które uzupełniają się w zaspokajaniu określonej potrzeby. Wzrost ceny danego dobra powoduje spadek popytu na to dobro, implikuje spadek na dobro komplementarne.</a:t>
            </a:r>
          </a:p>
          <a:p>
            <a:pPr algn="l"/>
            <a:r>
              <a:rPr lang="pl-PL" sz="1600" dirty="0">
                <a:cs typeface="Arial"/>
              </a:rPr>
              <a:t>Przykłady - samochody i benzyna, elektryczny samochód i prąd. 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25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7232" y="1092590"/>
            <a:ext cx="7354018" cy="41652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Gusty i preferencje nabywców wywierają wpływ na wielkość popytu, szczególnie przy kształtowaniu popytu (czynnik subiektywny). Gusty i preferencje są związane z ocenami jednostek co do przydatności danych dóbr w zaspokajaniu ich różnych potrzeb. Mogą być związane z przyzwyczajeniem konsumpcyjnym, z wpływem mody i tradycji (tradycje świąteczne).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7EE424-8CB2-B2A4-BBF9-FEB3A7C5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69" y="2828420"/>
            <a:ext cx="5076326" cy="39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7232" y="1092590"/>
            <a:ext cx="7354018" cy="41652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Liczba ludności I jej struktura (kryteria – wiek, wykształcenie, miejsce zamieszkania, płeć)</a:t>
            </a:r>
            <a:endParaRPr lang="pl-PL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Np. starzejące się społeczeństwo charakteryzuje się wzrostem skłonności do oszczędzania, co wpływa na dochód; wzrost liczby urodzeń powoduje zwiększenie zapotrzebowania na artykuły dla niemowląt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7EE424-8CB2-B2A4-BBF9-FEB3A7C5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69" y="2828420"/>
            <a:ext cx="5076326" cy="39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4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Cenowa elastyczność popytu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dirty="0">
                <a:cs typeface="Arial"/>
              </a:rPr>
              <a:t>Krzywa popytu ilustruje reakcje popytu na zmianę ceny. Siłę tej reakcji można mierzyć. Miarę nazywamy współczynnikiem cenowej elastyczności popytu:</a:t>
            </a: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5" descr="Obraz zawierający tekst, zegarek, wskaźnik&#10;&#10;Opis wygenerowany automatycznie">
            <a:extLst>
              <a:ext uri="{FF2B5EF4-FFF2-40B4-BE49-F238E27FC236}">
                <a16:creationId xmlns:a16="http://schemas.microsoft.com/office/drawing/2014/main" id="{7A999CBF-D7CE-F8D4-B711-4A3F7B08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275" y="4025004"/>
            <a:ext cx="2743200" cy="1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Cenowa elastyczność popytu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dirty="0">
                <a:cs typeface="Arial"/>
              </a:rPr>
              <a:t>E=0 - elastyczność jest doskonale nieelastyczna (sztywna) </a:t>
            </a:r>
            <a:endParaRPr lang="pl-PL" dirty="0"/>
          </a:p>
          <a:p>
            <a:pPr algn="l"/>
            <a:r>
              <a:rPr lang="pl-PL" sz="2800" dirty="0">
                <a:cs typeface="Arial"/>
              </a:rPr>
              <a:t>E=1 - elastyczność wzorcowa</a:t>
            </a:r>
          </a:p>
          <a:p>
            <a:pPr algn="l"/>
            <a:r>
              <a:rPr lang="pl-PL" sz="2800" dirty="0">
                <a:cs typeface="Arial"/>
              </a:rPr>
              <a:t>0&lt;E&lt;1 – popyt jest mało elastyczny</a:t>
            </a:r>
          </a:p>
          <a:p>
            <a:pPr algn="l"/>
            <a:r>
              <a:rPr lang="pl-PL" sz="2800" dirty="0">
                <a:cs typeface="Arial"/>
              </a:rPr>
              <a:t>E&lt;1 – wysoce elastyczny</a:t>
            </a:r>
          </a:p>
          <a:p>
            <a:pPr algn="l"/>
            <a:r>
              <a:rPr lang="pl-PL" sz="2800" dirty="0">
                <a:cs typeface="Arial"/>
              </a:rPr>
              <a:t>E=</a:t>
            </a:r>
            <a:r>
              <a:rPr lang="pl-PL" sz="2800" dirty="0">
                <a:ea typeface="+mn-lt"/>
                <a:cs typeface="+mn-lt"/>
              </a:rPr>
              <a:t>∞ - doskonale elastyczny</a:t>
            </a:r>
            <a:endParaRPr lang="pl-PL" sz="2800" dirty="0">
              <a:cs typeface="Arial"/>
            </a:endParaRPr>
          </a:p>
          <a:p>
            <a:pPr algn="l"/>
            <a:endParaRPr lang="pl-PL" sz="2800" dirty="0">
              <a:ea typeface="+mn-lt"/>
              <a:cs typeface="+mn-lt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sz="2800" dirty="0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431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Mieszana elastyczność popytu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cs typeface="Arial"/>
              </a:rPr>
              <a:t>Popyt może reagować na zmianę tego dobra, ale również na zmianę dóbr substytucyjnych bądź komplementarnych. </a:t>
            </a: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just"/>
            <a:r>
              <a:rPr lang="pl-PL" sz="1600" dirty="0">
                <a:cs typeface="Arial"/>
              </a:rPr>
              <a:t>Znak ujemny tego współczynnika oznacza, że dobra są wobec siebie komplementarne; znak dodatni świadczy o substytucyjności tych dóbr.</a:t>
            </a:r>
            <a:endParaRPr lang="pl-PL" dirty="0">
              <a:cs typeface="Arial" panose="020B0604020202020204"/>
            </a:endParaRPr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EBB20F6E-1A64-3275-2169-AF83C6F3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2705791"/>
            <a:ext cx="2743200" cy="8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4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498417" cy="12869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a typeface="+mj-lt"/>
                <a:cs typeface="+mj-lt"/>
              </a:rPr>
              <a:t>POPYT ([Demand] – P [D])</a:t>
            </a:r>
            <a:endParaRPr lang="pl-PL" dirty="0">
              <a:ea typeface="+mj-lt"/>
              <a:cs typeface="+mj-lt"/>
            </a:endParaRPr>
          </a:p>
          <a:p>
            <a:pPr algn="l"/>
            <a:endParaRPr lang="pl-PL" dirty="0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dirty="0" err="1">
                <a:ea typeface="+mn-lt"/>
                <a:cs typeface="+mn-lt"/>
              </a:rPr>
              <a:t>Wielkość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popytu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dane</a:t>
            </a:r>
            <a:r>
              <a:rPr lang="en-US" dirty="0">
                <a:ea typeface="+mn-lt"/>
                <a:cs typeface="+mn-lt"/>
              </a:rPr>
              <a:t> dobro to </a:t>
            </a:r>
            <a:r>
              <a:rPr lang="en-US" dirty="0" err="1">
                <a:ea typeface="+mn-lt"/>
                <a:cs typeface="+mn-lt"/>
              </a:rPr>
              <a:t>ilość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tego</a:t>
            </a:r>
            <a:r>
              <a:rPr lang="en-US" dirty="0">
                <a:ea typeface="+mn-lt"/>
                <a:cs typeface="+mn-lt"/>
              </a:rPr>
              <a:t> dobra, </a:t>
            </a:r>
            <a:r>
              <a:rPr lang="en-US" dirty="0" err="1">
                <a:ea typeface="+mn-lt"/>
                <a:cs typeface="+mn-lt"/>
              </a:rPr>
              <a:t>jaką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nabywcy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są</a:t>
            </a:r>
            <a:r>
              <a:rPr lang="en-US" dirty="0">
                <a:ea typeface="+mn-lt"/>
                <a:cs typeface="+mn-lt"/>
              </a:rPr>
              <a:t> w </a:t>
            </a:r>
            <a:r>
              <a:rPr lang="en-US" dirty="0" err="1">
                <a:ea typeface="+mn-lt"/>
                <a:cs typeface="+mn-lt"/>
              </a:rPr>
              <a:t>stanie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nabyć</a:t>
            </a:r>
            <a:r>
              <a:rPr lang="en-US" dirty="0">
                <a:ea typeface="+mn-lt"/>
                <a:cs typeface="+mn-lt"/>
              </a:rPr>
              <a:t> po </a:t>
            </a:r>
            <a:r>
              <a:rPr lang="en-US" dirty="0" err="1">
                <a:ea typeface="+mn-lt"/>
                <a:cs typeface="+mn-lt"/>
              </a:rPr>
              <a:t>określonej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cenie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w </a:t>
            </a:r>
            <a:r>
              <a:rPr lang="en-US" dirty="0" err="1">
                <a:ea typeface="+mn-lt"/>
                <a:cs typeface="+mn-lt"/>
              </a:rPr>
              <a:t>określonym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czasie</a:t>
            </a:r>
            <a:r>
              <a:rPr lang="en-US" dirty="0">
                <a:ea typeface="+mn-lt"/>
                <a:cs typeface="+mn-lt"/>
              </a:rPr>
              <a:t>.</a:t>
            </a:r>
            <a:endParaRPr lang="pl-PL" dirty="0"/>
          </a:p>
          <a:p>
            <a:pPr algn="l">
              <a:lnSpc>
                <a:spcPct val="110000"/>
              </a:lnSpc>
            </a:pPr>
            <a:endParaRPr lang="pl-PL" dirty="0">
              <a:ea typeface="+mn-lt"/>
              <a:cs typeface="+mn-lt"/>
            </a:endParaRPr>
          </a:p>
          <a:p>
            <a:pPr algn="l">
              <a:lnSpc>
                <a:spcPct val="110000"/>
              </a:lnSpc>
            </a:pPr>
            <a:r>
              <a:rPr lang="pl-PL" dirty="0">
                <a:ea typeface="+mn-lt"/>
                <a:cs typeface="+mn-lt"/>
              </a:rPr>
              <a:t>Prawo popytu – odwrotna zależność między ceną a zmianą popytu na dobro (Alfred Marshall). Graficzne odzwierciedlenie prawa popytu to krzywa popytu. </a:t>
            </a:r>
            <a:endParaRPr lang="en-US" dirty="0">
              <a:ea typeface="+mn-lt"/>
              <a:cs typeface="+mn-lt"/>
            </a:endParaRPr>
          </a:p>
          <a:p>
            <a:pPr algn="l">
              <a:lnSpc>
                <a:spcPct val="110000"/>
              </a:lnSpc>
            </a:pPr>
            <a:endParaRPr lang="pl-PL" dirty="0">
              <a:ea typeface="+mn-lt"/>
              <a:cs typeface="+mn-lt"/>
            </a:endParaRPr>
          </a:p>
          <a:p>
            <a:pPr algn="l">
              <a:lnSpc>
                <a:spcPct val="110000"/>
              </a:lnSpc>
            </a:pPr>
            <a:endParaRPr lang="pl-PL" dirty="0">
              <a:cs typeface="Arial"/>
            </a:endParaRPr>
          </a:p>
          <a:p>
            <a:pPr algn="l">
              <a:lnSpc>
                <a:spcPct val="110000"/>
              </a:lnSpc>
            </a:pPr>
            <a:endParaRPr lang="pl-PL" dirty="0"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pl-PL" dirty="0">
                <a:cs typeface="Arial"/>
              </a:rPr>
              <a:t>Q - ilość zakupowa dobra;</a:t>
            </a:r>
            <a:endParaRPr lang="pl-PL" dirty="0"/>
          </a:p>
          <a:p>
            <a:pPr algn="l">
              <a:lnSpc>
                <a:spcPct val="110000"/>
              </a:lnSpc>
            </a:pPr>
            <a:r>
              <a:rPr lang="pl-PL" dirty="0">
                <a:cs typeface="Arial"/>
              </a:rPr>
              <a:t>P – poziom cen;</a:t>
            </a:r>
          </a:p>
          <a:p>
            <a:pPr algn="l"/>
            <a:r>
              <a:rPr lang="pl-PL" i="1" dirty="0">
                <a:ea typeface="+mn-lt"/>
                <a:cs typeface="+mn-lt"/>
              </a:rPr>
              <a:t>b</a:t>
            </a:r>
            <a:r>
              <a:rPr lang="pl-PL" dirty="0">
                <a:ea typeface="+mn-lt"/>
                <a:cs typeface="+mn-lt"/>
              </a:rPr>
              <a:t> – wyraz wolny;</a:t>
            </a:r>
            <a:endParaRPr lang="pl-PL" dirty="0"/>
          </a:p>
          <a:p>
            <a:pPr algn="l"/>
            <a:r>
              <a:rPr lang="pl-PL" i="1" dirty="0">
                <a:ea typeface="+mn-lt"/>
                <a:cs typeface="+mn-lt"/>
              </a:rPr>
              <a:t>a </a:t>
            </a:r>
            <a:r>
              <a:rPr lang="pl-PL" dirty="0">
                <a:ea typeface="+mn-lt"/>
                <a:cs typeface="+mn-lt"/>
              </a:rPr>
              <a:t>– współczynnik kierunkowy funkcji popytu, będący niemal zawsze liczbą ujemną.</a:t>
            </a:r>
            <a:endParaRPr lang="pl-PL" dirty="0"/>
          </a:p>
          <a:p>
            <a:pPr marL="285750" indent="-285750" algn="l">
              <a:lnSpc>
                <a:spcPct val="110000"/>
              </a:lnSpc>
              <a:buFont typeface="Wingdings,Sans-Serif"/>
              <a:buChar char="§"/>
            </a:pPr>
            <a:endParaRPr lang="en-US" dirty="0">
              <a:cs typeface="Arial"/>
            </a:endParaRPr>
          </a:p>
          <a:p>
            <a:pPr algn="l"/>
            <a:endParaRPr lang="pl-PL" dirty="0">
              <a:cs typeface="Arial"/>
            </a:endParaRPr>
          </a:p>
        </p:txBody>
      </p:sp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F5E76577-044F-61D1-7E57-09A74EEB0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933" y="2865137"/>
            <a:ext cx="12739158" cy="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5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85705" y="95780"/>
            <a:ext cx="9534129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Dochodowa elastyczność popytu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cs typeface="Arial"/>
              </a:rPr>
              <a:t>Reakcja popytu na zmianę dochodu nazywamy dochodową elastycznością popytu. Miarą tej reakcji jest współczynnik dochodowej elastyczności popytu:</a:t>
            </a: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just"/>
            <a:r>
              <a:rPr lang="pl-PL" sz="2000" dirty="0">
                <a:cs typeface="Arial"/>
              </a:rPr>
              <a:t>Zazwyczaj jest pozytywny, ujemny dla tzw. Dóbr podrzędnych, które mają wyższe jakościowo substytutu (zmiana drobiu na wołowinę; wędliny gorszej jakości na wędliny lepszej). </a:t>
            </a: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6377D5CE-FD34-930C-7244-39B69CCD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67" y="3076502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7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 [SUPPLY - S]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Wielkość podaży to ilość dobra, jaką sprzedawcy oferują do sprzedaży przy danym poziomie ceny i w danym czasie.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Prawo podaży - zależność między zmianami ceny i zmianami podaży (jednokierunkowa).</a:t>
            </a:r>
          </a:p>
          <a:p>
            <a:pPr algn="l"/>
            <a:r>
              <a:rPr lang="pl-PL" sz="1600" dirty="0">
                <a:cs typeface="Arial"/>
              </a:rPr>
              <a:t>Reprezentowana przez krzywą podaży.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współczynnik kierunkowy jest zawsze liczba dodatnią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345EAA15-57FC-C696-3F03-95A52B1CE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3766" y="4420887"/>
            <a:ext cx="7950199" cy="5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9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Rozmiar podaży jest określany również przez czynniki </a:t>
            </a:r>
            <a:r>
              <a:rPr lang="pl-PL" sz="1600" dirty="0" err="1">
                <a:cs typeface="Arial"/>
              </a:rPr>
              <a:t>pozacenowe</a:t>
            </a:r>
            <a:r>
              <a:rPr lang="pl-PL" sz="1600" dirty="0">
                <a:cs typeface="Arial"/>
              </a:rPr>
              <a:t>:</a:t>
            </a:r>
          </a:p>
          <a:p>
            <a:pPr algn="l"/>
            <a:r>
              <a:rPr lang="pl-PL" sz="1600" dirty="0">
                <a:cs typeface="Arial"/>
              </a:rPr>
              <a:t>koszt wytwarzania </a:t>
            </a:r>
          </a:p>
          <a:p>
            <a:pPr algn="l"/>
            <a:r>
              <a:rPr lang="pl-PL" sz="1600" dirty="0">
                <a:cs typeface="Arial"/>
              </a:rPr>
              <a:t>rentowność dóbr substytucyjnych</a:t>
            </a:r>
          </a:p>
          <a:p>
            <a:pPr algn="l"/>
            <a:r>
              <a:rPr lang="pl-PL" sz="1600" dirty="0">
                <a:cs typeface="Arial"/>
              </a:rPr>
              <a:t>czynniki naturalnej</a:t>
            </a:r>
          </a:p>
          <a:p>
            <a:pPr algn="l"/>
            <a:r>
              <a:rPr lang="pl-PL" sz="1600" dirty="0">
                <a:cs typeface="Arial"/>
              </a:rPr>
              <a:t>inne czynniki (podatki, subsydia, warunki klimatyczne i in.)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839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Koszt wytwarzania (wzrost ceny produkcji powoduje wzrost kosztów wytwarzania i przy stałej cenie dobra zmniejsza zysk producenta, co może prowadzić do zmniejszenia podaży)</a:t>
            </a:r>
            <a:endParaRPr lang="pl-PL" dirty="0"/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789DA6A1-C2A6-D5ED-A55B-C52EF48F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27" y="2844004"/>
            <a:ext cx="3821501" cy="32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6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Technologia produkcji (stosowanie w procesie produkcji nowej technologii powoduje ruch krzywej podaży wprawo; większa produkcja przy danych zasobach).</a:t>
            </a:r>
            <a:endParaRPr lang="pl-PL" dirty="0"/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ea typeface="+mn-lt"/>
                <a:cs typeface="+mn-lt"/>
              </a:rPr>
              <a:t>Oczekiwania przez producentów przyszłych cen wytwarzanego dobra (jeśli przewidują, że w przyszłości cena dobra wzrośnie, to obecnie mogą wstrzymać bądź ograniczyć produkcję). </a:t>
            </a:r>
            <a:endParaRPr lang="pl-PL" dirty="0"/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802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Podatki wiążą się z wyższym kosztem produkcji danego produktu. Wzrost niektórych podatków może wpływać na spadek podaży. Odwrotnie oddziałują subsydia.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t- podatek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 s – subsydia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Warunki klimatyczne (przykład - produkcja rolna, budownictwo, usługi rekreacyjne i wypoczynkowe).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08A8006-088E-4446-81F4-03962D44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02" y="2608328"/>
            <a:ext cx="2743200" cy="606175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63F0DD4C-000A-2626-7777-178ECB32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02" y="3934590"/>
            <a:ext cx="2743200" cy="5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52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PODAŻ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cs typeface="Arial"/>
              </a:rPr>
              <a:t>    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EBE64A2F-7F8F-22D8-34DB-E51E6B6F8610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dirty="0">
                <a:cs typeface="Arial"/>
              </a:rPr>
              <a:t>W odróżnieniu od popytu, który niemal natychmiastowo reaguje na zmianę ceny bądź </a:t>
            </a:r>
            <a:r>
              <a:rPr lang="pl-PL" sz="1600" dirty="0" err="1">
                <a:cs typeface="Arial"/>
              </a:rPr>
              <a:t>pozacenowych</a:t>
            </a:r>
            <a:r>
              <a:rPr lang="pl-PL" sz="1600" dirty="0">
                <a:cs typeface="Arial"/>
              </a:rPr>
              <a:t> czynników, reakcja podaży na zmianę czynników wymaga czasu.</a:t>
            </a:r>
          </a:p>
          <a:p>
            <a:pPr algn="l"/>
            <a:r>
              <a:rPr lang="pl-PL" sz="1600" dirty="0">
                <a:cs typeface="Arial"/>
              </a:rPr>
              <a:t>Okresy czasowe - ultrakrótki (czynniki produkcji mają charakter stały), krótki (przynajmniej jeden czynnik produkcji jest stały), długi (każdy czynnik jest zmienny)</a:t>
            </a:r>
          </a:p>
          <a:p>
            <a:pPr algn="l"/>
            <a:r>
              <a:rPr lang="pl-PL" sz="1600" dirty="0">
                <a:cs typeface="Arial"/>
              </a:rPr>
              <a:t>W okresie ultrakrótkim podaż jest stała; cena jest funkcją popytu.</a:t>
            </a:r>
          </a:p>
          <a:p>
            <a:pPr algn="l"/>
            <a:r>
              <a:rPr lang="pl-PL" sz="1600" dirty="0">
                <a:cs typeface="Arial"/>
              </a:rPr>
              <a:t>W okresie krótkim zachodzą procesy dostosowawcze podaży w ramach istniejącego potencjału wytwórczego poprzez jego lepsze wykorzystanie. Podaż może wzrosnąć w ramach zakreślonych</a:t>
            </a:r>
          </a:p>
          <a:p>
            <a:pPr algn="l"/>
            <a:r>
              <a:rPr lang="pl-PL" sz="1600" dirty="0">
                <a:cs typeface="Arial"/>
              </a:rPr>
              <a:t>W okresie długim zdolności produkcyjne zwiększają się (na skutek inwestycji).  </a:t>
            </a: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74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Równowaga popytu i </a:t>
            </a:r>
            <a:br>
              <a:rPr lang="pl-PL" dirty="0">
                <a:cs typeface="Calibri Light"/>
              </a:rPr>
            </a:br>
            <a:r>
              <a:rPr lang="pl-PL" dirty="0">
                <a:cs typeface="Calibri Light"/>
              </a:rPr>
              <a:t>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cs typeface="Arial"/>
              </a:rPr>
              <a:t>Istotą mechanizmu rynkowego jest oddziaływanie popytu i podaży (kształtowanie się ceny).</a:t>
            </a:r>
          </a:p>
          <a:p>
            <a:pPr algn="l"/>
            <a:r>
              <a:rPr lang="pl-PL" sz="2000" dirty="0">
                <a:cs typeface="Arial"/>
              </a:rPr>
              <a:t>Cena kształtuje zarówno wielkość popytu jak i wielkość podaży. Cena skłania producentów i nabywców do podjęcia odpowiednich decyzji.</a:t>
            </a: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773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Równowaga popytu i 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>
                <a:cs typeface="Arial"/>
              </a:rPr>
              <a:t>W przypadku, gdy cena rynkowa jest wyższa od ceny równowagi, to oznacza, że popyt jest mniejszy od poważy i mamy do czynienia z nadwyżką na rynku.</a:t>
            </a:r>
          </a:p>
          <a:p>
            <a:pPr algn="l"/>
            <a:r>
              <a:rPr lang="pl-PL" sz="1400" dirty="0">
                <a:cs typeface="Arial"/>
              </a:rPr>
              <a:t>Przy cenie mniejszej od ceny równowagi, niska cena zachęci nabywców do zwiększenia popytu, przy równocześnie ograniczonej podaży. Pojawia się niedobór dobra.</a:t>
            </a:r>
          </a:p>
          <a:p>
            <a:pPr algn="l"/>
            <a:r>
              <a:rPr lang="pl-PL" sz="1400" dirty="0">
                <a:cs typeface="Arial"/>
              </a:rPr>
              <a:t>Te procesy trwają ustawicznie i w ich rezultacie usuwa się nadmiar bądź niedobór. </a:t>
            </a:r>
          </a:p>
          <a:p>
            <a:pPr algn="l"/>
            <a:endParaRPr lang="pl-PL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F6A76DCF-182D-8984-5581-A16FB4E1D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50" y="3694006"/>
            <a:ext cx="3512388" cy="3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09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Równowaga popytu i 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069556" y="1431896"/>
            <a:ext cx="3155830" cy="5092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>
                <a:cs typeface="Arial"/>
              </a:rPr>
              <a:t>Przykład wzrostu i spadku dochodów</a:t>
            </a:r>
          </a:p>
          <a:p>
            <a:pPr algn="l"/>
            <a:endParaRPr lang="pl-PL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9CE7B5FB-B68C-501E-4780-70C606852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71" y="2086269"/>
            <a:ext cx="4547557" cy="42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3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0326" y="905685"/>
            <a:ext cx="7540924" cy="4352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Zależność między popytem a ceną jest na ogół zależnością odwrotną. </a:t>
            </a:r>
          </a:p>
          <a:p>
            <a:pPr algn="ctr"/>
            <a:r>
              <a:rPr lang="pl-PL" dirty="0">
                <a:cs typeface="Arial" panose="020B0604020202020204"/>
              </a:rPr>
              <a:t>Typowa krzywa popytu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934CAA2-2ECC-AB86-90E7-F24A79AAC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131" y="1960556"/>
            <a:ext cx="5336116" cy="41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3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Równowaga popytu i 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069556" y="1431896"/>
            <a:ext cx="3155830" cy="5092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>
                <a:cs typeface="Arial"/>
              </a:rPr>
              <a:t>Przykład wzrost  lub zmniejszenie kosztów produkcji</a:t>
            </a:r>
          </a:p>
          <a:p>
            <a:pPr algn="l"/>
            <a:endParaRPr lang="pl-PL">
              <a:cs typeface="Arial"/>
            </a:endParaRPr>
          </a:p>
          <a:p>
            <a:pPr algn="l"/>
            <a:endParaRPr lang="pl-PL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6">
            <a:extLst>
              <a:ext uri="{FF2B5EF4-FFF2-40B4-BE49-F238E27FC236}">
                <a16:creationId xmlns:a16="http://schemas.microsoft.com/office/drawing/2014/main" id="{B76612A1-9CAB-3D9C-5642-FE505D1EC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645" y="2579819"/>
            <a:ext cx="5395822" cy="41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0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cs typeface="Calibri Light"/>
              </a:rPr>
              <a:t>Cenowa elastyczność podaży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4668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pl-PL" sz="160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C57098D7-05F4-1C77-83EF-C327DC8BDB0B}"/>
              </a:ext>
            </a:extLst>
          </p:cNvPr>
          <p:cNvSpPr txBox="1">
            <a:spLocks/>
          </p:cNvSpPr>
          <p:nvPr/>
        </p:nvSpPr>
        <p:spPr>
          <a:xfrm>
            <a:off x="1644650" y="1690688"/>
            <a:ext cx="7239000" cy="46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cs typeface="Arial"/>
              </a:rPr>
              <a:t>Siłę reakcji podaży na zmianę ceny można mierzyć poprzez współczynnik cenowej elastyczności podaży:</a:t>
            </a:r>
            <a:endParaRPr lang="pl-PL">
              <a:cs typeface="Arial"/>
            </a:endParaRPr>
          </a:p>
          <a:p>
            <a:pPr algn="l"/>
            <a:endParaRPr lang="pl-PL" sz="20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r>
              <a:rPr lang="pl-PL" sz="1600" dirty="0">
                <a:cs typeface="Arial"/>
              </a:rPr>
              <a:t>E = 0 – nieelastyczny (podaż nie reaguje na zmianę ceny)</a:t>
            </a:r>
          </a:p>
          <a:p>
            <a:pPr algn="l"/>
            <a:r>
              <a:rPr lang="pl-PL" sz="1600" dirty="0">
                <a:cs typeface="Arial"/>
              </a:rPr>
              <a:t>E=1 - współczynnik może przybierać wartość równą jedności</a:t>
            </a:r>
          </a:p>
          <a:p>
            <a:pPr algn="l"/>
            <a:r>
              <a:rPr lang="pl-PL" sz="1600" dirty="0">
                <a:cs typeface="Arial"/>
              </a:rPr>
              <a:t>0&lt;E&lt;1 - podaż mało elastyczna</a:t>
            </a:r>
          </a:p>
          <a:p>
            <a:pPr algn="l"/>
            <a:r>
              <a:rPr lang="pl-PL" sz="1600" dirty="0">
                <a:cs typeface="Arial"/>
              </a:rPr>
              <a:t>E&gt;1 - podaż jest wysoce elastyczna</a:t>
            </a:r>
          </a:p>
          <a:p>
            <a:pPr algn="l"/>
            <a:r>
              <a:rPr lang="pl-PL" sz="1600" dirty="0">
                <a:cs typeface="Arial"/>
              </a:rPr>
              <a:t>E= ∞ - doskonale elastyczny</a:t>
            </a:r>
            <a:endParaRPr lang="pl-PL" sz="1600" dirty="0">
              <a:ea typeface="+mn-lt"/>
              <a:cs typeface="+mn-lt"/>
            </a:endParaRPr>
          </a:p>
          <a:p>
            <a:pPr algn="l"/>
            <a:endParaRPr lang="pl-PL" sz="1600" dirty="0">
              <a:cs typeface="Arial"/>
            </a:endParaRPr>
          </a:p>
          <a:p>
            <a:pPr algn="l"/>
            <a:endParaRPr lang="pl-PL" sz="1600" dirty="0">
              <a:cs typeface="Arial"/>
            </a:endParaRPr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A8975E3D-A0A8-255B-EBE9-B9A5D9D1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54" y="2583634"/>
            <a:ext cx="2743200" cy="11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9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Dziękuję za uwagę</a:t>
            </a: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CFD29AAD-7AC3-7442-2359-E047FA7D3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30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lnSpc>
                <a:spcPct val="110000"/>
              </a:lnSpc>
              <a:buFont typeface="Wingdings,Sans-Serif"/>
              <a:buChar char="§"/>
            </a:pP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efektywny</a:t>
            </a:r>
            <a:r>
              <a:rPr lang="en-US" dirty="0">
                <a:ea typeface="+mn-lt"/>
                <a:cs typeface="+mn-lt"/>
              </a:rPr>
              <a:t> –</a:t>
            </a:r>
            <a:r>
              <a:rPr lang="en-US" dirty="0" err="1">
                <a:ea typeface="+mn-lt"/>
                <a:cs typeface="+mn-lt"/>
              </a:rPr>
              <a:t>taki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przy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którym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chęć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nabycia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towaru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poparta</a:t>
            </a:r>
            <a:r>
              <a:rPr lang="en-US" dirty="0">
                <a:ea typeface="+mn-lt"/>
                <a:cs typeface="+mn-lt"/>
              </a:rPr>
              <a:t> jest </a:t>
            </a:r>
            <a:r>
              <a:rPr lang="en-US" dirty="0" err="1">
                <a:ea typeface="+mn-lt"/>
                <a:cs typeface="+mn-lt"/>
              </a:rPr>
              <a:t>posiadaniem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odpowiedniego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ekwiwalentu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285750" indent="-285750" algn="l">
              <a:lnSpc>
                <a:spcPct val="110000"/>
              </a:lnSpc>
              <a:buFont typeface="Wingdings,Sans-Serif"/>
              <a:buChar char="§"/>
            </a:pPr>
            <a:endParaRPr lang="en-US" dirty="0">
              <a:ea typeface="+mn-lt"/>
              <a:cs typeface="+mn-lt"/>
            </a:endParaRPr>
          </a:p>
          <a:p>
            <a:pPr marL="285750" indent="-285750" algn="l">
              <a:lnSpc>
                <a:spcPct val="110000"/>
              </a:lnSpc>
              <a:buFont typeface="Wingdings,Sans-Serif"/>
              <a:buChar char="§"/>
            </a:pP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potencjalny</a:t>
            </a:r>
            <a:r>
              <a:rPr lang="en-US" dirty="0">
                <a:ea typeface="+mn-lt"/>
                <a:cs typeface="+mn-lt"/>
              </a:rPr>
              <a:t> –</a:t>
            </a:r>
            <a:r>
              <a:rPr lang="en-US" dirty="0" err="1">
                <a:ea typeface="+mn-lt"/>
                <a:cs typeface="+mn-lt"/>
              </a:rPr>
              <a:t>pragnienie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nabycia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określonego</a:t>
            </a:r>
            <a:r>
              <a:rPr lang="en-US" dirty="0">
                <a:ea typeface="+mn-lt"/>
                <a:cs typeface="+mn-lt"/>
              </a:rPr>
              <a:t> dobra, </a:t>
            </a:r>
            <a:r>
              <a:rPr lang="en-US" dirty="0" err="1">
                <a:ea typeface="+mn-lt"/>
                <a:cs typeface="+mn-lt"/>
              </a:rPr>
              <a:t>które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 jest </a:t>
            </a:r>
            <a:r>
              <a:rPr lang="en-US" dirty="0" err="1">
                <a:ea typeface="+mn-lt"/>
                <a:cs typeface="+mn-lt"/>
              </a:rPr>
              <a:t>poparte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możliwościami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dochodowymi</a:t>
            </a:r>
            <a:r>
              <a:rPr lang="en-US" dirty="0">
                <a:ea typeface="+mn-lt"/>
                <a:cs typeface="+mn-lt"/>
              </a:rPr>
              <a:t>. W </a:t>
            </a:r>
            <a:r>
              <a:rPr lang="en-US" dirty="0" err="1">
                <a:ea typeface="+mn-lt"/>
                <a:cs typeface="+mn-lt"/>
              </a:rPr>
              <a:t>przypadku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poprawy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sytuacji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dochodowej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nabywcy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potencjalny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może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przekształcić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 w </a:t>
            </a:r>
            <a:r>
              <a:rPr lang="en-US" dirty="0" err="1">
                <a:ea typeface="+mn-lt"/>
                <a:cs typeface="+mn-lt"/>
              </a:rPr>
              <a:t>popyt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efektywny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002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Podział popytu według kryterium motywacji:</a:t>
            </a:r>
          </a:p>
          <a:p>
            <a:pPr algn="just"/>
            <a:endParaRPr lang="pl-PL" dirty="0">
              <a:cs typeface="Calibri"/>
            </a:endParaRPr>
          </a:p>
          <a:p>
            <a:pPr algn="just"/>
            <a:r>
              <a:rPr lang="pl-PL" dirty="0">
                <a:cs typeface="Calibri"/>
              </a:rPr>
              <a:t>1. Popyt funkcjonalny wynika z cech jakościowych danego dobra, jest funkcją jego wartości użytkowej (zaspokojenie potrzeb konsumenta).</a:t>
            </a:r>
          </a:p>
          <a:p>
            <a:pPr algn="just"/>
            <a:r>
              <a:rPr lang="pl-PL" dirty="0">
                <a:cs typeface="Calibri"/>
              </a:rPr>
              <a:t>2. Popyt niefunkcjonalny wynika z oddziaływania tzw. efektów zewnętrznych na użyteczność. </a:t>
            </a:r>
          </a:p>
          <a:p>
            <a:pPr algn="just"/>
            <a:r>
              <a:rPr lang="pl-PL" dirty="0">
                <a:cs typeface="Calibri"/>
              </a:rPr>
              <a:t>3. Popyt spekulacyjny – w moment wzrostu ceny danego dobra również wzrasta popyt na to dobro. Oznacza to, że użyteczność danego dobra może zmienić się w zależności od zachowania innych konsumentów. Wiąże się z oczekiwaniami co do kształtowania się cen w przyszłości.</a:t>
            </a:r>
          </a:p>
        </p:txBody>
      </p:sp>
    </p:spTree>
    <p:extLst>
      <p:ext uri="{BB962C8B-B14F-4D97-AF65-F5344CB8AC3E}">
        <p14:creationId xmlns:p14="http://schemas.microsoft.com/office/powerpoint/2010/main" val="409496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Możemy wyróżnić trzy zachowania nabywców:</a:t>
            </a:r>
          </a:p>
          <a:p>
            <a:pPr algn="l"/>
            <a:r>
              <a:rPr lang="pl-PL" dirty="0">
                <a:cs typeface="Arial"/>
              </a:rPr>
              <a:t>1. Efekt owczego pędu - popyt na dane dobro wzrasta dlatego, że inni konsumują to dobro (kupuję, bo wszyscy kupują).</a:t>
            </a:r>
          </a:p>
          <a:p>
            <a:pPr algn="l"/>
            <a:r>
              <a:rPr lang="pl-PL" dirty="0">
                <a:cs typeface="Arial"/>
              </a:rPr>
              <a:t>2. Efekt snobizmu – ograniczenie lub całkowite zaniechanie kupna danego dobra wskutek tego, że inni kupują to dobro (grupa snobów nie je hamburgerów, bo to jedzenie dla zwykłego Amerykanina).</a:t>
            </a:r>
          </a:p>
          <a:p>
            <a:pPr algn="l"/>
            <a:r>
              <a:rPr lang="pl-PL" dirty="0">
                <a:cs typeface="Arial"/>
              </a:rPr>
              <a:t>3. Efekt </a:t>
            </a:r>
            <a:r>
              <a:rPr lang="pl-PL" dirty="0" err="1">
                <a:cs typeface="Arial"/>
              </a:rPr>
              <a:t>Veblenowski</a:t>
            </a:r>
            <a:r>
              <a:rPr lang="pl-PL" dirty="0">
                <a:cs typeface="Arial"/>
              </a:rPr>
              <a:t> – konsumpcja dóbr świadczy o statusie konsumenta, popyt wzrasta razem ze wzrostem ceny (dobra prestiżowe). </a:t>
            </a:r>
          </a:p>
        </p:txBody>
      </p:sp>
    </p:spTree>
    <p:extLst>
      <p:ext uri="{BB962C8B-B14F-4D97-AF65-F5344CB8AC3E}">
        <p14:creationId xmlns:p14="http://schemas.microsoft.com/office/powerpoint/2010/main" val="413897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000" dirty="0">
                <a:ea typeface="+mn-lt"/>
                <a:cs typeface="+mn-lt"/>
              </a:rPr>
              <a:t>Popyt to funkcja wielu zmiennych.</a:t>
            </a:r>
          </a:p>
          <a:p>
            <a:pPr algn="l"/>
            <a:r>
              <a:rPr lang="pl-PL" sz="1000" dirty="0">
                <a:cs typeface="Arial"/>
              </a:rPr>
              <a:t>Pierwsza i podstawowa to cena. </a:t>
            </a:r>
          </a:p>
          <a:p>
            <a:pPr algn="l"/>
            <a:endParaRPr lang="pl-PL" sz="1000" dirty="0">
              <a:cs typeface="Arial"/>
            </a:endParaRPr>
          </a:p>
          <a:p>
            <a:pPr algn="l"/>
            <a:r>
              <a:rPr lang="pl-PL" sz="1000" dirty="0" err="1">
                <a:cs typeface="Arial"/>
              </a:rPr>
              <a:t>Pozacenowe</a:t>
            </a:r>
            <a:r>
              <a:rPr lang="pl-PL" sz="1000" dirty="0">
                <a:cs typeface="Arial"/>
              </a:rPr>
              <a:t> determinanty popytu:</a:t>
            </a:r>
          </a:p>
          <a:p>
            <a:pPr algn="l"/>
            <a:r>
              <a:rPr lang="pl-PL" sz="1000" dirty="0">
                <a:cs typeface="Arial"/>
              </a:rPr>
              <a:t>- dochody nabywców</a:t>
            </a:r>
          </a:p>
          <a:p>
            <a:pPr algn="l"/>
            <a:r>
              <a:rPr lang="pl-PL" sz="1000" dirty="0">
                <a:cs typeface="Arial"/>
              </a:rPr>
              <a:t>- ceny dóbr komplementarnych i substytutów</a:t>
            </a:r>
          </a:p>
          <a:p>
            <a:pPr algn="l"/>
            <a:r>
              <a:rPr lang="pl-PL" sz="1000" dirty="0">
                <a:cs typeface="Arial"/>
              </a:rPr>
              <a:t>- oczekiwane zmiany sytuacji rynkowej</a:t>
            </a:r>
          </a:p>
          <a:p>
            <a:pPr algn="l"/>
            <a:r>
              <a:rPr lang="pl-PL" sz="1000" dirty="0">
                <a:cs typeface="Arial"/>
              </a:rPr>
              <a:t>- gusty i preferencje nabywców</a:t>
            </a:r>
          </a:p>
          <a:p>
            <a:pPr algn="l"/>
            <a:r>
              <a:rPr lang="pl-PL" sz="1000" dirty="0">
                <a:cs typeface="Arial"/>
              </a:rPr>
              <a:t>- zmiana liczby i struktury nabywców</a:t>
            </a:r>
          </a:p>
          <a:p>
            <a:pPr algn="l"/>
            <a:endParaRPr lang="pl-PL" sz="1000" dirty="0">
              <a:cs typeface="Arial"/>
            </a:endParaRPr>
          </a:p>
          <a:p>
            <a:pPr algn="l"/>
            <a:r>
              <a:rPr lang="pl-PL" sz="1000" dirty="0">
                <a:cs typeface="Arial"/>
              </a:rPr>
              <a:t>Przy badaniu wpływu jednego czynnika na popyt, przyjmujemy, że inne czynniki nie ulegają zmianie (np. Badamy zależność między popytem a ceną, zakładamy, że czynniki </a:t>
            </a:r>
            <a:r>
              <a:rPr lang="pl-PL" sz="1000" dirty="0" err="1">
                <a:cs typeface="Arial"/>
              </a:rPr>
              <a:t>pozacenowe</a:t>
            </a:r>
            <a:r>
              <a:rPr lang="pl-PL" sz="1000" dirty="0">
                <a:cs typeface="Arial"/>
              </a:rPr>
              <a:t> nie ulegają zmianie).</a:t>
            </a:r>
          </a:p>
        </p:txBody>
      </p:sp>
    </p:spTree>
    <p:extLst>
      <p:ext uri="{BB962C8B-B14F-4D97-AF65-F5344CB8AC3E}">
        <p14:creationId xmlns:p14="http://schemas.microsoft.com/office/powerpoint/2010/main" val="125496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000" dirty="0">
                <a:ea typeface="+mn-lt"/>
                <a:cs typeface="+mn-lt"/>
              </a:rPr>
              <a:t>Popyt to funkcja wielu zmiennych.</a:t>
            </a:r>
          </a:p>
          <a:p>
            <a:pPr algn="l"/>
            <a:r>
              <a:rPr lang="pl-PL" sz="1000" dirty="0">
                <a:cs typeface="Arial"/>
              </a:rPr>
              <a:t>Pierwsza i podstawowa to cena. </a:t>
            </a:r>
          </a:p>
          <a:p>
            <a:pPr algn="l"/>
            <a:endParaRPr lang="pl-PL" sz="1000" dirty="0">
              <a:cs typeface="Arial"/>
            </a:endParaRPr>
          </a:p>
          <a:p>
            <a:pPr algn="l"/>
            <a:r>
              <a:rPr lang="pl-PL" sz="1000" dirty="0" err="1">
                <a:cs typeface="Arial"/>
              </a:rPr>
              <a:t>Pozacenowe</a:t>
            </a:r>
            <a:r>
              <a:rPr lang="pl-PL" sz="1000" dirty="0">
                <a:cs typeface="Arial"/>
              </a:rPr>
              <a:t> determinanty popytu:</a:t>
            </a:r>
          </a:p>
          <a:p>
            <a:pPr algn="l"/>
            <a:r>
              <a:rPr lang="pl-PL" sz="1000" dirty="0">
                <a:cs typeface="Arial"/>
              </a:rPr>
              <a:t>- dochody nabywców</a:t>
            </a:r>
          </a:p>
          <a:p>
            <a:pPr algn="l"/>
            <a:r>
              <a:rPr lang="pl-PL" sz="1000" dirty="0">
                <a:cs typeface="Arial"/>
              </a:rPr>
              <a:t>- ceny dóbr komplementarnych i substytutów</a:t>
            </a:r>
          </a:p>
          <a:p>
            <a:pPr algn="l"/>
            <a:r>
              <a:rPr lang="pl-PL" sz="1000" dirty="0">
                <a:cs typeface="Arial"/>
              </a:rPr>
              <a:t>- oczekiwane zmiany sytuacji rynkowej</a:t>
            </a:r>
          </a:p>
          <a:p>
            <a:pPr algn="l"/>
            <a:r>
              <a:rPr lang="pl-PL" sz="1000" dirty="0">
                <a:cs typeface="Arial"/>
              </a:rPr>
              <a:t>- gusty i preferencje nabywców</a:t>
            </a:r>
          </a:p>
          <a:p>
            <a:pPr algn="l"/>
            <a:r>
              <a:rPr lang="pl-PL" sz="1000" dirty="0">
                <a:cs typeface="Arial"/>
              </a:rPr>
              <a:t>- zmiana liczby i struktury nabywców</a:t>
            </a:r>
          </a:p>
          <a:p>
            <a:pPr algn="l"/>
            <a:endParaRPr lang="pl-PL" sz="1000" dirty="0">
              <a:cs typeface="Arial"/>
            </a:endParaRPr>
          </a:p>
          <a:p>
            <a:pPr algn="l"/>
            <a:r>
              <a:rPr lang="pl-PL" sz="1000" dirty="0">
                <a:cs typeface="Arial"/>
              </a:rPr>
              <a:t>Przy badaniu wpływu jednego czynnika na popyt, przyjmujemy, że inne czynniki nie ulegają zmianie (np. Badamy zależność między popytem a ceną, zakładamy, że czynniki </a:t>
            </a:r>
            <a:r>
              <a:rPr lang="pl-PL" sz="1000" dirty="0" err="1">
                <a:cs typeface="Arial"/>
              </a:rPr>
              <a:t>pozacenowe</a:t>
            </a:r>
            <a:r>
              <a:rPr lang="pl-PL" sz="1000" dirty="0">
                <a:cs typeface="Arial"/>
              </a:rPr>
              <a:t> nie ulegają zmianie).</a:t>
            </a:r>
          </a:p>
        </p:txBody>
      </p:sp>
    </p:spTree>
    <p:extLst>
      <p:ext uri="{BB962C8B-B14F-4D97-AF65-F5344CB8AC3E}">
        <p14:creationId xmlns:p14="http://schemas.microsoft.com/office/powerpoint/2010/main" val="54769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5750" y="95780"/>
            <a:ext cx="8964084" cy="128693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cs typeface="Calibri Light"/>
              </a:rPr>
              <a:t>POPYT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2250" y="1538288"/>
            <a:ext cx="7239000" cy="3719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1600" dirty="0">
                <a:ea typeface="+mn-lt"/>
                <a:cs typeface="+mn-lt"/>
              </a:rPr>
              <a:t>Zmiana ceny powoduje dwojaki efekt: substytucyjny i dochodowy. </a:t>
            </a:r>
            <a:endParaRPr lang="pl-PL" dirty="0"/>
          </a:p>
          <a:p>
            <a:pPr algn="just"/>
            <a:r>
              <a:rPr lang="pl-PL" sz="1600" dirty="0">
                <a:cs typeface="Arial"/>
              </a:rPr>
              <a:t>Efekt substytucyjny – na skutek zmiany struktury cen, nabywca rezygnuje z dobra relatywnie droższego i zastępuje go innym dobrem, relatywnie tańszym.</a:t>
            </a:r>
          </a:p>
          <a:p>
            <a:pPr algn="just"/>
            <a:endParaRPr lang="pl-PL" sz="1600" dirty="0">
              <a:cs typeface="Arial"/>
            </a:endParaRPr>
          </a:p>
          <a:p>
            <a:pPr algn="just"/>
            <a:r>
              <a:rPr lang="pl-PL" sz="1600" dirty="0">
                <a:cs typeface="Arial"/>
              </a:rPr>
              <a:t>Efekt dochodowy – podwyżka ceny wpływa na możliwości nabywcze konsumenta, obniża jego dochód </a:t>
            </a:r>
            <a:r>
              <a:rPr lang="pl-PL" sz="1600" dirty="0">
                <a:ea typeface="+mn-lt"/>
                <a:cs typeface="+mn-lt"/>
              </a:rPr>
              <a:t>realny</a:t>
            </a:r>
            <a:r>
              <a:rPr lang="pl-PL" sz="1600" dirty="0">
                <a:cs typeface="Arial"/>
              </a:rPr>
              <a:t> (Konsument może nabyć mniej dobra). Im udział danego dobra w ogólnych wydatkach jest większa, tym większa siła tego efektu.  </a:t>
            </a:r>
          </a:p>
        </p:txBody>
      </p:sp>
    </p:spTree>
    <p:extLst>
      <p:ext uri="{BB962C8B-B14F-4D97-AF65-F5344CB8AC3E}">
        <p14:creationId xmlns:p14="http://schemas.microsoft.com/office/powerpoint/2010/main" val="924342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1653</Words>
  <Application>Microsoft Macintosh PowerPoint</Application>
  <PresentationFormat>Panoramiczny</PresentationFormat>
  <Paragraphs>235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MS Shell Dlg 2</vt:lpstr>
      <vt:lpstr>Wingdings</vt:lpstr>
      <vt:lpstr>Wingdings 3</vt:lpstr>
      <vt:lpstr>Wingdings,Sans-Serif</vt:lpstr>
      <vt:lpstr>Madison</vt:lpstr>
      <vt:lpstr>Ekonomia dla prawników  Wykład 7. Popyt i podaż</vt:lpstr>
      <vt:lpstr>POPYT ([Demand] – P [D]) 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POPYT</vt:lpstr>
      <vt:lpstr>Cenowa elastyczność popytu</vt:lpstr>
      <vt:lpstr>Cenowa elastyczność popytu</vt:lpstr>
      <vt:lpstr>Mieszana elastyczność popytu</vt:lpstr>
      <vt:lpstr>Dochodowa elastyczność popytu</vt:lpstr>
      <vt:lpstr>PODAŻ [SUPPLY - S]</vt:lpstr>
      <vt:lpstr>PODAŻ</vt:lpstr>
      <vt:lpstr>PODAŻ</vt:lpstr>
      <vt:lpstr>PODAŻ</vt:lpstr>
      <vt:lpstr>PODAŻ</vt:lpstr>
      <vt:lpstr>PODAŻ</vt:lpstr>
      <vt:lpstr>Równowaga popytu i  podaży</vt:lpstr>
      <vt:lpstr>Równowaga popytu i podaży</vt:lpstr>
      <vt:lpstr>Równowaga popytu i podaży</vt:lpstr>
      <vt:lpstr>Równowaga popytu i podaży</vt:lpstr>
      <vt:lpstr>Cenowa elastyczność podaży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Daniel Butyter</cp:lastModifiedBy>
  <cp:revision>1816</cp:revision>
  <dcterms:created xsi:type="dcterms:W3CDTF">2022-12-12T07:26:58Z</dcterms:created>
  <dcterms:modified xsi:type="dcterms:W3CDTF">2024-11-13T06:21:16Z</dcterms:modified>
</cp:coreProperties>
</file>