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0" r:id="rId5"/>
    <p:sldId id="269" r:id="rId6"/>
    <p:sldId id="268" r:id="rId7"/>
    <p:sldId id="273" r:id="rId8"/>
    <p:sldId id="276" r:id="rId9"/>
    <p:sldId id="275" r:id="rId10"/>
    <p:sldId id="274" r:id="rId11"/>
    <p:sldId id="284" r:id="rId12"/>
    <p:sldId id="283" r:id="rId13"/>
    <p:sldId id="282" r:id="rId14"/>
    <p:sldId id="281" r:id="rId15"/>
    <p:sldId id="280" r:id="rId16"/>
    <p:sldId id="279" r:id="rId17"/>
    <p:sldId id="278" r:id="rId18"/>
    <p:sldId id="277" r:id="rId19"/>
    <p:sldId id="291" r:id="rId20"/>
    <p:sldId id="290" r:id="rId21"/>
    <p:sldId id="289" r:id="rId22"/>
    <p:sldId id="288" r:id="rId23"/>
    <p:sldId id="287" r:id="rId24"/>
    <p:sldId id="286" r:id="rId25"/>
    <p:sldId id="285" r:id="rId26"/>
    <p:sldId id="292" r:id="rId27"/>
    <p:sldId id="263" r:id="rId28"/>
    <p:sldId id="293" r:id="rId29"/>
    <p:sldId id="299" r:id="rId30"/>
    <p:sldId id="298" r:id="rId31"/>
    <p:sldId id="297" r:id="rId32"/>
    <p:sldId id="296" r:id="rId33"/>
    <p:sldId id="295" r:id="rId34"/>
    <p:sldId id="294" r:id="rId35"/>
    <p:sldId id="300" r:id="rId36"/>
    <p:sldId id="267" r:id="rId37"/>
    <p:sldId id="301" r:id="rId38"/>
    <p:sldId id="310" r:id="rId39"/>
    <p:sldId id="309" r:id="rId40"/>
    <p:sldId id="308" r:id="rId41"/>
    <p:sldId id="311" r:id="rId42"/>
    <p:sldId id="317" r:id="rId43"/>
    <p:sldId id="316" r:id="rId44"/>
    <p:sldId id="315" r:id="rId45"/>
    <p:sldId id="314" r:id="rId46"/>
    <p:sldId id="318" r:id="rId4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77ED9-B78B-4668-BCC2-24D0A59AE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CFC94A-810F-445B-AABA-4BF63F8BF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427DCC-412A-4B7B-9E66-99F1DD50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1886A9-72CC-4778-A16B-EE3AAFA0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A4556F-89C2-484F-8BE8-FB2DF367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07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7A1219-8922-47D4-BB25-2BAD0129A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7067D9C-6D7A-49CE-A824-E0D4F3180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6DA426-9B2F-4F9F-9ABC-54D6807F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80C7AB-38DD-4DD2-9A91-7059B857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27AE94-90BF-4767-9F6A-66B10285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54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3B0A39A-DD68-4FDD-AA75-535F4EC1A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329E98D-AA1E-4151-AB6D-4A232D2E7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492830-B49E-46F7-9AC8-32CEABBE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D461FD-1165-4324-A858-495D8654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7B9D62-61EF-4305-AF3A-2F9DD556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38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D6B158-1CDA-418E-AD5A-7B579A54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37EBE-88CE-4A88-8404-FC7697168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62D794-34D3-4BC1-94A8-65B43F08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79E97B-8896-4919-816F-6F338C65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D4DEFD-123D-4172-B098-04D580B2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09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5B9DCA-A8CA-480E-BC19-4F642D88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07AB2C-86F6-47C6-8F82-E8DB1BD8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19410E-478B-4CE4-A3B6-5851B004C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17A641-873C-458B-9DFF-1E3A33CF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9D2C7E-7C40-459A-B686-95B9E118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07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513D83-5074-4A28-95E9-E59AAFF9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D9AD3A-3B49-40AD-B9A9-07A535C57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1A7BEF-CEC3-4B40-8031-F746F0E45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696B139-AAB9-42FA-BF72-DD8D131D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8DCDAD-0F36-4DE0-97BC-A5C43D81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656617-769B-4E09-937F-FD59DA02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8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936FE-A629-4A0B-9C9B-86CC92CF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BC0885-0C06-454C-9943-E1575F5D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CC6C6DB-9F0D-4578-8EF5-8A042286F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313E13-F310-49E9-823D-03BD1F8DE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3DB792-B398-4821-A5B0-E45FC4D577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33AE75D-8DBA-4CA5-BA8B-25DA3A02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F80E497-B4BA-4835-B83C-1069B5ED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A0DAF03-F832-48F4-B098-D2A86C5D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544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D568E-D2AF-44C1-9D81-16B71581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A1BC30D-7803-44AD-A5BA-EAEF4684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F6E1980-89BB-48C2-9752-B19AEF76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8DD4E3-F213-4E41-AD2D-E5FF67F4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47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EBA2811-1E52-4450-BDA6-5AE0074D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4AED99-6AA3-4438-894F-28FC6287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B310CD-384F-4B6D-B615-D30C25C0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81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CBABB3-48BF-49D2-B46A-1992412D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4DF497-AABD-40E6-A424-9ACF8D4C4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915CC37-0DBC-46A2-9ABF-BBBE052ED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CEBA8E-CF95-42B6-8B2D-7D69F5C0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47C371-0C80-4F54-93F9-5C44F39A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490B70-4FE9-4FC5-A718-87756576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65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FC12B4-234D-40A5-9A48-C5C4934F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F59D713-E4FB-4C6C-A4A5-73068AA81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E6FC52-3ACF-4787-BD25-CC6FE9E69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8528EC-CF12-49C9-A790-57FACE9A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F32CAF-E1C6-4790-A41D-CCD0DE7C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6956D9-56DF-4041-A3EA-0C79A61D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10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EEC87F6-789F-4232-8D7F-48292C60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5B0DAC-90B4-4539-844D-FEFB5196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E0B9F7-778C-4C02-B27A-44056A9A5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65F43-B576-423F-A876-BCE2DFEB9566}" type="datetimeFigureOut">
              <a:rPr lang="pl-PL" smtClean="0"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CF7289-51A9-4547-8CAF-6091BB20A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E134F9-BB68-42DD-9B3A-E3B528B8A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F6ED-D3A9-4FF0-9AEA-07A1DE4FB5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00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5C722B-E288-4318-A84B-4553ED7470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ZAKŁAD PUBLICZNY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E704E4-0B26-4B7B-B239-9D17643CE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69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Podmiot prowadzący zakład publiczny: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podmiot publiczny</a:t>
            </a:r>
            <a:r>
              <a:rPr lang="pl-PL" dirty="0"/>
              <a:t> (jednostka samorządu terytorialnego, organ administracji rządowej)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podmiot prywatny</a:t>
            </a:r>
            <a:r>
              <a:rPr lang="pl-PL" dirty="0"/>
              <a:t> (przedsiębiorca, organizacja pozarządowa)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984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Podmiotowość prawna zakładów publicznych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/>
              <a:t>- podmiotowość administracyjnoprawna (szeroka, ze względu na uznanie, że organy zakładu stanowią organy administrujące w znaczeniu funkcjonalnym) </a:t>
            </a:r>
          </a:p>
          <a:p>
            <a:pPr marL="0" indent="0">
              <a:buNone/>
            </a:pPr>
            <a:r>
              <a:rPr lang="pl-PL" dirty="0"/>
              <a:t>- podmiotowość cywilnoprawna (ograniczona)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92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Podmiotowość prawna zakładu publicznego umożliwia określić także granicę jego </a:t>
            </a:r>
            <a:r>
              <a:rPr lang="pl-PL" b="1" dirty="0"/>
              <a:t>samodzielności prawnej</a:t>
            </a:r>
            <a:r>
              <a:rPr lang="pl-PL" dirty="0"/>
              <a:t>. Na tej podstawie można wyróżnić: </a:t>
            </a:r>
          </a:p>
          <a:p>
            <a:pPr marL="0" indent="0">
              <a:buNone/>
            </a:pPr>
            <a:r>
              <a:rPr lang="pl-PL" b="1" dirty="0"/>
              <a:t>Zakłady samoistne –</a:t>
            </a:r>
            <a:r>
              <a:rPr lang="pl-PL" dirty="0"/>
              <a:t> posiadające pełną zdolność prawną (są podmiotami prawa cywilnego oraz prawa administracyjnego). Są one zbliżone do korporacji zawodowych, ze względu na samodzielność ich struktury oraz aktów prawnych stanowionych przez ich organy. </a:t>
            </a:r>
          </a:p>
          <a:p>
            <a:pPr marL="0" indent="0">
              <a:buNone/>
            </a:pPr>
            <a:r>
              <a:rPr lang="pl-PL" b="1" dirty="0"/>
              <a:t>Zakłady niesamoistne</a:t>
            </a:r>
            <a:r>
              <a:rPr lang="pl-PL" dirty="0"/>
              <a:t> – nieposiadające osobowości cywilnoprawnej. Samodzielność tego rodzaju zakładów jest zależna od zakresu nadzoru.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1829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Sposób wykonywania zadań publicznych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na wewnątrz</a:t>
            </a:r>
            <a:r>
              <a:rPr lang="pl-PL" dirty="0"/>
              <a:t> – zakład publiczny jest skierowany do swoich użytkowników, którym świadczy niematerialne usługi.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na zewnątrz </a:t>
            </a:r>
            <a:r>
              <a:rPr lang="pl-PL" dirty="0"/>
              <a:t>– organ administracji publicznej wykonuje zadania publiczne poza obrębem swojej struktury.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95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Zakład publiczny jest częścią administracji publicznej. Stanowi on wyodrębnioną organizacyjnie jednostkę. Ze względu na </a:t>
            </a:r>
            <a:r>
              <a:rPr lang="pl-PL" b="1" dirty="0"/>
              <a:t>zakres i podstawę jego samodzielności</a:t>
            </a:r>
            <a:r>
              <a:rPr lang="pl-PL" dirty="0"/>
              <a:t>, zakład publiczny stanowi wyraz </a:t>
            </a:r>
            <a:r>
              <a:rPr lang="pl-PL" b="1" dirty="0"/>
              <a:t>decentralizacji lub dekoncentracji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Celem tworzenia zakładu publicznego jest zwiększenie efektywności zadań publicznych, ze względu na formę prawną zakładu publicznego.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7108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Decentralizacja zakładowa </a:t>
            </a:r>
            <a:r>
              <a:rPr lang="pl-PL" dirty="0"/>
              <a:t>oznacza, że część zadań publicznych została przekazana w drodze ustawy zakładom publicznym. </a:t>
            </a:r>
          </a:p>
          <a:p>
            <a:pPr marL="0" indent="0">
              <a:buNone/>
            </a:pPr>
            <a:r>
              <a:rPr lang="pl-PL" dirty="0"/>
              <a:t>Płaszczyznami wyodrębnienia zakładu publicznego są: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płaszczyzna strukturalna</a:t>
            </a:r>
            <a:r>
              <a:rPr lang="pl-PL" dirty="0"/>
              <a:t> (struktura zakładu publicznego obejmuje jego organy)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płaszczyzna majątkowa</a:t>
            </a:r>
            <a:r>
              <a:rPr lang="pl-PL" dirty="0"/>
              <a:t> (utworzenie zakładu wiąże się z przekazaniem zakładowi publicznemu środków finansowych lub środków rzeczowych)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243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Tworzenie zakładu publicznego </a:t>
            </a:r>
            <a:r>
              <a:rPr lang="pl-PL" dirty="0"/>
              <a:t>jest zróżnicowane, i może odbywać się w drodze: </a:t>
            </a:r>
          </a:p>
          <a:p>
            <a:pPr marL="0" indent="0">
              <a:buNone/>
            </a:pPr>
            <a:r>
              <a:rPr lang="pl-PL" dirty="0"/>
              <a:t>- ustawowej (np. utworzenie uczelni wyższej) </a:t>
            </a:r>
          </a:p>
          <a:p>
            <a:pPr marL="0" indent="0">
              <a:buNone/>
            </a:pPr>
            <a:r>
              <a:rPr lang="pl-PL" dirty="0"/>
              <a:t>- aktu administracyjnego / innego aktu normatywnego (np. utworzenie muzeum, szkoły, teatru) </a:t>
            </a:r>
          </a:p>
          <a:p>
            <a:pPr marL="0" indent="0">
              <a:buNone/>
            </a:pPr>
            <a:r>
              <a:rPr lang="pl-PL" dirty="0"/>
              <a:t>- czynności prawnej podmiotu prywatnego (np. utworzenie szkoły).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Utworzenie zakładu publicznego przez podmiot publiczny może wymagać zgody właściwego organu administracji publicznej. </a:t>
            </a:r>
          </a:p>
          <a:p>
            <a:pPr marL="0" indent="0">
              <a:buNone/>
            </a:pPr>
            <a:r>
              <a:rPr lang="pl-PL" dirty="0"/>
              <a:t>Podmiot prywatny może prowadzić zakład w formie zakładu publicznego lub zakładu prywatnego.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68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Nadzór nad działalnością zakładu publicznego </a:t>
            </a:r>
            <a:r>
              <a:rPr lang="pl-PL" dirty="0"/>
              <a:t>może mieć charakter: </a:t>
            </a:r>
          </a:p>
          <a:p>
            <a:pPr marL="0" indent="0">
              <a:buNone/>
            </a:pPr>
            <a:r>
              <a:rPr lang="pl-PL" dirty="0"/>
              <a:t>- nadzoru administracyjnego (prawny, finansowy); </a:t>
            </a:r>
          </a:p>
          <a:p>
            <a:pPr marL="0" indent="0">
              <a:buNone/>
            </a:pPr>
            <a:r>
              <a:rPr lang="pl-PL" dirty="0"/>
              <a:t>- nadzoru fachowy (np. nadzór pedagogiczny).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Organ nadzorujący</a:t>
            </a:r>
            <a:r>
              <a:rPr lang="pl-PL" dirty="0"/>
              <a:t>: nadzór ten jest prowadzony przez właściwe organy administracji publicznej.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Środki nadzoru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/>
              <a:t>- nadawanie / zatwierdzanie statutu lub regulaminu zakładu; </a:t>
            </a:r>
          </a:p>
          <a:p>
            <a:pPr marL="0" indent="0">
              <a:buNone/>
            </a:pPr>
            <a:r>
              <a:rPr lang="pl-PL" dirty="0"/>
              <a:t>- powoływaniu / zatwierdzaniu piastunów organów zakładu; </a:t>
            </a:r>
          </a:p>
          <a:p>
            <a:pPr marL="0" indent="0">
              <a:buNone/>
            </a:pPr>
            <a:r>
              <a:rPr lang="pl-PL" dirty="0"/>
              <a:t>- uchylanie / stwierdzanie nieważności aktów zakładowych (wydawanych przez organy zakładu); </a:t>
            </a:r>
          </a:p>
          <a:p>
            <a:pPr marL="0" indent="0">
              <a:buNone/>
            </a:pPr>
            <a:r>
              <a:rPr lang="pl-PL" dirty="0"/>
              <a:t>- ustalenie sposobu świadczenia usług niematerialnych przez zakład.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6356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Struktura zakładu publicznego</a:t>
            </a:r>
            <a:r>
              <a:rPr lang="pl-PL" dirty="0"/>
              <a:t>, zależy od: </a:t>
            </a:r>
          </a:p>
          <a:p>
            <a:pPr marL="0" indent="0">
              <a:buNone/>
            </a:pPr>
            <a:r>
              <a:rPr lang="pl-PL" dirty="0"/>
              <a:t>- rodzaju zakładu i uwarunkowań prawnych regulujących poszczególne rodzaje zakłady; </a:t>
            </a:r>
          </a:p>
          <a:p>
            <a:pPr marL="0" indent="0">
              <a:buNone/>
            </a:pPr>
            <a:r>
              <a:rPr lang="pl-PL" dirty="0"/>
              <a:t>- statutu / regulaminu zakładu. </a:t>
            </a:r>
          </a:p>
          <a:p>
            <a:pPr marL="0" indent="0">
              <a:buNone/>
            </a:pPr>
            <a:r>
              <a:rPr lang="pl-PL" dirty="0"/>
              <a:t>Organ kierujący zakładem publicznym ma z zasady charakter </a:t>
            </a:r>
            <a:r>
              <a:rPr lang="pl-PL" dirty="0" err="1"/>
              <a:t>monokratyczny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W zakładzie funkcjonują także organy kolegialne, mające funkcje opiniodawcze lub współdecydujące. </a:t>
            </a:r>
          </a:p>
          <a:p>
            <a:pPr marL="0" indent="0">
              <a:buNone/>
            </a:pPr>
            <a:r>
              <a:rPr lang="pl-PL" dirty="0"/>
              <a:t>W części zakładów publicznych dopuszczalny jest udział użytkowników / przedstawicieli użytkowników w zarządzaniu tym zakładem, jeżeli skład użytkowników jest relatywnie stabilny.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587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Samorząd użytkowników zakładu publicznego </a:t>
            </a:r>
            <a:r>
              <a:rPr lang="pl-PL" dirty="0"/>
              <a:t>nie ma charakteru samodzielnego. </a:t>
            </a:r>
          </a:p>
          <a:p>
            <a:pPr marL="0" indent="0">
              <a:buNone/>
            </a:pPr>
            <a:r>
              <a:rPr lang="pl-PL" dirty="0"/>
              <a:t>Samorząd ten stanowi reprezentacje użytkowników zakładu, których przedstawiciele są: </a:t>
            </a:r>
          </a:p>
          <a:p>
            <a:pPr marL="0" indent="0">
              <a:buNone/>
            </a:pPr>
            <a:r>
              <a:rPr lang="pl-PL" dirty="0"/>
              <a:t>- członkami organów samorządu;  </a:t>
            </a:r>
          </a:p>
          <a:p>
            <a:pPr marL="0" indent="0">
              <a:buNone/>
            </a:pPr>
            <a:r>
              <a:rPr lang="pl-PL" dirty="0"/>
              <a:t>- członkami kolegialnego zakładu publicznego współdecydującego lub opiniującego.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52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zakładu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zróżnicowanie pojęcie zakładu w prawie (zakład pracy wg. prawa pracy; zakład budżetowy wg. prawa finansowego). </a:t>
            </a:r>
          </a:p>
          <a:p>
            <a:pPr marL="0" indent="0">
              <a:buNone/>
            </a:pPr>
            <a:r>
              <a:rPr lang="pl-PL" dirty="0"/>
              <a:t>- ze względu na potrzebę precyzji terminologicznej określany zakład w prawie administracyjnym określany jest jako zakład administracyjny / zakład publiczny. </a:t>
            </a:r>
          </a:p>
          <a:p>
            <a:pPr marL="0" indent="0">
              <a:buNone/>
            </a:pPr>
            <a:r>
              <a:rPr lang="pl-PL" dirty="0"/>
              <a:t>- bardziej właściwe jest stosowanie terminu zakład publiczny, ponieważ pojęcie zakład administracyjny było wcześniej używane w terminologii PRL-owiej właściwej dla odmiennego ustroju społeczno-gospodarczego (zakład administracyjny w tym okresie mógł prowadzić jedynie organ administracji państwowej)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0728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Finansowanie zakładów publicznych</a:t>
            </a:r>
            <a:r>
              <a:rPr lang="pl-PL" dirty="0"/>
              <a:t> z zasady odbywa się całościowo lub częściowo ze środków publicznych (z budżetu państwa, z budżetu samorządu). </a:t>
            </a:r>
          </a:p>
          <a:p>
            <a:pPr marL="0" indent="0">
              <a:buNone/>
            </a:pPr>
            <a:r>
              <a:rPr lang="pl-PL" dirty="0"/>
              <a:t>Z zasady świadczenie usług niematerialnych nie jest nastawione na zysk, zatem zakłady publiczne potrzebują dofinansowania nakierowane na prowadzenie działalności (</a:t>
            </a:r>
            <a:r>
              <a:rPr lang="pl-PL" b="1" dirty="0"/>
              <a:t>dotacje celowe</a:t>
            </a:r>
            <a:r>
              <a:rPr lang="pl-PL" dirty="0"/>
              <a:t>) lub nakierowane na zapewnienie funkcjonowania zakładu (</a:t>
            </a:r>
            <a:r>
              <a:rPr lang="pl-PL" b="1" dirty="0"/>
              <a:t>dotacje podmiotowe</a:t>
            </a:r>
            <a:r>
              <a:rPr lang="pl-PL" dirty="0"/>
              <a:t>) </a:t>
            </a:r>
          </a:p>
          <a:p>
            <a:pPr marL="0" indent="0">
              <a:buNone/>
            </a:pPr>
            <a:r>
              <a:rPr lang="pl-PL" dirty="0"/>
              <a:t>Świadczenie usług niematerialnych przez zakład publicznych odbywa się z zasady odpłatnie.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2987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Zakład publiczny, jako element struktury administracji publicznej, może być: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jednostką budżetową</a:t>
            </a:r>
            <a:r>
              <a:rPr lang="pl-PL" dirty="0"/>
              <a:t> – wydatki zakładu są pokrywane np. z budżetu państwa, a w rezultacie działalność zakładu publicznego nie jest zależna od uzyskanych przychodów z opłat Jeżeli zakład publiczny przybiera tą formę, wydatki z zasady są większe niż przychody z opłat.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samorządowym zakładem budżetowym</a:t>
            </a:r>
            <a:r>
              <a:rPr lang="pl-PL" dirty="0"/>
              <a:t> – zakład publiczny finansuje koszty swojego funkcjonowania głównie z uzyskanych przychodów pochodzących z opłat. Ma wówczas miejsce ograniczony lub brak dotowania ze strony podmiotu prowadzącego dany zakład publiczny.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457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Model zarządzania zakładem publicznym</a:t>
            </a:r>
            <a:r>
              <a:rPr lang="pl-PL" dirty="0"/>
              <a:t> może mieć charakter: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częściowo odpłatny</a:t>
            </a:r>
            <a:r>
              <a:rPr lang="pl-PL" dirty="0"/>
              <a:t>, gdy opłaty częściowo pokrywają koszty wykonywania tych usług. W tym zakresie może mieć miejsce częściowo komercyjny model zarządzania zakładem publicznym.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całkowicie odpłatny</a:t>
            </a:r>
            <a:r>
              <a:rPr lang="pl-PL" dirty="0"/>
              <a:t>, gdy zakłady publiczne mogą także prowadzić, obok podstawowej działalności, działalność odpłatną, w całości realizującą komercyjny model zarządzania.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Całkowita lub częściowa odpłatność za dostęp do świadczonych usług niematerialnych może powodować ugruntowanie się </a:t>
            </a:r>
            <a:r>
              <a:rPr lang="pl-PL" b="1" dirty="0"/>
              <a:t>wykluczenia społecznego.</a:t>
            </a:r>
            <a:r>
              <a:rPr lang="pl-PL" dirty="0"/>
              <a:t>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921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Ze względu na fakt, że zakład publiczny świadczy usługi niematerialne w ramach wykonywania zadań publicznych, opłaty za dostęp do tych usług, mają z zasady charakter </a:t>
            </a:r>
            <a:r>
              <a:rPr lang="pl-PL" b="1" dirty="0"/>
              <a:t>opłat publicznoprawnych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Są one bowiem opłatami za świadczenia administracyjnoprawne, a nie za świadczenia cywilnoprawne. </a:t>
            </a:r>
          </a:p>
          <a:p>
            <a:pPr marL="0" indent="0">
              <a:buNone/>
            </a:pPr>
            <a:r>
              <a:rPr lang="pl-PL" dirty="0"/>
              <a:t>Z tego względu nie ma do nich zastosowania wymóg ekwiwalentności.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3821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Dostępność zakładu publicznego </a:t>
            </a:r>
            <a:r>
              <a:rPr lang="pl-PL" dirty="0"/>
              <a:t>ma wpływ na możliwość uzyskania statusu użytkownika zakładu publicznego. Ze względu na cechę dostępności można wyróżnić: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zakład otwarty</a:t>
            </a:r>
            <a:r>
              <a:rPr lang="pl-PL" dirty="0"/>
              <a:t> – dostępny dla wszystkich zainteresowanych (np. biblioteka);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zakład o ograniczonym dostępie</a:t>
            </a:r>
            <a:r>
              <a:rPr lang="pl-PL" dirty="0"/>
              <a:t> – zakres podmiotowy dostępu jest określany przez przepisy prawa (ustawę) lub przepisy prawa zakładowego. Ograniczenie dostępu jest związane np. z koniecznością zdania egzaminu (na uczelni wyższej);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zakład zamknięty</a:t>
            </a:r>
            <a:r>
              <a:rPr lang="pl-PL" dirty="0"/>
              <a:t> – zakres podmiotowy jest ograniczony jedynie do osób wskazanych wyraźnie przez przepisy prawa (ustawę), w przypadku szkoły, lub akt właściwego organu władzy (np. wyrok sądu karnego), w przypadku zakładu karnego.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8566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Równy dostęp do usług świadczonych</a:t>
            </a:r>
            <a:r>
              <a:rPr lang="pl-PL" dirty="0"/>
              <a:t> przez zakład publiczny jest standardem w demokratycznym państwie prawa. Równość dostępu wynika z </a:t>
            </a:r>
            <a:r>
              <a:rPr lang="pl-PL" b="1" dirty="0"/>
              <a:t>konstytucyjnej zasady równości wobec prawa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Zróżnicowany dostęp do świadczonych usług może być dokonywany jedynie w oparciu o obiektywne kryterium, obejmujące ocenę potencjalnych jego użytkowników (ocenę stanu zdrowia w przypadku szpitala, lub wyniki egzaminu w przypadku uczelni wyższej).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5268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48EF8-341D-4F3F-A488-175CE5ADF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Rodzaje </a:t>
            </a:r>
            <a:br>
              <a:rPr lang="pl-PL" b="1" dirty="0"/>
            </a:br>
            <a:r>
              <a:rPr lang="pl-PL" b="1" dirty="0"/>
              <a:t>zakładów publicznych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0B2D1F-C69D-45D1-8524-EE704E4FA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272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Rodzaje zakładów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dobrowolne </a:t>
            </a:r>
            <a:r>
              <a:rPr lang="pl-PL" dirty="0"/>
              <a:t>– status użytkownika zakładu publicznego jest zależny od jego woli (np. teatr, biblioteka);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przymusowe</a:t>
            </a:r>
            <a:r>
              <a:rPr lang="pl-PL" dirty="0"/>
              <a:t> – status użytkownika zakładu publicznego jest nakładany na jednostkę wbrew jej woli (np. zakład karny, szkoła).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0889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4BB112-6D7B-4E88-8E5B-2D17C23DE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Władztwo zakładowe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E94672-AFD2-4D1A-A489-B3E979387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262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Władztwo zakładowe jest rodzajem władztwa administracyjnego. </a:t>
            </a:r>
          </a:p>
          <a:p>
            <a:pPr marL="0" indent="0">
              <a:buNone/>
            </a:pPr>
            <a:r>
              <a:rPr lang="pl-PL" dirty="0"/>
              <a:t>Władztwo zakładowe oznacza, że dominującą metodę regulacji jest metoda władcza. </a:t>
            </a:r>
          </a:p>
          <a:p>
            <a:pPr marL="0" indent="0">
              <a:buNone/>
            </a:pPr>
            <a:r>
              <a:rPr lang="pl-PL" dirty="0"/>
              <a:t>Podstawą władztwa zakładowego jest zależność pomiędzy użytkownikami zakładu, a organami zakładu. </a:t>
            </a:r>
          </a:p>
          <a:p>
            <a:pPr marL="0" indent="0">
              <a:buNone/>
            </a:pPr>
            <a:r>
              <a:rPr lang="pl-PL" dirty="0"/>
              <a:t>Władztwo zakładowe jest częścią władztwa państwowego, ponieważ zakłady publiczne są związane z państwem. </a:t>
            </a:r>
          </a:p>
          <a:p>
            <a:pPr marL="0" indent="0">
              <a:buNone/>
            </a:pPr>
            <a:r>
              <a:rPr lang="pl-PL" dirty="0"/>
              <a:t>Użytkownik zakładu publicznego z zasady dobrowolnie poddaje się reżimowi prawnemu obowiązującemu w zakładzie publicznym.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590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zakładu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„Zakładem publicznym jest wyodrębniona jednostka organizacyjna otrzymująca do wykonania określony zestaw zadań publicznych od podmiotu administracji publicznej, który ją tworzy i pozostająca z tego powodu pod stałym nadzorem tego podmiotu” </a:t>
            </a:r>
          </a:p>
          <a:p>
            <a:pPr marL="0" indent="0">
              <a:buNone/>
            </a:pPr>
            <a:r>
              <a:rPr lang="pl-PL" dirty="0"/>
              <a:t>J. Zimmermann, Prawo administracyjne.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1201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Podmioty władztwa zakładowego: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- użytkownik </a:t>
            </a:r>
            <a:r>
              <a:rPr lang="pl-PL" dirty="0"/>
              <a:t>zakładu publicznego</a:t>
            </a:r>
            <a:r>
              <a:rPr lang="pl-PL" b="1" dirty="0"/>
              <a:t> </a:t>
            </a:r>
            <a:r>
              <a:rPr lang="pl-PL" dirty="0"/>
              <a:t>(z zasady)</a:t>
            </a:r>
          </a:p>
          <a:p>
            <a:pPr marL="0" indent="0">
              <a:buNone/>
            </a:pPr>
            <a:r>
              <a:rPr lang="pl-PL" b="1" dirty="0"/>
              <a:t>- osoby trzecie </a:t>
            </a:r>
            <a:r>
              <a:rPr lang="pl-PL" dirty="0"/>
              <a:t>(wyjątkowo)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1877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Użytkownik zakładu publicznego z zasady w sposób </a:t>
            </a:r>
            <a:r>
              <a:rPr lang="pl-PL" b="1" dirty="0"/>
              <a:t>dobrowolny poddaje się władztwu zakładowemu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Status użytkownika nabywany jest z zasady na wniosek. Użytkownik poddaje się wówczas szczególnemu reżimowi prawa zakładowego. </a:t>
            </a:r>
          </a:p>
          <a:p>
            <a:pPr marL="0" indent="0">
              <a:buNone/>
            </a:pPr>
            <a:r>
              <a:rPr lang="pl-PL" b="1" dirty="0"/>
              <a:t>Zakres władztwa zakładowego jest ograniczony do zakresu świadczonych usług niematerialnych.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989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Przedmiot władztwa zakładowego: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Organ zakładu mogą jednostronnie kształtować zakres uprawnień i obowiązków użytkowników zakładów. </a:t>
            </a:r>
          </a:p>
          <a:p>
            <a:pPr marL="0" indent="0">
              <a:buNone/>
            </a:pPr>
            <a:r>
              <a:rPr lang="pl-PL" dirty="0"/>
              <a:t>Zakres władztwa zakładowego jest związany z celem działania danego zakładu publicznego. </a:t>
            </a:r>
          </a:p>
          <a:p>
            <a:pPr marL="0" indent="0">
              <a:buNone/>
            </a:pPr>
            <a:r>
              <a:rPr lang="pl-PL" dirty="0"/>
              <a:t>Zakres praw i obowiązków użytkownika jest określony w aktach prawa zakładowego.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148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Formą wykonywania władztwa zakładowego</a:t>
            </a:r>
            <a:r>
              <a:rPr lang="pl-PL" dirty="0"/>
              <a:t> jest: </a:t>
            </a:r>
          </a:p>
          <a:p>
            <a:pPr marL="0" indent="0">
              <a:buNone/>
            </a:pPr>
            <a:r>
              <a:rPr lang="pl-PL" dirty="0"/>
              <a:t>- akty normatywne; </a:t>
            </a:r>
          </a:p>
          <a:p>
            <a:pPr marL="0" indent="0">
              <a:buNone/>
            </a:pPr>
            <a:r>
              <a:rPr lang="pl-PL" dirty="0"/>
              <a:t>- akty administracyjne; </a:t>
            </a:r>
          </a:p>
          <a:p>
            <a:pPr marL="0" indent="0">
              <a:buNone/>
            </a:pPr>
            <a:r>
              <a:rPr lang="pl-PL" dirty="0"/>
              <a:t>- czynności faktyczne.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8667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Stosunek zakładowy </a:t>
            </a:r>
            <a:r>
              <a:rPr lang="pl-PL" dirty="0"/>
              <a:t>jest stosunkiem prawnym łączącym organ zakładu z użytkownikiem tego zakładu. </a:t>
            </a:r>
          </a:p>
          <a:p>
            <a:pPr marL="0" indent="0">
              <a:buNone/>
            </a:pPr>
            <a:r>
              <a:rPr lang="pl-PL" dirty="0"/>
              <a:t>Podstawa powstania stosunku zakładowego: </a:t>
            </a:r>
          </a:p>
          <a:p>
            <a:pPr marL="0" indent="0">
              <a:buNone/>
            </a:pPr>
            <a:r>
              <a:rPr lang="pl-PL" dirty="0"/>
              <a:t>- z mocy ustawy (np. szkoła podstawowa); </a:t>
            </a:r>
          </a:p>
          <a:p>
            <a:pPr marL="0" indent="0">
              <a:buNone/>
            </a:pPr>
            <a:r>
              <a:rPr lang="pl-PL" dirty="0"/>
              <a:t>- z mocy decyzji administracyjnej (np. dom pomocy społecznej); </a:t>
            </a:r>
          </a:p>
          <a:p>
            <a:pPr marL="0" indent="0">
              <a:buNone/>
            </a:pPr>
            <a:r>
              <a:rPr lang="pl-PL" dirty="0"/>
              <a:t>- z mocy czynności prawnej użytkownika (np. biblioteka); </a:t>
            </a:r>
          </a:p>
          <a:p>
            <a:pPr marL="0" indent="0">
              <a:buNone/>
            </a:pPr>
            <a:r>
              <a:rPr lang="pl-PL" dirty="0"/>
              <a:t>- z mocy wyroku sądu (np. zakład karny).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270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Rodzaje władztwa zakładowego: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1.rodzaj władztwa administracyjnego – związane z funkcjonowaniem zakładu publicznego; </a:t>
            </a:r>
          </a:p>
          <a:p>
            <a:pPr marL="0" indent="0">
              <a:buNone/>
            </a:pPr>
            <a:r>
              <a:rPr lang="pl-PL" dirty="0"/>
              <a:t>2. rodzaj władztwa fachowego – związane z merytorycznym charakterem świadczonych usług niematerialnych (np. władztwo pedagogiczne, władztwo lekarza).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104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Władztwo zakładowe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Władztwo porządkowe</a:t>
            </a:r>
            <a:r>
              <a:rPr lang="pl-PL" dirty="0"/>
              <a:t>, jest pojęciem częściowo odrębnym względem władztwa zakładowego. Podmiotem władztwa porządkowego są użytkownicy zakładu, jak również osoby trzecie. </a:t>
            </a:r>
          </a:p>
          <a:p>
            <a:pPr marL="0" indent="0">
              <a:buNone/>
            </a:pPr>
            <a:r>
              <a:rPr lang="pl-PL" dirty="0"/>
              <a:t>Formą ich wykonywania są akty normatywne oraz czynności faktyczne.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8984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22E4A-73AC-492B-8AF7-14926B6171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Akty prawa zakładowego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CEB8F2-E3F4-456C-A3AD-302BD1DD4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285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D51676-6B4D-4EB1-B589-73EA0C31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Akty prawa zakładowego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42955-0462-48AE-B9C9-8D34E00F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Władztwo zakładowe obejmuje m. in. stanowienie </a:t>
            </a:r>
            <a:r>
              <a:rPr lang="pl-PL" b="1" dirty="0"/>
              <a:t>aktów prawa zakładowego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Są one aktami normatywnymi obowiązującymi w ramach zakładu publicznego, i w związku ze świadczeniem usług niematerialnych przez ten zakład. </a:t>
            </a:r>
          </a:p>
          <a:p>
            <a:pPr marL="0" indent="0">
              <a:buNone/>
            </a:pPr>
            <a:r>
              <a:rPr lang="pl-PL" dirty="0"/>
              <a:t>Przepisy prawa powszechnie obowiązującego określają </a:t>
            </a:r>
            <a:r>
              <a:rPr lang="pl-PL" b="1" dirty="0"/>
              <a:t>zakres samodzielności organów zakładu przy stanowieniu aktów prawa zakładowego.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szeroka samodzielność w ramach autonomii</a:t>
            </a:r>
            <a:r>
              <a:rPr lang="pl-PL" dirty="0"/>
              <a:t> zakładu publicznego (np. uczelnia wyższa), wówczas akty prawa zakładowego zaliczyć można do lokalnych źródeł prawa;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ograniczona samodzielność</a:t>
            </a:r>
            <a:r>
              <a:rPr lang="pl-PL" dirty="0"/>
              <a:t> zakładu publicznego (np. szkoła publiczna), wówczas akty prawa zakładowego powinny być zatwierdzane przez podmiot publiczny prowadzący zakład publiczny.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3110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D51676-6B4D-4EB1-B589-73EA0C31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Akty prawa zakładowego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42955-0462-48AE-B9C9-8D34E00F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Akty prawa zakładowego nie są zaliczane do prawa powszechnie obowiązującego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Akty prawa zakładowego stanowią szczególny rodzaj aktów normatywnych prawa administracyjnego. </a:t>
            </a:r>
          </a:p>
          <a:p>
            <a:pPr marL="0" indent="0">
              <a:buNone/>
            </a:pPr>
            <a:r>
              <a:rPr lang="pl-PL" dirty="0"/>
              <a:t>Szczególny charakter mają akty prawa zakładowego kierowane na zewnętrz (np. dot. rekrutacji do szkoły). Ze względu na jej adresatów część nauki prawa zalicza je do prawa powszechnie obowiązującego. </a:t>
            </a:r>
          </a:p>
          <a:p>
            <a:pPr marL="0" indent="0">
              <a:buNone/>
            </a:pPr>
            <a:r>
              <a:rPr lang="pl-PL" dirty="0"/>
              <a:t>Problematyczny jest także </a:t>
            </a:r>
            <a:r>
              <a:rPr lang="pl-PL" b="1" dirty="0"/>
              <a:t>brak obowiązku</a:t>
            </a:r>
            <a:r>
              <a:rPr lang="pl-PL" dirty="0"/>
              <a:t> organu zakładu publicznego dotyczący </a:t>
            </a:r>
            <a:r>
              <a:rPr lang="pl-PL" b="1" dirty="0"/>
              <a:t>publikowania aktów prawa zakładowego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50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zakładu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Zakłady publiczne cechuje: </a:t>
            </a:r>
          </a:p>
          <a:p>
            <a:pPr marL="0" indent="0">
              <a:buNone/>
            </a:pPr>
            <a:r>
              <a:rPr lang="pl-PL" dirty="0"/>
              <a:t>1. wyodrębnienie organizacyjne; </a:t>
            </a:r>
          </a:p>
          <a:p>
            <a:pPr marL="0" indent="0">
              <a:buNone/>
            </a:pPr>
            <a:r>
              <a:rPr lang="pl-PL" dirty="0"/>
              <a:t>2. status podmiotu administracji publicznej; </a:t>
            </a:r>
          </a:p>
          <a:p>
            <a:pPr marL="0" indent="0">
              <a:buNone/>
            </a:pPr>
            <a:r>
              <a:rPr lang="pl-PL" dirty="0"/>
              <a:t>3. wyposażenie w majątek i środki rzeczowe; </a:t>
            </a:r>
          </a:p>
          <a:p>
            <a:pPr marL="0" indent="0">
              <a:buNone/>
            </a:pPr>
            <a:r>
              <a:rPr lang="pl-PL" dirty="0"/>
              <a:t>4. świadczenie usług niematerialnych; </a:t>
            </a:r>
          </a:p>
          <a:p>
            <a:pPr marL="0" indent="0">
              <a:buNone/>
            </a:pPr>
            <a:r>
              <a:rPr lang="pl-PL" dirty="0"/>
              <a:t>5. stosunek zakładowy łączący organ zakładowy oraz użytkowników zakładu.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1933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D51676-6B4D-4EB1-B589-73EA0C31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Akty prawa zakładowego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42955-0462-48AE-B9C9-8D34E00F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Przedmiotem aktów prawa zakładowego jest z zasady sposób świadczenia usług niematerialnych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Akty te dotyczą sposobu korzystania z usług zakładu publicznego. </a:t>
            </a:r>
          </a:p>
          <a:p>
            <a:pPr marL="0" indent="0">
              <a:buNone/>
            </a:pPr>
            <a:r>
              <a:rPr lang="pl-PL" dirty="0"/>
              <a:t>Akty prawa zakładowego dookreślają stosunek zakładowy łączący użytkownika z organem zakładu.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21188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04E8AC-EC01-473A-A7A4-48F272279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Adresaci aktów zakładowych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0CEA732-2084-475F-AC77-38F365D07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469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Adresaci aktów zakładowych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Akty władztwa zakładowego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zewnętrzne </a:t>
            </a:r>
            <a:r>
              <a:rPr lang="pl-PL" dirty="0"/>
              <a:t>(dot. nawiązania, rozwiązania, przekształcenia stosunku zakładowego);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wewnętrzne</a:t>
            </a:r>
            <a:r>
              <a:rPr lang="pl-PL" dirty="0"/>
              <a:t> (dot. wywołania sutków prawnych w obrębie stosunku zakładowego, które nie odnoszą się do przedmiotu zewnętrznego aktu władztwa zakładowego). </a:t>
            </a:r>
          </a:p>
          <a:p>
            <a:pPr marL="0" indent="0">
              <a:buNone/>
            </a:pPr>
            <a:r>
              <a:rPr lang="pl-PL" dirty="0"/>
              <a:t>Przepisy prawa może nakładać obowiązek na organy zakładu stosowania np. k.p.a. do aktów wewnętrznych. W przypadku aktów zewnętrznych należy stosować przepisy k.p.a.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91015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Adresaci aktów zakładowych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Dwa ujęcia aktów prawa zakładowego: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prawo powszechnie obowiązujące; </a:t>
            </a:r>
          </a:p>
          <a:p>
            <a:pPr marL="0" indent="0">
              <a:buNone/>
            </a:pPr>
            <a:r>
              <a:rPr lang="pl-PL" dirty="0"/>
              <a:t>- akty kierownictwa wewnętrznego. </a:t>
            </a:r>
          </a:p>
          <a:p>
            <a:pPr marL="0" indent="0">
              <a:buNone/>
            </a:pPr>
            <a:r>
              <a:rPr lang="pl-PL" dirty="0"/>
              <a:t>Wyodrębnienie tych ujęć jest kluczowe, ze względu na skutek w postaci określenia sytuacji prawnej użytkownika zakładu publicznego.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1730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Adresaci aktów zakładowych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Sądowa ochrona jednostki </a:t>
            </a:r>
            <a:r>
              <a:rPr lang="pl-PL" dirty="0"/>
              <a:t>odnosi się głównie do zewnętrznych aktów władztwa zakładowego. </a:t>
            </a:r>
          </a:p>
          <a:p>
            <a:pPr marL="0" indent="0">
              <a:buNone/>
            </a:pPr>
            <a:r>
              <a:rPr lang="pl-PL" dirty="0"/>
              <a:t>Użytkownik jest pozbawiony możliwości ochrony sądu administracyjnego w przypadku wewnętrznych aktów władztwa zakładowego. </a:t>
            </a:r>
          </a:p>
          <a:p>
            <a:pPr marL="0" indent="0">
              <a:buNone/>
            </a:pPr>
            <a:r>
              <a:rPr lang="pl-PL" dirty="0"/>
              <a:t>Ochrona sądu administracyjnego odnosi się jednak do wewnętrznych aktów władztwa zakładowego, które przybierają formę decyzji administracyjnej.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287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Źródła: </a:t>
            </a:r>
          </a:p>
          <a:p>
            <a:r>
              <a:rPr lang="pl-PL" dirty="0"/>
              <a:t>J. Zimmermann, </a:t>
            </a:r>
            <a:r>
              <a:rPr lang="pl-PL" i="1" dirty="0"/>
              <a:t>Prawo administracyjne</a:t>
            </a:r>
            <a:r>
              <a:rPr lang="pl-PL" dirty="0"/>
              <a:t>, Warszawa 2016 </a:t>
            </a:r>
          </a:p>
          <a:p>
            <a:r>
              <a:rPr lang="pl-PL" dirty="0"/>
              <a:t>J. Blicharz, P. Lisowski (red.), </a:t>
            </a:r>
            <a:r>
              <a:rPr lang="pl-PL" i="1" dirty="0"/>
              <a:t>Prawo administracyjne. Zagadnienia ogólne i ustrojowe</a:t>
            </a:r>
            <a:r>
              <a:rPr lang="pl-PL" dirty="0"/>
              <a:t>, Warszawa 2022 </a:t>
            </a:r>
          </a:p>
          <a:p>
            <a:r>
              <a:rPr lang="pl-PL" dirty="0"/>
              <a:t>M. Wierzbowski, </a:t>
            </a:r>
            <a:r>
              <a:rPr lang="pl-PL" i="1" dirty="0"/>
              <a:t>Prawo administracyjne</a:t>
            </a:r>
            <a:r>
              <a:rPr lang="pl-PL" dirty="0"/>
              <a:t>, Warszawa 2017</a:t>
            </a:r>
          </a:p>
          <a:p>
            <a:r>
              <a:rPr lang="pl-PL" dirty="0"/>
              <a:t>J. Boć (red.), </a:t>
            </a:r>
            <a:r>
              <a:rPr lang="pl-PL" i="1" dirty="0"/>
              <a:t>Prawo administracyjne</a:t>
            </a:r>
            <a:r>
              <a:rPr lang="pl-PL" dirty="0"/>
              <a:t>, Wrocław 2007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99516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9051D7-D2AC-4CD8-8283-71835254D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4AF450-C544-4494-B531-3C4342C6E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1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zakładu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Zakłady publiczne zapewniają świadczenie zróżnicowanego charakteru usług niematerialnych, w wyniku czego struktura tych zakładów też jest zróżnicowana, tak aby odpowiadać charakterowi wykonywanych zadań. </a:t>
            </a:r>
          </a:p>
          <a:p>
            <a:pPr marL="0" indent="0">
              <a:buNone/>
            </a:pPr>
            <a:r>
              <a:rPr lang="pl-PL" dirty="0"/>
              <a:t>Sposób funkcjonowania zakładów, jak również ich struktura, jest regulowana przez zróżnicowany i szeroki zakres przepisów prawa. Prawodawca stanowiąc przepisy prawa koncentruje się z zasady na przedmiocie, czyli na wykonanym zadaniu publicznym, a podmiot (zakład publiczny) stanowi jedynie formę wykonania tego zadania.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39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zakładu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realizuje zadania administracji publicznej w zakresie usług niematerialnych (świadczenie tych usług wymaga wiedzy eksperckiej, jak również specjalnych środków prawnych) </a:t>
            </a:r>
          </a:p>
          <a:p>
            <a:pPr marL="0" indent="0">
              <a:buNone/>
            </a:pPr>
            <a:r>
              <a:rPr lang="pl-PL" dirty="0"/>
              <a:t>- nie jest organem administracji publicznej, lecz organy zakładu są organami administrującymi (w znaczeniu funkcjonalnym);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074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Przedmiotem działalności zakładu publicznego </a:t>
            </a:r>
            <a:r>
              <a:rPr lang="pl-PL" dirty="0"/>
              <a:t>jest świadczenie usług niematerialnych obejmujących: </a:t>
            </a:r>
          </a:p>
          <a:p>
            <a:pPr marL="0" indent="0">
              <a:buNone/>
            </a:pPr>
            <a:r>
              <a:rPr lang="pl-PL" dirty="0"/>
              <a:t>- edukacji; </a:t>
            </a:r>
          </a:p>
          <a:p>
            <a:pPr marL="0" indent="0">
              <a:buNone/>
            </a:pPr>
            <a:r>
              <a:rPr lang="pl-PL" dirty="0"/>
              <a:t>- kultury; </a:t>
            </a:r>
          </a:p>
          <a:p>
            <a:pPr marL="0" indent="0">
              <a:buNone/>
            </a:pPr>
            <a:r>
              <a:rPr lang="pl-PL" dirty="0"/>
              <a:t>- nauki; </a:t>
            </a:r>
          </a:p>
          <a:p>
            <a:pPr marL="0" indent="0">
              <a:buNone/>
            </a:pPr>
            <a:r>
              <a:rPr lang="pl-PL" dirty="0"/>
              <a:t>- ochrony zdrowia; </a:t>
            </a:r>
          </a:p>
          <a:p>
            <a:pPr marL="0" indent="0">
              <a:buNone/>
            </a:pPr>
            <a:r>
              <a:rPr lang="pl-PL" dirty="0"/>
              <a:t>- opieki społecznej.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9272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Zakład publiczny, a samorząd zawodowy / terytorialny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Samorząd zawodowy / terytorialny</a:t>
            </a:r>
            <a:r>
              <a:rPr lang="pl-PL" dirty="0"/>
              <a:t> jest samodzielny, jak również jego </a:t>
            </a:r>
            <a:r>
              <a:rPr lang="pl-PL" b="1" dirty="0"/>
              <a:t>elementem są jego członkowie.</a:t>
            </a:r>
            <a:r>
              <a:rPr lang="pl-PL" dirty="0"/>
              <a:t> Samorząd działa </a:t>
            </a:r>
            <a:r>
              <a:rPr lang="pl-PL" b="1" dirty="0"/>
              <a:t>w swoim interesie</a:t>
            </a:r>
            <a:r>
              <a:rPr lang="pl-PL" dirty="0"/>
              <a:t>, który może mieścić się w zakresie interesu publicznego. </a:t>
            </a:r>
          </a:p>
          <a:p>
            <a:pPr marL="0" indent="0">
              <a:buNone/>
            </a:pPr>
            <a:r>
              <a:rPr lang="pl-PL" b="1" dirty="0"/>
              <a:t>Zakład publiczny,</a:t>
            </a:r>
            <a:r>
              <a:rPr lang="pl-PL" dirty="0"/>
              <a:t> jedynie w niektórych przypadkach może mieć samodzielny charakter, jednakże zakład publiczny jest </a:t>
            </a:r>
            <a:r>
              <a:rPr lang="pl-PL" b="1" dirty="0"/>
              <a:t>niezależny od swoich użytkowników</a:t>
            </a:r>
            <a:r>
              <a:rPr lang="pl-PL" dirty="0"/>
              <a:t>.  Zakład publiczny działa w</a:t>
            </a:r>
            <a:r>
              <a:rPr lang="pl-PL" b="1" dirty="0"/>
              <a:t> interesie publicznym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784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BADA6-B953-4B23-8301-6119EBA4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Zakład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8327C-C223-40E9-9774-A790D551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Przyczyny utworzenia zakładu publicznego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przyczyna teoretyczna</a:t>
            </a:r>
            <a:r>
              <a:rPr lang="pl-PL" dirty="0"/>
              <a:t> – ze względu na potrzebę najszerszego zaspokojenia potrzeb społeczeństwa (zakład publiczny świadczy usługi niematerialne w ramach wykonywanego zadania publicznego)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przyczyna realna</a:t>
            </a:r>
            <a:r>
              <a:rPr lang="pl-PL" dirty="0"/>
              <a:t> – zakład publiczny jest jedną z form świadczenia usług niematerialnych. Świadczenie tych usług może mieć charakter komercyjny np. teatr, kino, muzeum. Świadczenie tych usług może mieć także charakter częściowo odpłatny. W tym ujęciu zakład publiczny nie likwiduje wykluczenia społecznego w zakresie dot. dostępu do niematerialnych usług publicznych.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70637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2315</Words>
  <Application>Microsoft Office PowerPoint</Application>
  <PresentationFormat>Panoramiczny</PresentationFormat>
  <Paragraphs>198</Paragraphs>
  <Slides>46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Motyw pakietu Office</vt:lpstr>
      <vt:lpstr>ZAKŁAD PUBLICZNY </vt:lpstr>
      <vt:lpstr>Pojęcie zakładu publicznego</vt:lpstr>
      <vt:lpstr>Pojęcie zakładu publicznego</vt:lpstr>
      <vt:lpstr>Pojęcie zakładu publicznego</vt:lpstr>
      <vt:lpstr>Pojęcie zakładu publicznego</vt:lpstr>
      <vt:lpstr>Pojęcie zakładu publicznego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Zakład publiczny</vt:lpstr>
      <vt:lpstr>Rodzaje  zakładów publicznych </vt:lpstr>
      <vt:lpstr>Rodzaje zakładów publicznych</vt:lpstr>
      <vt:lpstr>Władztwo zakładowe</vt:lpstr>
      <vt:lpstr>Władztwo zakładowe</vt:lpstr>
      <vt:lpstr>Władztwo zakładowe</vt:lpstr>
      <vt:lpstr>Władztwo zakładowe</vt:lpstr>
      <vt:lpstr>Władztwo zakładowe</vt:lpstr>
      <vt:lpstr>Władztwo zakładowe</vt:lpstr>
      <vt:lpstr>Władztwo zakładowe</vt:lpstr>
      <vt:lpstr>Władztwo zakładowe</vt:lpstr>
      <vt:lpstr>Władztwo zakładowe</vt:lpstr>
      <vt:lpstr>Akty prawa zakładowego</vt:lpstr>
      <vt:lpstr>Akty prawa zakładowego</vt:lpstr>
      <vt:lpstr>Akty prawa zakładowego</vt:lpstr>
      <vt:lpstr>Akty prawa zakładowego</vt:lpstr>
      <vt:lpstr>Adresaci aktów zakładowych</vt:lpstr>
      <vt:lpstr>Adresaci aktów zakładowych</vt:lpstr>
      <vt:lpstr>Adresaci aktów zakładowych</vt:lpstr>
      <vt:lpstr>Adresaci aktów zakładowych</vt:lpstr>
      <vt:lpstr>Prezentacja programu PowerPoint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ZAKŁAD PUBLICZNY </dc:title>
  <dc:creator>Maciej Błażewski</dc:creator>
  <cp:lastModifiedBy>Maciej Błażewski</cp:lastModifiedBy>
  <cp:revision>2</cp:revision>
  <dcterms:created xsi:type="dcterms:W3CDTF">2023-01-06T19:49:40Z</dcterms:created>
  <dcterms:modified xsi:type="dcterms:W3CDTF">2023-01-06T20:05:15Z</dcterms:modified>
</cp:coreProperties>
</file>