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2" r:id="rId4"/>
    <p:sldId id="261" r:id="rId5"/>
    <p:sldId id="263" r:id="rId6"/>
    <p:sldId id="266" r:id="rId7"/>
    <p:sldId id="264" r:id="rId8"/>
    <p:sldId id="265" r:id="rId9"/>
    <p:sldId id="262" r:id="rId10"/>
    <p:sldId id="258" r:id="rId11"/>
    <p:sldId id="260" r:id="rId12"/>
    <p:sldId id="267" r:id="rId13"/>
    <p:sldId id="268" r:id="rId14"/>
    <p:sldId id="269" r:id="rId15"/>
    <p:sldId id="270" r:id="rId16"/>
    <p:sldId id="271" r:id="rId17"/>
    <p:sldId id="273" r:id="rId18"/>
    <p:sldId id="259" r:id="rId19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B87F8B-4E5B-147F-91E5-9210E6A7B928}" v="170" dt="2023-01-02T14:37:10.580"/>
    <p1510:client id="{16C02934-7B04-8009-346C-0C458C733108}" v="2274" dt="2023-01-03T08:08:55.852"/>
    <p1510:client id="{85A6835C-DD66-398E-B6B5-BC011228CC19}" v="218" dt="2023-01-03T09:16:51.620"/>
    <p1510:client id="{CA57C5C3-5B15-46DA-8714-E15903C2E5BB}" v="52" dt="2023-01-02T13:51:26.6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34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29919690-6B5D-4C21-8494-374FC57BFD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FD82533-9FF4-4E9A-8FF8-95C9C698C2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7666D-2DA0-45AC-A449-EA18F36049C8}" type="datetime1">
              <a:rPr lang="pl-PL" smtClean="0"/>
              <a:t>12.11.2023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1FF64F9-6736-4B35-90EE-3670D6AD4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1122916-1854-4EB8-A4CA-B133002658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A9A20-C512-4B3D-B179-B69AE464B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538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AF645-9E17-4ADB-B34D-E867BD35BFCA}" type="datetime1">
              <a:rPr lang="pl-PL" smtClean="0"/>
              <a:pPr/>
              <a:t>12.11.2023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19476-7C41-4434-882E-4AD17A9FD4BB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91761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2270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4784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014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014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7134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22490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2639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80528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24116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8939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0544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3706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9839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3762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272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5895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3095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9476-7C41-4434-882E-4AD17A9FD4BB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461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Obraz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AC0EA8-CE0E-4E5A-A0F8-D299246FCC14}" type="datetime1">
              <a:rPr lang="pl-PL" noProof="0" smtClean="0"/>
              <a:t>12.11.2023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zny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C00C8E-9F6A-44D8-AD04-259D8002A51C}" type="datetime1">
              <a:rPr lang="pl-PL" noProof="0" smtClean="0"/>
              <a:t>12.11.2023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34F460-9B3C-4637-BFF6-02F6DC2D7BB3}" type="datetime1">
              <a:rPr lang="pl-PL" noProof="0" smtClean="0"/>
              <a:t>12.11.2023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Obraz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Prostokąt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A188A9-5F6B-4F71-A08A-7B3A9E3EF2F5}" type="datetime1">
              <a:rPr lang="pl-PL" noProof="0" smtClean="0"/>
              <a:t>12.11.2023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16" name="Pole tekstowe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l-PL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l-PL" sz="72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Obraz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Prostokąt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Prostokąt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706B49-F482-414A-A464-FE7A3F6C431D}" type="datetime1">
              <a:rPr lang="pl-PL" noProof="0" smtClean="0"/>
              <a:t>12.11.2023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Obraz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Prostokąt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Prostokąt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7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8" name="Tekst — symbol zastępczy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9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10" name="Tekst — symbol zastępczy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11" name="Tekst — symbol zastępczy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8E1AE3-0506-402E-80DB-AD23339F23EE}" type="datetime1">
              <a:rPr lang="pl-PL" noProof="0" smtClean="0"/>
              <a:t>12.11.2023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z obraz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az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Prostoką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ytuł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19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20" name="Obraz — symbol zastępczy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1" name="Tekst — symbol zastępczy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22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23" name="Obraz — symbol zastępczy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4" name="Tekst — symbol zastępczy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25" name="Tekst — symbol zastępczy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26" name="Obraz — symbol zastępczy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7" name="Tekst — symbol zastępczy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0C24BD-240D-4571-A9AE-71FB8C8FF73D}" type="datetime1">
              <a:rPr lang="pl-PL" noProof="0" smtClean="0"/>
              <a:t>12.11.2023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Obraz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C0A3FD-FB1F-482E-B8EF-EDD487144DCD}" type="datetime1">
              <a:rPr lang="pl-PL" noProof="0" smtClean="0"/>
              <a:t>12.11.2023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Prostokąt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55A7CF1B-DA07-4364-9EDA-44D3FD2946DA}" type="datetime1">
              <a:rPr lang="pl-PL" noProof="0" smtClean="0"/>
              <a:t>12.11.2023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az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Prostoką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098F62-AD25-4C47-83DD-1DCF3F5B68E8}" type="datetime1">
              <a:rPr lang="pl-PL" noProof="0" smtClean="0"/>
              <a:t>12.11.2023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Obraz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75290C-D454-450B-8623-492D0C16D1CA}" type="datetime1">
              <a:rPr lang="pl-PL" noProof="0" smtClean="0"/>
              <a:t>12.11.2023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D19E33-57BF-44B7-BFF9-C42BFA896180}" type="datetime1">
              <a:rPr lang="pl-PL" noProof="0" smtClean="0"/>
              <a:t>12.11.2023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Obraz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Prostokąt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rostokąt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78FB02-D772-4455-A32D-56E8C5D1B3A9}" type="datetime1">
              <a:rPr lang="pl-PL" noProof="0" smtClean="0"/>
              <a:t>12.11.2023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Obraz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Prostokąt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E7385E-1EF8-4915-BB72-E0B7F6D5238C}" type="datetime1">
              <a:rPr lang="pl-PL" noProof="0" smtClean="0"/>
              <a:t>12.11.2023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09FD36-A18D-4D90-A24E-5475B2CB8FC8}" type="datetime1">
              <a:rPr lang="pl-PL" noProof="0" smtClean="0"/>
              <a:t>12.11.2023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34B16A-98CA-450A-A7EE-66D914AFE15E}" type="datetime1">
              <a:rPr lang="pl-PL" noProof="0" smtClean="0"/>
              <a:t>12.11.2023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DA5CEA-7F29-44B6-9B91-EB2A869A8D75}" type="datetime1">
              <a:rPr lang="pl-PL" noProof="0" smtClean="0"/>
              <a:t>12.11.2023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0EA98EE-0193-48ED-B18F-A7BC8D00DCB4}" type="datetime1">
              <a:rPr lang="pl-PL" noProof="0" smtClean="0"/>
              <a:t>12.11.2023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.gov.pl/wskazniki-makroekonomiczne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.worldbank.org/indicator/NY.GDP.MKTP.CD?locations=P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l-PL" dirty="0"/>
              <a:t>Ekonomia dla prawników</a:t>
            </a:r>
            <a:br>
              <a:rPr lang="pl-PL" dirty="0"/>
            </a:br>
            <a:br>
              <a:rPr lang="pl-PL" dirty="0"/>
            </a:br>
            <a:r>
              <a:rPr lang="pl-PL" dirty="0">
                <a:ea typeface="+mj-lt"/>
                <a:cs typeface="+mj-lt"/>
              </a:rPr>
              <a:t>Podstawowe kategorie i czynniki wzrostu gospodarczego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l-PL" dirty="0"/>
              <a:t>Wykład </a:t>
            </a:r>
            <a:r>
              <a:rPr lang="uk-UA" dirty="0"/>
              <a:t>7</a:t>
            </a:r>
            <a:endParaRPr lang="pl-PL" dirty="0"/>
          </a:p>
          <a:p>
            <a:endParaRPr lang="pl-PL" dirty="0"/>
          </a:p>
          <a:p>
            <a:r>
              <a:rPr lang="pl-PL" dirty="0"/>
              <a:t>Dr Daniel </a:t>
            </a:r>
            <a:r>
              <a:rPr lang="pl-PL" dirty="0" err="1"/>
              <a:t>Butyter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4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PKB Polski (opracowanie na podstawie GUS)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892073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endParaRPr lang="pl-PL" sz="1800"/>
          </a:p>
          <a:p>
            <a:endParaRPr lang="pl-PL" sz="1800"/>
          </a:p>
          <a:p>
            <a:endParaRPr lang="pl-PL" sz="180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12.11.2023</a:t>
            </a:fld>
            <a:endParaRPr lang="en-US" dirty="0"/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C723EC08-1EB4-98D6-597C-2A4CDBDF92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295756"/>
              </p:ext>
            </p:extLst>
          </p:nvPr>
        </p:nvGraphicFramePr>
        <p:xfrm>
          <a:off x="807834" y="2807368"/>
          <a:ext cx="11056424" cy="3196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369">
                  <a:extLst>
                    <a:ext uri="{9D8B030D-6E8A-4147-A177-3AD203B41FA5}">
                      <a16:colId xmlns:a16="http://schemas.microsoft.com/office/drawing/2014/main" val="364851827"/>
                    </a:ext>
                  </a:extLst>
                </a:gridCol>
                <a:gridCol w="921369">
                  <a:extLst>
                    <a:ext uri="{9D8B030D-6E8A-4147-A177-3AD203B41FA5}">
                      <a16:colId xmlns:a16="http://schemas.microsoft.com/office/drawing/2014/main" val="2738987967"/>
                    </a:ext>
                  </a:extLst>
                </a:gridCol>
                <a:gridCol w="921369">
                  <a:extLst>
                    <a:ext uri="{9D8B030D-6E8A-4147-A177-3AD203B41FA5}">
                      <a16:colId xmlns:a16="http://schemas.microsoft.com/office/drawing/2014/main" val="3998472583"/>
                    </a:ext>
                  </a:extLst>
                </a:gridCol>
                <a:gridCol w="853023">
                  <a:extLst>
                    <a:ext uri="{9D8B030D-6E8A-4147-A177-3AD203B41FA5}">
                      <a16:colId xmlns:a16="http://schemas.microsoft.com/office/drawing/2014/main" val="2419378992"/>
                    </a:ext>
                  </a:extLst>
                </a:gridCol>
                <a:gridCol w="989711">
                  <a:extLst>
                    <a:ext uri="{9D8B030D-6E8A-4147-A177-3AD203B41FA5}">
                      <a16:colId xmlns:a16="http://schemas.microsoft.com/office/drawing/2014/main" val="814161083"/>
                    </a:ext>
                  </a:extLst>
                </a:gridCol>
                <a:gridCol w="921369">
                  <a:extLst>
                    <a:ext uri="{9D8B030D-6E8A-4147-A177-3AD203B41FA5}">
                      <a16:colId xmlns:a16="http://schemas.microsoft.com/office/drawing/2014/main" val="3897704369"/>
                    </a:ext>
                  </a:extLst>
                </a:gridCol>
                <a:gridCol w="921369">
                  <a:extLst>
                    <a:ext uri="{9D8B030D-6E8A-4147-A177-3AD203B41FA5}">
                      <a16:colId xmlns:a16="http://schemas.microsoft.com/office/drawing/2014/main" val="268857193"/>
                    </a:ext>
                  </a:extLst>
                </a:gridCol>
                <a:gridCol w="921369">
                  <a:extLst>
                    <a:ext uri="{9D8B030D-6E8A-4147-A177-3AD203B41FA5}">
                      <a16:colId xmlns:a16="http://schemas.microsoft.com/office/drawing/2014/main" val="1392333222"/>
                    </a:ext>
                  </a:extLst>
                </a:gridCol>
                <a:gridCol w="921369">
                  <a:extLst>
                    <a:ext uri="{9D8B030D-6E8A-4147-A177-3AD203B41FA5}">
                      <a16:colId xmlns:a16="http://schemas.microsoft.com/office/drawing/2014/main" val="3420570531"/>
                    </a:ext>
                  </a:extLst>
                </a:gridCol>
                <a:gridCol w="921369">
                  <a:extLst>
                    <a:ext uri="{9D8B030D-6E8A-4147-A177-3AD203B41FA5}">
                      <a16:colId xmlns:a16="http://schemas.microsoft.com/office/drawing/2014/main" val="3610845816"/>
                    </a:ext>
                  </a:extLst>
                </a:gridCol>
                <a:gridCol w="921369">
                  <a:extLst>
                    <a:ext uri="{9D8B030D-6E8A-4147-A177-3AD203B41FA5}">
                      <a16:colId xmlns:a16="http://schemas.microsoft.com/office/drawing/2014/main" val="3616343394"/>
                    </a:ext>
                  </a:extLst>
                </a:gridCol>
                <a:gridCol w="921369">
                  <a:extLst>
                    <a:ext uri="{9D8B030D-6E8A-4147-A177-3AD203B41FA5}">
                      <a16:colId xmlns:a16="http://schemas.microsoft.com/office/drawing/2014/main" val="1052527700"/>
                    </a:ext>
                  </a:extLst>
                </a:gridCol>
              </a:tblGrid>
              <a:tr h="909203">
                <a:tc>
                  <a:txBody>
                    <a:bodyPr/>
                    <a:lstStyle/>
                    <a:p>
                      <a:r>
                        <a:rPr lang="pl-PL" dirty="0"/>
                        <a:t>dane w mln. PLN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l-PL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l-PL" dirty="0"/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110049"/>
                  </a:ext>
                </a:extLst>
              </a:tr>
              <a:tr h="971477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pl-PL" sz="1000" dirty="0">
                          <a:effectLst/>
                        </a:rPr>
                        <a:t>Dochód narodowy (ceny bieżące)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1 496 791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1 551 426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1 573 646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1 635 483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1 731 513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1 778 261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1 898 758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pl-PL" sz="2000" dirty="0">
                        <a:effectLst/>
                        <a:latin typeface="Arial"/>
                      </a:endParaRPr>
                    </a:p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2 036 989</a:t>
                      </a:r>
                      <a:endParaRPr lang="pl-PL" sz="2000">
                        <a:latin typeface="Arial"/>
                      </a:endParaRPr>
                    </a:p>
                    <a:p>
                      <a:pPr lvl="0" algn="ctr">
                        <a:buNone/>
                      </a:pPr>
                      <a:endParaRPr lang="pl-PL" sz="2000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2 192 953</a:t>
                      </a:r>
                      <a:endParaRPr lang="pl-PL" sz="2000">
                        <a:latin typeface="Arial"/>
                      </a:endParaRPr>
                    </a:p>
                    <a:p>
                      <a:pPr lvl="0" algn="ctr">
                        <a:buNone/>
                      </a:pPr>
                      <a:endParaRPr lang="pl-PL" sz="2000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2 249 340</a:t>
                      </a:r>
                      <a:endParaRPr lang="pl-PL" sz="2000">
                        <a:latin typeface="Arial"/>
                      </a:endParaRPr>
                    </a:p>
                    <a:p>
                      <a:pPr lvl="0" algn="ctr">
                        <a:buNone/>
                      </a:pPr>
                      <a:endParaRPr lang="pl-PL" sz="2000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2 501 322</a:t>
                      </a:r>
                      <a:endParaRPr lang="pl-PL" sz="2000">
                        <a:latin typeface="Arial"/>
                      </a:endParaRPr>
                    </a:p>
                    <a:p>
                      <a:pPr lvl="0" algn="ctr">
                        <a:buNone/>
                      </a:pPr>
                      <a:endParaRPr lang="pl-PL" sz="2000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934805"/>
                  </a:ext>
                </a:extLst>
              </a:tr>
              <a:tr h="971477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pl-PL" sz="1000" b="1" i="0" u="none" strike="noStrike" noProof="0" dirty="0">
                          <a:effectLst/>
                          <a:latin typeface="Trebuchet MS"/>
                        </a:rPr>
                        <a:t>PKB (ceny bieżące)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1 553 641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1 612 739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1 630 126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1 700 552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1 798 471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1 853 205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1 982 794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2 126 506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2 288 492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2 337 672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2000" dirty="0">
                          <a:effectLst/>
                          <a:latin typeface="Arial"/>
                        </a:rPr>
                        <a:t>2 623 948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344198"/>
                  </a:ext>
                </a:extLst>
              </a:tr>
            </a:tbl>
          </a:graphicData>
        </a:graphic>
      </p:graphicFrame>
      <p:sp>
        <p:nvSpPr>
          <p:cNvPr id="7" name="Tytuł 1">
            <a:extLst>
              <a:ext uri="{FF2B5EF4-FFF2-40B4-BE49-F238E27FC236}">
                <a16:creationId xmlns:a16="http://schemas.microsoft.com/office/drawing/2014/main" id="{23DB8C1A-D2CC-90E3-4C06-1C64690E1B3C}"/>
              </a:ext>
            </a:extLst>
          </p:cNvPr>
          <p:cNvSpPr txBox="1">
            <a:spLocks/>
          </p:cNvSpPr>
          <p:nvPr/>
        </p:nvSpPr>
        <p:spPr>
          <a:xfrm>
            <a:off x="752510" y="6039101"/>
            <a:ext cx="9694072" cy="886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opracowanie na podstawie danych GUS</a:t>
            </a:r>
          </a:p>
        </p:txBody>
      </p:sp>
    </p:spTree>
    <p:extLst>
      <p:ext uri="{BB962C8B-B14F-4D97-AF65-F5344CB8AC3E}">
        <p14:creationId xmlns:p14="http://schemas.microsoft.com/office/powerpoint/2010/main" val="1277808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PKB Polski, Ukrainy i Czech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892073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endParaRPr lang="pl-PL" sz="1800"/>
          </a:p>
          <a:p>
            <a:endParaRPr lang="pl-PL" sz="1800"/>
          </a:p>
          <a:p>
            <a:endParaRPr lang="pl-PL" sz="180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12.11.2023</a:t>
            </a:fld>
            <a:endParaRPr lang="en-US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3DB8C1A-D2CC-90E3-4C06-1C64690E1B3C}"/>
              </a:ext>
            </a:extLst>
          </p:cNvPr>
          <p:cNvSpPr txBox="1">
            <a:spLocks/>
          </p:cNvSpPr>
          <p:nvPr/>
        </p:nvSpPr>
        <p:spPr>
          <a:xfrm>
            <a:off x="752510" y="6039101"/>
            <a:ext cx="9694072" cy="886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opracowanie na podstawie danych GUS</a:t>
            </a:r>
          </a:p>
        </p:txBody>
      </p:sp>
      <p:pic>
        <p:nvPicPr>
          <p:cNvPr id="4" name="Obraz 5">
            <a:extLst>
              <a:ext uri="{FF2B5EF4-FFF2-40B4-BE49-F238E27FC236}">
                <a16:creationId xmlns:a16="http://schemas.microsoft.com/office/drawing/2014/main" id="{2D9BB6E1-5C32-F42C-6215-109D710123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979" y="2071104"/>
            <a:ext cx="8323561" cy="411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62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Wady PKB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AutoNum type="arabicPeriod"/>
            </a:pPr>
            <a:r>
              <a:rPr lang="pl-PL" sz="1800" dirty="0"/>
              <a:t>Nie uwzględnia nierówności dochodowych mieszkańców.</a:t>
            </a:r>
          </a:p>
          <a:p>
            <a:pPr marL="342900" indent="-342900">
              <a:buAutoNum type="arabicPeriod"/>
            </a:pPr>
            <a:r>
              <a:rPr lang="pl-PL" sz="1800" dirty="0"/>
              <a:t>Nierejestrowana produkcja (szara strefa) - przykład pomocy domowej.</a:t>
            </a:r>
            <a:endParaRPr lang="pl-PL" dirty="0"/>
          </a:p>
          <a:p>
            <a:pPr marL="342900" indent="-342900">
              <a:buAutoNum type="arabicPeriod"/>
            </a:pPr>
            <a:r>
              <a:rPr lang="pl-PL" sz="1800" dirty="0"/>
              <a:t>Wypoczynek.</a:t>
            </a:r>
          </a:p>
          <a:p>
            <a:pPr marL="342900" indent="-342900">
              <a:buAutoNum type="arabicPeriod"/>
            </a:pPr>
            <a:r>
              <a:rPr lang="pl-PL" sz="1800" dirty="0"/>
              <a:t>Efekty zewnętrzne.</a:t>
            </a:r>
          </a:p>
          <a:p>
            <a:pPr marL="342900" indent="-342900">
              <a:buAutoNum type="arabicPeriod"/>
            </a:pPr>
            <a:r>
              <a:rPr lang="pl-PL" sz="1800" dirty="0"/>
              <a:t>Nie odzwierciedla jakości usług.</a:t>
            </a:r>
          </a:p>
          <a:p>
            <a:pPr marL="342900" indent="-342900">
              <a:buAutoNum type="arabicPeriod"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12.11.2023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25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Alternatywa dla PKB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pl-PL" sz="1800" dirty="0">
                <a:ea typeface="+mn-lt"/>
                <a:cs typeface="+mn-lt"/>
              </a:rPr>
              <a:t>Miara dobrobytu ekonomicznego – PNB + szacunkowe wielkości wyrażające równowartość czasu wolnego + produkcja nierejestrowana + infrastruktura publiczna + prywatne dobra trwałe - szacunkowe wartości związane z zanieczyszczeniem środowiska oraz wydatki na obronę narodową i dojazdy do pracy.</a:t>
            </a: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HDI</a:t>
            </a:r>
          </a:p>
          <a:p>
            <a:pPr>
              <a:buFont typeface="Arial"/>
              <a:buChar char="•"/>
            </a:pPr>
            <a:r>
              <a:rPr lang="pl-PL" sz="1800" dirty="0">
                <a:ea typeface="+mn-lt"/>
                <a:cs typeface="+mn-lt"/>
              </a:rPr>
              <a:t>oczekiwana długość życia;</a:t>
            </a:r>
            <a:endParaRPr lang="pl-PL" dirty="0"/>
          </a:p>
          <a:p>
            <a:pPr>
              <a:buFont typeface="Arial"/>
              <a:buChar char="•"/>
            </a:pPr>
            <a:r>
              <a:rPr lang="pl-PL" sz="1800" b="1" dirty="0">
                <a:ea typeface="+mn-lt"/>
                <a:cs typeface="+mn-lt"/>
              </a:rPr>
              <a:t>średnia liczba lat edukacji</a:t>
            </a:r>
            <a:r>
              <a:rPr lang="pl-PL" sz="1800" dirty="0">
                <a:ea typeface="+mn-lt"/>
                <a:cs typeface="+mn-lt"/>
              </a:rPr>
              <a:t> otrzymanej przez mieszkańców w wieku 25 lat i starszych;</a:t>
            </a:r>
            <a:endParaRPr lang="pl-PL" dirty="0"/>
          </a:p>
          <a:p>
            <a:pPr>
              <a:buFont typeface="Arial"/>
              <a:buChar char="•"/>
            </a:pPr>
            <a:r>
              <a:rPr lang="pl-PL" sz="1800" dirty="0">
                <a:ea typeface="+mn-lt"/>
                <a:cs typeface="+mn-lt"/>
              </a:rPr>
              <a:t>oczekiwana liczba lat edukacji dla dzieci rozpoczynających proces kształcenia;</a:t>
            </a:r>
            <a:endParaRPr lang="pl-PL" dirty="0"/>
          </a:p>
          <a:p>
            <a:pPr>
              <a:buFont typeface="Arial"/>
              <a:buChar char="•"/>
            </a:pPr>
            <a:r>
              <a:rPr lang="pl-PL" sz="1800" dirty="0">
                <a:ea typeface="+mn-lt"/>
                <a:cs typeface="+mn-lt"/>
              </a:rPr>
              <a:t>dochód narodowy per capita w USD (liczony według parytetu siły nabywczej danej waluty).</a:t>
            </a:r>
            <a:endParaRPr lang="pl-PL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342900" indent="-342900">
              <a:buAutoNum type="arabicPeriod"/>
            </a:pPr>
            <a:endParaRPr lang="pl-PL" sz="180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12.11.2023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370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Podażowe i popytowe determinanty dochodu narodowego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Ujęcie podażowe (pełne wykorzystanie czynników produkcji) - produkcja w gospodarce zależy od zdolności wytwórczych gospodarki, a więc możliwości kreowania podaży dóbr.</a:t>
            </a:r>
            <a:endParaRPr lang="pl-PL" dirty="0"/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Rozmiar zdolności wytwórczych gospodarki wyznacza poziom dochodu narodowego. </a:t>
            </a: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342900" indent="-342900">
              <a:buAutoNum type="arabicPeriod"/>
            </a:pPr>
            <a:endParaRPr lang="pl-PL" sz="1800" dirty="0">
              <a:ea typeface="+mn-lt"/>
              <a:cs typeface="+mn-lt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12.11.2023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45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Podażowe i popytowe determinanty dochodu narodowego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Ujęcie popytowe (niepełne wykorzystanie czynników produkcji) - produkcja w gospodarce wyznacza się nie przez rozmiar zdolności wytwórczych, lecz przez stopień wykorzystania czynników produkcyjnych.</a:t>
            </a: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Stopień wykorzystania zdolności wytwórczych gospodarki zależy od popytu na dobra.</a:t>
            </a: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Produkcja (dochód narodowy) faktycznie wytwarzana w gospodarce zależy od łącznego (globalnego) popytu na dobra. </a:t>
            </a: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342900" indent="-342900">
              <a:buAutoNum type="arabicPeriod"/>
            </a:pPr>
            <a:endParaRPr lang="pl-PL" sz="1800" dirty="0">
              <a:ea typeface="+mn-lt"/>
              <a:cs typeface="+mn-lt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12.11.2023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29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Determinanty dochodu narodowego w okresie krótkim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Produkcja potencjalna a produkcja faktyczna.</a:t>
            </a: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Konsumpcja</a:t>
            </a: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Inwestowanie </a:t>
            </a: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Wydatki państwowe</a:t>
            </a: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Eksport netto</a:t>
            </a: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12.11.2023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54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Determinanty dochodu narodowego w okresie długim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1800" dirty="0"/>
              <a:t>W długim okresie czynnikami determinującymi poziom i wzrost dochodu narodowego są </a:t>
            </a:r>
          </a:p>
          <a:p>
            <a:pPr marL="285750" indent="-285750">
              <a:buFont typeface="Calibri" panose="020B0604020202020204" pitchFamily="34" charset="0"/>
              <a:buChar char="-"/>
            </a:pPr>
            <a:r>
              <a:rPr lang="pl-PL" sz="1800" dirty="0"/>
              <a:t>nakłady kapitału</a:t>
            </a:r>
            <a:endParaRPr lang="pl-PL" dirty="0"/>
          </a:p>
          <a:p>
            <a:pPr marL="285750" indent="-285750">
              <a:buFont typeface="Calibri" panose="020B0604020202020204" pitchFamily="34" charset="0"/>
              <a:buChar char="-"/>
            </a:pPr>
            <a:r>
              <a:rPr lang="pl-PL" sz="1800" dirty="0">
                <a:ea typeface="+mn-lt"/>
                <a:cs typeface="+mn-lt"/>
              </a:rPr>
              <a:t>nakłady pracy</a:t>
            </a:r>
          </a:p>
          <a:p>
            <a:pPr marL="285750" indent="-285750">
              <a:buFont typeface="Calibri" panose="020B0604020202020204" pitchFamily="34" charset="0"/>
              <a:buChar char="-"/>
            </a:pPr>
            <a:r>
              <a:rPr lang="pl-PL" sz="1800" dirty="0">
                <a:ea typeface="+mn-lt"/>
                <a:cs typeface="+mn-lt"/>
              </a:rPr>
              <a:t>postęp technologiczny</a:t>
            </a: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Model wzrostu Solowa</a:t>
            </a:r>
            <a:r>
              <a:rPr lang="uk-UA" sz="1800" dirty="0">
                <a:ea typeface="+mn-lt"/>
                <a:cs typeface="+mn-lt"/>
              </a:rPr>
              <a:t> </a:t>
            </a:r>
            <a:r>
              <a:rPr lang="pl-PL" sz="1800">
                <a:ea typeface="+mn-lt"/>
                <a:cs typeface="+mn-lt"/>
              </a:rPr>
              <a:t>Y=F (Z, K, A)</a:t>
            </a:r>
            <a:endParaRPr lang="pl-PL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1800" dirty="0">
              <a:ea typeface="+mn-lt"/>
              <a:cs typeface="+mn-lt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12.11.2023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89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l-PL" dirty="0"/>
              <a:t>Dziękuję za uwagę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592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Pojęcie wzrostu gospodarczego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3489341" cy="35993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1800"/>
              <a:t>Wzrost gospodarczy jest to proces wzrostu produkcji w gospodarce jako całości.</a:t>
            </a:r>
          </a:p>
          <a:p>
            <a:endParaRPr lang="pl-PL" sz="1800"/>
          </a:p>
          <a:p>
            <a:r>
              <a:rPr lang="pl-PL" sz="1800"/>
              <a:t>Miernik wzrostu gospodarczego to stopa wzrostu produkcji (tempo wzrostu produkcji)</a:t>
            </a:r>
          </a:p>
          <a:p>
            <a:endParaRPr lang="pl-PL" sz="1800"/>
          </a:p>
          <a:p>
            <a:endParaRPr lang="pl-PL" sz="1800"/>
          </a:p>
          <a:p>
            <a:endParaRPr lang="pl-PL" sz="1800"/>
          </a:p>
          <a:p>
            <a:endParaRPr lang="pl-PL" sz="180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12.11.2023</a:t>
            </a:fld>
            <a:endParaRPr lang="en-US" dirty="0"/>
          </a:p>
        </p:txBody>
      </p:sp>
      <p:pic>
        <p:nvPicPr>
          <p:cNvPr id="7" name="Obraz 7" descr="Obraz zawierający tekst&#10;&#10;Opis wygenerowany automatycznie">
            <a:extLst>
              <a:ext uri="{FF2B5EF4-FFF2-40B4-BE49-F238E27FC236}">
                <a16:creationId xmlns:a16="http://schemas.microsoft.com/office/drawing/2014/main" id="{0621FE8B-24F9-39F1-95F0-551B647D14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444893"/>
            <a:ext cx="8321615" cy="117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441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>
                <a:ea typeface="+mj-lt"/>
                <a:cs typeface="+mj-lt"/>
              </a:rPr>
              <a:t>PKB – podstawowy miernik wzrostu gospodarczego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536408" cy="359931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/>
              <a:t>PKB - wartość końcowych dóbr i usług wyprodukowanych w kraju w określonym czasie. </a:t>
            </a: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/>
              <a:t>PKB nominalne a realne</a:t>
            </a: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/>
              <a:t>PNB </a:t>
            </a: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/>
              <a:t>PKN</a:t>
            </a: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/>
              <a:t>PKB per capita</a:t>
            </a:r>
            <a:endParaRPr lang="pl-PL" sz="1800" dirty="0"/>
          </a:p>
          <a:p>
            <a:endParaRPr lang="pl-PL" sz="1800"/>
          </a:p>
          <a:p>
            <a:endParaRPr lang="pl-PL" sz="1800"/>
          </a:p>
          <a:p>
            <a:endParaRPr lang="pl-PL" sz="1800"/>
          </a:p>
          <a:p>
            <a:endParaRPr lang="pl-PL" sz="180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12.11.2023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8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PKB – podstawowy miernik wzrostu gospodarczego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1800" dirty="0"/>
              <a:t>3 metody obliczenia PKB: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1. Metoda sumowania produktów</a:t>
            </a:r>
          </a:p>
          <a:p>
            <a:pPr marL="0" indent="0">
              <a:buNone/>
            </a:pPr>
            <a:r>
              <a:rPr lang="pl-PL" sz="1800" dirty="0"/>
              <a:t>2. Metoda sumowania dochodów</a:t>
            </a:r>
            <a:endParaRPr lang="pl-PL" dirty="0"/>
          </a:p>
          <a:p>
            <a:pPr marL="0" indent="0">
              <a:buNone/>
            </a:pPr>
            <a:r>
              <a:rPr lang="pl-PL" sz="1800" dirty="0"/>
              <a:t>3.Metoda sumowania wydatków</a:t>
            </a:r>
          </a:p>
          <a:p>
            <a:pPr marL="342900" indent="-342900">
              <a:buAutoNum type="arabicPeriod"/>
            </a:pPr>
            <a:endParaRPr lang="pl-PL" sz="180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12.11.2023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73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PKB (</a:t>
            </a:r>
            <a:r>
              <a:rPr lang="pl-PL" dirty="0">
                <a:ea typeface="+mj-lt"/>
                <a:cs typeface="+mj-lt"/>
              </a:rPr>
              <a:t>Metoda sumowania produktów</a:t>
            </a:r>
            <a:r>
              <a:rPr lang="pl-PL" dirty="0"/>
              <a:t>)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1800" dirty="0"/>
              <a:t>polega na sumowaniu wartości produktów i usług wytworzonych w danej gospodarce w ciągu roku (trzeba uważać na to, aby nie dodawać wielokrotnie tych samych elementów)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Przykład (chleb - mąka - zboże)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Dwa sposoby uniknięcia  wielokrotnego liczenia tych samych elementów (sumowanie wartości dóbr finalnych oraz sumowanie wartości dodanej)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Dobro finalne – produkty i usługi nabywane przez ostatecznego użytkownika.</a:t>
            </a:r>
          </a:p>
          <a:p>
            <a:pPr marL="0" indent="0">
              <a:buNone/>
            </a:pPr>
            <a:r>
              <a:rPr lang="pl-PL" sz="1800" dirty="0"/>
              <a:t>Dobro pośrednie - dobra wykorzystywane dla produkcji kolejnych dóbr.</a:t>
            </a:r>
          </a:p>
          <a:p>
            <a:pPr marL="342900" indent="-342900">
              <a:buAutoNum type="arabicPeriod"/>
            </a:pPr>
            <a:endParaRPr lang="pl-PL" sz="180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12.11.2023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56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PKB (</a:t>
            </a:r>
            <a:r>
              <a:rPr lang="pl-PL" dirty="0">
                <a:ea typeface="+mj-lt"/>
                <a:cs typeface="+mj-lt"/>
              </a:rPr>
              <a:t>Metoda sumowania produktów</a:t>
            </a:r>
            <a:r>
              <a:rPr lang="pl-PL" dirty="0"/>
              <a:t>)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Wartość dodana – przyrost wartości dobra, który jest rezultatem danego procesu produkcji (wartość dobra pomniejszona o sumę kosztów). </a:t>
            </a:r>
            <a:endParaRPr lang="pl-PL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12.11.2023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96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PKB (metoda sumowania dochodów)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Dochody z czynników produkcji to płace (siła robocza), renty (ziemia), procenty (kapitał) i zyski (biznes).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Uwzględniamy tylko te dochody, które powstają w związku z wytwarzaniem produktów i usług.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Płatności transferowe (emerytury, renty, zasiłki, stypendia i inne płatności) nie włączamy do rachunku.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342900" indent="-342900">
              <a:buAutoNum type="arabicPeriod"/>
            </a:pPr>
            <a:endParaRPr lang="pl-PL" sz="1800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12.11.2023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19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PKB (Metoda sumowania wydatków)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Ta metoda polega na sumowaniu wydatków na dobra finalne wytworzone przez przedsiębiorstwa krajowe:</a:t>
            </a:r>
            <a:endParaRPr lang="pl-PL"/>
          </a:p>
          <a:p>
            <a:pPr marL="0" indent="0">
              <a:buNone/>
            </a:pPr>
            <a:endParaRPr lang="pl-PL" sz="1800" dirty="0"/>
          </a:p>
          <a:p>
            <a:pPr marL="342900" indent="-342900">
              <a:buAutoNum type="arabicPeriod"/>
            </a:pPr>
            <a:r>
              <a:rPr lang="pl-PL" sz="1800" dirty="0"/>
              <a:t>wydatki na dobra konsumpcyjne (C)</a:t>
            </a:r>
          </a:p>
          <a:p>
            <a:pPr marL="342900" indent="-342900">
              <a:buAutoNum type="arabicPeriod"/>
            </a:pPr>
            <a:r>
              <a:rPr lang="pl-PL" sz="1800" dirty="0"/>
              <a:t>wydatki na krajowe dobra inwestycyjne (I)</a:t>
            </a:r>
          </a:p>
          <a:p>
            <a:pPr marL="342900" indent="-342900">
              <a:buAutoNum type="arabicPeriod"/>
            </a:pPr>
            <a:r>
              <a:rPr lang="pl-PL" sz="1800" dirty="0"/>
              <a:t>wydatki rządowe na finalne produkty i usługi (G)</a:t>
            </a:r>
          </a:p>
          <a:p>
            <a:pPr marL="342900" indent="-342900">
              <a:buAutoNum type="arabicPeriod"/>
            </a:pPr>
            <a:r>
              <a:rPr lang="pl-PL" sz="1800" dirty="0"/>
              <a:t>Wydatki zagraniczne na krajowe dobra eksportowane (X)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12.11.2023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859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rtlCol="0">
            <a:normAutofit/>
          </a:bodyPr>
          <a:lstStyle/>
          <a:p>
            <a:r>
              <a:rPr lang="pl-PL" dirty="0"/>
              <a:t>PKB – podstawowy miernik wzrostu gospodarczego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661328-A87F-C284-39D2-2C1ED147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680322" y="2336873"/>
            <a:ext cx="10696829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1800" dirty="0"/>
              <a:t>Produkt krajowy brutto jest pewną miarą wielkości produkcji wytworzonej w gospodarce w określonym przedziale czasowym (zazwyczaj w okresie 1 roku).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  <a:hlinkClick r:id="rId3"/>
              </a:rPr>
              <a:t>https://stat.gov.pl/wskazniki-makroekonomiczne/</a:t>
            </a:r>
            <a:r>
              <a:rPr lang="pl-PL" sz="1800" dirty="0">
                <a:ea typeface="+mn-lt"/>
                <a:cs typeface="+mn-lt"/>
              </a:rPr>
              <a:t> </a:t>
            </a:r>
            <a:endParaRPr lang="pl-PL"/>
          </a:p>
          <a:p>
            <a:endParaRPr lang="pl-PL" sz="1800"/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  <a:hlinkClick r:id="rId4"/>
              </a:rPr>
              <a:t>https://data.worldbank.org/indicator/NY.GDP.MKTP.CD?locations=PL</a:t>
            </a:r>
            <a:r>
              <a:rPr lang="pl-PL" sz="1800" dirty="0">
                <a:ea typeface="+mn-lt"/>
                <a:cs typeface="+mn-lt"/>
              </a:rPr>
              <a:t> </a:t>
            </a:r>
            <a:endParaRPr lang="pl-PL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E894855-14B5-3330-5E0A-2CF126FE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C6A528F-AA73-F245-8B3F-70604FD152C4}" type="datetime1">
              <a:rPr lang="x-none" smtClean="0"/>
              <a:pPr>
                <a:spcAft>
                  <a:spcPts val="600"/>
                </a:spcAft>
              </a:pPr>
              <a:t>12.11.2023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51913"/>
      </p:ext>
    </p:extLst>
  </p:cSld>
  <p:clrMapOvr>
    <a:masterClrMapping/>
  </p:clrMapOvr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TM00001032</Template>
  <TotalTime>12</TotalTime>
  <Words>824</Words>
  <Application>Microsoft Macintosh PowerPoint</Application>
  <PresentationFormat>Panoramiczny</PresentationFormat>
  <Paragraphs>218</Paragraphs>
  <Slides>18</Slides>
  <Notes>18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Arial</vt:lpstr>
      <vt:lpstr>Calibri</vt:lpstr>
      <vt:lpstr>Trebuchet MS</vt:lpstr>
      <vt:lpstr>TM04033917[[fn=Berlin]]_novariants</vt:lpstr>
      <vt:lpstr>Ekonomia dla prawników  Podstawowe kategorie i czynniki wzrostu gospodarczego</vt:lpstr>
      <vt:lpstr>Pojęcie wzrostu gospodarczego</vt:lpstr>
      <vt:lpstr>PKB – podstawowy miernik wzrostu gospodarczego</vt:lpstr>
      <vt:lpstr>PKB – podstawowy miernik wzrostu gospodarczego</vt:lpstr>
      <vt:lpstr>PKB (Metoda sumowania produktów)</vt:lpstr>
      <vt:lpstr>PKB (Metoda sumowania produktów)</vt:lpstr>
      <vt:lpstr>PKB (metoda sumowania dochodów)</vt:lpstr>
      <vt:lpstr>PKB (Metoda sumowania wydatków)</vt:lpstr>
      <vt:lpstr>PKB – podstawowy miernik wzrostu gospodarczego</vt:lpstr>
      <vt:lpstr>PKB Polski (opracowanie na podstawie GUS)</vt:lpstr>
      <vt:lpstr>PKB Polski, Ukrainy i Czech</vt:lpstr>
      <vt:lpstr>Wady PKB</vt:lpstr>
      <vt:lpstr>Alternatywa dla PKB</vt:lpstr>
      <vt:lpstr>Podażowe i popytowe determinanty dochodu narodowego</vt:lpstr>
      <vt:lpstr>Podażowe i popytowe determinanty dochodu narodowego</vt:lpstr>
      <vt:lpstr>Determinanty dochodu narodowego w okresie krótkim</vt:lpstr>
      <vt:lpstr>Determinanty dochodu narodowego w okresie długim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>Daniel Butyter</cp:lastModifiedBy>
  <cp:revision>386</cp:revision>
  <dcterms:created xsi:type="dcterms:W3CDTF">2023-01-02T13:46:58Z</dcterms:created>
  <dcterms:modified xsi:type="dcterms:W3CDTF">2023-11-12T10:54:30Z</dcterms:modified>
</cp:coreProperties>
</file>