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5" r:id="rId3"/>
    <p:sldId id="286" r:id="rId4"/>
    <p:sldId id="309" r:id="rId5"/>
    <p:sldId id="314" r:id="rId6"/>
    <p:sldId id="288" r:id="rId7"/>
    <p:sldId id="289" r:id="rId8"/>
    <p:sldId id="317" r:id="rId9"/>
    <p:sldId id="318" r:id="rId10"/>
    <p:sldId id="319" r:id="rId11"/>
    <p:sldId id="290" r:id="rId12"/>
    <p:sldId id="291" r:id="rId13"/>
    <p:sldId id="313" r:id="rId14"/>
    <p:sldId id="320" r:id="rId15"/>
    <p:sldId id="322" r:id="rId16"/>
    <p:sldId id="323" r:id="rId17"/>
    <p:sldId id="321" r:id="rId18"/>
    <p:sldId id="324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15" r:id="rId30"/>
    <p:sldId id="316" r:id="rId3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F393DD-326C-43B5-85D9-11A755536683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1E3E2169-FA75-4328-B8BD-FF876EAA5D2F}">
      <dgm:prSet phldrT="[Tekst]" custT="1"/>
      <dgm:spPr/>
      <dgm:t>
        <a:bodyPr/>
        <a:lstStyle/>
        <a:p>
          <a:r>
            <a:rPr lang="pl-PL" sz="2000" b="1" dirty="0">
              <a:solidFill>
                <a:schemeClr val="tx1"/>
              </a:solidFill>
            </a:rPr>
            <a:t>PRACE PRZYGOTOWAWCZE</a:t>
          </a:r>
        </a:p>
      </dgm:t>
    </dgm:pt>
    <dgm:pt modelId="{738D30B2-7177-422B-8BB7-B7630209BFBD}" type="parTrans" cxnId="{24B528C4-7DD8-42AA-96AF-D037AA71E847}">
      <dgm:prSet/>
      <dgm:spPr/>
      <dgm:t>
        <a:bodyPr/>
        <a:lstStyle/>
        <a:p>
          <a:endParaRPr lang="pl-PL"/>
        </a:p>
      </dgm:t>
    </dgm:pt>
    <dgm:pt modelId="{E55B069F-D5A2-4558-9C2E-9432AC3F38B6}" type="sibTrans" cxnId="{24B528C4-7DD8-42AA-96AF-D037AA71E847}">
      <dgm:prSet/>
      <dgm:spPr/>
      <dgm:t>
        <a:bodyPr/>
        <a:lstStyle/>
        <a:p>
          <a:endParaRPr lang="pl-PL"/>
        </a:p>
      </dgm:t>
    </dgm:pt>
    <dgm:pt modelId="{A6FED1FB-EB67-4928-9A20-99819A88F7BD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ROBOTY BUDOWLANE</a:t>
          </a:r>
        </a:p>
      </dgm:t>
    </dgm:pt>
    <dgm:pt modelId="{81A3D9EE-AC48-4482-A523-688750D13435}" type="parTrans" cxnId="{D58CB9FD-5091-458E-91DB-E4E1EBB23DF4}">
      <dgm:prSet/>
      <dgm:spPr/>
      <dgm:t>
        <a:bodyPr/>
        <a:lstStyle/>
        <a:p>
          <a:endParaRPr lang="pl-PL"/>
        </a:p>
      </dgm:t>
    </dgm:pt>
    <dgm:pt modelId="{308DA4FC-7317-4E08-B2F9-E23577B42A0A}" type="sibTrans" cxnId="{D58CB9FD-5091-458E-91DB-E4E1EBB23DF4}">
      <dgm:prSet/>
      <dgm:spPr/>
      <dgm:t>
        <a:bodyPr/>
        <a:lstStyle/>
        <a:p>
          <a:endParaRPr lang="pl-PL"/>
        </a:p>
      </dgm:t>
    </dgm:pt>
    <dgm:pt modelId="{96015F9A-A668-4BD0-9591-C6D4B786C73B}" type="pres">
      <dgm:prSet presAssocID="{A1F393DD-326C-43B5-85D9-11A755536683}" presName="Name0" presStyleCnt="0">
        <dgm:presLayoutVars>
          <dgm:dir/>
          <dgm:resizeHandles val="exact"/>
        </dgm:presLayoutVars>
      </dgm:prSet>
      <dgm:spPr/>
    </dgm:pt>
    <dgm:pt modelId="{9D89B902-D6F3-4A2C-9174-6F8D66898219}" type="pres">
      <dgm:prSet presAssocID="{1E3E2169-FA75-4328-B8BD-FF876EAA5D2F}" presName="node" presStyleLbl="node1" presStyleIdx="0" presStyleCnt="2">
        <dgm:presLayoutVars>
          <dgm:bulletEnabled val="1"/>
        </dgm:presLayoutVars>
      </dgm:prSet>
      <dgm:spPr/>
    </dgm:pt>
    <dgm:pt modelId="{9723224A-8782-4509-8E93-4ECA8210578F}" type="pres">
      <dgm:prSet presAssocID="{E55B069F-D5A2-4558-9C2E-9432AC3F38B6}" presName="sibTrans" presStyleLbl="sibTrans2D1" presStyleIdx="0" presStyleCnt="1"/>
      <dgm:spPr/>
    </dgm:pt>
    <dgm:pt modelId="{39F1ACD5-5ED5-4850-BD41-BD7C686ED2B8}" type="pres">
      <dgm:prSet presAssocID="{E55B069F-D5A2-4558-9C2E-9432AC3F38B6}" presName="connectorText" presStyleLbl="sibTrans2D1" presStyleIdx="0" presStyleCnt="1"/>
      <dgm:spPr/>
    </dgm:pt>
    <dgm:pt modelId="{7F46BB27-9DB6-49B1-A828-A399DFCDD44E}" type="pres">
      <dgm:prSet presAssocID="{A6FED1FB-EB67-4928-9A20-99819A88F7BD}" presName="node" presStyleLbl="node1" presStyleIdx="1" presStyleCnt="2">
        <dgm:presLayoutVars>
          <dgm:bulletEnabled val="1"/>
        </dgm:presLayoutVars>
      </dgm:prSet>
      <dgm:spPr/>
    </dgm:pt>
  </dgm:ptLst>
  <dgm:cxnLst>
    <dgm:cxn modelId="{3143EF54-13F2-4EE2-9AAD-56CD2A92FB82}" type="presOf" srcId="{1E3E2169-FA75-4328-B8BD-FF876EAA5D2F}" destId="{9D89B902-D6F3-4A2C-9174-6F8D66898219}" srcOrd="0" destOrd="0" presId="urn:microsoft.com/office/officeart/2005/8/layout/process1"/>
    <dgm:cxn modelId="{6170B691-4DEE-4B9E-85DD-97B4707E412B}" type="presOf" srcId="{A1F393DD-326C-43B5-85D9-11A755536683}" destId="{96015F9A-A668-4BD0-9591-C6D4B786C73B}" srcOrd="0" destOrd="0" presId="urn:microsoft.com/office/officeart/2005/8/layout/process1"/>
    <dgm:cxn modelId="{891186B0-16E4-443A-BCEE-0C3583B4DEC1}" type="presOf" srcId="{E55B069F-D5A2-4558-9C2E-9432AC3F38B6}" destId="{9723224A-8782-4509-8E93-4ECA8210578F}" srcOrd="0" destOrd="0" presId="urn:microsoft.com/office/officeart/2005/8/layout/process1"/>
    <dgm:cxn modelId="{C79B4DBD-2C2C-4FCB-BB65-77C572A46671}" type="presOf" srcId="{E55B069F-D5A2-4558-9C2E-9432AC3F38B6}" destId="{39F1ACD5-5ED5-4850-BD41-BD7C686ED2B8}" srcOrd="1" destOrd="0" presId="urn:microsoft.com/office/officeart/2005/8/layout/process1"/>
    <dgm:cxn modelId="{24B528C4-7DD8-42AA-96AF-D037AA71E847}" srcId="{A1F393DD-326C-43B5-85D9-11A755536683}" destId="{1E3E2169-FA75-4328-B8BD-FF876EAA5D2F}" srcOrd="0" destOrd="0" parTransId="{738D30B2-7177-422B-8BB7-B7630209BFBD}" sibTransId="{E55B069F-D5A2-4558-9C2E-9432AC3F38B6}"/>
    <dgm:cxn modelId="{D58CB9FD-5091-458E-91DB-E4E1EBB23DF4}" srcId="{A1F393DD-326C-43B5-85D9-11A755536683}" destId="{A6FED1FB-EB67-4928-9A20-99819A88F7BD}" srcOrd="1" destOrd="0" parTransId="{81A3D9EE-AC48-4482-A523-688750D13435}" sibTransId="{308DA4FC-7317-4E08-B2F9-E23577B42A0A}"/>
    <dgm:cxn modelId="{EE2ED3FD-412C-45DB-A21E-68191BD1A063}" type="presOf" srcId="{A6FED1FB-EB67-4928-9A20-99819A88F7BD}" destId="{7F46BB27-9DB6-49B1-A828-A399DFCDD44E}" srcOrd="0" destOrd="0" presId="urn:microsoft.com/office/officeart/2005/8/layout/process1"/>
    <dgm:cxn modelId="{5EEB44D2-B951-4A74-9C58-370B2AE8D08A}" type="presParOf" srcId="{96015F9A-A668-4BD0-9591-C6D4B786C73B}" destId="{9D89B902-D6F3-4A2C-9174-6F8D66898219}" srcOrd="0" destOrd="0" presId="urn:microsoft.com/office/officeart/2005/8/layout/process1"/>
    <dgm:cxn modelId="{E8E67DDA-D81B-4702-B8A1-91E18F80E992}" type="presParOf" srcId="{96015F9A-A668-4BD0-9591-C6D4B786C73B}" destId="{9723224A-8782-4509-8E93-4ECA8210578F}" srcOrd="1" destOrd="0" presId="urn:microsoft.com/office/officeart/2005/8/layout/process1"/>
    <dgm:cxn modelId="{186F3A93-F030-4B89-B9B8-020ED24CBB23}" type="presParOf" srcId="{9723224A-8782-4509-8E93-4ECA8210578F}" destId="{39F1ACD5-5ED5-4850-BD41-BD7C686ED2B8}" srcOrd="0" destOrd="0" presId="urn:microsoft.com/office/officeart/2005/8/layout/process1"/>
    <dgm:cxn modelId="{5E751476-B4DC-418C-B030-C11C2BC8B0AA}" type="presParOf" srcId="{96015F9A-A668-4BD0-9591-C6D4B786C73B}" destId="{7F46BB27-9DB6-49B1-A828-A399DFCDD44E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41CA19-F194-4D39-9509-8C7E46F50D0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0B5DF061-2E6F-4ABF-A197-4A0204E956ED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PRACE PRZYGOTOWAWCZE</a:t>
          </a:r>
        </a:p>
      </dgm:t>
    </dgm:pt>
    <dgm:pt modelId="{405C143B-A41A-4FAB-86DC-96C172BD0484}" type="parTrans" cxnId="{B8CF0670-5582-4A08-A814-E2CBE94896AB}">
      <dgm:prSet/>
      <dgm:spPr/>
      <dgm:t>
        <a:bodyPr/>
        <a:lstStyle/>
        <a:p>
          <a:endParaRPr lang="pl-PL"/>
        </a:p>
      </dgm:t>
    </dgm:pt>
    <dgm:pt modelId="{0A6B6EB7-696B-4B86-9002-394C28AE7402}" type="sibTrans" cxnId="{B8CF0670-5582-4A08-A814-E2CBE94896AB}">
      <dgm:prSet/>
      <dgm:spPr/>
      <dgm:t>
        <a:bodyPr/>
        <a:lstStyle/>
        <a:p>
          <a:endParaRPr lang="pl-PL"/>
        </a:p>
      </dgm:t>
    </dgm:pt>
    <dgm:pt modelId="{3F982AB1-95F1-47D1-9073-1EEBBE57D5C6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wytyczenie geodezyjne obiektów w terenie</a:t>
          </a:r>
        </a:p>
      </dgm:t>
    </dgm:pt>
    <dgm:pt modelId="{B7C09CBB-6B58-41D2-A676-154A89660483}" type="parTrans" cxnId="{6CD810B1-DB61-43AB-9327-11E327F98579}">
      <dgm:prSet/>
      <dgm:spPr/>
      <dgm:t>
        <a:bodyPr/>
        <a:lstStyle/>
        <a:p>
          <a:endParaRPr lang="pl-PL"/>
        </a:p>
      </dgm:t>
    </dgm:pt>
    <dgm:pt modelId="{02096F0E-3C9A-43CF-AC36-F922AD63222F}" type="sibTrans" cxnId="{6CD810B1-DB61-43AB-9327-11E327F98579}">
      <dgm:prSet/>
      <dgm:spPr/>
      <dgm:t>
        <a:bodyPr/>
        <a:lstStyle/>
        <a:p>
          <a:endParaRPr lang="pl-PL"/>
        </a:p>
      </dgm:t>
    </dgm:pt>
    <dgm:pt modelId="{A2930698-AB9C-4575-A49D-369557C92A5F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wykonanie niwelacji terenu</a:t>
          </a:r>
        </a:p>
      </dgm:t>
    </dgm:pt>
    <dgm:pt modelId="{043EB701-0833-4A39-A072-498C5766D5D9}" type="parTrans" cxnId="{A54410B6-961D-4CB5-96E8-D784C9F730D9}">
      <dgm:prSet/>
      <dgm:spPr/>
      <dgm:t>
        <a:bodyPr/>
        <a:lstStyle/>
        <a:p>
          <a:endParaRPr lang="pl-PL"/>
        </a:p>
      </dgm:t>
    </dgm:pt>
    <dgm:pt modelId="{0AC02E9C-25F5-4D9F-81CE-ED5037591FE7}" type="sibTrans" cxnId="{A54410B6-961D-4CB5-96E8-D784C9F730D9}">
      <dgm:prSet/>
      <dgm:spPr/>
      <dgm:t>
        <a:bodyPr/>
        <a:lstStyle/>
        <a:p>
          <a:endParaRPr lang="pl-PL"/>
        </a:p>
      </dgm:t>
    </dgm:pt>
    <dgm:pt modelId="{0B139ED5-AB3D-489E-9396-35FF4B75CF58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zagospodarowanie terenu budowy wraz z budową tymczasowych obiektów</a:t>
          </a:r>
        </a:p>
      </dgm:t>
    </dgm:pt>
    <dgm:pt modelId="{4564F24C-3D60-4F89-B3BC-7D9E454404F8}" type="parTrans" cxnId="{7AF2FEE3-6FAE-417D-BD08-7CE7DD3DA071}">
      <dgm:prSet/>
      <dgm:spPr/>
      <dgm:t>
        <a:bodyPr/>
        <a:lstStyle/>
        <a:p>
          <a:endParaRPr lang="pl-PL"/>
        </a:p>
      </dgm:t>
    </dgm:pt>
    <dgm:pt modelId="{0C6D9152-7968-413F-9699-EA3400B804B5}" type="sibTrans" cxnId="{7AF2FEE3-6FAE-417D-BD08-7CE7DD3DA071}">
      <dgm:prSet/>
      <dgm:spPr/>
      <dgm:t>
        <a:bodyPr/>
        <a:lstStyle/>
        <a:p>
          <a:endParaRPr lang="pl-PL"/>
        </a:p>
      </dgm:t>
    </dgm:pt>
    <dgm:pt modelId="{F5825A94-1433-4318-B5D6-4C725BD5BF6E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wykonanie przyłączy do sieci infrastruktury technicznej na potrzeby budowy</a:t>
          </a:r>
        </a:p>
      </dgm:t>
    </dgm:pt>
    <dgm:pt modelId="{EFC96718-DC59-4AED-97B1-A01F5E302EFE}" type="parTrans" cxnId="{F9E323C6-8443-4415-B9FC-DC594A92E088}">
      <dgm:prSet/>
      <dgm:spPr/>
      <dgm:t>
        <a:bodyPr/>
        <a:lstStyle/>
        <a:p>
          <a:endParaRPr lang="pl-PL"/>
        </a:p>
      </dgm:t>
    </dgm:pt>
    <dgm:pt modelId="{905871F1-F1BA-4236-BE07-C41E138BF805}" type="sibTrans" cxnId="{F9E323C6-8443-4415-B9FC-DC594A92E088}">
      <dgm:prSet/>
      <dgm:spPr/>
      <dgm:t>
        <a:bodyPr/>
        <a:lstStyle/>
        <a:p>
          <a:endParaRPr lang="pl-PL"/>
        </a:p>
      </dgm:t>
    </dgm:pt>
    <dgm:pt modelId="{1F02D3C3-C88E-4D76-B55A-48E737A69F19}" type="pres">
      <dgm:prSet presAssocID="{7C41CA19-F194-4D39-9509-8C7E46F50D0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4773DAF-C4A7-462D-88D0-92EA7138CDED}" type="pres">
      <dgm:prSet presAssocID="{0B5DF061-2E6F-4ABF-A197-4A0204E956ED}" presName="root1" presStyleCnt="0"/>
      <dgm:spPr/>
    </dgm:pt>
    <dgm:pt modelId="{69F52A68-6D31-4B2A-A7ED-B96196FAF099}" type="pres">
      <dgm:prSet presAssocID="{0B5DF061-2E6F-4ABF-A197-4A0204E956ED}" presName="LevelOneTextNode" presStyleLbl="node0" presStyleIdx="0" presStyleCnt="1">
        <dgm:presLayoutVars>
          <dgm:chPref val="3"/>
        </dgm:presLayoutVars>
      </dgm:prSet>
      <dgm:spPr/>
    </dgm:pt>
    <dgm:pt modelId="{174BE7E3-A20C-4B49-A888-02C4A659308B}" type="pres">
      <dgm:prSet presAssocID="{0B5DF061-2E6F-4ABF-A197-4A0204E956ED}" presName="level2hierChild" presStyleCnt="0"/>
      <dgm:spPr/>
    </dgm:pt>
    <dgm:pt modelId="{D33302FB-32F2-4264-B2AB-3EDC20A90D7C}" type="pres">
      <dgm:prSet presAssocID="{B7C09CBB-6B58-41D2-A676-154A89660483}" presName="conn2-1" presStyleLbl="parChTrans1D2" presStyleIdx="0" presStyleCnt="4"/>
      <dgm:spPr/>
    </dgm:pt>
    <dgm:pt modelId="{FE30AADD-E992-426A-91AE-0DBEF4DD6979}" type="pres">
      <dgm:prSet presAssocID="{B7C09CBB-6B58-41D2-A676-154A89660483}" presName="connTx" presStyleLbl="parChTrans1D2" presStyleIdx="0" presStyleCnt="4"/>
      <dgm:spPr/>
    </dgm:pt>
    <dgm:pt modelId="{71A8D742-47D5-4AC6-95CC-91B7BE13F5BB}" type="pres">
      <dgm:prSet presAssocID="{3F982AB1-95F1-47D1-9073-1EEBBE57D5C6}" presName="root2" presStyleCnt="0"/>
      <dgm:spPr/>
    </dgm:pt>
    <dgm:pt modelId="{4E36496B-ACD5-4180-9FE4-8D3C71B9ED9E}" type="pres">
      <dgm:prSet presAssocID="{3F982AB1-95F1-47D1-9073-1EEBBE57D5C6}" presName="LevelTwoTextNode" presStyleLbl="node2" presStyleIdx="0" presStyleCnt="4">
        <dgm:presLayoutVars>
          <dgm:chPref val="3"/>
        </dgm:presLayoutVars>
      </dgm:prSet>
      <dgm:spPr/>
    </dgm:pt>
    <dgm:pt modelId="{A743CB91-3C64-436F-94BD-6DAC19B15CB5}" type="pres">
      <dgm:prSet presAssocID="{3F982AB1-95F1-47D1-9073-1EEBBE57D5C6}" presName="level3hierChild" presStyleCnt="0"/>
      <dgm:spPr/>
    </dgm:pt>
    <dgm:pt modelId="{68D7C26B-7FCB-45F3-AC11-A8573170F8E3}" type="pres">
      <dgm:prSet presAssocID="{043EB701-0833-4A39-A072-498C5766D5D9}" presName="conn2-1" presStyleLbl="parChTrans1D2" presStyleIdx="1" presStyleCnt="4"/>
      <dgm:spPr/>
    </dgm:pt>
    <dgm:pt modelId="{77504549-90D9-442C-A986-A1B01AE6699D}" type="pres">
      <dgm:prSet presAssocID="{043EB701-0833-4A39-A072-498C5766D5D9}" presName="connTx" presStyleLbl="parChTrans1D2" presStyleIdx="1" presStyleCnt="4"/>
      <dgm:spPr/>
    </dgm:pt>
    <dgm:pt modelId="{9E480DE8-DCDF-4CC2-A2F7-0821D824ABC0}" type="pres">
      <dgm:prSet presAssocID="{A2930698-AB9C-4575-A49D-369557C92A5F}" presName="root2" presStyleCnt="0"/>
      <dgm:spPr/>
    </dgm:pt>
    <dgm:pt modelId="{FF5A3A73-62EF-4CF8-A1F5-8FC11FEF32C7}" type="pres">
      <dgm:prSet presAssocID="{A2930698-AB9C-4575-A49D-369557C92A5F}" presName="LevelTwoTextNode" presStyleLbl="node2" presStyleIdx="1" presStyleCnt="4">
        <dgm:presLayoutVars>
          <dgm:chPref val="3"/>
        </dgm:presLayoutVars>
      </dgm:prSet>
      <dgm:spPr/>
    </dgm:pt>
    <dgm:pt modelId="{48E7ACB7-C668-4832-A8BA-0B1D377B22B6}" type="pres">
      <dgm:prSet presAssocID="{A2930698-AB9C-4575-A49D-369557C92A5F}" presName="level3hierChild" presStyleCnt="0"/>
      <dgm:spPr/>
    </dgm:pt>
    <dgm:pt modelId="{5C96BFB3-DB2A-49E2-A863-09D98B74050F}" type="pres">
      <dgm:prSet presAssocID="{4564F24C-3D60-4F89-B3BC-7D9E454404F8}" presName="conn2-1" presStyleLbl="parChTrans1D2" presStyleIdx="2" presStyleCnt="4"/>
      <dgm:spPr/>
    </dgm:pt>
    <dgm:pt modelId="{E553A8ED-4111-453B-A726-DE7C9E6345D2}" type="pres">
      <dgm:prSet presAssocID="{4564F24C-3D60-4F89-B3BC-7D9E454404F8}" presName="connTx" presStyleLbl="parChTrans1D2" presStyleIdx="2" presStyleCnt="4"/>
      <dgm:spPr/>
    </dgm:pt>
    <dgm:pt modelId="{87F0330B-506D-4371-A7F2-CB07D768DB04}" type="pres">
      <dgm:prSet presAssocID="{0B139ED5-AB3D-489E-9396-35FF4B75CF58}" presName="root2" presStyleCnt="0"/>
      <dgm:spPr/>
    </dgm:pt>
    <dgm:pt modelId="{77FE1B0B-63AF-4B9F-96ED-FABC9F352F5D}" type="pres">
      <dgm:prSet presAssocID="{0B139ED5-AB3D-489E-9396-35FF4B75CF58}" presName="LevelTwoTextNode" presStyleLbl="node2" presStyleIdx="2" presStyleCnt="4">
        <dgm:presLayoutVars>
          <dgm:chPref val="3"/>
        </dgm:presLayoutVars>
      </dgm:prSet>
      <dgm:spPr/>
    </dgm:pt>
    <dgm:pt modelId="{33B82CF4-7109-41A5-920F-718FC3FEC99F}" type="pres">
      <dgm:prSet presAssocID="{0B139ED5-AB3D-489E-9396-35FF4B75CF58}" presName="level3hierChild" presStyleCnt="0"/>
      <dgm:spPr/>
    </dgm:pt>
    <dgm:pt modelId="{4AE8B5F6-F9D7-4749-B781-224916E4A577}" type="pres">
      <dgm:prSet presAssocID="{EFC96718-DC59-4AED-97B1-A01F5E302EFE}" presName="conn2-1" presStyleLbl="parChTrans1D2" presStyleIdx="3" presStyleCnt="4"/>
      <dgm:spPr/>
    </dgm:pt>
    <dgm:pt modelId="{C0EA99D1-40A5-4977-B3B9-1466B265A04B}" type="pres">
      <dgm:prSet presAssocID="{EFC96718-DC59-4AED-97B1-A01F5E302EFE}" presName="connTx" presStyleLbl="parChTrans1D2" presStyleIdx="3" presStyleCnt="4"/>
      <dgm:spPr/>
    </dgm:pt>
    <dgm:pt modelId="{73DE0EE8-E99A-4C3D-99EF-298C22155E27}" type="pres">
      <dgm:prSet presAssocID="{F5825A94-1433-4318-B5D6-4C725BD5BF6E}" presName="root2" presStyleCnt="0"/>
      <dgm:spPr/>
    </dgm:pt>
    <dgm:pt modelId="{85837848-9774-40C9-BFE4-2E77DA125026}" type="pres">
      <dgm:prSet presAssocID="{F5825A94-1433-4318-B5D6-4C725BD5BF6E}" presName="LevelTwoTextNode" presStyleLbl="node2" presStyleIdx="3" presStyleCnt="4">
        <dgm:presLayoutVars>
          <dgm:chPref val="3"/>
        </dgm:presLayoutVars>
      </dgm:prSet>
      <dgm:spPr/>
    </dgm:pt>
    <dgm:pt modelId="{C25EA49A-E96F-45DD-A764-0A1F47B53625}" type="pres">
      <dgm:prSet presAssocID="{F5825A94-1433-4318-B5D6-4C725BD5BF6E}" presName="level3hierChild" presStyleCnt="0"/>
      <dgm:spPr/>
    </dgm:pt>
  </dgm:ptLst>
  <dgm:cxnLst>
    <dgm:cxn modelId="{50F8EC0A-6F56-412D-B2C9-2F74DB5CAECE}" type="presOf" srcId="{F5825A94-1433-4318-B5D6-4C725BD5BF6E}" destId="{85837848-9774-40C9-BFE4-2E77DA125026}" srcOrd="0" destOrd="0" presId="urn:microsoft.com/office/officeart/2008/layout/HorizontalMultiLevelHierarchy"/>
    <dgm:cxn modelId="{C23AD715-E0AE-45C0-83A5-44B78BF0E70E}" type="presOf" srcId="{4564F24C-3D60-4F89-B3BC-7D9E454404F8}" destId="{E553A8ED-4111-453B-A726-DE7C9E6345D2}" srcOrd="1" destOrd="0" presId="urn:microsoft.com/office/officeart/2008/layout/HorizontalMultiLevelHierarchy"/>
    <dgm:cxn modelId="{CB489A2D-8349-4BD7-9A05-D83EC66F16FE}" type="presOf" srcId="{EFC96718-DC59-4AED-97B1-A01F5E302EFE}" destId="{C0EA99D1-40A5-4977-B3B9-1466B265A04B}" srcOrd="1" destOrd="0" presId="urn:microsoft.com/office/officeart/2008/layout/HorizontalMultiLevelHierarchy"/>
    <dgm:cxn modelId="{CABC735D-54D4-4B0A-B830-62D4047F98A0}" type="presOf" srcId="{B7C09CBB-6B58-41D2-A676-154A89660483}" destId="{D33302FB-32F2-4264-B2AB-3EDC20A90D7C}" srcOrd="0" destOrd="0" presId="urn:microsoft.com/office/officeart/2008/layout/HorizontalMultiLevelHierarchy"/>
    <dgm:cxn modelId="{F6EEA162-8DCB-4026-A5C6-7C75FE7B8E49}" type="presOf" srcId="{7C41CA19-F194-4D39-9509-8C7E46F50D0E}" destId="{1F02D3C3-C88E-4D76-B55A-48E737A69F19}" srcOrd="0" destOrd="0" presId="urn:microsoft.com/office/officeart/2008/layout/HorizontalMultiLevelHierarchy"/>
    <dgm:cxn modelId="{9F854B69-51A2-4AA8-9EC8-3D71B87C3C4E}" type="presOf" srcId="{4564F24C-3D60-4F89-B3BC-7D9E454404F8}" destId="{5C96BFB3-DB2A-49E2-A863-09D98B74050F}" srcOrd="0" destOrd="0" presId="urn:microsoft.com/office/officeart/2008/layout/HorizontalMultiLevelHierarchy"/>
    <dgm:cxn modelId="{B8CF0670-5582-4A08-A814-E2CBE94896AB}" srcId="{7C41CA19-F194-4D39-9509-8C7E46F50D0E}" destId="{0B5DF061-2E6F-4ABF-A197-4A0204E956ED}" srcOrd="0" destOrd="0" parTransId="{405C143B-A41A-4FAB-86DC-96C172BD0484}" sibTransId="{0A6B6EB7-696B-4B86-9002-394C28AE7402}"/>
    <dgm:cxn modelId="{9C6F637E-8DB6-4246-A48A-A4724E223B18}" type="presOf" srcId="{0B5DF061-2E6F-4ABF-A197-4A0204E956ED}" destId="{69F52A68-6D31-4B2A-A7ED-B96196FAF099}" srcOrd="0" destOrd="0" presId="urn:microsoft.com/office/officeart/2008/layout/HorizontalMultiLevelHierarchy"/>
    <dgm:cxn modelId="{FEECF094-29D0-47BA-AA33-AE493F87D240}" type="presOf" srcId="{0B139ED5-AB3D-489E-9396-35FF4B75CF58}" destId="{77FE1B0B-63AF-4B9F-96ED-FABC9F352F5D}" srcOrd="0" destOrd="0" presId="urn:microsoft.com/office/officeart/2008/layout/HorizontalMultiLevelHierarchy"/>
    <dgm:cxn modelId="{8071AAAF-F136-42CD-85A6-181BAF9C6AC8}" type="presOf" srcId="{043EB701-0833-4A39-A072-498C5766D5D9}" destId="{77504549-90D9-442C-A986-A1B01AE6699D}" srcOrd="1" destOrd="0" presId="urn:microsoft.com/office/officeart/2008/layout/HorizontalMultiLevelHierarchy"/>
    <dgm:cxn modelId="{6CD810B1-DB61-43AB-9327-11E327F98579}" srcId="{0B5DF061-2E6F-4ABF-A197-4A0204E956ED}" destId="{3F982AB1-95F1-47D1-9073-1EEBBE57D5C6}" srcOrd="0" destOrd="0" parTransId="{B7C09CBB-6B58-41D2-A676-154A89660483}" sibTransId="{02096F0E-3C9A-43CF-AC36-F922AD63222F}"/>
    <dgm:cxn modelId="{A54410B6-961D-4CB5-96E8-D784C9F730D9}" srcId="{0B5DF061-2E6F-4ABF-A197-4A0204E956ED}" destId="{A2930698-AB9C-4575-A49D-369557C92A5F}" srcOrd="1" destOrd="0" parTransId="{043EB701-0833-4A39-A072-498C5766D5D9}" sibTransId="{0AC02E9C-25F5-4D9F-81CE-ED5037591FE7}"/>
    <dgm:cxn modelId="{F9E323C6-8443-4415-B9FC-DC594A92E088}" srcId="{0B5DF061-2E6F-4ABF-A197-4A0204E956ED}" destId="{F5825A94-1433-4318-B5D6-4C725BD5BF6E}" srcOrd="3" destOrd="0" parTransId="{EFC96718-DC59-4AED-97B1-A01F5E302EFE}" sibTransId="{905871F1-F1BA-4236-BE07-C41E138BF805}"/>
    <dgm:cxn modelId="{F09A2CDF-432C-4F1A-9AC4-37795C918222}" type="presOf" srcId="{3F982AB1-95F1-47D1-9073-1EEBBE57D5C6}" destId="{4E36496B-ACD5-4180-9FE4-8D3C71B9ED9E}" srcOrd="0" destOrd="0" presId="urn:microsoft.com/office/officeart/2008/layout/HorizontalMultiLevelHierarchy"/>
    <dgm:cxn modelId="{7AF2FEE3-6FAE-417D-BD08-7CE7DD3DA071}" srcId="{0B5DF061-2E6F-4ABF-A197-4A0204E956ED}" destId="{0B139ED5-AB3D-489E-9396-35FF4B75CF58}" srcOrd="2" destOrd="0" parTransId="{4564F24C-3D60-4F89-B3BC-7D9E454404F8}" sibTransId="{0C6D9152-7968-413F-9699-EA3400B804B5}"/>
    <dgm:cxn modelId="{E27435E5-15F1-46F6-BC30-B43D01ADBE1E}" type="presOf" srcId="{043EB701-0833-4A39-A072-498C5766D5D9}" destId="{68D7C26B-7FCB-45F3-AC11-A8573170F8E3}" srcOrd="0" destOrd="0" presId="urn:microsoft.com/office/officeart/2008/layout/HorizontalMultiLevelHierarchy"/>
    <dgm:cxn modelId="{3A97FEEA-FF2F-4803-9327-6B4BA942C62F}" type="presOf" srcId="{A2930698-AB9C-4575-A49D-369557C92A5F}" destId="{FF5A3A73-62EF-4CF8-A1F5-8FC11FEF32C7}" srcOrd="0" destOrd="0" presId="urn:microsoft.com/office/officeart/2008/layout/HorizontalMultiLevelHierarchy"/>
    <dgm:cxn modelId="{A13A02F0-9A31-47F9-8199-655CB13ED697}" type="presOf" srcId="{EFC96718-DC59-4AED-97B1-A01F5E302EFE}" destId="{4AE8B5F6-F9D7-4749-B781-224916E4A577}" srcOrd="0" destOrd="0" presId="urn:microsoft.com/office/officeart/2008/layout/HorizontalMultiLevelHierarchy"/>
    <dgm:cxn modelId="{9BB740F4-EE49-4C4B-97E1-D3177E1CCA6A}" type="presOf" srcId="{B7C09CBB-6B58-41D2-A676-154A89660483}" destId="{FE30AADD-E992-426A-91AE-0DBEF4DD6979}" srcOrd="1" destOrd="0" presId="urn:microsoft.com/office/officeart/2008/layout/HorizontalMultiLevelHierarchy"/>
    <dgm:cxn modelId="{4D7BE1E8-6FC8-48D7-B593-13C92F22F15B}" type="presParOf" srcId="{1F02D3C3-C88E-4D76-B55A-48E737A69F19}" destId="{84773DAF-C4A7-462D-88D0-92EA7138CDED}" srcOrd="0" destOrd="0" presId="urn:microsoft.com/office/officeart/2008/layout/HorizontalMultiLevelHierarchy"/>
    <dgm:cxn modelId="{9D6356FE-F012-4EAB-814F-A1663B3F7BF2}" type="presParOf" srcId="{84773DAF-C4A7-462D-88D0-92EA7138CDED}" destId="{69F52A68-6D31-4B2A-A7ED-B96196FAF099}" srcOrd="0" destOrd="0" presId="urn:microsoft.com/office/officeart/2008/layout/HorizontalMultiLevelHierarchy"/>
    <dgm:cxn modelId="{8069E242-C25C-49C4-B6C5-FC67BB780994}" type="presParOf" srcId="{84773DAF-C4A7-462D-88D0-92EA7138CDED}" destId="{174BE7E3-A20C-4B49-A888-02C4A659308B}" srcOrd="1" destOrd="0" presId="urn:microsoft.com/office/officeart/2008/layout/HorizontalMultiLevelHierarchy"/>
    <dgm:cxn modelId="{5154A469-30F7-498F-9270-902061B0033E}" type="presParOf" srcId="{174BE7E3-A20C-4B49-A888-02C4A659308B}" destId="{D33302FB-32F2-4264-B2AB-3EDC20A90D7C}" srcOrd="0" destOrd="0" presId="urn:microsoft.com/office/officeart/2008/layout/HorizontalMultiLevelHierarchy"/>
    <dgm:cxn modelId="{0FAEF53B-4759-4E3C-9634-BD33DE3BD208}" type="presParOf" srcId="{D33302FB-32F2-4264-B2AB-3EDC20A90D7C}" destId="{FE30AADD-E992-426A-91AE-0DBEF4DD6979}" srcOrd="0" destOrd="0" presId="urn:microsoft.com/office/officeart/2008/layout/HorizontalMultiLevelHierarchy"/>
    <dgm:cxn modelId="{0396CE14-4575-46A1-B508-0B7AAD65D550}" type="presParOf" srcId="{174BE7E3-A20C-4B49-A888-02C4A659308B}" destId="{71A8D742-47D5-4AC6-95CC-91B7BE13F5BB}" srcOrd="1" destOrd="0" presId="urn:microsoft.com/office/officeart/2008/layout/HorizontalMultiLevelHierarchy"/>
    <dgm:cxn modelId="{67C3A76A-8644-4EAC-B32F-93747FA3620A}" type="presParOf" srcId="{71A8D742-47D5-4AC6-95CC-91B7BE13F5BB}" destId="{4E36496B-ACD5-4180-9FE4-8D3C71B9ED9E}" srcOrd="0" destOrd="0" presId="urn:microsoft.com/office/officeart/2008/layout/HorizontalMultiLevelHierarchy"/>
    <dgm:cxn modelId="{5168CFA5-CB52-48C7-8F18-47D062C6CBFD}" type="presParOf" srcId="{71A8D742-47D5-4AC6-95CC-91B7BE13F5BB}" destId="{A743CB91-3C64-436F-94BD-6DAC19B15CB5}" srcOrd="1" destOrd="0" presId="urn:microsoft.com/office/officeart/2008/layout/HorizontalMultiLevelHierarchy"/>
    <dgm:cxn modelId="{308562EE-3396-4EA7-8287-9B926F864F96}" type="presParOf" srcId="{174BE7E3-A20C-4B49-A888-02C4A659308B}" destId="{68D7C26B-7FCB-45F3-AC11-A8573170F8E3}" srcOrd="2" destOrd="0" presId="urn:microsoft.com/office/officeart/2008/layout/HorizontalMultiLevelHierarchy"/>
    <dgm:cxn modelId="{BEA86BD7-B588-4424-86D4-DCAA3BBDE14B}" type="presParOf" srcId="{68D7C26B-7FCB-45F3-AC11-A8573170F8E3}" destId="{77504549-90D9-442C-A986-A1B01AE6699D}" srcOrd="0" destOrd="0" presId="urn:microsoft.com/office/officeart/2008/layout/HorizontalMultiLevelHierarchy"/>
    <dgm:cxn modelId="{6FE05596-6B96-453D-B125-7D5B129EB083}" type="presParOf" srcId="{174BE7E3-A20C-4B49-A888-02C4A659308B}" destId="{9E480DE8-DCDF-4CC2-A2F7-0821D824ABC0}" srcOrd="3" destOrd="0" presId="urn:microsoft.com/office/officeart/2008/layout/HorizontalMultiLevelHierarchy"/>
    <dgm:cxn modelId="{1DCA9DE1-7226-43C9-9177-436AF0A64F9E}" type="presParOf" srcId="{9E480DE8-DCDF-4CC2-A2F7-0821D824ABC0}" destId="{FF5A3A73-62EF-4CF8-A1F5-8FC11FEF32C7}" srcOrd="0" destOrd="0" presId="urn:microsoft.com/office/officeart/2008/layout/HorizontalMultiLevelHierarchy"/>
    <dgm:cxn modelId="{6E0B073E-F92D-42F9-B355-C018E3BD0045}" type="presParOf" srcId="{9E480DE8-DCDF-4CC2-A2F7-0821D824ABC0}" destId="{48E7ACB7-C668-4832-A8BA-0B1D377B22B6}" srcOrd="1" destOrd="0" presId="urn:microsoft.com/office/officeart/2008/layout/HorizontalMultiLevelHierarchy"/>
    <dgm:cxn modelId="{F13132BF-00F0-469A-A3B0-AD9512FB2103}" type="presParOf" srcId="{174BE7E3-A20C-4B49-A888-02C4A659308B}" destId="{5C96BFB3-DB2A-49E2-A863-09D98B74050F}" srcOrd="4" destOrd="0" presId="urn:microsoft.com/office/officeart/2008/layout/HorizontalMultiLevelHierarchy"/>
    <dgm:cxn modelId="{B3374FFF-E548-4E8B-A47C-73CF1A3BCD61}" type="presParOf" srcId="{5C96BFB3-DB2A-49E2-A863-09D98B74050F}" destId="{E553A8ED-4111-453B-A726-DE7C9E6345D2}" srcOrd="0" destOrd="0" presId="urn:microsoft.com/office/officeart/2008/layout/HorizontalMultiLevelHierarchy"/>
    <dgm:cxn modelId="{BA2D75F3-859A-4776-AA95-E1C089756880}" type="presParOf" srcId="{174BE7E3-A20C-4B49-A888-02C4A659308B}" destId="{87F0330B-506D-4371-A7F2-CB07D768DB04}" srcOrd="5" destOrd="0" presId="urn:microsoft.com/office/officeart/2008/layout/HorizontalMultiLevelHierarchy"/>
    <dgm:cxn modelId="{7F7A59EA-58AB-4194-AA6D-FCB36984A482}" type="presParOf" srcId="{87F0330B-506D-4371-A7F2-CB07D768DB04}" destId="{77FE1B0B-63AF-4B9F-96ED-FABC9F352F5D}" srcOrd="0" destOrd="0" presId="urn:microsoft.com/office/officeart/2008/layout/HorizontalMultiLevelHierarchy"/>
    <dgm:cxn modelId="{F1ADD334-FCF7-476A-9AF6-AA2F0EAB8BD2}" type="presParOf" srcId="{87F0330B-506D-4371-A7F2-CB07D768DB04}" destId="{33B82CF4-7109-41A5-920F-718FC3FEC99F}" srcOrd="1" destOrd="0" presId="urn:microsoft.com/office/officeart/2008/layout/HorizontalMultiLevelHierarchy"/>
    <dgm:cxn modelId="{6F17F3D2-7682-4B4F-88C9-2AC75158D456}" type="presParOf" srcId="{174BE7E3-A20C-4B49-A888-02C4A659308B}" destId="{4AE8B5F6-F9D7-4749-B781-224916E4A577}" srcOrd="6" destOrd="0" presId="urn:microsoft.com/office/officeart/2008/layout/HorizontalMultiLevelHierarchy"/>
    <dgm:cxn modelId="{48E6CCD9-0D35-4930-B1C2-398803F2FF27}" type="presParOf" srcId="{4AE8B5F6-F9D7-4749-B781-224916E4A577}" destId="{C0EA99D1-40A5-4977-B3B9-1466B265A04B}" srcOrd="0" destOrd="0" presId="urn:microsoft.com/office/officeart/2008/layout/HorizontalMultiLevelHierarchy"/>
    <dgm:cxn modelId="{C739A2E2-614E-4F0F-9B08-7C23C8080123}" type="presParOf" srcId="{174BE7E3-A20C-4B49-A888-02C4A659308B}" destId="{73DE0EE8-E99A-4C3D-99EF-298C22155E27}" srcOrd="7" destOrd="0" presId="urn:microsoft.com/office/officeart/2008/layout/HorizontalMultiLevelHierarchy"/>
    <dgm:cxn modelId="{B1909657-C6F7-4303-8047-932C3DF4932A}" type="presParOf" srcId="{73DE0EE8-E99A-4C3D-99EF-298C22155E27}" destId="{85837848-9774-40C9-BFE4-2E77DA125026}" srcOrd="0" destOrd="0" presId="urn:microsoft.com/office/officeart/2008/layout/HorizontalMultiLevelHierarchy"/>
    <dgm:cxn modelId="{AAF34C85-CAB4-4A55-94FB-1743493ECBD7}" type="presParOf" srcId="{73DE0EE8-E99A-4C3D-99EF-298C22155E27}" destId="{C25EA49A-E96F-45DD-A764-0A1F47B5362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7E4515-E47A-41AC-B550-67627A24EEB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D04EB32-3D40-48B5-9F41-9630EBD6EAA3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ZGODA NA PRZYSTĄPIENIE DO UŻYTKOWANIA OBIEKTU BUDOWLANEGO</a:t>
          </a:r>
        </a:p>
      </dgm:t>
    </dgm:pt>
    <dgm:pt modelId="{A07EEF37-B8EE-479E-8F3D-D174AB45F46A}" type="parTrans" cxnId="{86799A19-EF40-4065-8BF1-2BB2E075E0F0}">
      <dgm:prSet/>
      <dgm:spPr/>
      <dgm:t>
        <a:bodyPr/>
        <a:lstStyle/>
        <a:p>
          <a:endParaRPr lang="pl-PL"/>
        </a:p>
      </dgm:t>
    </dgm:pt>
    <dgm:pt modelId="{6DE0E218-5EAF-49BB-B034-A3D317F78171}" type="sibTrans" cxnId="{86799A19-EF40-4065-8BF1-2BB2E075E0F0}">
      <dgm:prSet/>
      <dgm:spPr/>
      <dgm:t>
        <a:bodyPr/>
        <a:lstStyle/>
        <a:p>
          <a:endParaRPr lang="pl-PL"/>
        </a:p>
      </dgm:t>
    </dgm:pt>
    <dgm:pt modelId="{A2049F60-5DAA-45CD-858D-5F2F4346781A}">
      <dgm:prSet phldrT="[Tekst]"/>
      <dgm:spPr>
        <a:solidFill>
          <a:srgbClr val="FFC000"/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MILCZENIE ADMINISTRACYJNE – BRAK SPRZECIWU W TERMINIE 14 DNI</a:t>
          </a:r>
        </a:p>
        <a:p>
          <a:r>
            <a:rPr lang="pl-PL" dirty="0">
              <a:solidFill>
                <a:schemeClr val="tx1"/>
              </a:solidFill>
            </a:rPr>
            <a:t>ZAŚWIADCZENIE Z URZĘDU</a:t>
          </a:r>
          <a:r>
            <a:rPr lang="pl-PL" dirty="0"/>
            <a:t> </a:t>
          </a:r>
        </a:p>
      </dgm:t>
    </dgm:pt>
    <dgm:pt modelId="{FBA10DC6-3B15-4469-B98B-B6B9EE4C361B}" type="parTrans" cxnId="{81801CD0-6B90-4047-A6CA-C22CFA645430}">
      <dgm:prSet/>
      <dgm:spPr/>
      <dgm:t>
        <a:bodyPr/>
        <a:lstStyle/>
        <a:p>
          <a:endParaRPr lang="pl-PL"/>
        </a:p>
      </dgm:t>
    </dgm:pt>
    <dgm:pt modelId="{D1176DCA-7CE5-4D08-B5C4-CCFDEE4DEAAB}" type="sibTrans" cxnId="{81801CD0-6B90-4047-A6CA-C22CFA645430}">
      <dgm:prSet/>
      <dgm:spPr/>
      <dgm:t>
        <a:bodyPr/>
        <a:lstStyle/>
        <a:p>
          <a:endParaRPr lang="pl-PL"/>
        </a:p>
      </dgm:t>
    </dgm:pt>
    <dgm:pt modelId="{8C8766FB-CDE0-4A19-ABEE-E54B90D428E8}" type="pres">
      <dgm:prSet presAssocID="{277E4515-E47A-41AC-B550-67627A24EEB8}" presName="Name0" presStyleCnt="0">
        <dgm:presLayoutVars>
          <dgm:dir/>
          <dgm:resizeHandles val="exact"/>
        </dgm:presLayoutVars>
      </dgm:prSet>
      <dgm:spPr/>
    </dgm:pt>
    <dgm:pt modelId="{C48C74C2-E1BF-4C01-84E3-05B74671F640}" type="pres">
      <dgm:prSet presAssocID="{1D04EB32-3D40-48B5-9F41-9630EBD6EAA3}" presName="node" presStyleLbl="node1" presStyleIdx="0" presStyleCnt="2">
        <dgm:presLayoutVars>
          <dgm:bulletEnabled val="1"/>
        </dgm:presLayoutVars>
      </dgm:prSet>
      <dgm:spPr/>
    </dgm:pt>
    <dgm:pt modelId="{40EEBBF9-5271-4943-90F2-17ADEEE1EDB9}" type="pres">
      <dgm:prSet presAssocID="{6DE0E218-5EAF-49BB-B034-A3D317F78171}" presName="sibTrans" presStyleLbl="sibTrans2D1" presStyleIdx="0" presStyleCnt="1"/>
      <dgm:spPr/>
    </dgm:pt>
    <dgm:pt modelId="{5A3C4AAD-DDB4-4BC0-A4FA-3F1FA2698DA1}" type="pres">
      <dgm:prSet presAssocID="{6DE0E218-5EAF-49BB-B034-A3D317F78171}" presName="connectorText" presStyleLbl="sibTrans2D1" presStyleIdx="0" presStyleCnt="1"/>
      <dgm:spPr/>
    </dgm:pt>
    <dgm:pt modelId="{CDD3A364-FEAD-4DF5-B110-B13D56E779EF}" type="pres">
      <dgm:prSet presAssocID="{A2049F60-5DAA-45CD-858D-5F2F4346781A}" presName="node" presStyleLbl="node1" presStyleIdx="1" presStyleCnt="2">
        <dgm:presLayoutVars>
          <dgm:bulletEnabled val="1"/>
        </dgm:presLayoutVars>
      </dgm:prSet>
      <dgm:spPr/>
    </dgm:pt>
  </dgm:ptLst>
  <dgm:cxnLst>
    <dgm:cxn modelId="{86799A19-EF40-4065-8BF1-2BB2E075E0F0}" srcId="{277E4515-E47A-41AC-B550-67627A24EEB8}" destId="{1D04EB32-3D40-48B5-9F41-9630EBD6EAA3}" srcOrd="0" destOrd="0" parTransId="{A07EEF37-B8EE-479E-8F3D-D174AB45F46A}" sibTransId="{6DE0E218-5EAF-49BB-B034-A3D317F78171}"/>
    <dgm:cxn modelId="{C4EAD536-5EC2-480E-973B-0FEFFB179145}" type="presOf" srcId="{A2049F60-5DAA-45CD-858D-5F2F4346781A}" destId="{CDD3A364-FEAD-4DF5-B110-B13D56E779EF}" srcOrd="0" destOrd="0" presId="urn:microsoft.com/office/officeart/2005/8/layout/process1"/>
    <dgm:cxn modelId="{3E189074-E290-4D63-8030-EFD51D7F93E7}" type="presOf" srcId="{1D04EB32-3D40-48B5-9F41-9630EBD6EAA3}" destId="{C48C74C2-E1BF-4C01-84E3-05B74671F640}" srcOrd="0" destOrd="0" presId="urn:microsoft.com/office/officeart/2005/8/layout/process1"/>
    <dgm:cxn modelId="{8A7AA987-BC62-4AAF-BE99-685EE4EC72F4}" type="presOf" srcId="{277E4515-E47A-41AC-B550-67627A24EEB8}" destId="{8C8766FB-CDE0-4A19-ABEE-E54B90D428E8}" srcOrd="0" destOrd="0" presId="urn:microsoft.com/office/officeart/2005/8/layout/process1"/>
    <dgm:cxn modelId="{1BE4C2AE-2533-4557-9DFA-06280953DC2C}" type="presOf" srcId="{6DE0E218-5EAF-49BB-B034-A3D317F78171}" destId="{40EEBBF9-5271-4943-90F2-17ADEEE1EDB9}" srcOrd="0" destOrd="0" presId="urn:microsoft.com/office/officeart/2005/8/layout/process1"/>
    <dgm:cxn modelId="{62942BB3-2676-4B39-91A8-4B0DC2BA96AD}" type="presOf" srcId="{6DE0E218-5EAF-49BB-B034-A3D317F78171}" destId="{5A3C4AAD-DDB4-4BC0-A4FA-3F1FA2698DA1}" srcOrd="1" destOrd="0" presId="urn:microsoft.com/office/officeart/2005/8/layout/process1"/>
    <dgm:cxn modelId="{81801CD0-6B90-4047-A6CA-C22CFA645430}" srcId="{277E4515-E47A-41AC-B550-67627A24EEB8}" destId="{A2049F60-5DAA-45CD-858D-5F2F4346781A}" srcOrd="1" destOrd="0" parTransId="{FBA10DC6-3B15-4469-B98B-B6B9EE4C361B}" sibTransId="{D1176DCA-7CE5-4D08-B5C4-CCFDEE4DEAAB}"/>
    <dgm:cxn modelId="{BC5E2489-9594-453F-84BE-989F47D60D77}" type="presParOf" srcId="{8C8766FB-CDE0-4A19-ABEE-E54B90D428E8}" destId="{C48C74C2-E1BF-4C01-84E3-05B74671F640}" srcOrd="0" destOrd="0" presId="urn:microsoft.com/office/officeart/2005/8/layout/process1"/>
    <dgm:cxn modelId="{F3111F6C-61A0-4207-B2C7-0A61A928AEDC}" type="presParOf" srcId="{8C8766FB-CDE0-4A19-ABEE-E54B90D428E8}" destId="{40EEBBF9-5271-4943-90F2-17ADEEE1EDB9}" srcOrd="1" destOrd="0" presId="urn:microsoft.com/office/officeart/2005/8/layout/process1"/>
    <dgm:cxn modelId="{F2C68C2A-0079-4587-887E-D5A0D54FCFAB}" type="presParOf" srcId="{40EEBBF9-5271-4943-90F2-17ADEEE1EDB9}" destId="{5A3C4AAD-DDB4-4BC0-A4FA-3F1FA2698DA1}" srcOrd="0" destOrd="0" presId="urn:microsoft.com/office/officeart/2005/8/layout/process1"/>
    <dgm:cxn modelId="{796B42F1-DABB-4176-9E8B-EE764559F3A4}" type="presParOf" srcId="{8C8766FB-CDE0-4A19-ABEE-E54B90D428E8}" destId="{CDD3A364-FEAD-4DF5-B110-B13D56E779EF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7E4515-E47A-41AC-B550-67627A24EEB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D04EB32-3D40-48B5-9F41-9630EBD6EAA3}">
      <dgm:prSet phldrT="[Tekst]" custT="1"/>
      <dgm:spPr/>
      <dgm:t>
        <a:bodyPr/>
        <a:lstStyle/>
        <a:p>
          <a:r>
            <a:rPr lang="pl-PL" sz="2600" dirty="0">
              <a:solidFill>
                <a:schemeClr val="tx1"/>
              </a:solidFill>
            </a:rPr>
            <a:t>SPRZECIW</a:t>
          </a:r>
        </a:p>
        <a:p>
          <a:r>
            <a:rPr lang="pl-PL" sz="1600" dirty="0">
              <a:solidFill>
                <a:schemeClr val="tx1"/>
              </a:solidFill>
            </a:rPr>
            <a:t>(W TERMINIE 14 DNI OD DNIA DORĘCZENIA ZAWIADOMIENIA)</a:t>
          </a:r>
        </a:p>
      </dgm:t>
    </dgm:pt>
    <dgm:pt modelId="{A07EEF37-B8EE-479E-8F3D-D174AB45F46A}" type="parTrans" cxnId="{86799A19-EF40-4065-8BF1-2BB2E075E0F0}">
      <dgm:prSet/>
      <dgm:spPr/>
      <dgm:t>
        <a:bodyPr/>
        <a:lstStyle/>
        <a:p>
          <a:endParaRPr lang="pl-PL"/>
        </a:p>
      </dgm:t>
    </dgm:pt>
    <dgm:pt modelId="{6DE0E218-5EAF-49BB-B034-A3D317F78171}" type="sibTrans" cxnId="{86799A19-EF40-4065-8BF1-2BB2E075E0F0}">
      <dgm:prSet/>
      <dgm:spPr/>
      <dgm:t>
        <a:bodyPr/>
        <a:lstStyle/>
        <a:p>
          <a:endParaRPr lang="pl-PL"/>
        </a:p>
      </dgm:t>
    </dgm:pt>
    <dgm:pt modelId="{A2049F60-5DAA-45CD-858D-5F2F4346781A}">
      <dgm:prSet phldrT="[Tekst]"/>
      <dgm:spPr>
        <a:solidFill>
          <a:srgbClr val="FFC000"/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DECYZJA ADMINISTRACYJNA</a:t>
          </a:r>
        </a:p>
      </dgm:t>
    </dgm:pt>
    <dgm:pt modelId="{FBA10DC6-3B15-4469-B98B-B6B9EE4C361B}" type="parTrans" cxnId="{81801CD0-6B90-4047-A6CA-C22CFA645430}">
      <dgm:prSet/>
      <dgm:spPr/>
      <dgm:t>
        <a:bodyPr/>
        <a:lstStyle/>
        <a:p>
          <a:endParaRPr lang="pl-PL"/>
        </a:p>
      </dgm:t>
    </dgm:pt>
    <dgm:pt modelId="{D1176DCA-7CE5-4D08-B5C4-CCFDEE4DEAAB}" type="sibTrans" cxnId="{81801CD0-6B90-4047-A6CA-C22CFA645430}">
      <dgm:prSet/>
      <dgm:spPr/>
      <dgm:t>
        <a:bodyPr/>
        <a:lstStyle/>
        <a:p>
          <a:endParaRPr lang="pl-PL"/>
        </a:p>
      </dgm:t>
    </dgm:pt>
    <dgm:pt modelId="{8C8766FB-CDE0-4A19-ABEE-E54B90D428E8}" type="pres">
      <dgm:prSet presAssocID="{277E4515-E47A-41AC-B550-67627A24EEB8}" presName="Name0" presStyleCnt="0">
        <dgm:presLayoutVars>
          <dgm:dir/>
          <dgm:resizeHandles val="exact"/>
        </dgm:presLayoutVars>
      </dgm:prSet>
      <dgm:spPr/>
    </dgm:pt>
    <dgm:pt modelId="{C48C74C2-E1BF-4C01-84E3-05B74671F640}" type="pres">
      <dgm:prSet presAssocID="{1D04EB32-3D40-48B5-9F41-9630EBD6EAA3}" presName="node" presStyleLbl="node1" presStyleIdx="0" presStyleCnt="2">
        <dgm:presLayoutVars>
          <dgm:bulletEnabled val="1"/>
        </dgm:presLayoutVars>
      </dgm:prSet>
      <dgm:spPr/>
    </dgm:pt>
    <dgm:pt modelId="{40EEBBF9-5271-4943-90F2-17ADEEE1EDB9}" type="pres">
      <dgm:prSet presAssocID="{6DE0E218-5EAF-49BB-B034-A3D317F78171}" presName="sibTrans" presStyleLbl="sibTrans2D1" presStyleIdx="0" presStyleCnt="1"/>
      <dgm:spPr/>
    </dgm:pt>
    <dgm:pt modelId="{5A3C4AAD-DDB4-4BC0-A4FA-3F1FA2698DA1}" type="pres">
      <dgm:prSet presAssocID="{6DE0E218-5EAF-49BB-B034-A3D317F78171}" presName="connectorText" presStyleLbl="sibTrans2D1" presStyleIdx="0" presStyleCnt="1"/>
      <dgm:spPr/>
    </dgm:pt>
    <dgm:pt modelId="{CDD3A364-FEAD-4DF5-B110-B13D56E779EF}" type="pres">
      <dgm:prSet presAssocID="{A2049F60-5DAA-45CD-858D-5F2F4346781A}" presName="node" presStyleLbl="node1" presStyleIdx="1" presStyleCnt="2">
        <dgm:presLayoutVars>
          <dgm:bulletEnabled val="1"/>
        </dgm:presLayoutVars>
      </dgm:prSet>
      <dgm:spPr/>
    </dgm:pt>
  </dgm:ptLst>
  <dgm:cxnLst>
    <dgm:cxn modelId="{86799A19-EF40-4065-8BF1-2BB2E075E0F0}" srcId="{277E4515-E47A-41AC-B550-67627A24EEB8}" destId="{1D04EB32-3D40-48B5-9F41-9630EBD6EAA3}" srcOrd="0" destOrd="0" parTransId="{A07EEF37-B8EE-479E-8F3D-D174AB45F46A}" sibTransId="{6DE0E218-5EAF-49BB-B034-A3D317F78171}"/>
    <dgm:cxn modelId="{C4EAD536-5EC2-480E-973B-0FEFFB179145}" type="presOf" srcId="{A2049F60-5DAA-45CD-858D-5F2F4346781A}" destId="{CDD3A364-FEAD-4DF5-B110-B13D56E779EF}" srcOrd="0" destOrd="0" presId="urn:microsoft.com/office/officeart/2005/8/layout/process1"/>
    <dgm:cxn modelId="{3E189074-E290-4D63-8030-EFD51D7F93E7}" type="presOf" srcId="{1D04EB32-3D40-48B5-9F41-9630EBD6EAA3}" destId="{C48C74C2-E1BF-4C01-84E3-05B74671F640}" srcOrd="0" destOrd="0" presId="urn:microsoft.com/office/officeart/2005/8/layout/process1"/>
    <dgm:cxn modelId="{8A7AA987-BC62-4AAF-BE99-685EE4EC72F4}" type="presOf" srcId="{277E4515-E47A-41AC-B550-67627A24EEB8}" destId="{8C8766FB-CDE0-4A19-ABEE-E54B90D428E8}" srcOrd="0" destOrd="0" presId="urn:microsoft.com/office/officeart/2005/8/layout/process1"/>
    <dgm:cxn modelId="{1BE4C2AE-2533-4557-9DFA-06280953DC2C}" type="presOf" srcId="{6DE0E218-5EAF-49BB-B034-A3D317F78171}" destId="{40EEBBF9-5271-4943-90F2-17ADEEE1EDB9}" srcOrd="0" destOrd="0" presId="urn:microsoft.com/office/officeart/2005/8/layout/process1"/>
    <dgm:cxn modelId="{62942BB3-2676-4B39-91A8-4B0DC2BA96AD}" type="presOf" srcId="{6DE0E218-5EAF-49BB-B034-A3D317F78171}" destId="{5A3C4AAD-DDB4-4BC0-A4FA-3F1FA2698DA1}" srcOrd="1" destOrd="0" presId="urn:microsoft.com/office/officeart/2005/8/layout/process1"/>
    <dgm:cxn modelId="{81801CD0-6B90-4047-A6CA-C22CFA645430}" srcId="{277E4515-E47A-41AC-B550-67627A24EEB8}" destId="{A2049F60-5DAA-45CD-858D-5F2F4346781A}" srcOrd="1" destOrd="0" parTransId="{FBA10DC6-3B15-4469-B98B-B6B9EE4C361B}" sibTransId="{D1176DCA-7CE5-4D08-B5C4-CCFDEE4DEAAB}"/>
    <dgm:cxn modelId="{BC5E2489-9594-453F-84BE-989F47D60D77}" type="presParOf" srcId="{8C8766FB-CDE0-4A19-ABEE-E54B90D428E8}" destId="{C48C74C2-E1BF-4C01-84E3-05B74671F640}" srcOrd="0" destOrd="0" presId="urn:microsoft.com/office/officeart/2005/8/layout/process1"/>
    <dgm:cxn modelId="{F3111F6C-61A0-4207-B2C7-0A61A928AEDC}" type="presParOf" srcId="{8C8766FB-CDE0-4A19-ABEE-E54B90D428E8}" destId="{40EEBBF9-5271-4943-90F2-17ADEEE1EDB9}" srcOrd="1" destOrd="0" presId="urn:microsoft.com/office/officeart/2005/8/layout/process1"/>
    <dgm:cxn modelId="{F2C68C2A-0079-4587-887E-D5A0D54FCFAB}" type="presParOf" srcId="{40EEBBF9-5271-4943-90F2-17ADEEE1EDB9}" destId="{5A3C4AAD-DDB4-4BC0-A4FA-3F1FA2698DA1}" srcOrd="0" destOrd="0" presId="urn:microsoft.com/office/officeart/2005/8/layout/process1"/>
    <dgm:cxn modelId="{796B42F1-DABB-4176-9E8B-EE764559F3A4}" type="presParOf" srcId="{8C8766FB-CDE0-4A19-ABEE-E54B90D428E8}" destId="{CDD3A364-FEAD-4DF5-B110-B13D56E779EF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84EBED8-B75D-4709-A736-6718ED63484A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04B771F0-AA05-4D00-9DBC-EC515F82076A}">
      <dgm:prSet phldrT="[Tekst]" custT="1"/>
      <dgm:spPr/>
      <dgm:t>
        <a:bodyPr/>
        <a:lstStyle/>
        <a:p>
          <a:r>
            <a:rPr lang="pl-PL" sz="1200" b="1" dirty="0">
              <a:solidFill>
                <a:schemeClr val="tx1"/>
              </a:solidFill>
            </a:rPr>
            <a:t>STWIERDZENIE UŻYTKOWANIA OBIEKTU BUDOWLANEGO Z NARUSZENIEM PRZEPISÓW PB</a:t>
          </a:r>
        </a:p>
      </dgm:t>
    </dgm:pt>
    <dgm:pt modelId="{C982CEA2-1FB9-4C47-B92B-5EC4B942A93B}" type="parTrans" cxnId="{37972CCE-5DEF-4EAC-949E-1EF64B94AD36}">
      <dgm:prSet/>
      <dgm:spPr/>
      <dgm:t>
        <a:bodyPr/>
        <a:lstStyle/>
        <a:p>
          <a:endParaRPr lang="pl-PL"/>
        </a:p>
      </dgm:t>
    </dgm:pt>
    <dgm:pt modelId="{4E5958CA-7431-4B3C-AD37-22756B88377E}" type="sibTrans" cxnId="{37972CCE-5DEF-4EAC-949E-1EF64B94AD36}">
      <dgm:prSet/>
      <dgm:spPr/>
      <dgm:t>
        <a:bodyPr/>
        <a:lstStyle/>
        <a:p>
          <a:endParaRPr lang="pl-PL"/>
        </a:p>
      </dgm:t>
    </dgm:pt>
    <dgm:pt modelId="{58354CF5-1F64-4A88-B2A1-0E181EF2547E}">
      <dgm:prSet phldrT="[Tekst]"/>
      <dgm:spPr/>
      <dgm:t>
        <a:bodyPr/>
        <a:lstStyle/>
        <a:p>
          <a:endParaRPr lang="pl-PL" dirty="0"/>
        </a:p>
      </dgm:t>
    </dgm:pt>
    <dgm:pt modelId="{D853398F-2AE2-411D-9895-D409E1B20FBA}" type="parTrans" cxnId="{A8DE1796-BC76-4017-BD49-12953BF74740}">
      <dgm:prSet/>
      <dgm:spPr/>
      <dgm:t>
        <a:bodyPr/>
        <a:lstStyle/>
        <a:p>
          <a:endParaRPr lang="pl-PL"/>
        </a:p>
      </dgm:t>
    </dgm:pt>
    <dgm:pt modelId="{6C4160CE-AC74-40C8-B5B5-3DBEC2DD4B01}" type="sibTrans" cxnId="{A8DE1796-BC76-4017-BD49-12953BF74740}">
      <dgm:prSet/>
      <dgm:spPr/>
      <dgm:t>
        <a:bodyPr/>
        <a:lstStyle/>
        <a:p>
          <a:endParaRPr lang="pl-PL"/>
        </a:p>
      </dgm:t>
    </dgm:pt>
    <dgm:pt modelId="{5E9FBC51-CE75-44B5-A890-3EA532C167BC}">
      <dgm:prSet phldrT="[Tekst]" custT="1"/>
      <dgm:spPr/>
      <dgm:t>
        <a:bodyPr/>
        <a:lstStyle/>
        <a:p>
          <a:r>
            <a:rPr lang="pl-PL" sz="1600" b="1" dirty="0">
              <a:solidFill>
                <a:schemeClr val="tx1"/>
              </a:solidFill>
            </a:rPr>
            <a:t>POUCZENIE INWESTORA LUB WŁAŚCICIELA </a:t>
          </a:r>
        </a:p>
      </dgm:t>
    </dgm:pt>
    <dgm:pt modelId="{3069DA81-1F52-4A1A-9FD4-2E12AD27EAE2}" type="parTrans" cxnId="{4B735DAF-CD56-420F-892E-838A972BDE17}">
      <dgm:prSet/>
      <dgm:spPr/>
      <dgm:t>
        <a:bodyPr/>
        <a:lstStyle/>
        <a:p>
          <a:endParaRPr lang="pl-PL"/>
        </a:p>
      </dgm:t>
    </dgm:pt>
    <dgm:pt modelId="{8CD2641C-7252-49D6-B8A0-9E1A8FA4F984}" type="sibTrans" cxnId="{4B735DAF-CD56-420F-892E-838A972BDE17}">
      <dgm:prSet/>
      <dgm:spPr/>
      <dgm:t>
        <a:bodyPr/>
        <a:lstStyle/>
        <a:p>
          <a:endParaRPr lang="pl-PL"/>
        </a:p>
      </dgm:t>
    </dgm:pt>
    <dgm:pt modelId="{3C323BD7-4231-47E8-9450-989EEE1487E4}">
      <dgm:prSet phldrT="[Tekst]" custT="1"/>
      <dgm:spPr/>
      <dgm:t>
        <a:bodyPr/>
        <a:lstStyle/>
        <a:p>
          <a:pPr>
            <a:buNone/>
          </a:pPr>
          <a:r>
            <a:rPr lang="pl-PL" sz="1050" dirty="0"/>
            <a:t> PRZEZ ORGAN NADZORU BUDOWLANEGO</a:t>
          </a:r>
        </a:p>
      </dgm:t>
    </dgm:pt>
    <dgm:pt modelId="{0654D3E4-8AA8-4DE7-8413-08950B93F8D4}" type="parTrans" cxnId="{FEAEE948-0C73-49BD-9F9B-7899A7BDF2A9}">
      <dgm:prSet/>
      <dgm:spPr/>
      <dgm:t>
        <a:bodyPr/>
        <a:lstStyle/>
        <a:p>
          <a:endParaRPr lang="pl-PL"/>
        </a:p>
      </dgm:t>
    </dgm:pt>
    <dgm:pt modelId="{2272E31D-D3CD-4113-8BEB-64C674F3482B}" type="sibTrans" cxnId="{FEAEE948-0C73-49BD-9F9B-7899A7BDF2A9}">
      <dgm:prSet/>
      <dgm:spPr/>
      <dgm:t>
        <a:bodyPr/>
        <a:lstStyle/>
        <a:p>
          <a:endParaRPr lang="pl-PL"/>
        </a:p>
      </dgm:t>
    </dgm:pt>
    <dgm:pt modelId="{99C07336-CD5C-44B2-B20F-AFF22320D90A}">
      <dgm:prSet phldrT="[Tekst]" custT="1"/>
      <dgm:spPr/>
      <dgm:t>
        <a:bodyPr/>
        <a:lstStyle/>
        <a:p>
          <a:r>
            <a:rPr lang="pl-PL" sz="1100" b="1" dirty="0">
              <a:solidFill>
                <a:schemeClr val="tx1"/>
              </a:solidFill>
            </a:rPr>
            <a:t>SPRAWDZENIE, CZY OBIEKT BUDOWLANY NADAL JEST UŻYTKOWANY Z NARUSZENIEM PRZEPISÓW</a:t>
          </a:r>
        </a:p>
      </dgm:t>
    </dgm:pt>
    <dgm:pt modelId="{5BD9AEF2-BA4C-4CB1-9C91-42240D5918C1}" type="parTrans" cxnId="{FB8FA3BC-58C7-49C1-9D93-E803EBD68352}">
      <dgm:prSet/>
      <dgm:spPr/>
      <dgm:t>
        <a:bodyPr/>
        <a:lstStyle/>
        <a:p>
          <a:endParaRPr lang="pl-PL"/>
        </a:p>
      </dgm:t>
    </dgm:pt>
    <dgm:pt modelId="{D9E8636C-E9AB-4191-B44B-C4E0CF54B972}" type="sibTrans" cxnId="{FB8FA3BC-58C7-49C1-9D93-E803EBD68352}">
      <dgm:prSet/>
      <dgm:spPr/>
      <dgm:t>
        <a:bodyPr/>
        <a:lstStyle/>
        <a:p>
          <a:endParaRPr lang="pl-PL"/>
        </a:p>
      </dgm:t>
    </dgm:pt>
    <dgm:pt modelId="{04D06CDB-9311-4B3F-AE29-AE6F3BDBED81}">
      <dgm:prSet phldrT="[Tekst]" custT="1"/>
      <dgm:spPr/>
      <dgm:t>
        <a:bodyPr/>
        <a:lstStyle/>
        <a:p>
          <a:pPr>
            <a:buNone/>
          </a:pPr>
          <a:r>
            <a:rPr lang="pl-PL" sz="1200" dirty="0"/>
            <a:t>   PO UPŁYWIE 60 DNI OD DNIA DORĘCZENIA POUCZENIA</a:t>
          </a:r>
        </a:p>
      </dgm:t>
    </dgm:pt>
    <dgm:pt modelId="{B48D0599-3017-4561-A74D-8618016D6AC4}" type="parTrans" cxnId="{B3A76D67-9FC2-4A33-A98F-084F11537BF3}">
      <dgm:prSet/>
      <dgm:spPr/>
      <dgm:t>
        <a:bodyPr/>
        <a:lstStyle/>
        <a:p>
          <a:endParaRPr lang="pl-PL"/>
        </a:p>
      </dgm:t>
    </dgm:pt>
    <dgm:pt modelId="{FF4C0BE7-E50E-4B32-B6E2-04ED5BF37EC4}" type="sibTrans" cxnId="{B3A76D67-9FC2-4A33-A98F-084F11537BF3}">
      <dgm:prSet/>
      <dgm:spPr/>
      <dgm:t>
        <a:bodyPr/>
        <a:lstStyle/>
        <a:p>
          <a:endParaRPr lang="pl-PL"/>
        </a:p>
      </dgm:t>
    </dgm:pt>
    <dgm:pt modelId="{B65AF3CC-8299-44E5-BDA1-EFB69C20AACE}">
      <dgm:prSet custT="1"/>
      <dgm:spPr/>
      <dgm:t>
        <a:bodyPr/>
        <a:lstStyle/>
        <a:p>
          <a:r>
            <a:rPr lang="pl-PL" sz="900" b="1" dirty="0">
              <a:solidFill>
                <a:schemeClr val="tx1"/>
              </a:solidFill>
            </a:rPr>
            <a:t>W PRZYPADKU DALSZYCH NARUSZEŃ – WYMIERZENIE W DRODZE POSTANOWIENIA KARY Z TYTUŁU NIELEGALNEGO UŻYTKOWANIA  OBIEKTU BUDOWLANEGO</a:t>
          </a:r>
        </a:p>
      </dgm:t>
    </dgm:pt>
    <dgm:pt modelId="{53793827-D3AD-4581-971F-1F25C06257BE}" type="parTrans" cxnId="{5A7D122D-8AAC-43B3-BE0B-C18672B1562E}">
      <dgm:prSet/>
      <dgm:spPr/>
      <dgm:t>
        <a:bodyPr/>
        <a:lstStyle/>
        <a:p>
          <a:endParaRPr lang="pl-PL"/>
        </a:p>
      </dgm:t>
    </dgm:pt>
    <dgm:pt modelId="{AE19A9CC-E9C3-4EEF-AE03-341437597904}" type="sibTrans" cxnId="{5A7D122D-8AAC-43B3-BE0B-C18672B1562E}">
      <dgm:prSet/>
      <dgm:spPr/>
      <dgm:t>
        <a:bodyPr/>
        <a:lstStyle/>
        <a:p>
          <a:endParaRPr lang="pl-PL"/>
        </a:p>
      </dgm:t>
    </dgm:pt>
    <dgm:pt modelId="{79EF6A4D-411D-4DF2-8B9B-248CCFBF3E7B}">
      <dgm:prSet custT="1"/>
      <dgm:spPr/>
      <dgm:t>
        <a:bodyPr/>
        <a:lstStyle/>
        <a:p>
          <a:r>
            <a:rPr lang="pl-PL" sz="1100" b="1" dirty="0">
              <a:solidFill>
                <a:schemeClr val="tx1"/>
              </a:solidFill>
            </a:rPr>
            <a:t>SPRAWDZENIE, CZY OBIEKT BUDOWLANY NADAL JEST UŻYTKOWANY Z NARUSZENIEM PRZEPISÓW</a:t>
          </a:r>
        </a:p>
      </dgm:t>
    </dgm:pt>
    <dgm:pt modelId="{4CB96076-9CF0-40E0-A08F-2F95FE98E6E2}" type="parTrans" cxnId="{30C0A617-F5A3-4763-9F2F-DB85F7626441}">
      <dgm:prSet/>
      <dgm:spPr/>
      <dgm:t>
        <a:bodyPr/>
        <a:lstStyle/>
        <a:p>
          <a:endParaRPr lang="pl-PL"/>
        </a:p>
      </dgm:t>
    </dgm:pt>
    <dgm:pt modelId="{0EAE8EF4-3D06-41B9-A21D-5DD8E06E4B44}" type="sibTrans" cxnId="{30C0A617-F5A3-4763-9F2F-DB85F7626441}">
      <dgm:prSet/>
      <dgm:spPr/>
      <dgm:t>
        <a:bodyPr/>
        <a:lstStyle/>
        <a:p>
          <a:endParaRPr lang="pl-PL"/>
        </a:p>
      </dgm:t>
    </dgm:pt>
    <dgm:pt modelId="{7A7D3B46-EDD5-4AE7-A380-029AACEE8BEB}">
      <dgm:prSet custT="1"/>
      <dgm:spPr/>
      <dgm:t>
        <a:bodyPr/>
        <a:lstStyle/>
        <a:p>
          <a:r>
            <a:rPr lang="pl-PL" sz="900" b="1" dirty="0">
              <a:solidFill>
                <a:schemeClr val="tx1"/>
              </a:solidFill>
            </a:rPr>
            <a:t>W PRZYPADKU DALSZYCH NARUSZEŃ – PONOWNE WYMIERZENIE W DRODZE POSTANOWIENIA KARY Z TYTUŁU NIELEGALNEGO UŻYTKOWANIA  OBIEKTU BUDOWLANEGO</a:t>
          </a:r>
        </a:p>
      </dgm:t>
    </dgm:pt>
    <dgm:pt modelId="{C4447BB8-30D0-4D5A-8E74-1464AB66EF10}" type="parTrans" cxnId="{AF60FFA0-3687-488F-B003-33E62FE3208E}">
      <dgm:prSet/>
      <dgm:spPr/>
      <dgm:t>
        <a:bodyPr/>
        <a:lstStyle/>
        <a:p>
          <a:endParaRPr lang="pl-PL"/>
        </a:p>
      </dgm:t>
    </dgm:pt>
    <dgm:pt modelId="{22DAAC49-A208-4498-A536-9D6C618BEB30}" type="sibTrans" cxnId="{AF60FFA0-3687-488F-B003-33E62FE3208E}">
      <dgm:prSet/>
      <dgm:spPr/>
      <dgm:t>
        <a:bodyPr/>
        <a:lstStyle/>
        <a:p>
          <a:endParaRPr lang="pl-PL"/>
        </a:p>
      </dgm:t>
    </dgm:pt>
    <dgm:pt modelId="{B15A9D92-A511-4BC9-9E51-9215213F4776}" type="pres">
      <dgm:prSet presAssocID="{D84EBED8-B75D-4709-A736-6718ED63484A}" presName="rootnode" presStyleCnt="0">
        <dgm:presLayoutVars>
          <dgm:chMax/>
          <dgm:chPref/>
          <dgm:dir/>
          <dgm:animLvl val="lvl"/>
        </dgm:presLayoutVars>
      </dgm:prSet>
      <dgm:spPr/>
    </dgm:pt>
    <dgm:pt modelId="{D23B2139-F65A-4BA7-8A5D-F8CC2E04F73C}" type="pres">
      <dgm:prSet presAssocID="{04B771F0-AA05-4D00-9DBC-EC515F82076A}" presName="composite" presStyleCnt="0"/>
      <dgm:spPr/>
    </dgm:pt>
    <dgm:pt modelId="{F161FDE2-79DB-4C5C-88F4-E0875B762BC4}" type="pres">
      <dgm:prSet presAssocID="{04B771F0-AA05-4D00-9DBC-EC515F82076A}" presName="bentUpArrow1" presStyleLbl="alignImgPlace1" presStyleIdx="0" presStyleCnt="5"/>
      <dgm:spPr/>
    </dgm:pt>
    <dgm:pt modelId="{12494CE1-759A-4ED6-A0B5-134412287948}" type="pres">
      <dgm:prSet presAssocID="{04B771F0-AA05-4D00-9DBC-EC515F82076A}" presName="ParentText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BF4AA98B-DBD9-4519-B3C7-7CEC08A94706}" type="pres">
      <dgm:prSet presAssocID="{04B771F0-AA05-4D00-9DBC-EC515F82076A}" presName="Child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37C8D47B-D30A-4FE1-931E-BB78AD97C5D8}" type="pres">
      <dgm:prSet presAssocID="{4E5958CA-7431-4B3C-AD37-22756B88377E}" presName="sibTrans" presStyleCnt="0"/>
      <dgm:spPr/>
    </dgm:pt>
    <dgm:pt modelId="{BA579448-D564-4680-A991-EB0209616B01}" type="pres">
      <dgm:prSet presAssocID="{5E9FBC51-CE75-44B5-A890-3EA532C167BC}" presName="composite" presStyleCnt="0"/>
      <dgm:spPr/>
    </dgm:pt>
    <dgm:pt modelId="{2B8C72BB-45D9-4361-9D36-F3FBDC1180CB}" type="pres">
      <dgm:prSet presAssocID="{5E9FBC51-CE75-44B5-A890-3EA532C167BC}" presName="bentUpArrow1" presStyleLbl="alignImgPlace1" presStyleIdx="1" presStyleCnt="5"/>
      <dgm:spPr/>
    </dgm:pt>
    <dgm:pt modelId="{ADFA4235-DD1C-4F68-8AB0-6638B50792E0}" type="pres">
      <dgm:prSet presAssocID="{5E9FBC51-CE75-44B5-A890-3EA532C167BC}" presName="ParentText" presStyleLbl="node1" presStyleIdx="1" presStyleCnt="6">
        <dgm:presLayoutVars>
          <dgm:chMax val="1"/>
          <dgm:chPref val="1"/>
          <dgm:bulletEnabled val="1"/>
        </dgm:presLayoutVars>
      </dgm:prSet>
      <dgm:spPr/>
    </dgm:pt>
    <dgm:pt modelId="{86008CE7-A71C-4C45-87BE-A0EEE8AE6FCD}" type="pres">
      <dgm:prSet presAssocID="{5E9FBC51-CE75-44B5-A890-3EA532C167BC}" presName="Child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B065551F-75AC-4DBD-A06B-141340C3D2D3}" type="pres">
      <dgm:prSet presAssocID="{8CD2641C-7252-49D6-B8A0-9E1A8FA4F984}" presName="sibTrans" presStyleCnt="0"/>
      <dgm:spPr/>
    </dgm:pt>
    <dgm:pt modelId="{9C0417E5-4C20-459C-B255-5BCEA0737567}" type="pres">
      <dgm:prSet presAssocID="{99C07336-CD5C-44B2-B20F-AFF22320D90A}" presName="composite" presStyleCnt="0"/>
      <dgm:spPr/>
    </dgm:pt>
    <dgm:pt modelId="{3D250BE0-6DFA-413F-B89F-5369FD085FA0}" type="pres">
      <dgm:prSet presAssocID="{99C07336-CD5C-44B2-B20F-AFF22320D90A}" presName="bentUpArrow1" presStyleLbl="alignImgPlace1" presStyleIdx="2" presStyleCnt="5"/>
      <dgm:spPr/>
    </dgm:pt>
    <dgm:pt modelId="{FA3127BB-2737-4A1D-B35D-E418D4343500}" type="pres">
      <dgm:prSet presAssocID="{99C07336-CD5C-44B2-B20F-AFF22320D90A}" presName="ParentText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1B92BAD1-43CB-48EC-9F53-74DF8E8EC130}" type="pres">
      <dgm:prSet presAssocID="{99C07336-CD5C-44B2-B20F-AFF22320D90A}" presName="Child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845851E0-47E7-43AD-A2C5-F3ECC6E4CB14}" type="pres">
      <dgm:prSet presAssocID="{D9E8636C-E9AB-4191-B44B-C4E0CF54B972}" presName="sibTrans" presStyleCnt="0"/>
      <dgm:spPr/>
    </dgm:pt>
    <dgm:pt modelId="{1C91EE77-DE11-42B1-BD8B-1DD284279C3F}" type="pres">
      <dgm:prSet presAssocID="{B65AF3CC-8299-44E5-BDA1-EFB69C20AACE}" presName="composite" presStyleCnt="0"/>
      <dgm:spPr/>
    </dgm:pt>
    <dgm:pt modelId="{063F0889-8B27-4517-88B3-A71102508BE8}" type="pres">
      <dgm:prSet presAssocID="{B65AF3CC-8299-44E5-BDA1-EFB69C20AACE}" presName="bentUpArrow1" presStyleLbl="alignImgPlace1" presStyleIdx="3" presStyleCnt="5"/>
      <dgm:spPr/>
    </dgm:pt>
    <dgm:pt modelId="{73B536E5-5926-4788-9C8B-DDC273B42ADE}" type="pres">
      <dgm:prSet presAssocID="{B65AF3CC-8299-44E5-BDA1-EFB69C20AACE}" presName="ParentText" presStyleLbl="node1" presStyleIdx="3" presStyleCnt="6">
        <dgm:presLayoutVars>
          <dgm:chMax val="1"/>
          <dgm:chPref val="1"/>
          <dgm:bulletEnabled val="1"/>
        </dgm:presLayoutVars>
      </dgm:prSet>
      <dgm:spPr/>
    </dgm:pt>
    <dgm:pt modelId="{680D6943-6D1A-4EB8-8986-CBF6ADB1B784}" type="pres">
      <dgm:prSet presAssocID="{B65AF3CC-8299-44E5-BDA1-EFB69C20AACE}" presName="Child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D5ACBC26-6C79-4DB6-B3B8-D5FC8B8449F1}" type="pres">
      <dgm:prSet presAssocID="{AE19A9CC-E9C3-4EEF-AE03-341437597904}" presName="sibTrans" presStyleCnt="0"/>
      <dgm:spPr/>
    </dgm:pt>
    <dgm:pt modelId="{E742F62D-ED6B-4AA0-96C3-F5B87F5E99BE}" type="pres">
      <dgm:prSet presAssocID="{79EF6A4D-411D-4DF2-8B9B-248CCFBF3E7B}" presName="composite" presStyleCnt="0"/>
      <dgm:spPr/>
    </dgm:pt>
    <dgm:pt modelId="{AB67CEF8-A779-4D45-9357-A073EC2113E9}" type="pres">
      <dgm:prSet presAssocID="{79EF6A4D-411D-4DF2-8B9B-248CCFBF3E7B}" presName="bentUpArrow1" presStyleLbl="alignImgPlace1" presStyleIdx="4" presStyleCnt="5"/>
      <dgm:spPr/>
    </dgm:pt>
    <dgm:pt modelId="{5AC41700-878D-4B1E-97AF-CCB1BB6597FA}" type="pres">
      <dgm:prSet presAssocID="{79EF6A4D-411D-4DF2-8B9B-248CCFBF3E7B}" presName="ParentText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80F7B2D0-F318-4177-8CFD-7388B193482C}" type="pres">
      <dgm:prSet presAssocID="{79EF6A4D-411D-4DF2-8B9B-248CCFBF3E7B}" presName="ChildText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C4D3D3F7-7992-46AF-A44D-839FBA341E79}" type="pres">
      <dgm:prSet presAssocID="{0EAE8EF4-3D06-41B9-A21D-5DD8E06E4B44}" presName="sibTrans" presStyleCnt="0"/>
      <dgm:spPr/>
    </dgm:pt>
    <dgm:pt modelId="{67B1DDE8-D531-4295-921D-475405AC7D8E}" type="pres">
      <dgm:prSet presAssocID="{7A7D3B46-EDD5-4AE7-A380-029AACEE8BEB}" presName="composite" presStyleCnt="0"/>
      <dgm:spPr/>
    </dgm:pt>
    <dgm:pt modelId="{AD02EE0E-6D97-4798-A9C8-DE8AC1A9F5AD}" type="pres">
      <dgm:prSet presAssocID="{7A7D3B46-EDD5-4AE7-A380-029AACEE8BEB}" presName="ParentText" presStyleLbl="node1" presStyleIdx="5" presStyleCnt="6">
        <dgm:presLayoutVars>
          <dgm:chMax val="1"/>
          <dgm:chPref val="1"/>
          <dgm:bulletEnabled val="1"/>
        </dgm:presLayoutVars>
      </dgm:prSet>
      <dgm:spPr/>
    </dgm:pt>
  </dgm:ptLst>
  <dgm:cxnLst>
    <dgm:cxn modelId="{30C0A617-F5A3-4763-9F2F-DB85F7626441}" srcId="{D84EBED8-B75D-4709-A736-6718ED63484A}" destId="{79EF6A4D-411D-4DF2-8B9B-248CCFBF3E7B}" srcOrd="4" destOrd="0" parTransId="{4CB96076-9CF0-40E0-A08F-2F95FE98E6E2}" sibTransId="{0EAE8EF4-3D06-41B9-A21D-5DD8E06E4B44}"/>
    <dgm:cxn modelId="{5A7D122D-8AAC-43B3-BE0B-C18672B1562E}" srcId="{D84EBED8-B75D-4709-A736-6718ED63484A}" destId="{B65AF3CC-8299-44E5-BDA1-EFB69C20AACE}" srcOrd="3" destOrd="0" parTransId="{53793827-D3AD-4581-971F-1F25C06257BE}" sibTransId="{AE19A9CC-E9C3-4EEF-AE03-341437597904}"/>
    <dgm:cxn modelId="{B3A76D67-9FC2-4A33-A98F-084F11537BF3}" srcId="{99C07336-CD5C-44B2-B20F-AFF22320D90A}" destId="{04D06CDB-9311-4B3F-AE29-AE6F3BDBED81}" srcOrd="0" destOrd="0" parTransId="{B48D0599-3017-4561-A74D-8618016D6AC4}" sibTransId="{FF4C0BE7-E50E-4B32-B6E2-04ED5BF37EC4}"/>
    <dgm:cxn modelId="{FEAEE948-0C73-49BD-9F9B-7899A7BDF2A9}" srcId="{5E9FBC51-CE75-44B5-A890-3EA532C167BC}" destId="{3C323BD7-4231-47E8-9450-989EEE1487E4}" srcOrd="0" destOrd="0" parTransId="{0654D3E4-8AA8-4DE7-8413-08950B93F8D4}" sibTransId="{2272E31D-D3CD-4113-8BEB-64C674F3482B}"/>
    <dgm:cxn modelId="{378B134A-951F-46CC-8DC3-E967318784CA}" type="presOf" srcId="{99C07336-CD5C-44B2-B20F-AFF22320D90A}" destId="{FA3127BB-2737-4A1D-B35D-E418D4343500}" srcOrd="0" destOrd="0" presId="urn:microsoft.com/office/officeart/2005/8/layout/StepDownProcess"/>
    <dgm:cxn modelId="{A8DE1796-BC76-4017-BD49-12953BF74740}" srcId="{04B771F0-AA05-4D00-9DBC-EC515F82076A}" destId="{58354CF5-1F64-4A88-B2A1-0E181EF2547E}" srcOrd="0" destOrd="0" parTransId="{D853398F-2AE2-411D-9895-D409E1B20FBA}" sibTransId="{6C4160CE-AC74-40C8-B5B5-3DBEC2DD4B01}"/>
    <dgm:cxn modelId="{B298CF96-1437-4780-AD27-7B6B18E009A4}" type="presOf" srcId="{79EF6A4D-411D-4DF2-8B9B-248CCFBF3E7B}" destId="{5AC41700-878D-4B1E-97AF-CCB1BB6597FA}" srcOrd="0" destOrd="0" presId="urn:microsoft.com/office/officeart/2005/8/layout/StepDownProcess"/>
    <dgm:cxn modelId="{AF60FFA0-3687-488F-B003-33E62FE3208E}" srcId="{D84EBED8-B75D-4709-A736-6718ED63484A}" destId="{7A7D3B46-EDD5-4AE7-A380-029AACEE8BEB}" srcOrd="5" destOrd="0" parTransId="{C4447BB8-30D0-4D5A-8E74-1464AB66EF10}" sibTransId="{22DAAC49-A208-4498-A536-9D6C618BEB30}"/>
    <dgm:cxn modelId="{DA3E2BA1-BED1-4577-9987-73F5915F909E}" type="presOf" srcId="{04D06CDB-9311-4B3F-AE29-AE6F3BDBED81}" destId="{1B92BAD1-43CB-48EC-9F53-74DF8E8EC130}" srcOrd="0" destOrd="0" presId="urn:microsoft.com/office/officeart/2005/8/layout/StepDownProcess"/>
    <dgm:cxn modelId="{B12519AF-631F-4D0A-9DF8-02D09C7FFF32}" type="presOf" srcId="{7A7D3B46-EDD5-4AE7-A380-029AACEE8BEB}" destId="{AD02EE0E-6D97-4798-A9C8-DE8AC1A9F5AD}" srcOrd="0" destOrd="0" presId="urn:microsoft.com/office/officeart/2005/8/layout/StepDownProcess"/>
    <dgm:cxn modelId="{4B735DAF-CD56-420F-892E-838A972BDE17}" srcId="{D84EBED8-B75D-4709-A736-6718ED63484A}" destId="{5E9FBC51-CE75-44B5-A890-3EA532C167BC}" srcOrd="1" destOrd="0" parTransId="{3069DA81-1F52-4A1A-9FD4-2E12AD27EAE2}" sibTransId="{8CD2641C-7252-49D6-B8A0-9E1A8FA4F984}"/>
    <dgm:cxn modelId="{FB8FA3BC-58C7-49C1-9D93-E803EBD68352}" srcId="{D84EBED8-B75D-4709-A736-6718ED63484A}" destId="{99C07336-CD5C-44B2-B20F-AFF22320D90A}" srcOrd="2" destOrd="0" parTransId="{5BD9AEF2-BA4C-4CB1-9C91-42240D5918C1}" sibTransId="{D9E8636C-E9AB-4191-B44B-C4E0CF54B972}"/>
    <dgm:cxn modelId="{DDAB3CC1-07E8-4319-ACC2-39509FCF2860}" type="presOf" srcId="{5E9FBC51-CE75-44B5-A890-3EA532C167BC}" destId="{ADFA4235-DD1C-4F68-8AB0-6638B50792E0}" srcOrd="0" destOrd="0" presId="urn:microsoft.com/office/officeart/2005/8/layout/StepDownProcess"/>
    <dgm:cxn modelId="{B677A2C8-CD5A-4E7C-B53B-D436CEE8F335}" type="presOf" srcId="{3C323BD7-4231-47E8-9450-989EEE1487E4}" destId="{86008CE7-A71C-4C45-87BE-A0EEE8AE6FCD}" srcOrd="0" destOrd="0" presId="urn:microsoft.com/office/officeart/2005/8/layout/StepDownProcess"/>
    <dgm:cxn modelId="{B5B44FCB-1DDF-4127-8473-DC3EFAFF7141}" type="presOf" srcId="{58354CF5-1F64-4A88-B2A1-0E181EF2547E}" destId="{BF4AA98B-DBD9-4519-B3C7-7CEC08A94706}" srcOrd="0" destOrd="0" presId="urn:microsoft.com/office/officeart/2005/8/layout/StepDownProcess"/>
    <dgm:cxn modelId="{729504CD-3904-4D17-87BC-655D85DD2C4F}" type="presOf" srcId="{D84EBED8-B75D-4709-A736-6718ED63484A}" destId="{B15A9D92-A511-4BC9-9E51-9215213F4776}" srcOrd="0" destOrd="0" presId="urn:microsoft.com/office/officeart/2005/8/layout/StepDownProcess"/>
    <dgm:cxn modelId="{37972CCE-5DEF-4EAC-949E-1EF64B94AD36}" srcId="{D84EBED8-B75D-4709-A736-6718ED63484A}" destId="{04B771F0-AA05-4D00-9DBC-EC515F82076A}" srcOrd="0" destOrd="0" parTransId="{C982CEA2-1FB9-4C47-B92B-5EC4B942A93B}" sibTransId="{4E5958CA-7431-4B3C-AD37-22756B88377E}"/>
    <dgm:cxn modelId="{2CF5BAD6-60CB-49B6-ABB1-D4272A6FC008}" type="presOf" srcId="{04B771F0-AA05-4D00-9DBC-EC515F82076A}" destId="{12494CE1-759A-4ED6-A0B5-134412287948}" srcOrd="0" destOrd="0" presId="urn:microsoft.com/office/officeart/2005/8/layout/StepDownProcess"/>
    <dgm:cxn modelId="{EDB375E2-B1B5-4C20-B801-FE86AE9E8D90}" type="presOf" srcId="{B65AF3CC-8299-44E5-BDA1-EFB69C20AACE}" destId="{73B536E5-5926-4788-9C8B-DDC273B42ADE}" srcOrd="0" destOrd="0" presId="urn:microsoft.com/office/officeart/2005/8/layout/StepDownProcess"/>
    <dgm:cxn modelId="{D61DEA80-45E9-44B1-B840-B5C6872EA1F1}" type="presParOf" srcId="{B15A9D92-A511-4BC9-9E51-9215213F4776}" destId="{D23B2139-F65A-4BA7-8A5D-F8CC2E04F73C}" srcOrd="0" destOrd="0" presId="urn:microsoft.com/office/officeart/2005/8/layout/StepDownProcess"/>
    <dgm:cxn modelId="{F0C5397E-2D85-4FCC-B2BE-FD58D92DF457}" type="presParOf" srcId="{D23B2139-F65A-4BA7-8A5D-F8CC2E04F73C}" destId="{F161FDE2-79DB-4C5C-88F4-E0875B762BC4}" srcOrd="0" destOrd="0" presId="urn:microsoft.com/office/officeart/2005/8/layout/StepDownProcess"/>
    <dgm:cxn modelId="{9008D7DA-0187-468B-9DA6-307AE0124CA1}" type="presParOf" srcId="{D23B2139-F65A-4BA7-8A5D-F8CC2E04F73C}" destId="{12494CE1-759A-4ED6-A0B5-134412287948}" srcOrd="1" destOrd="0" presId="urn:microsoft.com/office/officeart/2005/8/layout/StepDownProcess"/>
    <dgm:cxn modelId="{C46619FB-5F43-4644-8547-599BD2C26F87}" type="presParOf" srcId="{D23B2139-F65A-4BA7-8A5D-F8CC2E04F73C}" destId="{BF4AA98B-DBD9-4519-B3C7-7CEC08A94706}" srcOrd="2" destOrd="0" presId="urn:microsoft.com/office/officeart/2005/8/layout/StepDownProcess"/>
    <dgm:cxn modelId="{0B6F85F2-E680-4E84-B63C-3CD21EE9F289}" type="presParOf" srcId="{B15A9D92-A511-4BC9-9E51-9215213F4776}" destId="{37C8D47B-D30A-4FE1-931E-BB78AD97C5D8}" srcOrd="1" destOrd="0" presId="urn:microsoft.com/office/officeart/2005/8/layout/StepDownProcess"/>
    <dgm:cxn modelId="{9997C9C1-CB83-45E7-8C77-DCA7AC3BC937}" type="presParOf" srcId="{B15A9D92-A511-4BC9-9E51-9215213F4776}" destId="{BA579448-D564-4680-A991-EB0209616B01}" srcOrd="2" destOrd="0" presId="urn:microsoft.com/office/officeart/2005/8/layout/StepDownProcess"/>
    <dgm:cxn modelId="{5827AF99-F677-4D98-9612-FA17AAD0966F}" type="presParOf" srcId="{BA579448-D564-4680-A991-EB0209616B01}" destId="{2B8C72BB-45D9-4361-9D36-F3FBDC1180CB}" srcOrd="0" destOrd="0" presId="urn:microsoft.com/office/officeart/2005/8/layout/StepDownProcess"/>
    <dgm:cxn modelId="{16AA2090-B330-464B-B706-0B83786C1B8E}" type="presParOf" srcId="{BA579448-D564-4680-A991-EB0209616B01}" destId="{ADFA4235-DD1C-4F68-8AB0-6638B50792E0}" srcOrd="1" destOrd="0" presId="urn:microsoft.com/office/officeart/2005/8/layout/StepDownProcess"/>
    <dgm:cxn modelId="{45B6C79B-B259-4E3D-8EA4-6C03E651E9CA}" type="presParOf" srcId="{BA579448-D564-4680-A991-EB0209616B01}" destId="{86008CE7-A71C-4C45-87BE-A0EEE8AE6FCD}" srcOrd="2" destOrd="0" presId="urn:microsoft.com/office/officeart/2005/8/layout/StepDownProcess"/>
    <dgm:cxn modelId="{A65354A7-8362-490A-9249-58AF5ADFD745}" type="presParOf" srcId="{B15A9D92-A511-4BC9-9E51-9215213F4776}" destId="{B065551F-75AC-4DBD-A06B-141340C3D2D3}" srcOrd="3" destOrd="0" presId="urn:microsoft.com/office/officeart/2005/8/layout/StepDownProcess"/>
    <dgm:cxn modelId="{F37E1CA9-4B61-466B-8991-0ABB7447D72D}" type="presParOf" srcId="{B15A9D92-A511-4BC9-9E51-9215213F4776}" destId="{9C0417E5-4C20-459C-B255-5BCEA0737567}" srcOrd="4" destOrd="0" presId="urn:microsoft.com/office/officeart/2005/8/layout/StepDownProcess"/>
    <dgm:cxn modelId="{3FDDE078-6844-4576-8FBE-820C6469AF27}" type="presParOf" srcId="{9C0417E5-4C20-459C-B255-5BCEA0737567}" destId="{3D250BE0-6DFA-413F-B89F-5369FD085FA0}" srcOrd="0" destOrd="0" presId="urn:microsoft.com/office/officeart/2005/8/layout/StepDownProcess"/>
    <dgm:cxn modelId="{19464821-B160-432B-8BF3-583930FDBF55}" type="presParOf" srcId="{9C0417E5-4C20-459C-B255-5BCEA0737567}" destId="{FA3127BB-2737-4A1D-B35D-E418D4343500}" srcOrd="1" destOrd="0" presId="urn:microsoft.com/office/officeart/2005/8/layout/StepDownProcess"/>
    <dgm:cxn modelId="{98472826-D3C3-4985-B34D-A2FA294C33CE}" type="presParOf" srcId="{9C0417E5-4C20-459C-B255-5BCEA0737567}" destId="{1B92BAD1-43CB-48EC-9F53-74DF8E8EC130}" srcOrd="2" destOrd="0" presId="urn:microsoft.com/office/officeart/2005/8/layout/StepDownProcess"/>
    <dgm:cxn modelId="{F216D573-2CEA-4AC4-B816-A41E0BD8DDD2}" type="presParOf" srcId="{B15A9D92-A511-4BC9-9E51-9215213F4776}" destId="{845851E0-47E7-43AD-A2C5-F3ECC6E4CB14}" srcOrd="5" destOrd="0" presId="urn:microsoft.com/office/officeart/2005/8/layout/StepDownProcess"/>
    <dgm:cxn modelId="{D7F4B509-514E-4A30-8944-A5170822A18F}" type="presParOf" srcId="{B15A9D92-A511-4BC9-9E51-9215213F4776}" destId="{1C91EE77-DE11-42B1-BD8B-1DD284279C3F}" srcOrd="6" destOrd="0" presId="urn:microsoft.com/office/officeart/2005/8/layout/StepDownProcess"/>
    <dgm:cxn modelId="{2C8485C4-CB16-4F21-8D3F-F861C80DF879}" type="presParOf" srcId="{1C91EE77-DE11-42B1-BD8B-1DD284279C3F}" destId="{063F0889-8B27-4517-88B3-A71102508BE8}" srcOrd="0" destOrd="0" presId="urn:microsoft.com/office/officeart/2005/8/layout/StepDownProcess"/>
    <dgm:cxn modelId="{28506733-6577-40B6-A1BC-86C8832834AB}" type="presParOf" srcId="{1C91EE77-DE11-42B1-BD8B-1DD284279C3F}" destId="{73B536E5-5926-4788-9C8B-DDC273B42ADE}" srcOrd="1" destOrd="0" presId="urn:microsoft.com/office/officeart/2005/8/layout/StepDownProcess"/>
    <dgm:cxn modelId="{99D87378-43A5-452A-8C78-DEFEBFC97927}" type="presParOf" srcId="{1C91EE77-DE11-42B1-BD8B-1DD284279C3F}" destId="{680D6943-6D1A-4EB8-8986-CBF6ADB1B784}" srcOrd="2" destOrd="0" presId="urn:microsoft.com/office/officeart/2005/8/layout/StepDownProcess"/>
    <dgm:cxn modelId="{2B634747-2B25-4956-9932-B04D87A195B9}" type="presParOf" srcId="{B15A9D92-A511-4BC9-9E51-9215213F4776}" destId="{D5ACBC26-6C79-4DB6-B3B8-D5FC8B8449F1}" srcOrd="7" destOrd="0" presId="urn:microsoft.com/office/officeart/2005/8/layout/StepDownProcess"/>
    <dgm:cxn modelId="{D50C5400-5F5D-4385-A864-3871E92FAB50}" type="presParOf" srcId="{B15A9D92-A511-4BC9-9E51-9215213F4776}" destId="{E742F62D-ED6B-4AA0-96C3-F5B87F5E99BE}" srcOrd="8" destOrd="0" presId="urn:microsoft.com/office/officeart/2005/8/layout/StepDownProcess"/>
    <dgm:cxn modelId="{1F59610D-325F-474F-B2E9-0F69F92D0E5E}" type="presParOf" srcId="{E742F62D-ED6B-4AA0-96C3-F5B87F5E99BE}" destId="{AB67CEF8-A779-4D45-9357-A073EC2113E9}" srcOrd="0" destOrd="0" presId="urn:microsoft.com/office/officeart/2005/8/layout/StepDownProcess"/>
    <dgm:cxn modelId="{808B2526-CA34-470F-8018-44C297168A13}" type="presParOf" srcId="{E742F62D-ED6B-4AA0-96C3-F5B87F5E99BE}" destId="{5AC41700-878D-4B1E-97AF-CCB1BB6597FA}" srcOrd="1" destOrd="0" presId="urn:microsoft.com/office/officeart/2005/8/layout/StepDownProcess"/>
    <dgm:cxn modelId="{379A4896-C89B-4D50-8939-A5E17D9CB7E9}" type="presParOf" srcId="{E742F62D-ED6B-4AA0-96C3-F5B87F5E99BE}" destId="{80F7B2D0-F318-4177-8CFD-7388B193482C}" srcOrd="2" destOrd="0" presId="urn:microsoft.com/office/officeart/2005/8/layout/StepDownProcess"/>
    <dgm:cxn modelId="{676D7C82-4221-4763-B16C-B2E8E9BCC946}" type="presParOf" srcId="{B15A9D92-A511-4BC9-9E51-9215213F4776}" destId="{C4D3D3F7-7992-46AF-A44D-839FBA341E79}" srcOrd="9" destOrd="0" presId="urn:microsoft.com/office/officeart/2005/8/layout/StepDownProcess"/>
    <dgm:cxn modelId="{CAB91665-0EB2-49E9-8DDD-4FD075E83FD9}" type="presParOf" srcId="{B15A9D92-A511-4BC9-9E51-9215213F4776}" destId="{67B1DDE8-D531-4295-921D-475405AC7D8E}" srcOrd="10" destOrd="0" presId="urn:microsoft.com/office/officeart/2005/8/layout/StepDownProcess"/>
    <dgm:cxn modelId="{D8D020A8-7B1E-4B9F-B105-C9DBD0999E5E}" type="presParOf" srcId="{67B1DDE8-D531-4295-921D-475405AC7D8E}" destId="{AD02EE0E-6D97-4798-A9C8-DE8AC1A9F5AD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89B902-D6F3-4A2C-9174-6F8D66898219}">
      <dsp:nvSpPr>
        <dsp:cNvPr id="0" name=""/>
        <dsp:cNvSpPr/>
      </dsp:nvSpPr>
      <dsp:spPr>
        <a:xfrm>
          <a:off x="1240" y="0"/>
          <a:ext cx="2645693" cy="75629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PRACE PRZYGOTOWAWCZE</a:t>
          </a:r>
        </a:p>
      </dsp:txBody>
      <dsp:txXfrm>
        <a:off x="23391" y="22151"/>
        <a:ext cx="2601391" cy="711997"/>
      </dsp:txXfrm>
    </dsp:sp>
    <dsp:sp modelId="{9723224A-8782-4509-8E93-4ECA8210578F}">
      <dsp:nvSpPr>
        <dsp:cNvPr id="0" name=""/>
        <dsp:cNvSpPr/>
      </dsp:nvSpPr>
      <dsp:spPr>
        <a:xfrm>
          <a:off x="2911503" y="50083"/>
          <a:ext cx="560887" cy="6561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600" kern="1200"/>
        </a:p>
      </dsp:txBody>
      <dsp:txXfrm>
        <a:off x="2911503" y="181309"/>
        <a:ext cx="392621" cy="393680"/>
      </dsp:txXfrm>
    </dsp:sp>
    <dsp:sp modelId="{7F46BB27-9DB6-49B1-A828-A399DFCDD44E}">
      <dsp:nvSpPr>
        <dsp:cNvPr id="0" name=""/>
        <dsp:cNvSpPr/>
      </dsp:nvSpPr>
      <dsp:spPr>
        <a:xfrm>
          <a:off x="3705211" y="0"/>
          <a:ext cx="2645693" cy="756299"/>
        </a:xfrm>
        <a:prstGeom prst="roundRect">
          <a:avLst>
            <a:gd name="adj" fmla="val 1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ROBOTY BUDOWLANE</a:t>
          </a:r>
        </a:p>
      </dsp:txBody>
      <dsp:txXfrm>
        <a:off x="3727362" y="22151"/>
        <a:ext cx="2601391" cy="7119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E8B5F6-F9D7-4749-B781-224916E4A577}">
      <dsp:nvSpPr>
        <dsp:cNvPr id="0" name=""/>
        <dsp:cNvSpPr/>
      </dsp:nvSpPr>
      <dsp:spPr>
        <a:xfrm>
          <a:off x="4044124" y="2175669"/>
          <a:ext cx="542350" cy="1550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1175" y="0"/>
              </a:lnTo>
              <a:lnTo>
                <a:pt x="271175" y="1550164"/>
              </a:lnTo>
              <a:lnTo>
                <a:pt x="542350" y="155016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4274242" y="2909693"/>
        <a:ext cx="82115" cy="82115"/>
      </dsp:txXfrm>
    </dsp:sp>
    <dsp:sp modelId="{5C96BFB3-DB2A-49E2-A863-09D98B74050F}">
      <dsp:nvSpPr>
        <dsp:cNvPr id="0" name=""/>
        <dsp:cNvSpPr/>
      </dsp:nvSpPr>
      <dsp:spPr>
        <a:xfrm>
          <a:off x="4044124" y="2175669"/>
          <a:ext cx="542350" cy="516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1175" y="0"/>
              </a:lnTo>
              <a:lnTo>
                <a:pt x="271175" y="516721"/>
              </a:lnTo>
              <a:lnTo>
                <a:pt x="542350" y="51672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4296572" y="2415302"/>
        <a:ext cx="37454" cy="37454"/>
      </dsp:txXfrm>
    </dsp:sp>
    <dsp:sp modelId="{68D7C26B-7FCB-45F3-AC11-A8573170F8E3}">
      <dsp:nvSpPr>
        <dsp:cNvPr id="0" name=""/>
        <dsp:cNvSpPr/>
      </dsp:nvSpPr>
      <dsp:spPr>
        <a:xfrm>
          <a:off x="4044124" y="1658947"/>
          <a:ext cx="542350" cy="516721"/>
        </a:xfrm>
        <a:custGeom>
          <a:avLst/>
          <a:gdLst/>
          <a:ahLst/>
          <a:cxnLst/>
          <a:rect l="0" t="0" r="0" b="0"/>
          <a:pathLst>
            <a:path>
              <a:moveTo>
                <a:pt x="0" y="516721"/>
              </a:moveTo>
              <a:lnTo>
                <a:pt x="271175" y="516721"/>
              </a:lnTo>
              <a:lnTo>
                <a:pt x="271175" y="0"/>
              </a:lnTo>
              <a:lnTo>
                <a:pt x="542350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4296572" y="1898580"/>
        <a:ext cx="37454" cy="37454"/>
      </dsp:txXfrm>
    </dsp:sp>
    <dsp:sp modelId="{D33302FB-32F2-4264-B2AB-3EDC20A90D7C}">
      <dsp:nvSpPr>
        <dsp:cNvPr id="0" name=""/>
        <dsp:cNvSpPr/>
      </dsp:nvSpPr>
      <dsp:spPr>
        <a:xfrm>
          <a:off x="4044124" y="625504"/>
          <a:ext cx="542350" cy="1550164"/>
        </a:xfrm>
        <a:custGeom>
          <a:avLst/>
          <a:gdLst/>
          <a:ahLst/>
          <a:cxnLst/>
          <a:rect l="0" t="0" r="0" b="0"/>
          <a:pathLst>
            <a:path>
              <a:moveTo>
                <a:pt x="0" y="1550164"/>
              </a:moveTo>
              <a:lnTo>
                <a:pt x="271175" y="1550164"/>
              </a:lnTo>
              <a:lnTo>
                <a:pt x="271175" y="0"/>
              </a:lnTo>
              <a:lnTo>
                <a:pt x="542350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4274242" y="1359529"/>
        <a:ext cx="82115" cy="82115"/>
      </dsp:txXfrm>
    </dsp:sp>
    <dsp:sp modelId="{69F52A68-6D31-4B2A-A7ED-B96196FAF099}">
      <dsp:nvSpPr>
        <dsp:cNvPr id="0" name=""/>
        <dsp:cNvSpPr/>
      </dsp:nvSpPr>
      <dsp:spPr>
        <a:xfrm rot="16200000">
          <a:off x="1455078" y="1762291"/>
          <a:ext cx="4351338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b="1" kern="1200" dirty="0">
              <a:solidFill>
                <a:schemeClr val="tx1"/>
              </a:solidFill>
            </a:rPr>
            <a:t>PRACE PRZYGOTOWAWCZE</a:t>
          </a:r>
        </a:p>
      </dsp:txBody>
      <dsp:txXfrm>
        <a:off x="1455078" y="1762291"/>
        <a:ext cx="4351338" cy="826754"/>
      </dsp:txXfrm>
    </dsp:sp>
    <dsp:sp modelId="{4E36496B-ACD5-4180-9FE4-8D3C71B9ED9E}">
      <dsp:nvSpPr>
        <dsp:cNvPr id="0" name=""/>
        <dsp:cNvSpPr/>
      </dsp:nvSpPr>
      <dsp:spPr>
        <a:xfrm>
          <a:off x="4586475" y="212127"/>
          <a:ext cx="2711753" cy="8267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</a:rPr>
            <a:t>wytyczenie geodezyjne obiektów w terenie</a:t>
          </a:r>
        </a:p>
      </dsp:txBody>
      <dsp:txXfrm>
        <a:off x="4586475" y="212127"/>
        <a:ext cx="2711753" cy="826754"/>
      </dsp:txXfrm>
    </dsp:sp>
    <dsp:sp modelId="{FF5A3A73-62EF-4CF8-A1F5-8FC11FEF32C7}">
      <dsp:nvSpPr>
        <dsp:cNvPr id="0" name=""/>
        <dsp:cNvSpPr/>
      </dsp:nvSpPr>
      <dsp:spPr>
        <a:xfrm>
          <a:off x="4586475" y="1245570"/>
          <a:ext cx="2711753" cy="8267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</a:rPr>
            <a:t>wykonanie niwelacji terenu</a:t>
          </a:r>
        </a:p>
      </dsp:txBody>
      <dsp:txXfrm>
        <a:off x="4586475" y="1245570"/>
        <a:ext cx="2711753" cy="826754"/>
      </dsp:txXfrm>
    </dsp:sp>
    <dsp:sp modelId="{77FE1B0B-63AF-4B9F-96ED-FABC9F352F5D}">
      <dsp:nvSpPr>
        <dsp:cNvPr id="0" name=""/>
        <dsp:cNvSpPr/>
      </dsp:nvSpPr>
      <dsp:spPr>
        <a:xfrm>
          <a:off x="4586475" y="2279013"/>
          <a:ext cx="2711753" cy="8267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</a:rPr>
            <a:t>zagospodarowanie terenu budowy wraz z budową tymczasowych obiektów</a:t>
          </a:r>
        </a:p>
      </dsp:txBody>
      <dsp:txXfrm>
        <a:off x="4586475" y="2279013"/>
        <a:ext cx="2711753" cy="826754"/>
      </dsp:txXfrm>
    </dsp:sp>
    <dsp:sp modelId="{85837848-9774-40C9-BFE4-2E77DA125026}">
      <dsp:nvSpPr>
        <dsp:cNvPr id="0" name=""/>
        <dsp:cNvSpPr/>
      </dsp:nvSpPr>
      <dsp:spPr>
        <a:xfrm>
          <a:off x="4586475" y="3312456"/>
          <a:ext cx="2711753" cy="8267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chemeClr val="tx1"/>
              </a:solidFill>
            </a:rPr>
            <a:t>wykonanie przyłączy do sieci infrastruktury technicznej na potrzeby budowy</a:t>
          </a:r>
        </a:p>
      </dsp:txBody>
      <dsp:txXfrm>
        <a:off x="4586475" y="3312456"/>
        <a:ext cx="2711753" cy="8267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C74C2-E1BF-4C01-84E3-05B74671F640}">
      <dsp:nvSpPr>
        <dsp:cNvPr id="0" name=""/>
        <dsp:cNvSpPr/>
      </dsp:nvSpPr>
      <dsp:spPr>
        <a:xfrm>
          <a:off x="1587" y="1693730"/>
          <a:ext cx="3385343" cy="20312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1" kern="1200" dirty="0">
              <a:solidFill>
                <a:schemeClr val="tx1"/>
              </a:solidFill>
            </a:rPr>
            <a:t>ZGODA NA PRZYSTĄPIENIE DO UŻYTKOWANIA OBIEKTU BUDOWLANEGO</a:t>
          </a:r>
        </a:p>
      </dsp:txBody>
      <dsp:txXfrm>
        <a:off x="61079" y="1753222"/>
        <a:ext cx="3266359" cy="1912222"/>
      </dsp:txXfrm>
    </dsp:sp>
    <dsp:sp modelId="{40EEBBF9-5271-4943-90F2-17ADEEE1EDB9}">
      <dsp:nvSpPr>
        <dsp:cNvPr id="0" name=""/>
        <dsp:cNvSpPr/>
      </dsp:nvSpPr>
      <dsp:spPr>
        <a:xfrm>
          <a:off x="3725465" y="2289550"/>
          <a:ext cx="717692" cy="8395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700" kern="1200"/>
        </a:p>
      </dsp:txBody>
      <dsp:txXfrm>
        <a:off x="3725465" y="2457463"/>
        <a:ext cx="502384" cy="503739"/>
      </dsp:txXfrm>
    </dsp:sp>
    <dsp:sp modelId="{CDD3A364-FEAD-4DF5-B110-B13D56E779EF}">
      <dsp:nvSpPr>
        <dsp:cNvPr id="0" name=""/>
        <dsp:cNvSpPr/>
      </dsp:nvSpPr>
      <dsp:spPr>
        <a:xfrm>
          <a:off x="4741068" y="1693730"/>
          <a:ext cx="3385343" cy="203120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solidFill>
                <a:schemeClr val="tx1"/>
              </a:solidFill>
            </a:rPr>
            <a:t>MILCZENIE ADMINISTRACYJNE – BRAK SPRZECIWU W TERMINIE 14 DNI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solidFill>
                <a:schemeClr val="tx1"/>
              </a:solidFill>
            </a:rPr>
            <a:t>ZAŚWIADCZENIE Z URZĘDU</a:t>
          </a:r>
          <a:r>
            <a:rPr lang="pl-PL" sz="2200" kern="1200" dirty="0"/>
            <a:t> </a:t>
          </a:r>
        </a:p>
      </dsp:txBody>
      <dsp:txXfrm>
        <a:off x="4800560" y="1753222"/>
        <a:ext cx="3266359" cy="19122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C74C2-E1BF-4C01-84E3-05B74671F640}">
      <dsp:nvSpPr>
        <dsp:cNvPr id="0" name=""/>
        <dsp:cNvSpPr/>
      </dsp:nvSpPr>
      <dsp:spPr>
        <a:xfrm>
          <a:off x="1587" y="1693730"/>
          <a:ext cx="3385343" cy="20312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 dirty="0">
              <a:solidFill>
                <a:schemeClr val="tx1"/>
              </a:solidFill>
            </a:rPr>
            <a:t>SPRZECIW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(W TERMINIE 14 DNI OD DNIA DORĘCZENIA ZAWIADOMIENIA)</a:t>
          </a:r>
        </a:p>
      </dsp:txBody>
      <dsp:txXfrm>
        <a:off x="61079" y="1753222"/>
        <a:ext cx="3266359" cy="1912222"/>
      </dsp:txXfrm>
    </dsp:sp>
    <dsp:sp modelId="{40EEBBF9-5271-4943-90F2-17ADEEE1EDB9}">
      <dsp:nvSpPr>
        <dsp:cNvPr id="0" name=""/>
        <dsp:cNvSpPr/>
      </dsp:nvSpPr>
      <dsp:spPr>
        <a:xfrm>
          <a:off x="3725465" y="2289550"/>
          <a:ext cx="717692" cy="8395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/>
        </a:p>
      </dsp:txBody>
      <dsp:txXfrm>
        <a:off x="3725465" y="2457463"/>
        <a:ext cx="502384" cy="503739"/>
      </dsp:txXfrm>
    </dsp:sp>
    <dsp:sp modelId="{CDD3A364-FEAD-4DF5-B110-B13D56E779EF}">
      <dsp:nvSpPr>
        <dsp:cNvPr id="0" name=""/>
        <dsp:cNvSpPr/>
      </dsp:nvSpPr>
      <dsp:spPr>
        <a:xfrm>
          <a:off x="4741068" y="1693730"/>
          <a:ext cx="3385343" cy="203120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dirty="0">
              <a:solidFill>
                <a:schemeClr val="tx1"/>
              </a:solidFill>
            </a:rPr>
            <a:t>DECYZJA ADMINISTRACYJNA</a:t>
          </a:r>
        </a:p>
      </dsp:txBody>
      <dsp:txXfrm>
        <a:off x="4800560" y="1753222"/>
        <a:ext cx="3266359" cy="19122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61FDE2-79DB-4C5C-88F4-E0875B762BC4}">
      <dsp:nvSpPr>
        <dsp:cNvPr id="0" name=""/>
        <dsp:cNvSpPr/>
      </dsp:nvSpPr>
      <dsp:spPr>
        <a:xfrm rot="5400000">
          <a:off x="2567596" y="1008119"/>
          <a:ext cx="867764" cy="98791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494CE1-759A-4ED6-A0B5-134412287948}">
      <dsp:nvSpPr>
        <dsp:cNvPr id="0" name=""/>
        <dsp:cNvSpPr/>
      </dsp:nvSpPr>
      <dsp:spPr>
        <a:xfrm>
          <a:off x="2337691" y="46184"/>
          <a:ext cx="1460804" cy="1022516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chemeClr val="tx1"/>
              </a:solidFill>
            </a:rPr>
            <a:t>STWIERDZENIE UŻYTKOWANIA OBIEKTU BUDOWLANEGO Z NARUSZENIEM PRZEPISÓW PB</a:t>
          </a:r>
        </a:p>
      </dsp:txBody>
      <dsp:txXfrm>
        <a:off x="2387615" y="96108"/>
        <a:ext cx="1360956" cy="922668"/>
      </dsp:txXfrm>
    </dsp:sp>
    <dsp:sp modelId="{BF4AA98B-DBD9-4519-B3C7-7CEC08A94706}">
      <dsp:nvSpPr>
        <dsp:cNvPr id="0" name=""/>
        <dsp:cNvSpPr/>
      </dsp:nvSpPr>
      <dsp:spPr>
        <a:xfrm>
          <a:off x="3798496" y="143704"/>
          <a:ext cx="1062450" cy="8264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2800" kern="1200" dirty="0"/>
        </a:p>
      </dsp:txBody>
      <dsp:txXfrm>
        <a:off x="3798496" y="143704"/>
        <a:ext cx="1062450" cy="826442"/>
      </dsp:txXfrm>
    </dsp:sp>
    <dsp:sp modelId="{2B8C72BB-45D9-4361-9D36-F3FBDC1180CB}">
      <dsp:nvSpPr>
        <dsp:cNvPr id="0" name=""/>
        <dsp:cNvSpPr/>
      </dsp:nvSpPr>
      <dsp:spPr>
        <a:xfrm rot="5400000">
          <a:off x="3778758" y="2156742"/>
          <a:ext cx="867764" cy="98791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2715133"/>
            <a:satOff val="-13247"/>
            <a:lumOff val="18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FA4235-DD1C-4F68-8AB0-6638B50792E0}">
      <dsp:nvSpPr>
        <dsp:cNvPr id="0" name=""/>
        <dsp:cNvSpPr/>
      </dsp:nvSpPr>
      <dsp:spPr>
        <a:xfrm>
          <a:off x="3548853" y="1194807"/>
          <a:ext cx="1460804" cy="1022516"/>
        </a:xfrm>
        <a:prstGeom prst="roundRect">
          <a:avLst>
            <a:gd name="adj" fmla="val 16670"/>
          </a:avLst>
        </a:prstGeom>
        <a:solidFill>
          <a:schemeClr val="accent4">
            <a:hueOff val="1960178"/>
            <a:satOff val="-8155"/>
            <a:lumOff val="1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POUCZENIE INWESTORA LUB WŁAŚCICIELA </a:t>
          </a:r>
        </a:p>
      </dsp:txBody>
      <dsp:txXfrm>
        <a:off x="3598777" y="1244731"/>
        <a:ext cx="1360956" cy="922668"/>
      </dsp:txXfrm>
    </dsp:sp>
    <dsp:sp modelId="{86008CE7-A71C-4C45-87BE-A0EEE8AE6FCD}">
      <dsp:nvSpPr>
        <dsp:cNvPr id="0" name=""/>
        <dsp:cNvSpPr/>
      </dsp:nvSpPr>
      <dsp:spPr>
        <a:xfrm>
          <a:off x="5009658" y="1292327"/>
          <a:ext cx="1062450" cy="8264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050" kern="1200" dirty="0"/>
            <a:t> PRZEZ ORGAN NADZORU BUDOWLANEGO</a:t>
          </a:r>
        </a:p>
      </dsp:txBody>
      <dsp:txXfrm>
        <a:off x="5009658" y="1292327"/>
        <a:ext cx="1062450" cy="826442"/>
      </dsp:txXfrm>
    </dsp:sp>
    <dsp:sp modelId="{3D250BE0-6DFA-413F-B89F-5369FD085FA0}">
      <dsp:nvSpPr>
        <dsp:cNvPr id="0" name=""/>
        <dsp:cNvSpPr/>
      </dsp:nvSpPr>
      <dsp:spPr>
        <a:xfrm rot="5400000">
          <a:off x="4989921" y="3305365"/>
          <a:ext cx="867764" cy="98791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5430266"/>
            <a:satOff val="-26493"/>
            <a:lumOff val="3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3127BB-2737-4A1D-B35D-E418D4343500}">
      <dsp:nvSpPr>
        <dsp:cNvPr id="0" name=""/>
        <dsp:cNvSpPr/>
      </dsp:nvSpPr>
      <dsp:spPr>
        <a:xfrm>
          <a:off x="4760016" y="2343430"/>
          <a:ext cx="1460804" cy="1022516"/>
        </a:xfrm>
        <a:prstGeom prst="roundRect">
          <a:avLst>
            <a:gd name="adj" fmla="val 16670"/>
          </a:avLst>
        </a:prstGeom>
        <a:solidFill>
          <a:schemeClr val="accent4">
            <a:hueOff val="3920356"/>
            <a:satOff val="-16311"/>
            <a:lumOff val="3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b="1" kern="1200" dirty="0">
              <a:solidFill>
                <a:schemeClr val="tx1"/>
              </a:solidFill>
            </a:rPr>
            <a:t>SPRAWDZENIE, CZY OBIEKT BUDOWLANY NADAL JEST UŻYTKOWANY Z NARUSZENIEM PRZEPISÓW</a:t>
          </a:r>
        </a:p>
      </dsp:txBody>
      <dsp:txXfrm>
        <a:off x="4809940" y="2393354"/>
        <a:ext cx="1360956" cy="922668"/>
      </dsp:txXfrm>
    </dsp:sp>
    <dsp:sp modelId="{1B92BAD1-43CB-48EC-9F53-74DF8E8EC130}">
      <dsp:nvSpPr>
        <dsp:cNvPr id="0" name=""/>
        <dsp:cNvSpPr/>
      </dsp:nvSpPr>
      <dsp:spPr>
        <a:xfrm>
          <a:off x="6220821" y="2440950"/>
          <a:ext cx="1062450" cy="8264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1200" kern="1200" dirty="0"/>
            <a:t>   PO UPŁYWIE 60 DNI OD DNIA DORĘCZENIA POUCZENIA</a:t>
          </a:r>
        </a:p>
      </dsp:txBody>
      <dsp:txXfrm>
        <a:off x="6220821" y="2440950"/>
        <a:ext cx="1062450" cy="826442"/>
      </dsp:txXfrm>
    </dsp:sp>
    <dsp:sp modelId="{063F0889-8B27-4517-88B3-A71102508BE8}">
      <dsp:nvSpPr>
        <dsp:cNvPr id="0" name=""/>
        <dsp:cNvSpPr/>
      </dsp:nvSpPr>
      <dsp:spPr>
        <a:xfrm rot="5400000">
          <a:off x="6201083" y="4453988"/>
          <a:ext cx="867764" cy="98791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8145398"/>
            <a:satOff val="-39740"/>
            <a:lumOff val="56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B536E5-5926-4788-9C8B-DDC273B42ADE}">
      <dsp:nvSpPr>
        <dsp:cNvPr id="0" name=""/>
        <dsp:cNvSpPr/>
      </dsp:nvSpPr>
      <dsp:spPr>
        <a:xfrm>
          <a:off x="5971178" y="3492053"/>
          <a:ext cx="1460804" cy="1022516"/>
        </a:xfrm>
        <a:prstGeom prst="roundRect">
          <a:avLst>
            <a:gd name="adj" fmla="val 16670"/>
          </a:avLst>
        </a:prstGeom>
        <a:solidFill>
          <a:schemeClr val="accent4">
            <a:hueOff val="5880535"/>
            <a:satOff val="-24466"/>
            <a:lumOff val="5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b="1" kern="1200" dirty="0">
              <a:solidFill>
                <a:schemeClr val="tx1"/>
              </a:solidFill>
            </a:rPr>
            <a:t>W PRZYPADKU DALSZYCH NARUSZEŃ – WYMIERZENIE W DRODZE POSTANOWIENIA KARY Z TYTUŁU NIELEGALNEGO UŻYTKOWANIA  OBIEKTU BUDOWLANEGO</a:t>
          </a:r>
        </a:p>
      </dsp:txBody>
      <dsp:txXfrm>
        <a:off x="6021102" y="3541977"/>
        <a:ext cx="1360956" cy="922668"/>
      </dsp:txXfrm>
    </dsp:sp>
    <dsp:sp modelId="{680D6943-6D1A-4EB8-8986-CBF6ADB1B784}">
      <dsp:nvSpPr>
        <dsp:cNvPr id="0" name=""/>
        <dsp:cNvSpPr/>
      </dsp:nvSpPr>
      <dsp:spPr>
        <a:xfrm>
          <a:off x="7431983" y="3589573"/>
          <a:ext cx="1062450" cy="8264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7CEF8-A779-4D45-9357-A073EC2113E9}">
      <dsp:nvSpPr>
        <dsp:cNvPr id="0" name=""/>
        <dsp:cNvSpPr/>
      </dsp:nvSpPr>
      <dsp:spPr>
        <a:xfrm rot="5400000">
          <a:off x="7412246" y="5602610"/>
          <a:ext cx="867764" cy="98791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10860531"/>
            <a:satOff val="-52986"/>
            <a:lumOff val="75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C41700-878D-4B1E-97AF-CCB1BB6597FA}">
      <dsp:nvSpPr>
        <dsp:cNvPr id="0" name=""/>
        <dsp:cNvSpPr/>
      </dsp:nvSpPr>
      <dsp:spPr>
        <a:xfrm>
          <a:off x="7182341" y="4640676"/>
          <a:ext cx="1460804" cy="1022516"/>
        </a:xfrm>
        <a:prstGeom prst="roundRect">
          <a:avLst>
            <a:gd name="adj" fmla="val 16670"/>
          </a:avLst>
        </a:prstGeom>
        <a:solidFill>
          <a:schemeClr val="accent4">
            <a:hueOff val="7840713"/>
            <a:satOff val="-32622"/>
            <a:lumOff val="7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b="1" kern="1200" dirty="0">
              <a:solidFill>
                <a:schemeClr val="tx1"/>
              </a:solidFill>
            </a:rPr>
            <a:t>SPRAWDZENIE, CZY OBIEKT BUDOWLANY NADAL JEST UŻYTKOWANY Z NARUSZENIEM PRZEPISÓW</a:t>
          </a:r>
        </a:p>
      </dsp:txBody>
      <dsp:txXfrm>
        <a:off x="7232265" y="4690600"/>
        <a:ext cx="1360956" cy="922668"/>
      </dsp:txXfrm>
    </dsp:sp>
    <dsp:sp modelId="{80F7B2D0-F318-4177-8CFD-7388B193482C}">
      <dsp:nvSpPr>
        <dsp:cNvPr id="0" name=""/>
        <dsp:cNvSpPr/>
      </dsp:nvSpPr>
      <dsp:spPr>
        <a:xfrm>
          <a:off x="8643146" y="4738196"/>
          <a:ext cx="1062450" cy="8264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02EE0E-6D97-4798-A9C8-DE8AC1A9F5AD}">
      <dsp:nvSpPr>
        <dsp:cNvPr id="0" name=""/>
        <dsp:cNvSpPr/>
      </dsp:nvSpPr>
      <dsp:spPr>
        <a:xfrm>
          <a:off x="8393503" y="5789299"/>
          <a:ext cx="1460804" cy="1022516"/>
        </a:xfrm>
        <a:prstGeom prst="roundRect">
          <a:avLst>
            <a:gd name="adj" fmla="val 1667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b="1" kern="1200" dirty="0">
              <a:solidFill>
                <a:schemeClr val="tx1"/>
              </a:solidFill>
            </a:rPr>
            <a:t>W PRZYPADKU DALSZYCH NARUSZEŃ – PONOWNE WYMIERZENIE W DRODZE POSTANOWIENIA KARY Z TYTUŁU NIELEGALNEGO UŻYTKOWANIA  OBIEKTU BUDOWLANEGO</a:t>
          </a:r>
        </a:p>
      </dsp:txBody>
      <dsp:txXfrm>
        <a:off x="8443427" y="5839223"/>
        <a:ext cx="1360956" cy="9226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F9E52C-ADC8-525F-FCA0-7D59DA131C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2546C09-3BFA-1FB1-CF95-B95306D455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EFDC250-2093-5C84-4FFA-200BD982E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A38-4F36-40D0-87ED-10514E9BE16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B15A8DA-8B44-B71B-2D85-E2CDDEF54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211EFF1-DE5B-1E0B-8C7C-FEF5251E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E31D-FFE3-45BC-8860-0C81008C1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760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D829EB-511A-9705-9227-E0F9F56BE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5255457-1BF9-19A1-1C6F-794925EE11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43ADC69-21EA-7DC1-783F-EAE1BE7F8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A38-4F36-40D0-87ED-10514E9BE16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1752BA8-1EB4-F53A-0B7F-939779A83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99AFADF-F248-EE8D-71A6-9BD92BD5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E31D-FFE3-45BC-8860-0C81008C1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624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8D499F3A-691E-3D65-F556-DEDA5DFC2A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C6EDA7F-CE94-7E40-561D-368DB883B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C5687AE-A4BD-53E5-4E2D-75B6E17FA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A38-4F36-40D0-87ED-10514E9BE16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72478C2-7240-62B6-00EC-24A191570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1C49AB4-28CF-F638-3797-960CDF585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E31D-FFE3-45BC-8860-0C81008C1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81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D265FB-292D-5928-E4C2-AC303F563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709083-2ADE-9EFD-BAD9-2AB4DEE32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479A0BF-0320-D785-F5D7-33C0497A8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A38-4F36-40D0-87ED-10514E9BE16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D9E0BE-BFD7-6EE6-A7DF-25D429F96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2B85250-E655-CBB5-490F-8437C47BF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E31D-FFE3-45BC-8860-0C81008C1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84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6B58B9-3B28-E54C-6A13-11C7BC035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3F8396A-DDC1-8AA9-D402-5E4797C90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3423649-FE70-63DF-DEF8-7D6C1F642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A38-4F36-40D0-87ED-10514E9BE16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9B69F0E-2B52-8C83-9CE6-F1433050C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10DB295-5C8A-7251-FF00-AB9D095C5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E31D-FFE3-45BC-8860-0C81008C1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33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917C07-46BF-E2F5-5C45-3E5DE1517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BEF2DD-3211-CA5F-5107-473E9D3A41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B99D635-F70F-DB9E-D286-EA4C756B7D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6F62386-2215-7FB9-5C2C-5A31096A3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A38-4F36-40D0-87ED-10514E9BE16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E39B655-AC26-BEB2-897F-E35EFE648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71B5129-0FC9-C9AF-494C-E42761BDA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E31D-FFE3-45BC-8860-0C81008C1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66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0AC033-B6F1-C945-2EC0-D6D6201AC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AA0D25E-E3BE-61C6-AF23-59345C291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8D2B3F0-9C4C-318C-FBED-1F503C96F3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8682963-83DC-1079-5B4D-3131FF00AE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3756263-E2B0-EDA5-71CA-4F1E276C1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C3BE7F1-786B-3906-41EB-7CF6EC23C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A38-4F36-40D0-87ED-10514E9BE16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B6051B0-EEB7-C0D7-C1AB-D70AFB574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C48C6B8-34AF-7C8F-5C57-5EFF51AFD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E31D-FFE3-45BC-8860-0C81008C1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82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270EC1-3AA6-2D78-136A-422949812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63BA246-7F28-9F86-303F-6E8F5F781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A38-4F36-40D0-87ED-10514E9BE16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9C2FEC5-056F-7735-95A2-B0229987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DD26CD9-ADA8-1D92-D24E-A0D17A023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E31D-FFE3-45BC-8860-0C81008C1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77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181C20E-B22A-6061-2280-D816A6D54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A38-4F36-40D0-87ED-10514E9BE16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FBE3837-5265-A375-C536-402DD1516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5C366E7-D969-003A-1AA5-CF9BA46E9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E31D-FFE3-45BC-8860-0C81008C1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73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CBB62C-DA8F-B8AB-7104-B27A2BF76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13774F-D56B-E25B-DEC6-BDA42AF61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2D839E7-E912-A78D-8278-0E1F5D7775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3361409-1194-5B82-9B4A-F5E23161B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A38-4F36-40D0-87ED-10514E9BE16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00BDBC2-686B-423D-756B-A4E1551A8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5E319C4-822F-715F-4E36-1DA665FA6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E31D-FFE3-45BC-8860-0C81008C1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35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DB22C6-C796-D53F-F6D4-E31828C30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46F3AC6-6954-2705-18E1-EC98B7E6F2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559012F-D643-04EF-7FC7-A1D219B73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E91B7BB-ED7D-6108-3696-6992CAC46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A38-4F36-40D0-87ED-10514E9BE16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B37D477-F73E-626B-C262-09FC21ACB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C4F3C6B-2AE2-1884-5790-927D82468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E31D-FFE3-45BC-8860-0C81008C1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99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94298BD-EB36-896B-8889-B0E43E392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E126D06-2B05-A487-22C8-44D455BCD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186175C-4055-CFA5-DFAA-15046B0A63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0AA38-4F36-40D0-87ED-10514E9BE16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D3F3D61-7E7E-C641-429B-9A2EBAFFF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B368801-98D5-2A85-9386-3E214170D8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EE31D-FFE3-45BC-8860-0C81008C1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366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x.pl/#/jurisprudence/523511290/1/ii-sa-kr-718-22-przebudowa-wyrok-wojewodzkiego-sadu-administracyjnego-w-krakowie?cm=URELATIONS" TargetMode="External"/><Relationship Id="rId2" Type="http://schemas.openxmlformats.org/officeDocument/2006/relationships/hyperlink" Target="https://sip.lex.pl/#/jurisprudence/523437604/1/ii-osk-932-19-przebudowa-a-odbudowa-obiektu-budowlanego-wyrok-naczelnego-sadu-administracyjnego?cm=URELATION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ip.lex.pl/#/jurisprudence/523666437/1/ii-osk-516-22-roboty-budowlane-prowadzone-w-stosunku-do-calego-obiektu-realizowane-etapami-w...?cm=URELATION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x.pl/#/jurisprudence/523596027/1/ii-sa-ld-749-22-pojecie-rozbudowy-wyrok-wojewodzkiego-sadu-administracyjnego-w-lodzi?cm=URELATIONS" TargetMode="External"/><Relationship Id="rId2" Type="http://schemas.openxmlformats.org/officeDocument/2006/relationships/hyperlink" Target="https://sip.lex.pl/#/jurisprudence/523601914/1/ii-osk-226-20-pojecie-odbudowy-wyrok-naczelnego-sadu-administracyjnego?cm=URELATION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x.pl/#/jurisprudence/523412407/1/ii-sa-ld-730-21-rozbudowa-obiektu-budowlanego-wyrok-wojewodzkiego-sadu-administracyjnego-w-lodzi?cm=URELATIONS" TargetMode="External"/><Relationship Id="rId2" Type="http://schemas.openxmlformats.org/officeDocument/2006/relationships/hyperlink" Target="https://sip.lex.pl/#/jurisprudence/523448382/1/vii-sa-wa-1264-21-nadbudowa-a-rozbudowa-obiektu-budowlanego-wyrok-wojewodzkiego-sadu...?cm=URELATION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9736770-FA36-4158-94D9-FE96A3AA5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pl-PL" sz="7200"/>
              <a:t>PROCES BUDOWY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67D3C8B-2818-4C81-BA1A-FF649DBF5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pl-PL" sz="2800" dirty="0"/>
              <a:t>DR KARINA PILARZ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1336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DB3655-352F-370F-8528-AF2BBA9BC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7E5482-0873-BE94-2154-109695C67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pl-PL" dirty="0"/>
          </a:p>
          <a:p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Naczelnego Sądu Administracyjnego </a:t>
            </a:r>
            <a:r>
              <a:rPr lang="pl-PL" b="1" u="sng" dirty="0">
                <a:solidFill>
                  <a:srgbClr val="0070C0"/>
                </a:solidFill>
              </a:rPr>
              <a:t>z dnia  12 kwietnia 2022 r., sygn. akt II OSK 932/19, (LEX nr 3343908)  </a:t>
            </a:r>
          </a:p>
          <a:p>
            <a:pPr marL="0" indent="0" algn="just">
              <a:buNone/>
            </a:pPr>
            <a:r>
              <a:rPr lang="pl-PL" dirty="0"/>
              <a:t>Podczas gdy wyróżnikiem prac składających się na budowę jest powstanie nowej substancji budowlanej w znaczeniu "zmiany charakterystycznych parametrów danego obiektu" - np. wykonanie nadbudowy nowej kondygnacji lub zwiększenie kubatury obiektu, w przypadku przebudowy, może zmienić się poprzez zmianę np. parametrów technicznych - układ funkcjonalny budynku, ale tylko pod warunkiem, że "parametry charakterystyczne" zachowają wielkość sprzed przebudowy. W przypadku przebudowy zakres ingerencji w istniejącą już substancję budowlaną jest zatem węższy.</a:t>
            </a:r>
          </a:p>
          <a:p>
            <a:endParaRPr lang="pl-PL" dirty="0"/>
          </a:p>
          <a:p>
            <a:pPr algn="just"/>
            <a:r>
              <a:rPr lang="pl-PL" b="1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Wojewódzkiego Sądu Administracyjnego w Krakowie </a:t>
            </a:r>
            <a:r>
              <a:rPr lang="pl-PL" b="1" u="sng" dirty="0">
                <a:solidFill>
                  <a:srgbClr val="0070C0"/>
                </a:solidFill>
              </a:rPr>
              <a:t>z dnia  25 sierpnia 2022 r., sygn. akt II SA/Kr 718/22, (LEX nr 3417594) </a:t>
            </a:r>
          </a:p>
          <a:p>
            <a:pPr marL="0" indent="0" algn="just">
              <a:buNone/>
            </a:pPr>
            <a:r>
              <a:rPr lang="pl-PL" dirty="0"/>
              <a:t>Przemurowanie ściany zewnętrznej oraz rozbiórka i wymiana stropu garażu ingeruje w konstrukcję obiektu i jako taka stanowi przebudowę w rozumieniu art. 3 pkt 7a ustawy - Prawo budowlane, uwzględniając, że nie doprowadziła ona do zmiany charakterystycznych parametrów obiektu, jak m.in. jego szerokość, czy długość.</a:t>
            </a:r>
          </a:p>
          <a:p>
            <a:endParaRPr lang="pl-PL" dirty="0"/>
          </a:p>
          <a:p>
            <a:r>
              <a:rPr lang="pl-PL" b="1" u="sng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Naczelnego Sądu Administracyjnego </a:t>
            </a:r>
            <a:r>
              <a:rPr lang="pl-PL" b="1" u="sng" dirty="0">
                <a:solidFill>
                  <a:srgbClr val="0070C0"/>
                </a:solidFill>
              </a:rPr>
              <a:t>z dnia  5 czerwca 2023 r., sygn. akt II OSK 516/22, (LEX nr 3572741)</a:t>
            </a:r>
          </a:p>
          <a:p>
            <a:pPr marL="0" indent="0" algn="just">
              <a:buNone/>
            </a:pPr>
            <a:r>
              <a:rPr lang="pl-PL" dirty="0"/>
              <a:t>Przebudowa stanowi szczególny rodzaj wykonywania robót budowlanych, które mają doprowadzić do zmiany parametrów użytkowych (np. powiększenie liczby pomieszczeń) lub technicznych (np. zwiększenie przepustowości instalacji) istniejącego obiektu budowlanego.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4066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898909-1C5A-4073-AA60-3C5E9FAB5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Dokumentacja procesu budowy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BBEB50-D40E-4404-A436-D77841584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u="sng" dirty="0"/>
              <a:t>Definicja legalna </a:t>
            </a:r>
            <a:r>
              <a:rPr lang="pl-PL" dirty="0"/>
              <a:t>art. 3 pkt 13 PB</a:t>
            </a:r>
            <a:endParaRPr lang="pl-PL" b="1" u="sng" dirty="0"/>
          </a:p>
          <a:p>
            <a:pPr marL="0" indent="0" algn="just">
              <a:buNone/>
            </a:pPr>
            <a:r>
              <a:rPr lang="pl-PL" b="1" dirty="0"/>
              <a:t>Dokumentacja budowy </a:t>
            </a:r>
            <a:r>
              <a:rPr lang="pl-PL" dirty="0"/>
              <a:t>– należy przez to rozumieć pozwolenie na budowę lub zgłoszenie wraz z załączonym projektem budowlanym, dziennik budowy, protokoły odbiorów częściowych i końcowych, rysunki i opisy służące realizacji obiektu, dokumenty geodezyjne i książkę obmiarów.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>
                <a:highlight>
                  <a:srgbClr val="00FFFF"/>
                </a:highlight>
              </a:rPr>
              <a:t>Dokumentację budowy prowadzi kierownik budowy.</a:t>
            </a:r>
          </a:p>
        </p:txBody>
      </p:sp>
    </p:spTree>
    <p:extLst>
      <p:ext uri="{BB962C8B-B14F-4D97-AF65-F5344CB8AC3E}">
        <p14:creationId xmlns:p14="http://schemas.microsoft.com/office/powerpoint/2010/main" val="2394433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439AE7-1386-406A-87F5-0A35AD07C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DZIENNIK BUDOWY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C2A7B8-1434-4BC1-A660-200BB4925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1353800" cy="49017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Art. 45</a:t>
            </a:r>
          </a:p>
          <a:p>
            <a:pPr marL="0" indent="0" algn="just">
              <a:buNone/>
            </a:pPr>
            <a:r>
              <a:rPr lang="pl-PL" sz="2400" dirty="0"/>
              <a:t>W przypadku robót budowlanych wymagających ustanowienia kierownika budowy prowadzi się dziennik budowy zgodnie z przepisami rozdziału 5a.</a:t>
            </a:r>
            <a:endParaRPr lang="pl-PL" sz="2400" b="1" i="0" u="none" strike="noStrike" baseline="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715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0602F8-9797-46EE-820E-46A05BA26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dirty="0"/>
              <a:t>rozdział 5a PB – Dziennik budowy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B69001-F281-47F5-8965-25A12862A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902" y="1825625"/>
            <a:ext cx="11607282" cy="478044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3600" dirty="0"/>
              <a:t>Art.  47a</a:t>
            </a:r>
          </a:p>
          <a:p>
            <a:pPr marL="0" indent="0" algn="just">
              <a:buNone/>
            </a:pPr>
            <a:r>
              <a:rPr lang="pl-PL" sz="3600" dirty="0"/>
              <a:t>1. Dziennik budowy stanowi </a:t>
            </a:r>
            <a:r>
              <a:rPr lang="pl-PL" sz="3600" b="1" dirty="0">
                <a:solidFill>
                  <a:srgbClr val="FF6600"/>
                </a:solidFill>
              </a:rPr>
              <a:t>urzędowy dokument </a:t>
            </a:r>
            <a:r>
              <a:rPr lang="pl-PL" sz="3600" dirty="0"/>
              <a:t>przeznaczony do rejestrowania:</a:t>
            </a:r>
          </a:p>
          <a:p>
            <a:pPr marL="0" indent="0" algn="just">
              <a:buNone/>
            </a:pPr>
            <a:r>
              <a:rPr lang="pl-PL" sz="3600" dirty="0"/>
              <a:t>1) przebiegu robót budowlanych oraz</a:t>
            </a:r>
          </a:p>
          <a:p>
            <a:pPr marL="0" indent="0" algn="just">
              <a:buNone/>
            </a:pPr>
            <a:r>
              <a:rPr lang="pl-PL" sz="3600" dirty="0"/>
              <a:t>2) zdarzeń i okoliczności zachodzących w toku wykonywania robót budowlanych, mających znaczenie przy ocenie technicznej prawidłowości wykonywania tych robót.</a:t>
            </a:r>
          </a:p>
          <a:p>
            <a:pPr marL="0" indent="0" algn="just">
              <a:buNone/>
            </a:pPr>
            <a:r>
              <a:rPr lang="pl-PL" sz="3600" dirty="0"/>
              <a:t>2. Rejestrowanie, o którym mowa w ust. 1, odbywa się w formie wpisów.</a:t>
            </a:r>
          </a:p>
        </p:txBody>
      </p:sp>
    </p:spTree>
    <p:extLst>
      <p:ext uri="{BB962C8B-B14F-4D97-AF65-F5344CB8AC3E}">
        <p14:creationId xmlns:p14="http://schemas.microsoft.com/office/powerpoint/2010/main" val="1434466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3C6407-3B48-A5B1-3A87-F98F72259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97E63B-4154-F8FA-FB89-892B1FEE0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Art.  47c</a:t>
            </a:r>
          </a:p>
          <a:p>
            <a:pPr marL="0" indent="0" algn="just">
              <a:buNone/>
            </a:pPr>
            <a:r>
              <a:rPr lang="pl-PL" dirty="0"/>
              <a:t>1. Dziennik budowy prowadzi się w postaci:</a:t>
            </a:r>
          </a:p>
          <a:p>
            <a:pPr marL="0" indent="0" algn="just">
              <a:buNone/>
            </a:pPr>
            <a:r>
              <a:rPr lang="pl-PL" dirty="0"/>
              <a:t>1) papierowej, z uwzględnieniem art. 47v, albo</a:t>
            </a:r>
          </a:p>
          <a:p>
            <a:pPr marL="0" indent="0" algn="just">
              <a:buNone/>
            </a:pPr>
            <a:r>
              <a:rPr lang="pl-PL" dirty="0"/>
              <a:t>2) elektronicznej.</a:t>
            </a:r>
          </a:p>
          <a:p>
            <a:pPr marL="0" indent="0" algn="just">
              <a:buNone/>
            </a:pPr>
            <a:r>
              <a:rPr lang="pl-PL" dirty="0"/>
              <a:t>(…)</a:t>
            </a:r>
          </a:p>
          <a:p>
            <a:pPr marL="0" indent="0" algn="just">
              <a:buNone/>
            </a:pPr>
            <a:r>
              <a:rPr lang="pl-PL" dirty="0"/>
              <a:t>3. Dziennik budowy w postaci elektronicznej prowadzi się w systemie Elektroniczny Dziennik Budowy, zwanym dalej "systemem EDB".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Art.  47d</a:t>
            </a:r>
          </a:p>
          <a:p>
            <a:pPr marL="0" indent="0" algn="just">
              <a:buNone/>
            </a:pPr>
            <a:r>
              <a:rPr lang="pl-PL" dirty="0">
                <a:solidFill>
                  <a:srgbClr val="00B050"/>
                </a:solidFill>
              </a:rPr>
              <a:t>Za prowadzenie dziennika budowy zgodnie z przepisami ustawy odpowiada kierownik budowy.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5338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1235B9-8C63-05D9-8686-548CF7F9D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0E2CB9-154A-E5EC-D734-FF9640AC7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dirty="0"/>
              <a:t>Art.  47e</a:t>
            </a:r>
          </a:p>
          <a:p>
            <a:pPr marL="0" indent="0" algn="just">
              <a:buNone/>
            </a:pPr>
            <a:r>
              <a:rPr lang="pl-PL" dirty="0"/>
              <a:t>1. Uprawnionymi do dokonania wpisu w dzienniku budowy są:</a:t>
            </a:r>
          </a:p>
          <a:p>
            <a:pPr marL="0" indent="0" algn="just">
              <a:buNone/>
            </a:pPr>
            <a:r>
              <a:rPr lang="pl-PL" dirty="0"/>
              <a:t>1) uczestnicy procesu budowlanego;</a:t>
            </a:r>
          </a:p>
          <a:p>
            <a:pPr marL="0" indent="0" algn="just">
              <a:buNone/>
            </a:pPr>
            <a:r>
              <a:rPr lang="pl-PL" dirty="0"/>
              <a:t>2) geodeta uprawniony wykonujący na terenie budowy czynności geodezyjne na potrzeby budownictwa;</a:t>
            </a:r>
          </a:p>
          <a:p>
            <a:pPr marL="0" indent="0" algn="just">
              <a:buNone/>
            </a:pPr>
            <a:r>
              <a:rPr lang="pl-PL" dirty="0"/>
              <a:t>3) upoważnieni pracownicy organów nadzoru budowlanego i innych organów uprawnionych do kontroli przestrzegania przepisów na terenie budowy, w ramach dokonywanych czynności kontrolnych.</a:t>
            </a:r>
          </a:p>
          <a:p>
            <a:pPr marL="0" indent="0" algn="just">
              <a:buNone/>
            </a:pPr>
            <a:r>
              <a:rPr lang="pl-PL" dirty="0"/>
              <a:t>2. Pracownik organu nadzoru budowlanego, o którym mowa w ust. 1 pkt 3, potwierdza swoją obecność na terenie budowy wpisem w dzienniku budowy.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094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538003-54A8-052D-4B1C-7711621FE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B503B9-A382-564C-05F2-96300AF02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Art.  47g</a:t>
            </a:r>
          </a:p>
          <a:p>
            <a:pPr marL="0" indent="0" algn="just">
              <a:buNone/>
            </a:pPr>
            <a:r>
              <a:rPr lang="pl-PL" dirty="0"/>
              <a:t>1. </a:t>
            </a:r>
            <a:r>
              <a:rPr lang="pl-PL" dirty="0">
                <a:solidFill>
                  <a:srgbClr val="00B050"/>
                </a:solidFill>
              </a:rPr>
              <a:t>O wydanie dziennika budowy występuje inwestor.</a:t>
            </a:r>
          </a:p>
          <a:p>
            <a:pPr marL="0" indent="0" algn="just">
              <a:buNone/>
            </a:pPr>
            <a:r>
              <a:rPr lang="pl-PL" dirty="0"/>
              <a:t>2. Organem właściwym do wydania dziennika budowy jest:</a:t>
            </a:r>
          </a:p>
          <a:p>
            <a:pPr marL="0" indent="0" algn="just">
              <a:buNone/>
            </a:pPr>
            <a:r>
              <a:rPr lang="pl-PL" dirty="0"/>
              <a:t>1) organ administracji architektoniczno-budowlanej;</a:t>
            </a:r>
          </a:p>
          <a:p>
            <a:pPr marL="0" indent="0" algn="just">
              <a:buNone/>
            </a:pPr>
            <a:r>
              <a:rPr lang="pl-PL" dirty="0"/>
              <a:t>2) organ nadzoru budowlanego - w przypadku robót budowlanych objętych decyzją o:</a:t>
            </a:r>
          </a:p>
          <a:p>
            <a:pPr marL="0" indent="0" algn="just">
              <a:buNone/>
            </a:pPr>
            <a:r>
              <a:rPr lang="pl-PL" dirty="0"/>
              <a:t>a) legalizacji budowy, o której mowa w art. 49 ust. 4,</a:t>
            </a:r>
          </a:p>
          <a:p>
            <a:pPr marL="0" indent="0" algn="just">
              <a:buNone/>
            </a:pPr>
            <a:r>
              <a:rPr lang="pl-PL" dirty="0"/>
              <a:t>b) pozwoleniu na wznowienie robót budowlanych, o której mowa w art. 51 ust. 4.</a:t>
            </a:r>
          </a:p>
          <a:p>
            <a:pPr marL="0" indent="0" algn="just">
              <a:buNone/>
            </a:pPr>
            <a:r>
              <a:rPr lang="pl-PL" dirty="0"/>
              <a:t>3. Wystąpienie o wydanie dziennika budowy prowadzonego w postaci elektronicznej następuje w systemie EDB.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34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E654CD-FC1A-D77E-361F-105FC51C0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488CC0-9BA1-10D0-0631-B0AEAE922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Art.  47h</a:t>
            </a:r>
          </a:p>
          <a:p>
            <a:pPr marL="0" indent="0" algn="just">
              <a:buNone/>
            </a:pPr>
            <a:r>
              <a:rPr lang="pl-PL" dirty="0"/>
              <a:t>1. Wydanie dziennika budowy następuje przez:</a:t>
            </a:r>
          </a:p>
          <a:p>
            <a:pPr marL="0" indent="0" algn="just">
              <a:buNone/>
            </a:pPr>
            <a:r>
              <a:rPr lang="pl-PL" dirty="0"/>
              <a:t>1) ostemplowanie przedłożonego przez inwestora dziennika budowy prowadzonego w postaci papierowej albo</a:t>
            </a:r>
          </a:p>
          <a:p>
            <a:pPr marL="0" indent="0" algn="just">
              <a:buNone/>
            </a:pPr>
            <a:r>
              <a:rPr lang="pl-PL" dirty="0"/>
              <a:t>2) zapewnienie dostępu w systemie EDB do dziennika budowy prowadzonego w postaci elektronicznej.</a:t>
            </a:r>
          </a:p>
          <a:p>
            <a:pPr marL="0" indent="0" algn="just">
              <a:buNone/>
            </a:pPr>
            <a:r>
              <a:rPr lang="pl-PL" dirty="0"/>
              <a:t>2. Każdemu wydawanemu dziennikowi budowy prowadzonemu w postaci elektronicznej nadaje się w systemie EDB indywidualny numer.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176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B8AF66-DB9E-ED9F-C1B3-09C3ED25F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8CC85B-59BF-D805-69FE-3BA90FD1B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Art.  47k</a:t>
            </a:r>
          </a:p>
          <a:p>
            <a:pPr marL="0" indent="0" algn="just">
              <a:buNone/>
            </a:pPr>
            <a:r>
              <a:rPr lang="pl-PL" dirty="0"/>
              <a:t>1. </a:t>
            </a:r>
            <a:r>
              <a:rPr lang="pl-PL" dirty="0">
                <a:solidFill>
                  <a:srgbClr val="00B050"/>
                </a:solidFill>
              </a:rPr>
              <a:t>Dziennik budowy prowadzony w postaci papierowej można kontynuować w postaci elektronicznej.</a:t>
            </a:r>
          </a:p>
          <a:p>
            <a:pPr marL="0" indent="0" algn="just">
              <a:buNone/>
            </a:pPr>
            <a:r>
              <a:rPr lang="pl-PL" dirty="0"/>
              <a:t>2. W przypadku, o którym mowa w ust. 1, inwestor występuje o wydanie dziennika budowy w postaci elektronicznej, a po jego wydaniu kierownik budowy lub inwestor zamyka wpisem dziennik budowy w postaci papierowej.</a:t>
            </a:r>
          </a:p>
          <a:p>
            <a:pPr marL="0" indent="0" algn="just">
              <a:buNone/>
            </a:pPr>
            <a:r>
              <a:rPr lang="pl-PL" dirty="0"/>
              <a:t>3. </a:t>
            </a:r>
            <a:r>
              <a:rPr lang="pl-PL" dirty="0">
                <a:solidFill>
                  <a:srgbClr val="FF6699"/>
                </a:solidFill>
              </a:rPr>
              <a:t>Dziennik budowy prowadzony w postaci elektronicznej może być kontynuowany tylko w postaci elektronicznej.</a:t>
            </a:r>
          </a:p>
          <a:p>
            <a:pPr marL="0" indent="0" algn="just">
              <a:buNone/>
            </a:pPr>
            <a:endParaRPr lang="pl-PL" dirty="0">
              <a:solidFill>
                <a:srgbClr val="FF6699"/>
              </a:solidFill>
            </a:endParaRPr>
          </a:p>
          <a:p>
            <a:pPr marL="0" indent="0">
              <a:buNone/>
            </a:pPr>
            <a:r>
              <a:rPr lang="pl-PL" dirty="0"/>
              <a:t>Art.  47v</a:t>
            </a:r>
          </a:p>
          <a:p>
            <a:pPr marL="0" indent="0" algn="just">
              <a:buNone/>
            </a:pPr>
            <a:r>
              <a:rPr lang="pl-PL" dirty="0"/>
              <a:t>Dziennik budowy w postaci papierowej </a:t>
            </a:r>
            <a:r>
              <a:rPr lang="pl-PL" b="1" dirty="0">
                <a:solidFill>
                  <a:srgbClr val="00B0F0"/>
                </a:solidFill>
              </a:rPr>
              <a:t>wydaje się do dnia 31 grudnia 2029 r.</a:t>
            </a:r>
            <a:r>
              <a:rPr lang="pl-PL" dirty="0"/>
              <a:t>, z wyjątkiem dziennika budowy dotyczącego robót budowlanych na terenach zamkniętych ustalonych decyzją Ministra Obrony Narodowej.</a:t>
            </a:r>
          </a:p>
          <a:p>
            <a:pPr marL="0" indent="0" algn="just">
              <a:buNone/>
            </a:pPr>
            <a:endParaRPr lang="pl-PL" dirty="0">
              <a:solidFill>
                <a:srgbClr val="FF6699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1842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AD8044-5C26-4AB4-B8F5-69FB4AB35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426330-24F2-45B8-BE5F-1060CE1ED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Obowiązkiem kierownika budowy jest przygotowanie </a:t>
            </a:r>
            <a:r>
              <a:rPr lang="pl-PL" b="1" dirty="0">
                <a:solidFill>
                  <a:srgbClr val="00B0F0"/>
                </a:solidFill>
              </a:rPr>
              <a:t>dokumentacji powykonawczej</a:t>
            </a:r>
            <a:r>
              <a:rPr lang="pl-PL" dirty="0"/>
              <a:t> obiektu budowlanego (Art. 22 pkt 8 PB)-&gt; dokumentacja budowy z naniesionymi zmianami dokonanymi w toku wykonywania robót oraz geodezyjnymi pomiarami powykonawczymi -&gt; </a:t>
            </a:r>
            <a:r>
              <a:rPr lang="pl-PL" i="1" dirty="0">
                <a:solidFill>
                  <a:srgbClr val="D60093"/>
                </a:solidFill>
              </a:rPr>
              <a:t>definicja legalna art. 3 pkt 14 PB</a:t>
            </a:r>
            <a:r>
              <a:rPr lang="pl-PL" dirty="0"/>
              <a:t>;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dirty="0"/>
              <a:t>Art. 57. </a:t>
            </a:r>
            <a:r>
              <a:rPr lang="pl-PL" dirty="0"/>
              <a:t>1. Do zawiadomienia o zakończeniu budowy obiektu budowlanego lub wniosku o udzielenie pozwolenia na użytkowanie inwestor jest obowiązany dołączyć: </a:t>
            </a:r>
          </a:p>
          <a:p>
            <a:pPr marL="0" indent="0" algn="just">
              <a:buNone/>
            </a:pPr>
            <a:r>
              <a:rPr lang="pl-PL" dirty="0"/>
              <a:t>1) oryginał dziennika budowy prowadzonego w postaci papierowej, a w przypadku prowadzenia dziennika budowy w postaci elektronicznej numer tego dziennika, o którym mowa w art. 47h ust. 2</a:t>
            </a:r>
          </a:p>
        </p:txBody>
      </p:sp>
    </p:spTree>
    <p:extLst>
      <p:ext uri="{BB962C8B-B14F-4D97-AF65-F5344CB8AC3E}">
        <p14:creationId xmlns:p14="http://schemas.microsoft.com/office/powerpoint/2010/main" val="1603020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2CE4BF-2CA8-4BE1-A7BC-47A166887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Organizacja procesu budowy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7F4169-E950-44D6-AB9B-3C8FBD627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/>
          </a:p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b="1" dirty="0"/>
              <a:t>Organizacja procesu budowy należy do obowiązków inwestora </a:t>
            </a:r>
            <a:r>
              <a:rPr lang="pl-PL" dirty="0"/>
              <a:t>(uwzględnia przy tym zawarte w przepisach zasady bezpieczeństwa i ochrony zdrowia).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43191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96DC07-D322-4806-A04B-4DC2191A6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Zakończenie budowy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05C268-481C-4872-82EC-0B2D3256A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pl-PL" dirty="0"/>
          </a:p>
          <a:p>
            <a:pPr algn="just">
              <a:buFontTx/>
              <a:buChar char="-"/>
            </a:pPr>
            <a:r>
              <a:rPr lang="pl-PL" dirty="0"/>
              <a:t>Zakończenie budowy obiektu budowlanego, dla którego wymagane jest pozwolenie na budowę lub zgłoszenie budowy wymaga </a:t>
            </a:r>
            <a:r>
              <a:rPr lang="pl-PL" dirty="0">
                <a:solidFill>
                  <a:schemeClr val="accent6">
                    <a:lumMod val="75000"/>
                  </a:schemeClr>
                </a:solidFill>
              </a:rPr>
              <a:t>zgody organu nadzoru budowlanego na użytkowanie obiektu</a:t>
            </a:r>
            <a:r>
              <a:rPr lang="pl-PL" dirty="0"/>
              <a:t>;</a:t>
            </a:r>
          </a:p>
          <a:p>
            <a:pPr algn="just">
              <a:buFontTx/>
              <a:buChar char="-"/>
            </a:pPr>
            <a:r>
              <a:rPr lang="pl-PL" dirty="0">
                <a:solidFill>
                  <a:schemeClr val="accent1"/>
                </a:solidFill>
              </a:rPr>
              <a:t>obowiązkiem </a:t>
            </a:r>
            <a:r>
              <a:rPr lang="pl-PL" b="1" u="sng" dirty="0">
                <a:solidFill>
                  <a:schemeClr val="accent1"/>
                </a:solidFill>
              </a:rPr>
              <a:t>inwestora</a:t>
            </a:r>
            <a:r>
              <a:rPr lang="pl-PL" dirty="0">
                <a:solidFill>
                  <a:schemeClr val="accent1"/>
                </a:solidFill>
              </a:rPr>
              <a:t> jest zawiadomienie o zakończeniu budowy oraz złożenie wniosku o udzielenie pozwolenia na użytkowanie </a:t>
            </a:r>
            <a:r>
              <a:rPr lang="pl-PL" dirty="0"/>
              <a:t>przed rozpoczęciem użytkowania obiektu.</a:t>
            </a:r>
          </a:p>
        </p:txBody>
      </p:sp>
    </p:spTree>
    <p:extLst>
      <p:ext uri="{BB962C8B-B14F-4D97-AF65-F5344CB8AC3E}">
        <p14:creationId xmlns:p14="http://schemas.microsoft.com/office/powerpoint/2010/main" val="1586739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7CCF80-AA95-4852-B235-25255B64F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Zawiadomienie o zakończeniu budowy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69C06B-B4E1-44E5-B872-BDA6B865A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  <a:p>
            <a:pPr algn="just">
              <a:buFontTx/>
              <a:buChar char="-"/>
            </a:pPr>
            <a:r>
              <a:rPr lang="pl-PL" dirty="0"/>
              <a:t>Wnosi je inwestor;</a:t>
            </a:r>
          </a:p>
          <a:p>
            <a:pPr algn="just">
              <a:buFontTx/>
              <a:buChar char="-"/>
            </a:pPr>
            <a:r>
              <a:rPr lang="pl-PL" dirty="0"/>
              <a:t>PB określa załączniki, jakie zawiadomienie powinno zawierać;</a:t>
            </a:r>
          </a:p>
          <a:p>
            <a:pPr algn="just">
              <a:buFontTx/>
              <a:buChar char="-"/>
            </a:pPr>
            <a:r>
              <a:rPr lang="pl-PL" dirty="0"/>
              <a:t>organ nadzoru bada, czy stan obiektu budowlanego jest zgodny z przepisami prawa budowlanego oraz pozwoleniem na budowę.</a:t>
            </a:r>
          </a:p>
        </p:txBody>
      </p:sp>
    </p:spTree>
    <p:extLst>
      <p:ext uri="{BB962C8B-B14F-4D97-AF65-F5344CB8AC3E}">
        <p14:creationId xmlns:p14="http://schemas.microsoft.com/office/powerpoint/2010/main" val="25576890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6E10BA-ABA3-4AAF-90E6-9651987A6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DDED3D-1094-4D42-8567-33253CFB6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3600" dirty="0"/>
              <a:t>Art. 54</a:t>
            </a:r>
          </a:p>
          <a:p>
            <a:pPr marL="0" indent="0" algn="just">
              <a:buNone/>
            </a:pPr>
            <a:r>
              <a:rPr lang="pl-PL" sz="24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1. </a:t>
            </a:r>
            <a:r>
              <a:rPr lang="pl-PL" sz="2400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</a:rPr>
              <a:t>Do użytkowania obiektu budowlanego</a:t>
            </a:r>
            <a:r>
              <a:rPr lang="pl-PL" sz="24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pl-PL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na budowę którego wymagana jest decyzja o pozwoleniu na budowę albo zgłoszenie budowy</a:t>
            </a:r>
            <a:r>
              <a:rPr lang="pl-PL" sz="24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o której mowa w art. 29 ust. 1 pkt 1 i 2, można przystąpić, </a:t>
            </a:r>
            <a:r>
              <a:rPr lang="pl-PL" sz="240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z zastrzeżeniem art. 55 i art. 57</a:t>
            </a:r>
            <a:r>
              <a:rPr lang="pl-PL" sz="24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pl-PL" sz="2400" b="1" i="0" u="sng" strike="noStrike" baseline="0" dirty="0">
                <a:solidFill>
                  <a:srgbClr val="00B050"/>
                </a:solidFill>
                <a:latin typeface="Times New Roman" panose="02020603050405020304" pitchFamily="18" charset="0"/>
              </a:rPr>
              <a:t>po zawiadomieniu organu nadzoru budowlanego o zakończeniu budowy, jeżeli organ ten, w terminie 14 dni od dnia doręczenia zawiadomienia, nie zgłosi sprzeciwu w drodze decyzji.</a:t>
            </a:r>
            <a:r>
              <a:rPr lang="pl-PL" sz="24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Przepis art. 30 ust. 6a stosuje się. </a:t>
            </a:r>
          </a:p>
          <a:p>
            <a:pPr marL="0" indent="0" algn="just">
              <a:buNone/>
            </a:pPr>
            <a:r>
              <a:rPr lang="pl-PL" sz="24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2. Organ nadzoru budowlanego </a:t>
            </a:r>
            <a:r>
              <a:rPr lang="pl-PL" sz="2400" i="0" u="none" strike="noStrike" baseline="0" dirty="0">
                <a:solidFill>
                  <a:srgbClr val="00B050"/>
                </a:solidFill>
                <a:latin typeface="Times New Roman" panose="02020603050405020304" pitchFamily="18" charset="0"/>
              </a:rPr>
              <a:t>może z urzędu przed upływem terminu</a:t>
            </a:r>
            <a:r>
              <a:rPr lang="pl-PL" sz="24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o którym mowa w ust. 1, </a:t>
            </a:r>
            <a:r>
              <a:rPr lang="pl-PL" sz="2400" i="0" u="none" strike="noStrike" baseline="0" dirty="0">
                <a:solidFill>
                  <a:srgbClr val="00B050"/>
                </a:solidFill>
                <a:latin typeface="Times New Roman" panose="02020603050405020304" pitchFamily="18" charset="0"/>
              </a:rPr>
              <a:t>wydać zaświadczenie o braku podstaw do wniesienia sprzeciwu. </a:t>
            </a:r>
            <a:r>
              <a:rPr lang="pl-PL" sz="2400" i="0" u="none" strike="noStrike" baseline="0" dirty="0">
                <a:solidFill>
                  <a:srgbClr val="D60093"/>
                </a:solidFill>
                <a:latin typeface="Times New Roman" panose="02020603050405020304" pitchFamily="18" charset="0"/>
              </a:rPr>
              <a:t>Wydanie zaświadczenia wyłącza możliwość wniesienia sprzeciwu</a:t>
            </a:r>
            <a:r>
              <a:rPr lang="pl-PL" sz="24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o którym mowa w ust. 1, </a:t>
            </a:r>
            <a:r>
              <a:rPr lang="pl-PL" sz="2400" i="0" u="none" strike="noStrike" baseline="0" dirty="0">
                <a:solidFill>
                  <a:srgbClr val="D60093"/>
                </a:solidFill>
                <a:latin typeface="Times New Roman" panose="02020603050405020304" pitchFamily="18" charset="0"/>
              </a:rPr>
              <a:t>oraz uprawnia inwestora do rozpoczęcia użytkowania obiektu</a:t>
            </a:r>
            <a:r>
              <a:rPr lang="pl-PL" sz="24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o którym mowa w ust. 1. 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66933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2A55FA-B7A5-4D15-A8AE-CD3241F21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3167C1-6D0E-4BD4-82F0-D7A1C3314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AEAA7E0-824D-493B-A619-CE9FFFDB72FA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5F224B7-6B91-4F83-8A82-DC6BC04C0C3B}"/>
              </a:ext>
            </a:extLst>
          </p:cNvPr>
          <p:cNvGraphicFramePr/>
          <p:nvPr/>
        </p:nvGraphicFramePr>
        <p:xfrm>
          <a:off x="2032000" y="301033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891207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EE1FE7-581C-4753-85F7-47284D81F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Pozwolenie na użytkowanie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A3A318-9A70-481E-BA54-45EC1680B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1353800" cy="5032375"/>
          </a:xfrm>
        </p:spPr>
        <p:txBody>
          <a:bodyPr>
            <a:normAutofit fontScale="85000" lnSpcReduction="20000"/>
          </a:bodyPr>
          <a:lstStyle/>
          <a:p>
            <a:pPr algn="just">
              <a:buFontTx/>
              <a:buChar char="-"/>
            </a:pPr>
            <a:endParaRPr lang="pl-PL" dirty="0"/>
          </a:p>
          <a:p>
            <a:pPr marL="0" indent="0" algn="just">
              <a:buNone/>
            </a:pPr>
            <a:r>
              <a:rPr lang="pl-PL" b="1" u="sng" dirty="0">
                <a:solidFill>
                  <a:srgbClr val="D60093"/>
                </a:solidFill>
              </a:rPr>
              <a:t>Art. 55 PB – w jakich sytuacjach wymagane jest otrzymanie pozwolenia na użytkowanie</a:t>
            </a:r>
            <a:r>
              <a:rPr lang="pl-PL" dirty="0"/>
              <a:t>:</a:t>
            </a:r>
          </a:p>
          <a:p>
            <a:pPr marL="514350" indent="-514350" algn="just">
              <a:buAutoNum type="arabicParenR"/>
            </a:pPr>
            <a:r>
              <a:rPr lang="pl-PL" dirty="0"/>
              <a:t>obiekt budowlany wymaga uzyskania decyzji o pozwoleniu na budowę oraz należy do jednej ze wskazanych w ust. 1 kategorii – wyjaśnienie oznaczeń znajduje się w załączniku do ustawy;</a:t>
            </a:r>
          </a:p>
          <a:p>
            <a:pPr marL="514350" indent="-514350" algn="just">
              <a:buAutoNum type="arabicParenR"/>
            </a:pPr>
            <a:r>
              <a:rPr lang="pl-PL" dirty="0"/>
              <a:t>w przypadku wydania decyzji o legalizacji oraz decyzji w sprawie zatwierdzenia projektu budowlanego i pozwolenia na wznowienie robót budowlanych/decyzji o zatwierdzeniu projektu budowlanego zamiennego;</a:t>
            </a:r>
          </a:p>
          <a:p>
            <a:pPr marL="514350" indent="-514350" algn="just">
              <a:buAutoNum type="arabicParenR"/>
            </a:pPr>
            <a:r>
              <a:rPr lang="pl-PL" dirty="0"/>
              <a:t>przystąpienie do użytkowania obiektu budowlanego ma nastąpić przed wykonaniem wszystkich robót budowlanych.</a:t>
            </a:r>
          </a:p>
          <a:p>
            <a:pPr marL="0" indent="0" algn="just">
              <a:buNone/>
            </a:pPr>
            <a:r>
              <a:rPr lang="pl-PL" dirty="0"/>
              <a:t>- o zakończeniu budowy obiektu budowlanego i zamiarze przystąpienia do jego użytkowania inwestor, w stosunku do którego nałożono obowiązek uzyskania pozwolenia na użytkowanie obiektu budowlanego, jest obowiązany zawiadomić organy: 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Państwowej Inspekcji Sanitarnej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Państwowej Straży Pożarnej.</a:t>
            </a:r>
          </a:p>
        </p:txBody>
      </p:sp>
    </p:spTree>
    <p:extLst>
      <p:ext uri="{BB962C8B-B14F-4D97-AF65-F5344CB8AC3E}">
        <p14:creationId xmlns:p14="http://schemas.microsoft.com/office/powerpoint/2010/main" val="18400277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C2A475-D564-4B94-A6EB-E497A92B9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721417-9705-4B24-A801-99BA30521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1353800" cy="503237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Art. 59. </a:t>
            </a:r>
            <a:r>
              <a:rPr lang="pl-PL" dirty="0"/>
              <a:t>1. Organ nadzoru budowlanego </a:t>
            </a:r>
            <a:r>
              <a:rPr lang="pl-PL" dirty="0">
                <a:highlight>
                  <a:srgbClr val="00FFFF"/>
                </a:highlight>
              </a:rPr>
              <a:t>wydaje decyzję w sprawie pozwolenia na użytkowanie obiektu budowlanego po przeprowadzeniu obowiązkowej kontroli</a:t>
            </a:r>
            <a:r>
              <a:rPr lang="pl-PL" dirty="0"/>
              <a:t>, o której mowa w art. 59a. </a:t>
            </a:r>
          </a:p>
          <a:p>
            <a:pPr marL="0" indent="0" algn="just">
              <a:buNone/>
            </a:pPr>
            <a:r>
              <a:rPr lang="pl-PL" dirty="0"/>
              <a:t>2. Organ nadzoru budowlanego może w pozwoleniu na użytkowanie obiektu budowlanego określić warunki użytkowania tego obiektu albo uzależnić jego użytkowanie od wykonania, w oznaczonym terminie, określonych robót budowlanych. </a:t>
            </a:r>
          </a:p>
          <a:p>
            <a:pPr marL="0" indent="0" algn="just">
              <a:buNone/>
            </a:pPr>
            <a:r>
              <a:rPr lang="pl-PL" dirty="0"/>
              <a:t>3. Jeżeli organ nadzoru budowlanego stwierdzi, że obiekt budowlany spełnia warunki, określone w ust. 1, pomimo niewykonania części robót wykończeniowych lub innych robót budowlanych związanych z obiektem, w wydanym pozwoleniu na użytkowanie może określić termin wykonania tych robót. </a:t>
            </a:r>
          </a:p>
          <a:p>
            <a:pPr marL="0" indent="0" algn="just">
              <a:buNone/>
            </a:pPr>
            <a:r>
              <a:rPr lang="pl-PL" dirty="0"/>
              <a:t>(…)</a:t>
            </a:r>
          </a:p>
          <a:p>
            <a:pPr marL="0" indent="0" algn="just">
              <a:buNone/>
            </a:pPr>
            <a:r>
              <a:rPr lang="pl-PL" dirty="0"/>
              <a:t>4a. Inwestor jest obowiązany zawiadomić organ nadzoru budowlanego o zakończeniu robót budowlanych prowadzonych, po przystąpieniu do użytkowania obiektu budowlanego, na podstawie pozwolenia na użytkowanie. </a:t>
            </a:r>
          </a:p>
          <a:p>
            <a:pPr marL="0" indent="0" algn="just">
              <a:buNone/>
            </a:pPr>
            <a:r>
              <a:rPr lang="pl-PL" dirty="0"/>
              <a:t>5. Organ nadzoru budowlanego, z zastrzeżeniem ust. 2 i 3, odmawia wydania pozwolenia na użytkowanie obiektu budowlanego w przypadku niespełnienia wymagań określonych w ust. 1 i w art. 57 ust. 1–4. Przepisy art. 51 stosuje się odpowiednio. </a:t>
            </a:r>
          </a:p>
          <a:p>
            <a:pPr marL="0" indent="0" algn="just">
              <a:buNone/>
            </a:pPr>
            <a:r>
              <a:rPr lang="pl-PL" dirty="0"/>
              <a:t>(…)</a:t>
            </a:r>
          </a:p>
          <a:p>
            <a:pPr marL="0" indent="0" algn="just">
              <a:buNone/>
            </a:pPr>
            <a:r>
              <a:rPr lang="pl-PL" dirty="0"/>
              <a:t>7. Stroną w postępowaniu w sprawie pozwolenia na użytkowanie jest wyłącznie inwestor, a w przypadku inwestycji KZN – inwestor i Prezes Krajowego Zasobu Nieruchomości.</a:t>
            </a:r>
          </a:p>
        </p:txBody>
      </p:sp>
    </p:spTree>
    <p:extLst>
      <p:ext uri="{BB962C8B-B14F-4D97-AF65-F5344CB8AC3E}">
        <p14:creationId xmlns:p14="http://schemas.microsoft.com/office/powerpoint/2010/main" val="27436142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F595E9-5DCA-4809-B979-1E1465CDB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0D1116-4A00-4E19-A56B-F64C0ABEC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1968"/>
            <a:ext cx="12192000" cy="674603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b="1" dirty="0"/>
              <a:t>Art. 59a. </a:t>
            </a:r>
          </a:p>
          <a:p>
            <a:pPr marL="0" indent="0" algn="just">
              <a:buNone/>
            </a:pPr>
            <a:r>
              <a:rPr lang="pl-PL" dirty="0">
                <a:solidFill>
                  <a:srgbClr val="D60093"/>
                </a:solidFill>
              </a:rPr>
              <a:t>1. Organ nadzoru budowlanego przeprowadza, na wezwanie inwestora, obowiązkową kontrolę budowy w zakresie jej zgodności z ustaleniami i warunkami określonymi w decyzji o pozwoleniu na budowę oraz z projektem budowlanym. </a:t>
            </a:r>
          </a:p>
          <a:p>
            <a:pPr marL="0" indent="0" algn="just">
              <a:buNone/>
            </a:pPr>
            <a:r>
              <a:rPr lang="pl-PL" dirty="0"/>
              <a:t>2. Kontrola obejmuje sprawdzenie: </a:t>
            </a:r>
          </a:p>
          <a:p>
            <a:pPr marL="0" indent="0" algn="just">
              <a:buNone/>
            </a:pPr>
            <a:r>
              <a:rPr lang="pl-PL" dirty="0"/>
              <a:t>1) zgodności obiektu budowlanego z projektem zagospodarowania działki lub terenu; </a:t>
            </a:r>
          </a:p>
          <a:p>
            <a:pPr marL="0" indent="0" algn="just">
              <a:buNone/>
            </a:pPr>
            <a:r>
              <a:rPr lang="pl-PL" dirty="0"/>
              <a:t>2) zgodności obiektu budowlanego z projektem architektoniczno-budowlanym i technicznym, w zakresie: </a:t>
            </a:r>
          </a:p>
          <a:p>
            <a:pPr marL="514350" indent="-514350" algn="just">
              <a:buAutoNum type="alphaLcParenR"/>
            </a:pPr>
            <a:r>
              <a:rPr lang="pl-PL" dirty="0"/>
              <a:t>charakterystycznych parametrów technicznych w zakresie powierzchni zabudowy, wysokości, długości, szerokości i liczby kondygnacji,</a:t>
            </a:r>
          </a:p>
          <a:p>
            <a:pPr marL="514350" indent="-514350" algn="just">
              <a:buAutoNum type="alphaLcParenR"/>
            </a:pPr>
            <a:r>
              <a:rPr lang="pl-PL" dirty="0"/>
              <a:t>wykonania widocznych elementów nośnych układu konstrukcyjnego obiektu budowlanego, </a:t>
            </a:r>
          </a:p>
          <a:p>
            <a:pPr marL="514350" indent="-514350" algn="just">
              <a:buAutoNum type="alphaLcParenR"/>
            </a:pPr>
            <a:r>
              <a:rPr lang="pl-PL" dirty="0"/>
              <a:t>geometrii dachu (kąt nachylenia, wysokość kalenicy i układ połaci dachowych), </a:t>
            </a:r>
          </a:p>
          <a:p>
            <a:pPr marL="514350" indent="-514350" algn="just">
              <a:buAutoNum type="alphaLcParenR"/>
            </a:pPr>
            <a:r>
              <a:rPr lang="pl-PL" dirty="0"/>
              <a:t>wykonania urządzeń budowlanych, </a:t>
            </a:r>
          </a:p>
          <a:p>
            <a:pPr marL="514350" indent="-514350" algn="just">
              <a:buAutoNum type="alphaLcParenR"/>
            </a:pPr>
            <a:r>
              <a:rPr lang="pl-PL" dirty="0"/>
              <a:t>wykonania instalacji zapewniających użytkowanie obiektu budowlanego zgodnie z przeznaczeniem, </a:t>
            </a:r>
          </a:p>
          <a:p>
            <a:pPr marL="514350" indent="-514350" algn="just">
              <a:buAutoNum type="alphaLcParenR"/>
            </a:pPr>
            <a:r>
              <a:rPr lang="pl-PL" dirty="0"/>
              <a:t>zapewnienia warunków niezbędnych do korzystania z tego obiektu przez osoby niepełnosprawne, o których mowa w art. 1 Konwencji o prawach osób niepełnosprawnych, sporządzonej w Nowym Jorku dnia 13 grudnia 2006 r., w tym osoby starsze – w stosunku do obiektu użyteczności publicznej i budynku mieszkalnego wielorodzinnego; </a:t>
            </a:r>
          </a:p>
          <a:p>
            <a:pPr marL="0" indent="0" algn="just">
              <a:buNone/>
            </a:pPr>
            <a:r>
              <a:rPr lang="pl-PL" dirty="0"/>
              <a:t>2a) spełnienia warunków wskazanych w art. 55 ust. 1b, jeżeli przystąpienie do użytkowania obiektu budowlanego ma nastąpić przed wykonaniem wszystkich robót budowlanych;</a:t>
            </a:r>
          </a:p>
          <a:p>
            <a:pPr marL="0" indent="0" algn="just">
              <a:buNone/>
            </a:pPr>
            <a:r>
              <a:rPr lang="pl-PL" dirty="0"/>
              <a:t>3) wyrobów budowlanych szczególnie istotnych dla bezpieczeństwa konstrukcji i bezpieczeństwa pożarowego;</a:t>
            </a:r>
          </a:p>
          <a:p>
            <a:pPr marL="0" indent="0" algn="just">
              <a:buNone/>
            </a:pPr>
            <a:r>
              <a:rPr lang="pl-PL" dirty="0"/>
              <a:t>4) w przypadku nałożenia w pozwoleniu na budowę obowiązku rozbiórki istniejących obiektów budowlanych nieprzewidzianych do dalszego użytkowania lub tymczasowych obiektów budowlanych – wykonania tego obowiązku, jeżeli upłynął termin rozbiórki określony w pozwoleniu; </a:t>
            </a:r>
          </a:p>
          <a:p>
            <a:pPr marL="0" indent="0" algn="just">
              <a:buNone/>
            </a:pPr>
            <a:r>
              <a:rPr lang="pl-PL" dirty="0"/>
              <a:t>5) uporządkowania terenu budowy. </a:t>
            </a:r>
          </a:p>
        </p:txBody>
      </p:sp>
    </p:spTree>
    <p:extLst>
      <p:ext uri="{BB962C8B-B14F-4D97-AF65-F5344CB8AC3E}">
        <p14:creationId xmlns:p14="http://schemas.microsoft.com/office/powerpoint/2010/main" val="6138726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619378-ED19-48F7-B3C6-AE50FC280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808C38-8F0B-4B73-B71D-107F8915B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Art. 59d. </a:t>
            </a:r>
            <a:r>
              <a:rPr lang="pl-PL" dirty="0"/>
              <a:t>1. Organ nadzoru budowlanego, po przeprowadzeniu obowiązkowej kontroli, sporządza protokół w trzech egzemplarzach. Jeden egzemplarz protokołu doręcza się inwestorowi bezzwłocznie po przeprowadzeniu kontroli, drugi egzemplarz przekazuje się organowi wyższego stopnia, a trzeci pozostaje w organie nadzoru budowlanego. </a:t>
            </a:r>
          </a:p>
          <a:p>
            <a:pPr marL="0" indent="0" algn="just">
              <a:buNone/>
            </a:pPr>
            <a:r>
              <a:rPr lang="pl-PL" dirty="0"/>
              <a:t>(…)</a:t>
            </a:r>
          </a:p>
          <a:p>
            <a:pPr marL="0" indent="0" algn="just">
              <a:buNone/>
            </a:pPr>
            <a:r>
              <a:rPr lang="pl-PL" dirty="0"/>
              <a:t>2. Protokół przechowuje się przez okres istnienia obiektu budowlanego. </a:t>
            </a:r>
          </a:p>
          <a:p>
            <a:pPr marL="0" indent="0" algn="just">
              <a:buNone/>
            </a:pPr>
            <a:r>
              <a:rPr lang="pl-PL" dirty="0"/>
              <a:t>(…)</a:t>
            </a:r>
          </a:p>
        </p:txBody>
      </p:sp>
    </p:spTree>
    <p:extLst>
      <p:ext uri="{BB962C8B-B14F-4D97-AF65-F5344CB8AC3E}">
        <p14:creationId xmlns:p14="http://schemas.microsoft.com/office/powerpoint/2010/main" val="5464404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6204AB-941A-404B-955D-3267CE2BF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69C0F6-186C-4707-8529-955DE38E4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1353800" cy="503237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b="1" dirty="0"/>
              <a:t>Art. 59e. </a:t>
            </a:r>
          </a:p>
          <a:p>
            <a:pPr marL="0" indent="0" algn="just">
              <a:buNone/>
            </a:pPr>
            <a:r>
              <a:rPr lang="pl-PL" dirty="0"/>
              <a:t>Obowiązkową kontrolę budowy lub obiektu budowlanego może przeprowadzać, z upoważnienia właściwego organu nadzoru budowlanego, wyłącznie osoba zatrudniona w tym organie i posiadająca uprawnienia budowlane. </a:t>
            </a:r>
          </a:p>
          <a:p>
            <a:pPr marL="0" indent="0" algn="just">
              <a:buNone/>
            </a:pPr>
            <a:r>
              <a:rPr lang="pl-PL" b="1" dirty="0"/>
              <a:t>Art. 59f.</a:t>
            </a:r>
          </a:p>
          <a:p>
            <a:pPr marL="0" indent="0" algn="just">
              <a:buNone/>
            </a:pPr>
            <a:r>
              <a:rPr lang="pl-PL" b="1" dirty="0"/>
              <a:t>W przypadku stwierdzenia w trakcie obowiązkowej kontroli nieprawidłowości</a:t>
            </a:r>
            <a:r>
              <a:rPr lang="pl-PL" dirty="0"/>
              <a:t> </a:t>
            </a:r>
            <a:r>
              <a:rPr lang="pl-PL" b="1" dirty="0"/>
              <a:t>wymierza się karę.</a:t>
            </a:r>
            <a:endParaRPr lang="pl-PL" dirty="0"/>
          </a:p>
          <a:p>
            <a:pPr marL="0" indent="0" algn="just">
              <a:buNone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W przypadku wymierzenia kary organ nadzoru budowlanego, w drodze decyzji, odmawia wydania pozwolenia na użytkowanie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r>
              <a:rPr lang="pl-PL" b="1" dirty="0"/>
              <a:t>Art. 59g. </a:t>
            </a:r>
            <a:r>
              <a:rPr lang="pl-PL" dirty="0"/>
              <a:t>1. Karę </a:t>
            </a:r>
            <a:r>
              <a:rPr lang="pl-PL" b="1" dirty="0"/>
              <a:t>organ nadzoru budowlanego wymierza w drodze postanowienia, na które przysługuje zażalenie</a:t>
            </a:r>
            <a:r>
              <a:rPr lang="pl-PL" dirty="0"/>
              <a:t>. Wpływy z kar stanowią dochód budżetu państwa  (…)</a:t>
            </a:r>
          </a:p>
        </p:txBody>
      </p:sp>
    </p:spTree>
    <p:extLst>
      <p:ext uri="{BB962C8B-B14F-4D97-AF65-F5344CB8AC3E}">
        <p14:creationId xmlns:p14="http://schemas.microsoft.com/office/powerpoint/2010/main" val="19990590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374E3C-9F4A-4A15-AEBD-0FB26F6EB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3538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Art. 59h.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pl-PL" sz="18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Nie stwierdza się nieważności decyzji o pozwoleniu na użytkowanie, jeżeli upłynęło 5 lat od dnia, w którym decyzja o pozwoleniu na użytkowanie stała się ostateczna. </a:t>
            </a:r>
            <a:r>
              <a:rPr lang="pl-PL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Przepis art. 158 § 2 Kodeksu postępowania administracyjnego stosuje się odpowiednio. </a:t>
            </a:r>
          </a:p>
          <a:p>
            <a:pPr marL="0" indent="0" algn="just">
              <a:buNone/>
            </a:pPr>
            <a:r>
              <a:rPr lang="pl-PL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Art. 59i. 1. W przypadku stwierdzenia użytkowania obiektu budowlanego lub jego części </a:t>
            </a:r>
            <a:r>
              <a:rPr lang="pl-PL" sz="1800" i="0" u="sng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z naruszeniem przepisów</a:t>
            </a:r>
            <a:r>
              <a:rPr lang="pl-PL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art. 54 i art. 55 </a:t>
            </a:r>
            <a:r>
              <a:rPr lang="pl-PL" sz="1800" b="1" i="0" u="none" strike="noStrike" baseline="0" dirty="0">
                <a:solidFill>
                  <a:schemeClr val="accent6"/>
                </a:solidFill>
                <a:latin typeface="Times New Roman" panose="02020603050405020304" pitchFamily="18" charset="0"/>
              </a:rPr>
              <a:t>organ nadzoru budowlanego poucza inwestora lub właściciela</a:t>
            </a:r>
            <a:r>
              <a:rPr lang="pl-PL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że obiekt budowlany nie może być użytkowany bez uzyskania decyzji o pozwoleniu na użytkowanie lub dokonania skutecznego zawiadomienia o zakończeniu budowy. </a:t>
            </a:r>
          </a:p>
          <a:p>
            <a:pPr marL="0" indent="0" algn="just">
              <a:buNone/>
            </a:pPr>
            <a:r>
              <a:rPr lang="pl-PL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2. Organ nadzoru budowlanego potwierdza pouczenie wpisem w protokole kontroli, a w przypadku nieobecności inwestora lub właściciela doręcza pouczenie na piśmie. </a:t>
            </a:r>
            <a:endParaRPr lang="pl-PL" sz="1800" i="0" u="none" strike="noStrike" baseline="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i="0" u="none" strike="noStrike" baseline="0" dirty="0">
                <a:latin typeface="Times New Roman" panose="02020603050405020304" pitchFamily="18" charset="0"/>
              </a:rPr>
              <a:t>3. Organ nadzoru budowlanego </a:t>
            </a:r>
            <a:r>
              <a:rPr lang="pl-PL" sz="1800" b="1" i="0" u="none" strike="noStrike" baseline="0" dirty="0">
                <a:solidFill>
                  <a:srgbClr val="00B050"/>
                </a:solidFill>
                <a:latin typeface="Times New Roman" panose="02020603050405020304" pitchFamily="18" charset="0"/>
              </a:rPr>
              <a:t>po upływie 60 dni od dnia doręczenia pouczenia sprawdza, czy obiekt budowlany lub jego część jest nadal użytkowany z naruszeniem</a:t>
            </a:r>
            <a:r>
              <a:rPr lang="pl-PL" sz="1800" i="0" u="none" strike="noStrike" baseline="0" dirty="0">
                <a:latin typeface="Times New Roman" panose="02020603050405020304" pitchFamily="18" charset="0"/>
              </a:rPr>
              <a:t> art. 54 i art. 55. </a:t>
            </a:r>
          </a:p>
          <a:p>
            <a:pPr marL="0" indent="0" algn="just">
              <a:buNone/>
            </a:pPr>
            <a:r>
              <a:rPr lang="pl-PL" sz="1800" i="0" u="none" strike="noStrike" baseline="0" dirty="0">
                <a:latin typeface="Times New Roman" panose="02020603050405020304" pitchFamily="18" charset="0"/>
              </a:rPr>
              <a:t>4. W przypadku niezaprzestania użytkowania, o którym mowa w ust. 1, organ nadzoru budowlanego, </a:t>
            </a:r>
            <a:r>
              <a:rPr lang="pl-PL" sz="1800" b="1" i="0" u="sng" strike="noStrike" baseline="0" dirty="0">
                <a:solidFill>
                  <a:schemeClr val="accent2"/>
                </a:solidFill>
                <a:latin typeface="Times New Roman" panose="02020603050405020304" pitchFamily="18" charset="0"/>
              </a:rPr>
              <a:t>w drodze postanowienia, wymierza karę z tytułu nielegalnego użytkowania obiektu budowlanego</a:t>
            </a:r>
            <a:r>
              <a:rPr lang="pl-PL" sz="1800" i="0" u="none" strike="noStrike" baseline="0" dirty="0">
                <a:latin typeface="Times New Roman" panose="02020603050405020304" pitchFamily="18" charset="0"/>
              </a:rPr>
              <a:t>. Do kary stosuje się odpowiednio przepisy art. 59f, z tym że stawka opłaty podlega dziesięciokrotnemu podwyższeniu. </a:t>
            </a:r>
          </a:p>
          <a:p>
            <a:pPr marL="0" indent="0" algn="just">
              <a:buNone/>
            </a:pPr>
            <a:r>
              <a:rPr lang="pl-PL" sz="1800" i="0" u="none" strike="noStrike" baseline="0" dirty="0">
                <a:latin typeface="Times New Roman" panose="02020603050405020304" pitchFamily="18" charset="0"/>
              </a:rPr>
              <a:t>5. Po upływie </a:t>
            </a:r>
            <a:r>
              <a:rPr lang="pl-PL" sz="1800" b="1" i="0" u="none" strike="noStrike" baseline="0" dirty="0">
                <a:latin typeface="Times New Roman" panose="02020603050405020304" pitchFamily="18" charset="0"/>
              </a:rPr>
              <a:t>30 dni od dnia doręczenia postanowienia</a:t>
            </a:r>
            <a:r>
              <a:rPr lang="pl-PL" sz="1800" i="0" u="none" strike="noStrike" baseline="0" dirty="0">
                <a:latin typeface="Times New Roman" panose="02020603050405020304" pitchFamily="18" charset="0"/>
              </a:rPr>
              <a:t>, o którym mowa w ust. 4, organ nadzoru budowlanego </a:t>
            </a:r>
            <a:r>
              <a:rPr lang="pl-PL" sz="1800" b="1" i="0" u="none" strike="noStrike" baseline="0" dirty="0">
                <a:solidFill>
                  <a:srgbClr val="7030A0"/>
                </a:solidFill>
                <a:latin typeface="Times New Roman" panose="02020603050405020304" pitchFamily="18" charset="0"/>
              </a:rPr>
              <a:t>sprawdza, czy obiekt budowlany lub jego część jest nadal użytkowany z naruszeniem przepisów</a:t>
            </a:r>
            <a:r>
              <a:rPr lang="pl-PL" sz="1800" i="0" u="none" strike="noStrike" baseline="0" dirty="0">
                <a:latin typeface="Times New Roman" panose="02020603050405020304" pitchFamily="18" charset="0"/>
              </a:rPr>
              <a:t> art. 54 i art. 55. </a:t>
            </a:r>
          </a:p>
          <a:p>
            <a:pPr marL="0" indent="0" algn="just">
              <a:buNone/>
            </a:pPr>
            <a:r>
              <a:rPr lang="pl-PL" sz="1800" i="0" u="none" strike="noStrike" baseline="0" dirty="0">
                <a:latin typeface="Times New Roman" panose="02020603050405020304" pitchFamily="18" charset="0"/>
              </a:rPr>
              <a:t>6. Jeżeli organ nadzoru budowlanego stwierdzi </a:t>
            </a:r>
            <a:r>
              <a:rPr lang="pl-PL" sz="180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dalsze użytkowanie obiektu budowlanego lub jego części z naruszeniem przepisów</a:t>
            </a:r>
            <a:r>
              <a:rPr lang="pl-PL" sz="1800" i="0" u="none" strike="noStrike" baseline="0" dirty="0">
                <a:latin typeface="Times New Roman" panose="02020603050405020304" pitchFamily="18" charset="0"/>
              </a:rPr>
              <a:t> art. 54 i art. 55, </a:t>
            </a:r>
            <a:r>
              <a:rPr lang="pl-PL" sz="180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pomimo wydania postanowienia</a:t>
            </a:r>
            <a:r>
              <a:rPr lang="pl-PL" sz="1800" i="0" u="none" strike="noStrike" baseline="0" dirty="0">
                <a:latin typeface="Times New Roman" panose="02020603050405020304" pitchFamily="18" charset="0"/>
              </a:rPr>
              <a:t>, o którym mowa w ust. 4, </a:t>
            </a:r>
            <a:r>
              <a:rPr lang="pl-PL" sz="1800" b="1" i="0" u="none" strike="noStrike" baseline="0" dirty="0">
                <a:solidFill>
                  <a:srgbClr val="D60093"/>
                </a:solidFill>
                <a:latin typeface="Times New Roman" panose="02020603050405020304" pitchFamily="18" charset="0"/>
              </a:rPr>
              <a:t>ponownie wymierza karę z tytułu nielegalnego użytkowania obiektu budowlanego w drodze postanowienia</a:t>
            </a:r>
            <a:r>
              <a:rPr lang="pl-PL" sz="1800" i="0" u="none" strike="noStrike" baseline="0" dirty="0">
                <a:latin typeface="Times New Roman" panose="02020603050405020304" pitchFamily="18" charset="0"/>
              </a:rPr>
              <a:t>. Do kary stosuje się odpowiednio przepisy art. 59f, z tym że stawka opłaty podlega pięciokrotnemu podwyższeniu. </a:t>
            </a:r>
          </a:p>
          <a:p>
            <a:pPr marL="0" indent="0" algn="just">
              <a:buNone/>
            </a:pPr>
            <a:r>
              <a:rPr lang="pl-PL" sz="1800" i="0" u="none" strike="noStrike" baseline="0" dirty="0">
                <a:latin typeface="Times New Roman" panose="02020603050405020304" pitchFamily="18" charset="0"/>
              </a:rPr>
              <a:t>7. Postanowienie, o którym mowa w ust. 6, </a:t>
            </a:r>
            <a:r>
              <a:rPr lang="pl-PL" sz="1800" b="1" i="0" u="sng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może być wydawane wielokrotnie</a:t>
            </a:r>
            <a:r>
              <a:rPr lang="pl-PL" sz="1800" i="0" u="none" strike="noStrike" baseline="0" dirty="0">
                <a:latin typeface="Times New Roman" panose="02020603050405020304" pitchFamily="18" charset="0"/>
              </a:rPr>
              <a:t>, jednak kolejne postanowienie nie może być wydane wcześniej niż po upływie 30 dni od dnia wydania poprzedniego postanowienia. </a:t>
            </a:r>
          </a:p>
          <a:p>
            <a:pPr marL="0" indent="0" algn="just">
              <a:buNone/>
            </a:pPr>
            <a:r>
              <a:rPr lang="pl-PL" sz="1800" i="0" u="none" strike="noStrike" baseline="0" dirty="0">
                <a:latin typeface="Times New Roman" panose="02020603050405020304" pitchFamily="18" charset="0"/>
              </a:rPr>
              <a:t>8. Na postanowienia, o których mowa w ust. 4 i 6, </a:t>
            </a:r>
            <a:r>
              <a:rPr lang="pl-PL" sz="1800" i="0" u="sng" strike="noStrike" baseline="0" dirty="0">
                <a:latin typeface="Times New Roman" panose="02020603050405020304" pitchFamily="18" charset="0"/>
              </a:rPr>
              <a:t>przysługuje zażalenie</a:t>
            </a:r>
            <a:r>
              <a:rPr lang="pl-PL" sz="1800" i="0" u="none" strike="noStrike" baseline="0" dirty="0">
                <a:latin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pl-PL" sz="1800" i="0" u="none" strike="noStrike" baseline="0" dirty="0">
                <a:latin typeface="Times New Roman" panose="02020603050405020304" pitchFamily="18" charset="0"/>
              </a:rPr>
              <a:t>9. Wpływy z kar, o których mowa w ust. 4 i 6, stanowią dochód budżetu państwa. </a:t>
            </a: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</a:rPr>
              <a:t>(…)</a:t>
            </a:r>
            <a:endParaRPr lang="pl-PL" sz="1800" i="0" u="none" strike="noStrike" baseline="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461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05D0E6-6FF4-4257-BC4F-446D0F78C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Prace przygotowawcze – art. 41 ust. 1-3 PB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2F9265-9869-4F91-8330-891F30C9E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Realizacja robót budowlanych poprzedzona jest wykonywaniem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prac przygotowawczych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l-PL" dirty="0"/>
          </a:p>
          <a:p>
            <a:pPr algn="just">
              <a:buFont typeface="Wingdings" panose="05000000000000000000" pitchFamily="2" charset="2"/>
              <a:buChar char="ü"/>
            </a:pPr>
            <a:endParaRPr lang="pl-PL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podjęcie prac przygotowawczych na terenie budowy oznacza, że budowa została rozpoczęta;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prace przygotowawcze mogą być wykonywane tylko na terenie objętym pozwoleniem na budowę lub zgłoszeniem.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B8E4BCA-0D7D-44FC-B898-561FFE203B50}"/>
              </a:ext>
            </a:extLst>
          </p:cNvPr>
          <p:cNvGraphicFramePr/>
          <p:nvPr/>
        </p:nvGraphicFramePr>
        <p:xfrm>
          <a:off x="2727460" y="2672701"/>
          <a:ext cx="6352146" cy="756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25418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EC94B229-C92E-464F-94CD-67321E5607C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490BB463-6C29-4810-9D37-17E4585CE94C}"/>
              </a:ext>
            </a:extLst>
          </p:cNvPr>
          <p:cNvSpPr txBox="1"/>
          <p:nvPr/>
        </p:nvSpPr>
        <p:spPr>
          <a:xfrm>
            <a:off x="8841832" y="4678944"/>
            <a:ext cx="12689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PO UPŁYWIE 30 DNI OD DNIA DORĘCZENIA POSTANOWIENIA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9F61FB9-5C9F-477F-944B-4097C0674F26}"/>
              </a:ext>
            </a:extLst>
          </p:cNvPr>
          <p:cNvSpPr txBox="1"/>
          <p:nvPr/>
        </p:nvSpPr>
        <p:spPr>
          <a:xfrm>
            <a:off x="4058816" y="270588"/>
            <a:ext cx="1511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1200" dirty="0"/>
              <a:t>PRZEZ ORGAN NADZORU BUDOWLANEGO</a:t>
            </a:r>
          </a:p>
        </p:txBody>
      </p:sp>
    </p:spTree>
    <p:extLst>
      <p:ext uri="{BB962C8B-B14F-4D97-AF65-F5344CB8AC3E}">
        <p14:creationId xmlns:p14="http://schemas.microsoft.com/office/powerpoint/2010/main" val="4209220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C6D6CE-79B8-45B9-9418-6D9415249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4368F22D-05F7-4CE5-8AB3-9C898DFB862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4603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A72859-F3F5-4243-9FD0-DDAED42F5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BE4E11-4198-44D0-BFC4-378BDDD04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1353800" cy="503237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b="1" u="sng" dirty="0">
                <a:solidFill>
                  <a:srgbClr val="00B050"/>
                </a:solidFill>
              </a:rPr>
              <a:t>Art. 3 pkt 5 PB – definicja legalna tymczasowego obiektu budowlanego</a:t>
            </a:r>
          </a:p>
          <a:p>
            <a:pPr marL="0" indent="0" algn="just">
              <a:buNone/>
            </a:pPr>
            <a:endParaRPr lang="pl-PL" sz="3600" b="1" u="sng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pl-PL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obiekt budowlany przeznaczony do czasowego użytkowania w okresie krótszym od jego trwałości technicznej, przewidziany do przeniesienia w inne miejsce lub rozbiórki, a także obiekt budowlany niepołączony trwale z gruntem, jak: strzelnice, kioski uliczne, pawilony sprzedaży ulicznej i wystawowe, </a:t>
            </a:r>
            <a:r>
              <a:rPr lang="pl-PL" sz="24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przekrycia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namiotowe i powłoki pneumatyczne, urządzenia rozrywkowe, barakowozy, obiekty kontenerowe, przenośne wolno stojące maszty antenowe;</a:t>
            </a:r>
          </a:p>
          <a:p>
            <a:pPr marL="0" indent="0" algn="just">
              <a:buNone/>
            </a:pPr>
            <a:endParaRPr lang="pl-PL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Art. 3 pkt 5a PB – definicja legalna przenośnego wolnostojącego masztu antenowego</a:t>
            </a:r>
          </a:p>
          <a:p>
            <a:pPr marL="0" indent="0" algn="just">
              <a:buNone/>
            </a:pPr>
            <a:endParaRPr lang="pl-PL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wszelkie konstrukcje metalowe bądź kompozytowe, samodzielne bądź w połączeniu z przyczepą, rusztem, kontenerem technicznym, lub szafami telekomunikacyjnymi, posadowione na gruncie, wraz z odciągami, balastami i innymi elementami konstrukcji, instalacją radiokomunikacyjną i infrastrukturą zasilającą, przeznaczone do wielokrotnego montażu i demontażu bez utraty wartości technicznej. </a:t>
            </a:r>
            <a:endParaRPr lang="pl-PL" sz="2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383720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8765F6-FB69-4768-AAF0-815F0A500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2C4411-73CF-4BE8-9ED5-EBB56594B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b="1" u="sng" dirty="0"/>
          </a:p>
          <a:p>
            <a:pPr marL="0" indent="0">
              <a:buNone/>
            </a:pPr>
            <a:endParaRPr lang="pl-PL" b="1" u="sng" dirty="0"/>
          </a:p>
          <a:p>
            <a:pPr marL="0" indent="0" algn="just">
              <a:buNone/>
            </a:pPr>
            <a:r>
              <a:rPr lang="pl-PL" b="1" u="sng" dirty="0"/>
              <a:t>Definicja legalna robót budowlanych art. 3 pkt 7 PB:</a:t>
            </a:r>
          </a:p>
          <a:p>
            <a:pPr marL="0" indent="0" algn="just">
              <a:buNone/>
            </a:pPr>
            <a:r>
              <a:rPr lang="pl-PL" dirty="0"/>
              <a:t>Roboty budowlane – należy przez to rozumieć budowę, a także prace polegające na przebudowie, montażu, remoncie lub rozbiórce obiektu budowlanego.</a:t>
            </a:r>
          </a:p>
        </p:txBody>
      </p:sp>
    </p:spTree>
    <p:extLst>
      <p:ext uri="{BB962C8B-B14F-4D97-AF65-F5344CB8AC3E}">
        <p14:creationId xmlns:p14="http://schemas.microsoft.com/office/powerpoint/2010/main" val="3806260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21D3AC-871B-43CA-8DB1-9D1E333E0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C623E3-9113-4DF2-B3E9-AA4750AF3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b="1" u="sng" dirty="0"/>
              <a:t>Budowa</a:t>
            </a:r>
            <a:r>
              <a:rPr lang="pl-PL" dirty="0"/>
              <a:t> – należy przez to rozumieć wykonywanie obiektu budowlanego w określonym miejscu, a także odbudowę, rozbudowę, nadbudowę obiektu budowlanego – pkt 6; </a:t>
            </a:r>
          </a:p>
          <a:p>
            <a:pPr marL="0" indent="0" algn="just">
              <a:buNone/>
            </a:pPr>
            <a:r>
              <a:rPr lang="pl-PL" b="1" u="sng" dirty="0"/>
              <a:t>Przebudowa</a:t>
            </a:r>
            <a:r>
              <a:rPr lang="pl-PL" dirty="0"/>
              <a:t> – należy przez to rozumieć wykonywanie robót budowlanych, w wyniku których następuje zmiana parametrów użytkowych lub technicznych istniejącego obiektu budowlanego, z wyjątkiem charakterystycznych parametrów, jak: kubatura, powierzchnia zabudowy, wysokość, długość, szerokość bądź liczba kondygnacji; w przypadku dróg są dopuszczalne zmiany charakterystycznych parametrów w zakresie niewymagającym zmiany granic pasa drogowego – pkt 7a; </a:t>
            </a:r>
          </a:p>
          <a:p>
            <a:pPr marL="0" indent="0" algn="just">
              <a:buNone/>
            </a:pPr>
            <a:r>
              <a:rPr lang="pl-PL" b="1" u="sng" dirty="0"/>
              <a:t>Remont</a:t>
            </a:r>
            <a:r>
              <a:rPr lang="pl-PL" dirty="0"/>
              <a:t> – należy przez to rozumieć wykonywanie w istniejącym obiekcie budowlanym robót budowlanych polegających na odtworzeniu stanu pierwotnego, a niestanowiących bieżącej konserwacji, przy czym dopuszcza się stosowanie wyrobów budowlanych innych niż użyto w stanie pierwotnym – pkt 8.</a:t>
            </a:r>
          </a:p>
        </p:txBody>
      </p:sp>
    </p:spTree>
    <p:extLst>
      <p:ext uri="{BB962C8B-B14F-4D97-AF65-F5344CB8AC3E}">
        <p14:creationId xmlns:p14="http://schemas.microsoft.com/office/powerpoint/2010/main" val="3301308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33AC75-7390-77CC-9A15-4BF0119CE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BD0424-C7DD-0785-851B-AB073F42D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endParaRPr lang="pl-PL" dirty="0"/>
          </a:p>
          <a:p>
            <a:pPr algn="just"/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Naczelnego Sądu Administracyjnego </a:t>
            </a:r>
            <a:r>
              <a:rPr lang="pl-PL" b="1" u="sng" dirty="0">
                <a:solidFill>
                  <a:srgbClr val="0070C0"/>
                </a:solidFill>
              </a:rPr>
              <a:t>z dnia  26 stycznia 2023  r., sygn. akt II OSK 226/20, (LEX nr 3508218)  </a:t>
            </a:r>
          </a:p>
          <a:p>
            <a:pPr marL="0" indent="0" algn="just">
              <a:buNone/>
            </a:pPr>
            <a:r>
              <a:rPr lang="pl-PL" dirty="0"/>
              <a:t>Z odbudową mamy do czynienia wówczas, gdy obiekt budowlany najczęściej w całości lub w części, nie spełnia już swych funkcji użytkowych z uwagi na nadmierne zużycie lub zniszczenie swej substancji i konieczna jest naprawa lub wymiana wszystkich lub prawie wszystkich elementów obiektu budowlanego, w praktyce oznaczająca jego rozbiórkę w znacznej części lub w całości i ponowne wzniesienie obiektu.</a:t>
            </a:r>
          </a:p>
          <a:p>
            <a:pPr algn="just"/>
            <a:r>
              <a:rPr lang="pl-PL" b="1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Wojewódzkiego Sądu Administracyjnego w Łodzi </a:t>
            </a:r>
            <a:r>
              <a:rPr lang="pl-PL" b="1" u="sng" dirty="0">
                <a:solidFill>
                  <a:srgbClr val="0070C0"/>
                </a:solidFill>
              </a:rPr>
              <a:t>z dnia  10 stycznia 2023  r., sygn. akt </a:t>
            </a:r>
            <a:r>
              <a:rPr lang="pl-PL" b="1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II SA/Łd 749/22, </a:t>
            </a:r>
            <a:r>
              <a:rPr lang="pl-PL" b="1" u="sng" dirty="0">
                <a:solidFill>
                  <a:srgbClr val="0070C0"/>
                </a:solidFill>
              </a:rPr>
              <a:t>(LEX nr 3502331)  </a:t>
            </a:r>
          </a:p>
          <a:p>
            <a:pPr marL="0" indent="0" algn="just">
              <a:buNone/>
            </a:pPr>
            <a:r>
              <a:rPr lang="pl-PL" dirty="0"/>
              <a:t>Rozbudowa oznacza zmianę charakterystycznych parametrów obiektu, takich jak: kubatura, powierzchnia zabudowy, długość, szerokość bądź liczba kondygnacji, która jednak nie prowadzi do powstania żadnego nowego obiektu, lecz do modyfikacji obiektu wcześniej istniejącego.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752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E5E15F-8AF3-2060-1212-5C150D5A7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8AB271-4866-D7DA-1396-5E82D03F6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l-PL" dirty="0"/>
          </a:p>
          <a:p>
            <a:pPr algn="just"/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Wojewódzkiego Sądu Administracyjnego w Warszawie </a:t>
            </a:r>
            <a:r>
              <a:rPr lang="pl-PL" b="1" u="sng" dirty="0">
                <a:solidFill>
                  <a:srgbClr val="0070C0"/>
                </a:solidFill>
              </a:rPr>
              <a:t>z dnia  21 marca 2022  r., sygn. akt </a:t>
            </a:r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VII SA/Wa 1264/21, </a:t>
            </a:r>
            <a:r>
              <a:rPr lang="pl-PL" b="1" u="sng" dirty="0">
                <a:solidFill>
                  <a:srgbClr val="0070C0"/>
                </a:solidFill>
              </a:rPr>
              <a:t>(LEX nr 3354686)</a:t>
            </a:r>
          </a:p>
          <a:p>
            <a:pPr marL="0" indent="0" algn="just">
              <a:buNone/>
            </a:pPr>
            <a:r>
              <a:rPr lang="pl-PL" dirty="0"/>
              <a:t>Rozbudową będzie powiększenie istniejącego obiektu budowlanego o dodatkowe pomieszczenie, które stanowi część obiektu budowlanego funkcjonalnie związaną w tym obiektem. W wyniku nadbudowy zaś powstaje nowa część istniejącego już obiektu budowlanego, w wyniku czego zwiększa się wysokość obiektu i powierzchnia użytkowa.</a:t>
            </a:r>
          </a:p>
          <a:p>
            <a:pPr algn="just"/>
            <a:r>
              <a:rPr lang="pl-PL" b="1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Wojewódzkiego Sądu Administracyjnego w Łodzi </a:t>
            </a:r>
            <a:r>
              <a:rPr lang="pl-PL" b="1" u="sng" dirty="0">
                <a:solidFill>
                  <a:srgbClr val="0070C0"/>
                </a:solidFill>
              </a:rPr>
              <a:t>z dnia  28 stycznia 2022  r., sygn. akt </a:t>
            </a:r>
            <a:r>
              <a:rPr lang="pl-PL" b="1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II SA/Łd 730/21, </a:t>
            </a:r>
            <a:r>
              <a:rPr lang="pl-PL" b="1" u="sng" dirty="0">
                <a:solidFill>
                  <a:srgbClr val="0070C0"/>
                </a:solidFill>
              </a:rPr>
              <a:t>(LEX nr 3318711)  </a:t>
            </a:r>
          </a:p>
          <a:p>
            <a:pPr marL="0" indent="0" algn="just">
              <a:buNone/>
            </a:pPr>
            <a:r>
              <a:rPr lang="pl-PL" dirty="0"/>
              <a:t>Rozbudowa będzie powiększeniem istniejącego obiektu budowlanego, w przypadku budynku o dodatkowe pomieszczenie (pokój, wiatrołap, werandę lub do innego celu przeznaczoną przybudówkę), wykusz lub taras i owe powiększenie stanowi część obiektu budowlanego.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45671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3096</Words>
  <Application>Microsoft Office PowerPoint</Application>
  <PresentationFormat>Panoramiczny</PresentationFormat>
  <Paragraphs>192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Wingdings</vt:lpstr>
      <vt:lpstr>Motyw pakietu Office</vt:lpstr>
      <vt:lpstr>PROCES BUDOWY</vt:lpstr>
      <vt:lpstr>Organizacja procesu budowy</vt:lpstr>
      <vt:lpstr>Prace przygotowawcze – art. 41 ust. 1-3 PB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Dokumentacja procesu budowy</vt:lpstr>
      <vt:lpstr>DZIENNIK BUDOWY</vt:lpstr>
      <vt:lpstr>rozdział 5a PB – Dziennik budowy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Zakończenie budowy</vt:lpstr>
      <vt:lpstr>Zawiadomienie o zakończeniu budowy</vt:lpstr>
      <vt:lpstr>Prezentacja programu PowerPoint</vt:lpstr>
      <vt:lpstr>Prezentacja programu PowerPoint</vt:lpstr>
      <vt:lpstr>Pozwolenie na użytkowanie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 BUDOWY</dc:title>
  <dc:creator>Karina Pilarz</dc:creator>
  <cp:lastModifiedBy>Karina Pilarz</cp:lastModifiedBy>
  <cp:revision>2</cp:revision>
  <dcterms:created xsi:type="dcterms:W3CDTF">2023-09-20T14:21:57Z</dcterms:created>
  <dcterms:modified xsi:type="dcterms:W3CDTF">2023-11-30T14:39:45Z</dcterms:modified>
</cp:coreProperties>
</file>