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87" r:id="rId3"/>
    <p:sldId id="257" r:id="rId4"/>
    <p:sldId id="258" r:id="rId5"/>
    <p:sldId id="265" r:id="rId6"/>
    <p:sldId id="289" r:id="rId7"/>
    <p:sldId id="268" r:id="rId8"/>
    <p:sldId id="266" r:id="rId9"/>
    <p:sldId id="267" r:id="rId10"/>
    <p:sldId id="269" r:id="rId11"/>
    <p:sldId id="290" r:id="rId12"/>
    <p:sldId id="259" r:id="rId13"/>
    <p:sldId id="261" r:id="rId14"/>
    <p:sldId id="262" r:id="rId15"/>
    <p:sldId id="263" r:id="rId16"/>
    <p:sldId id="276" r:id="rId17"/>
    <p:sldId id="271" r:id="rId18"/>
    <p:sldId id="291" r:id="rId19"/>
    <p:sldId id="286" r:id="rId20"/>
    <p:sldId id="26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84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4CB942-80D1-4A41-B6AB-189158584FE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pl-PL"/>
        </a:p>
      </dgm:t>
    </dgm:pt>
    <dgm:pt modelId="{19F9BA0A-3975-4F36-B4DB-2FF011C8033B}">
      <dgm:prSet phldrT="[Tekst]"/>
      <dgm:spPr/>
      <dgm:t>
        <a:bodyPr/>
        <a:lstStyle/>
        <a:p>
          <a:r>
            <a:rPr lang="pl-PL" dirty="0"/>
            <a:t>Instytucje sądowego wymiaru kary</a:t>
          </a:r>
        </a:p>
      </dgm:t>
    </dgm:pt>
    <dgm:pt modelId="{DF3A1D4B-0C7A-45A7-9751-4514C65B8CC2}" type="parTrans" cxnId="{0C90BD5D-F425-4C2E-96E7-EA0A704D3E9C}">
      <dgm:prSet/>
      <dgm:spPr/>
      <dgm:t>
        <a:bodyPr/>
        <a:lstStyle/>
        <a:p>
          <a:endParaRPr lang="pl-PL"/>
        </a:p>
      </dgm:t>
    </dgm:pt>
    <dgm:pt modelId="{A48318A4-CD23-43E1-9D7A-B56943FF0A21}" type="sibTrans" cxnId="{0C90BD5D-F425-4C2E-96E7-EA0A704D3E9C}">
      <dgm:prSet/>
      <dgm:spPr/>
      <dgm:t>
        <a:bodyPr/>
        <a:lstStyle/>
        <a:p>
          <a:endParaRPr lang="pl-PL"/>
        </a:p>
      </dgm:t>
    </dgm:pt>
    <dgm:pt modelId="{25E1367F-3C71-47B2-904E-1C05994B40AA}">
      <dgm:prSet phldrT="[Tekst]"/>
      <dgm:spPr/>
      <dgm:t>
        <a:bodyPr/>
        <a:lstStyle/>
        <a:p>
          <a:r>
            <a:rPr lang="pl-PL" dirty="0"/>
            <a:t>nadzwyczajne obostrzenie kary</a:t>
          </a:r>
        </a:p>
      </dgm:t>
    </dgm:pt>
    <dgm:pt modelId="{26BA44F0-FD70-4EDC-BEE3-81956F114054}" type="parTrans" cxnId="{19537D28-A862-43F8-9336-EB404B6778FC}">
      <dgm:prSet/>
      <dgm:spPr/>
      <dgm:t>
        <a:bodyPr/>
        <a:lstStyle/>
        <a:p>
          <a:endParaRPr lang="pl-PL"/>
        </a:p>
      </dgm:t>
    </dgm:pt>
    <dgm:pt modelId="{34C7A01A-0DC0-4E8F-877B-6F0ECDF6096E}" type="sibTrans" cxnId="{19537D28-A862-43F8-9336-EB404B6778FC}">
      <dgm:prSet/>
      <dgm:spPr/>
      <dgm:t>
        <a:bodyPr/>
        <a:lstStyle/>
        <a:p>
          <a:endParaRPr lang="pl-PL"/>
        </a:p>
      </dgm:t>
    </dgm:pt>
    <dgm:pt modelId="{6D0461A1-8BE7-4D0C-BF39-17F8F40D6EAD}">
      <dgm:prSet phldrT="[Tekst]" custT="1"/>
      <dgm:spPr/>
      <dgm:t>
        <a:bodyPr/>
        <a:lstStyle/>
        <a:p>
          <a:r>
            <a:rPr lang="pl-PL" sz="2300" dirty="0"/>
            <a:t>art. 37a k.k.</a:t>
          </a:r>
        </a:p>
      </dgm:t>
    </dgm:pt>
    <dgm:pt modelId="{2372B2D3-16EC-4414-8B20-4AE09EDB924B}" type="parTrans" cxnId="{90BD26B6-ADAC-495E-A89F-F37C7E8D9F45}">
      <dgm:prSet/>
      <dgm:spPr/>
      <dgm:t>
        <a:bodyPr/>
        <a:lstStyle/>
        <a:p>
          <a:endParaRPr lang="pl-PL"/>
        </a:p>
      </dgm:t>
    </dgm:pt>
    <dgm:pt modelId="{0CAA4905-D48A-467E-BB22-31FF73DCCEA1}" type="sibTrans" cxnId="{90BD26B6-ADAC-495E-A89F-F37C7E8D9F45}">
      <dgm:prSet/>
      <dgm:spPr/>
      <dgm:t>
        <a:bodyPr/>
        <a:lstStyle/>
        <a:p>
          <a:endParaRPr lang="pl-PL"/>
        </a:p>
      </dgm:t>
    </dgm:pt>
    <dgm:pt modelId="{B238F8C5-C4E4-498D-9479-39686AEAD987}">
      <dgm:prSet phldrT="[Tekst]"/>
      <dgm:spPr/>
      <dgm:t>
        <a:bodyPr/>
        <a:lstStyle/>
        <a:p>
          <a:r>
            <a:rPr lang="pl-PL" dirty="0"/>
            <a:t>nadzwyczajne złagodzenie kary</a:t>
          </a:r>
        </a:p>
      </dgm:t>
    </dgm:pt>
    <dgm:pt modelId="{D7607A85-945B-4672-B9C4-A94B432418DE}" type="parTrans" cxnId="{A7616FD1-D602-45DA-999B-F80A1551AB1C}">
      <dgm:prSet/>
      <dgm:spPr/>
      <dgm:t>
        <a:bodyPr/>
        <a:lstStyle/>
        <a:p>
          <a:endParaRPr lang="pl-PL"/>
        </a:p>
      </dgm:t>
    </dgm:pt>
    <dgm:pt modelId="{ADEFB075-3E7B-4571-8319-1040FCF8B668}" type="sibTrans" cxnId="{A7616FD1-D602-45DA-999B-F80A1551AB1C}">
      <dgm:prSet/>
      <dgm:spPr/>
      <dgm:t>
        <a:bodyPr/>
        <a:lstStyle/>
        <a:p>
          <a:endParaRPr lang="pl-PL"/>
        </a:p>
      </dgm:t>
    </dgm:pt>
    <dgm:pt modelId="{0663DC16-50A5-414C-AA12-E5F011744881}">
      <dgm:prSet phldrT="[Tekst]"/>
      <dgm:spPr/>
      <dgm:t>
        <a:bodyPr/>
        <a:lstStyle/>
        <a:p>
          <a:r>
            <a:rPr lang="pl-PL" dirty="0"/>
            <a:t>odstąpienie od wymierzenia kary</a:t>
          </a:r>
        </a:p>
      </dgm:t>
    </dgm:pt>
    <dgm:pt modelId="{E3BF9A88-AEA0-4AC2-B35F-8D14FBB78E38}" type="parTrans" cxnId="{CE60FB01-5DE5-4026-84DE-96609482612E}">
      <dgm:prSet/>
      <dgm:spPr/>
      <dgm:t>
        <a:bodyPr/>
        <a:lstStyle/>
        <a:p>
          <a:endParaRPr lang="pl-PL"/>
        </a:p>
      </dgm:t>
    </dgm:pt>
    <dgm:pt modelId="{691AC33E-3308-4CB4-A048-B20D2080F807}" type="sibTrans" cxnId="{CE60FB01-5DE5-4026-84DE-96609482612E}">
      <dgm:prSet/>
      <dgm:spPr/>
      <dgm:t>
        <a:bodyPr/>
        <a:lstStyle/>
        <a:p>
          <a:endParaRPr lang="pl-PL"/>
        </a:p>
      </dgm:t>
    </dgm:pt>
    <dgm:pt modelId="{BFC05413-C6A6-446E-B9D0-CCE0202EE85B}">
      <dgm:prSet phldrT="[Tekst]" custScaleX="196170" custRadScaleRad="63411" custRadScaleInc="310"/>
      <dgm:spPr/>
      <dgm:t>
        <a:bodyPr/>
        <a:lstStyle/>
        <a:p>
          <a:endParaRPr lang="pl-PL"/>
        </a:p>
      </dgm:t>
    </dgm:pt>
    <dgm:pt modelId="{8F5F7F31-D97C-43D0-BE85-CB58CBB88CB3}" type="parTrans" cxnId="{7C836908-44B4-4BF5-9E2A-FE7E6EC3271C}">
      <dgm:prSet/>
      <dgm:spPr/>
      <dgm:t>
        <a:bodyPr/>
        <a:lstStyle/>
        <a:p>
          <a:endParaRPr lang="pl-PL"/>
        </a:p>
      </dgm:t>
    </dgm:pt>
    <dgm:pt modelId="{4A2EEF5C-2F0D-4A4A-9F5F-CFD8DC7BB07A}" type="sibTrans" cxnId="{7C836908-44B4-4BF5-9E2A-FE7E6EC3271C}">
      <dgm:prSet/>
      <dgm:spPr/>
      <dgm:t>
        <a:bodyPr/>
        <a:lstStyle/>
        <a:p>
          <a:endParaRPr lang="pl-PL"/>
        </a:p>
      </dgm:t>
    </dgm:pt>
    <dgm:pt modelId="{AD785778-431E-4A66-9894-C9377A9A9567}" type="pres">
      <dgm:prSet presAssocID="{2F4CB942-80D1-4A41-B6AB-189158584FE0}" presName="Name0" presStyleCnt="0">
        <dgm:presLayoutVars>
          <dgm:chMax val="1"/>
          <dgm:chPref val="1"/>
          <dgm:dir/>
          <dgm:animOne val="branch"/>
          <dgm:animLvl val="lvl"/>
        </dgm:presLayoutVars>
      </dgm:prSet>
      <dgm:spPr/>
    </dgm:pt>
    <dgm:pt modelId="{E4A77C59-99B8-45EC-8296-0B91AB096A07}" type="pres">
      <dgm:prSet presAssocID="{19F9BA0A-3975-4F36-B4DB-2FF011C8033B}" presName="singleCycle" presStyleCnt="0"/>
      <dgm:spPr/>
    </dgm:pt>
    <dgm:pt modelId="{24F39110-A3F0-44D7-B137-465BCF4C359D}" type="pres">
      <dgm:prSet presAssocID="{19F9BA0A-3975-4F36-B4DB-2FF011C8033B}" presName="singleCenter" presStyleLbl="node1" presStyleIdx="0" presStyleCnt="5" custScaleX="216072" custScaleY="53767" custLinFactNeighborX="187" custLinFactNeighborY="-33486">
        <dgm:presLayoutVars>
          <dgm:chMax val="7"/>
          <dgm:chPref val="7"/>
        </dgm:presLayoutVars>
      </dgm:prSet>
      <dgm:spPr/>
    </dgm:pt>
    <dgm:pt modelId="{4A9C7445-AD40-4AE8-ABF6-335D26123F50}" type="pres">
      <dgm:prSet presAssocID="{26BA44F0-FD70-4EDC-BEE3-81956F114054}" presName="Name56" presStyleLbl="parChTrans1D2" presStyleIdx="0" presStyleCnt="4"/>
      <dgm:spPr/>
    </dgm:pt>
    <dgm:pt modelId="{F56A61AF-8687-4FC7-8308-F0A29679FA96}" type="pres">
      <dgm:prSet presAssocID="{25E1367F-3C71-47B2-904E-1C05994B40AA}" presName="text0" presStyleLbl="node1" presStyleIdx="1" presStyleCnt="5" custScaleX="195219" custRadScaleRad="91964" custRadScaleInc="-290281">
        <dgm:presLayoutVars>
          <dgm:bulletEnabled val="1"/>
        </dgm:presLayoutVars>
      </dgm:prSet>
      <dgm:spPr/>
    </dgm:pt>
    <dgm:pt modelId="{AC4784E4-F389-4F45-A312-C6E12736EE8C}" type="pres">
      <dgm:prSet presAssocID="{2372B2D3-16EC-4414-8B20-4AE09EDB924B}" presName="Name56" presStyleLbl="parChTrans1D2" presStyleIdx="1" presStyleCnt="4"/>
      <dgm:spPr/>
    </dgm:pt>
    <dgm:pt modelId="{240FEFEC-09B4-409E-9B39-A819308F1356}" type="pres">
      <dgm:prSet presAssocID="{6D0461A1-8BE7-4D0C-BF39-17F8F40D6EAD}" presName="text0" presStyleLbl="node1" presStyleIdx="2" presStyleCnt="5" custScaleX="196170" custRadScaleRad="146464" custRadScaleInc="-9064">
        <dgm:presLayoutVars>
          <dgm:bulletEnabled val="1"/>
        </dgm:presLayoutVars>
      </dgm:prSet>
      <dgm:spPr/>
    </dgm:pt>
    <dgm:pt modelId="{F37BFD36-663A-437B-B430-0E37489F08C7}" type="pres">
      <dgm:prSet presAssocID="{E3BF9A88-AEA0-4AC2-B35F-8D14FBB78E38}" presName="Name56" presStyleLbl="parChTrans1D2" presStyleIdx="2" presStyleCnt="4"/>
      <dgm:spPr/>
    </dgm:pt>
    <dgm:pt modelId="{A85D4A23-06A1-4D2F-8DC6-C715E00E90F9}" type="pres">
      <dgm:prSet presAssocID="{0663DC16-50A5-414C-AA12-E5F011744881}" presName="text0" presStyleLbl="node1" presStyleIdx="3" presStyleCnt="5" custScaleX="196170" custRadScaleRad="99322" custRadScaleInc="-120419">
        <dgm:presLayoutVars>
          <dgm:bulletEnabled val="1"/>
        </dgm:presLayoutVars>
      </dgm:prSet>
      <dgm:spPr/>
    </dgm:pt>
    <dgm:pt modelId="{4176B6B3-4F7B-4876-87C0-55633CAC321D}" type="pres">
      <dgm:prSet presAssocID="{D7607A85-945B-4672-B9C4-A94B432418DE}" presName="Name56" presStyleLbl="parChTrans1D2" presStyleIdx="3" presStyleCnt="4"/>
      <dgm:spPr/>
    </dgm:pt>
    <dgm:pt modelId="{3552DA1C-3C0B-4CD9-A30E-A8F00B3B18C3}" type="pres">
      <dgm:prSet presAssocID="{B238F8C5-C4E4-498D-9479-39686AEAD987}" presName="text0" presStyleLbl="node1" presStyleIdx="4" presStyleCnt="5" custScaleX="192739" custRadScaleRad="155921" custRadScaleInc="8513">
        <dgm:presLayoutVars>
          <dgm:bulletEnabled val="1"/>
        </dgm:presLayoutVars>
      </dgm:prSet>
      <dgm:spPr/>
    </dgm:pt>
  </dgm:ptLst>
  <dgm:cxnLst>
    <dgm:cxn modelId="{CE60FB01-5DE5-4026-84DE-96609482612E}" srcId="{19F9BA0A-3975-4F36-B4DB-2FF011C8033B}" destId="{0663DC16-50A5-414C-AA12-E5F011744881}" srcOrd="2" destOrd="0" parTransId="{E3BF9A88-AEA0-4AC2-B35F-8D14FBB78E38}" sibTransId="{691AC33E-3308-4CB4-A048-B20D2080F807}"/>
    <dgm:cxn modelId="{79276405-7752-422E-8B64-6A5220E27294}" type="presOf" srcId="{2372B2D3-16EC-4414-8B20-4AE09EDB924B}" destId="{AC4784E4-F389-4F45-A312-C6E12736EE8C}" srcOrd="0" destOrd="0" presId="urn:microsoft.com/office/officeart/2008/layout/RadialCluster"/>
    <dgm:cxn modelId="{7C836908-44B4-4BF5-9E2A-FE7E6EC3271C}" srcId="{2F4CB942-80D1-4A41-B6AB-189158584FE0}" destId="{BFC05413-C6A6-446E-B9D0-CCE0202EE85B}" srcOrd="1" destOrd="0" parTransId="{8F5F7F31-D97C-43D0-BE85-CB58CBB88CB3}" sibTransId="{4A2EEF5C-2F0D-4A4A-9F5F-CFD8DC7BB07A}"/>
    <dgm:cxn modelId="{6CB55A08-9AE6-4BB8-A3D8-1F2F301D13F0}" type="presOf" srcId="{0663DC16-50A5-414C-AA12-E5F011744881}" destId="{A85D4A23-06A1-4D2F-8DC6-C715E00E90F9}" srcOrd="0" destOrd="0" presId="urn:microsoft.com/office/officeart/2008/layout/RadialCluster"/>
    <dgm:cxn modelId="{6858A925-00DF-4AB5-9604-801B856CC45B}" type="presOf" srcId="{B238F8C5-C4E4-498D-9479-39686AEAD987}" destId="{3552DA1C-3C0B-4CD9-A30E-A8F00B3B18C3}" srcOrd="0" destOrd="0" presId="urn:microsoft.com/office/officeart/2008/layout/RadialCluster"/>
    <dgm:cxn modelId="{19537D28-A862-43F8-9336-EB404B6778FC}" srcId="{19F9BA0A-3975-4F36-B4DB-2FF011C8033B}" destId="{25E1367F-3C71-47B2-904E-1C05994B40AA}" srcOrd="0" destOrd="0" parTransId="{26BA44F0-FD70-4EDC-BEE3-81956F114054}" sibTransId="{34C7A01A-0DC0-4E8F-877B-6F0ECDF6096E}"/>
    <dgm:cxn modelId="{8ECEF05B-28AE-42B7-813C-D2A4E47EE154}" type="presOf" srcId="{D7607A85-945B-4672-B9C4-A94B432418DE}" destId="{4176B6B3-4F7B-4876-87C0-55633CAC321D}" srcOrd="0" destOrd="0" presId="urn:microsoft.com/office/officeart/2008/layout/RadialCluster"/>
    <dgm:cxn modelId="{0C90BD5D-F425-4C2E-96E7-EA0A704D3E9C}" srcId="{2F4CB942-80D1-4A41-B6AB-189158584FE0}" destId="{19F9BA0A-3975-4F36-B4DB-2FF011C8033B}" srcOrd="0" destOrd="0" parTransId="{DF3A1D4B-0C7A-45A7-9751-4514C65B8CC2}" sibTransId="{A48318A4-CD23-43E1-9D7A-B56943FF0A21}"/>
    <dgm:cxn modelId="{B0AF626D-38AD-4610-B3B0-5849D6CB7365}" type="presOf" srcId="{25E1367F-3C71-47B2-904E-1C05994B40AA}" destId="{F56A61AF-8687-4FC7-8308-F0A29679FA96}" srcOrd="0" destOrd="0" presId="urn:microsoft.com/office/officeart/2008/layout/RadialCluster"/>
    <dgm:cxn modelId="{160C7C82-4A5E-4F61-A177-C9C3349EB9FB}" type="presOf" srcId="{6D0461A1-8BE7-4D0C-BF39-17F8F40D6EAD}" destId="{240FEFEC-09B4-409E-9B39-A819308F1356}" srcOrd="0" destOrd="0" presId="urn:microsoft.com/office/officeart/2008/layout/RadialCluster"/>
    <dgm:cxn modelId="{7686B289-B276-4270-BE86-A68F0A814427}" type="presOf" srcId="{E3BF9A88-AEA0-4AC2-B35F-8D14FBB78E38}" destId="{F37BFD36-663A-437B-B430-0E37489F08C7}" srcOrd="0" destOrd="0" presId="urn:microsoft.com/office/officeart/2008/layout/RadialCluster"/>
    <dgm:cxn modelId="{799395A3-7F2A-48D0-BA3D-0738727DC92F}" type="presOf" srcId="{19F9BA0A-3975-4F36-B4DB-2FF011C8033B}" destId="{24F39110-A3F0-44D7-B137-465BCF4C359D}" srcOrd="0" destOrd="0" presId="urn:microsoft.com/office/officeart/2008/layout/RadialCluster"/>
    <dgm:cxn modelId="{90BD26B6-ADAC-495E-A89F-F37C7E8D9F45}" srcId="{19F9BA0A-3975-4F36-B4DB-2FF011C8033B}" destId="{6D0461A1-8BE7-4D0C-BF39-17F8F40D6EAD}" srcOrd="1" destOrd="0" parTransId="{2372B2D3-16EC-4414-8B20-4AE09EDB924B}" sibTransId="{0CAA4905-D48A-467E-BB22-31FF73DCCEA1}"/>
    <dgm:cxn modelId="{30BC6CC0-9FFD-4F42-A42F-124A829DA4CD}" type="presOf" srcId="{2F4CB942-80D1-4A41-B6AB-189158584FE0}" destId="{AD785778-431E-4A66-9894-C9377A9A9567}" srcOrd="0" destOrd="0" presId="urn:microsoft.com/office/officeart/2008/layout/RadialCluster"/>
    <dgm:cxn modelId="{A7616FD1-D602-45DA-999B-F80A1551AB1C}" srcId="{19F9BA0A-3975-4F36-B4DB-2FF011C8033B}" destId="{B238F8C5-C4E4-498D-9479-39686AEAD987}" srcOrd="3" destOrd="0" parTransId="{D7607A85-945B-4672-B9C4-A94B432418DE}" sibTransId="{ADEFB075-3E7B-4571-8319-1040FCF8B668}"/>
    <dgm:cxn modelId="{10F0D9D3-11F4-4010-ACF1-0DC91403438F}" type="presOf" srcId="{26BA44F0-FD70-4EDC-BEE3-81956F114054}" destId="{4A9C7445-AD40-4AE8-ABF6-335D26123F50}" srcOrd="0" destOrd="0" presId="urn:microsoft.com/office/officeart/2008/layout/RadialCluster"/>
    <dgm:cxn modelId="{6053BE23-7B62-4CDB-89CA-0FC1B1134022}" type="presParOf" srcId="{AD785778-431E-4A66-9894-C9377A9A9567}" destId="{E4A77C59-99B8-45EC-8296-0B91AB096A07}" srcOrd="0" destOrd="0" presId="urn:microsoft.com/office/officeart/2008/layout/RadialCluster"/>
    <dgm:cxn modelId="{3C8F6342-816A-4857-9848-FC3752A80064}" type="presParOf" srcId="{E4A77C59-99B8-45EC-8296-0B91AB096A07}" destId="{24F39110-A3F0-44D7-B137-465BCF4C359D}" srcOrd="0" destOrd="0" presId="urn:microsoft.com/office/officeart/2008/layout/RadialCluster"/>
    <dgm:cxn modelId="{3A6B7DB4-6A8B-4AF3-8159-DA3C70E479BD}" type="presParOf" srcId="{E4A77C59-99B8-45EC-8296-0B91AB096A07}" destId="{4A9C7445-AD40-4AE8-ABF6-335D26123F50}" srcOrd="1" destOrd="0" presId="urn:microsoft.com/office/officeart/2008/layout/RadialCluster"/>
    <dgm:cxn modelId="{133BE8DE-6400-4331-80A9-74BA2B44840D}" type="presParOf" srcId="{E4A77C59-99B8-45EC-8296-0B91AB096A07}" destId="{F56A61AF-8687-4FC7-8308-F0A29679FA96}" srcOrd="2" destOrd="0" presId="urn:microsoft.com/office/officeart/2008/layout/RadialCluster"/>
    <dgm:cxn modelId="{104CFCC5-503D-40F4-AE1C-02BDDA7BF0B0}" type="presParOf" srcId="{E4A77C59-99B8-45EC-8296-0B91AB096A07}" destId="{AC4784E4-F389-4F45-A312-C6E12736EE8C}" srcOrd="3" destOrd="0" presId="urn:microsoft.com/office/officeart/2008/layout/RadialCluster"/>
    <dgm:cxn modelId="{18C226AD-5488-4CD1-ACC2-72BDC22BD7F3}" type="presParOf" srcId="{E4A77C59-99B8-45EC-8296-0B91AB096A07}" destId="{240FEFEC-09B4-409E-9B39-A819308F1356}" srcOrd="4" destOrd="0" presId="urn:microsoft.com/office/officeart/2008/layout/RadialCluster"/>
    <dgm:cxn modelId="{59301138-0574-4F7D-8F17-C90B89C05814}" type="presParOf" srcId="{E4A77C59-99B8-45EC-8296-0B91AB096A07}" destId="{F37BFD36-663A-437B-B430-0E37489F08C7}" srcOrd="5" destOrd="0" presId="urn:microsoft.com/office/officeart/2008/layout/RadialCluster"/>
    <dgm:cxn modelId="{D28429D7-EB13-4FB0-8AF8-BD9249D3A262}" type="presParOf" srcId="{E4A77C59-99B8-45EC-8296-0B91AB096A07}" destId="{A85D4A23-06A1-4D2F-8DC6-C715E00E90F9}" srcOrd="6" destOrd="0" presId="urn:microsoft.com/office/officeart/2008/layout/RadialCluster"/>
    <dgm:cxn modelId="{6B297670-CDDF-4451-B40B-72CE6354D593}" type="presParOf" srcId="{E4A77C59-99B8-45EC-8296-0B91AB096A07}" destId="{4176B6B3-4F7B-4876-87C0-55633CAC321D}" srcOrd="7" destOrd="0" presId="urn:microsoft.com/office/officeart/2008/layout/RadialCluster"/>
    <dgm:cxn modelId="{A3D51145-D05A-4F7B-B9DE-EFC37DDD2D58}" type="presParOf" srcId="{E4A77C59-99B8-45EC-8296-0B91AB096A07}" destId="{3552DA1C-3C0B-4CD9-A30E-A8F00B3B18C3}"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F39110-A3F0-44D7-B137-465BCF4C359D}">
      <dsp:nvSpPr>
        <dsp:cNvPr id="0" name=""/>
        <dsp:cNvSpPr/>
      </dsp:nvSpPr>
      <dsp:spPr>
        <a:xfrm>
          <a:off x="2686390" y="876039"/>
          <a:ext cx="3739533" cy="9305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pl-PL" sz="2600" kern="1200" dirty="0"/>
            <a:t>Instytucje sądowego wymiaru kary</a:t>
          </a:r>
        </a:p>
      </dsp:txBody>
      <dsp:txXfrm>
        <a:off x="2731815" y="921464"/>
        <a:ext cx="3648683" cy="839689"/>
      </dsp:txXfrm>
    </dsp:sp>
    <dsp:sp modelId="{4A9C7445-AD40-4AE8-ABF6-335D26123F50}">
      <dsp:nvSpPr>
        <dsp:cNvPr id="0" name=""/>
        <dsp:cNvSpPr/>
      </dsp:nvSpPr>
      <dsp:spPr>
        <a:xfrm rot="7137029">
          <a:off x="2706349" y="2745518"/>
          <a:ext cx="2146054" cy="0"/>
        </a:xfrm>
        <a:custGeom>
          <a:avLst/>
          <a:gdLst/>
          <a:ahLst/>
          <a:cxnLst/>
          <a:rect l="0" t="0" r="0" b="0"/>
          <a:pathLst>
            <a:path>
              <a:moveTo>
                <a:pt x="0" y="0"/>
              </a:moveTo>
              <a:lnTo>
                <a:pt x="2146054"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6A61AF-8687-4FC7-8308-F0A29679FA96}">
      <dsp:nvSpPr>
        <dsp:cNvPr id="0" name=""/>
        <dsp:cNvSpPr/>
      </dsp:nvSpPr>
      <dsp:spPr>
        <a:xfrm>
          <a:off x="1807408" y="3684458"/>
          <a:ext cx="2263684" cy="115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pl-PL" sz="2300" kern="1200" dirty="0"/>
            <a:t>nadzwyczajne obostrzenie kary</a:t>
          </a:r>
        </a:p>
      </dsp:txBody>
      <dsp:txXfrm>
        <a:off x="1864013" y="3741063"/>
        <a:ext cx="2150474" cy="1046351"/>
      </dsp:txXfrm>
    </dsp:sp>
    <dsp:sp modelId="{AC4784E4-F389-4F45-A312-C6E12736EE8C}">
      <dsp:nvSpPr>
        <dsp:cNvPr id="0" name=""/>
        <dsp:cNvSpPr/>
      </dsp:nvSpPr>
      <dsp:spPr>
        <a:xfrm rot="1272688">
          <a:off x="5717865" y="2004800"/>
          <a:ext cx="1095717" cy="0"/>
        </a:xfrm>
        <a:custGeom>
          <a:avLst/>
          <a:gdLst/>
          <a:ahLst/>
          <a:cxnLst/>
          <a:rect l="0" t="0" r="0" b="0"/>
          <a:pathLst>
            <a:path>
              <a:moveTo>
                <a:pt x="0" y="0"/>
              </a:moveTo>
              <a:lnTo>
                <a:pt x="1095717"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0FEFEC-09B4-409E-9B39-A819308F1356}">
      <dsp:nvSpPr>
        <dsp:cNvPr id="0" name=""/>
        <dsp:cNvSpPr/>
      </dsp:nvSpPr>
      <dsp:spPr>
        <a:xfrm>
          <a:off x="6776465" y="2064654"/>
          <a:ext cx="2274711" cy="115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pl-PL" sz="2300" kern="1200" dirty="0"/>
            <a:t>art. 37a k.k.</a:t>
          </a:r>
        </a:p>
      </dsp:txBody>
      <dsp:txXfrm>
        <a:off x="6833070" y="2121259"/>
        <a:ext cx="2161501" cy="1046351"/>
      </dsp:txXfrm>
    </dsp:sp>
    <dsp:sp modelId="{F37BFD36-663A-437B-B430-0E37489F08C7}">
      <dsp:nvSpPr>
        <dsp:cNvPr id="0" name=""/>
        <dsp:cNvSpPr/>
      </dsp:nvSpPr>
      <dsp:spPr>
        <a:xfrm rot="3440604">
          <a:off x="4352023" y="2725186"/>
          <a:ext cx="2182174" cy="0"/>
        </a:xfrm>
        <a:custGeom>
          <a:avLst/>
          <a:gdLst/>
          <a:ahLst/>
          <a:cxnLst/>
          <a:rect l="0" t="0" r="0" b="0"/>
          <a:pathLst>
            <a:path>
              <a:moveTo>
                <a:pt x="0" y="0"/>
              </a:moveTo>
              <a:lnTo>
                <a:pt x="2182174"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5D4A23-06A1-4D2F-8DC6-C715E00E90F9}">
      <dsp:nvSpPr>
        <dsp:cNvPr id="0" name=""/>
        <dsp:cNvSpPr/>
      </dsp:nvSpPr>
      <dsp:spPr>
        <a:xfrm>
          <a:off x="5266102" y="3643794"/>
          <a:ext cx="2274711" cy="115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pl-PL" sz="2300" kern="1200" dirty="0"/>
            <a:t>odstąpienie od wymierzenia kary</a:t>
          </a:r>
        </a:p>
      </dsp:txBody>
      <dsp:txXfrm>
        <a:off x="5322707" y="3700399"/>
        <a:ext cx="2161501" cy="1046351"/>
      </dsp:txXfrm>
    </dsp:sp>
    <dsp:sp modelId="{4176B6B3-4F7B-4876-87C0-55633CAC321D}">
      <dsp:nvSpPr>
        <dsp:cNvPr id="0" name=""/>
        <dsp:cNvSpPr/>
      </dsp:nvSpPr>
      <dsp:spPr>
        <a:xfrm rot="9554709">
          <a:off x="2196983" y="2013773"/>
          <a:ext cx="1169371" cy="0"/>
        </a:xfrm>
        <a:custGeom>
          <a:avLst/>
          <a:gdLst/>
          <a:ahLst/>
          <a:cxnLst/>
          <a:rect l="0" t="0" r="0" b="0"/>
          <a:pathLst>
            <a:path>
              <a:moveTo>
                <a:pt x="0" y="0"/>
              </a:moveTo>
              <a:lnTo>
                <a:pt x="1169371" y="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52DA1C-3C0B-4CD9-A30E-A8F00B3B18C3}">
      <dsp:nvSpPr>
        <dsp:cNvPr id="0" name=""/>
        <dsp:cNvSpPr/>
      </dsp:nvSpPr>
      <dsp:spPr>
        <a:xfrm>
          <a:off x="0" y="2064665"/>
          <a:ext cx="2234926" cy="115956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pl-PL" sz="2300" kern="1200" dirty="0"/>
            <a:t>nadzwyczajne złagodzenie kary</a:t>
          </a:r>
        </a:p>
      </dsp:txBody>
      <dsp:txXfrm>
        <a:off x="56605" y="2121270"/>
        <a:ext cx="2121716" cy="1046351"/>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11/18/2023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11/18/2023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11/18/2023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11/18/2023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11/18/2023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11/18/2023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91B60EA-2A01-4E96-9119-100C5CD54328}"/>
              </a:ext>
            </a:extLst>
          </p:cNvPr>
          <p:cNvSpPr>
            <a:spLocks noGrp="1"/>
          </p:cNvSpPr>
          <p:nvPr>
            <p:ph type="ctrTitle"/>
          </p:nvPr>
        </p:nvSpPr>
        <p:spPr>
          <a:xfrm>
            <a:off x="998805" y="2386744"/>
            <a:ext cx="10128739" cy="1645920"/>
          </a:xfrm>
        </p:spPr>
        <p:txBody>
          <a:bodyPr>
            <a:normAutofit fontScale="90000"/>
          </a:bodyPr>
          <a:lstStyle/>
          <a:p>
            <a:r>
              <a:rPr lang="pl-PL" dirty="0"/>
              <a:t>Instytucje sądowego wymiaru kary.</a:t>
            </a:r>
            <a:br>
              <a:rPr lang="pl-PL" dirty="0"/>
            </a:br>
            <a:r>
              <a:rPr lang="pl-PL" dirty="0"/>
              <a:t>Nadzwyczajny wymiar kary</a:t>
            </a:r>
          </a:p>
        </p:txBody>
      </p:sp>
      <p:sp>
        <p:nvSpPr>
          <p:cNvPr id="3" name="Podtytuł 2">
            <a:extLst>
              <a:ext uri="{FF2B5EF4-FFF2-40B4-BE49-F238E27FC236}">
                <a16:creationId xmlns:a16="http://schemas.microsoft.com/office/drawing/2014/main" id="{CB192C0B-34F7-499C-BB59-2A1697814987}"/>
              </a:ext>
            </a:extLst>
          </p:cNvPr>
          <p:cNvSpPr>
            <a:spLocks noGrp="1"/>
          </p:cNvSpPr>
          <p:nvPr>
            <p:ph type="subTitle" idx="1"/>
          </p:nvPr>
        </p:nvSpPr>
        <p:spPr/>
        <p:txBody>
          <a:bodyPr>
            <a:normAutofit/>
          </a:bodyPr>
          <a:lstStyle/>
          <a:p>
            <a:r>
              <a:rPr lang="pl-PL" sz="2400" dirty="0"/>
              <a:t>dr Alicja Limburska</a:t>
            </a:r>
          </a:p>
        </p:txBody>
      </p:sp>
    </p:spTree>
    <p:extLst>
      <p:ext uri="{BB962C8B-B14F-4D97-AF65-F5344CB8AC3E}">
        <p14:creationId xmlns:p14="http://schemas.microsoft.com/office/powerpoint/2010/main" val="362812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2C0E734A-8536-41EA-ABCF-E7A1FF31E8DD}"/>
              </a:ext>
            </a:extLst>
          </p:cNvPr>
          <p:cNvSpPr txBox="1"/>
          <p:nvPr/>
        </p:nvSpPr>
        <p:spPr>
          <a:xfrm>
            <a:off x="761079" y="820887"/>
            <a:ext cx="10669842" cy="5016758"/>
          </a:xfrm>
          <a:prstGeom prst="rect">
            <a:avLst/>
          </a:prstGeom>
          <a:noFill/>
        </p:spPr>
        <p:txBody>
          <a:bodyPr wrap="square" rtlCol="0">
            <a:spAutoFit/>
          </a:bodyPr>
          <a:lstStyle/>
          <a:p>
            <a:pPr algn="just"/>
            <a:endParaRPr lang="pl-PL" sz="2000" dirty="0"/>
          </a:p>
          <a:p>
            <a:pPr algn="just"/>
            <a:r>
              <a:rPr lang="pl-PL" sz="2000" dirty="0"/>
              <a:t>8) CZYN CIĄGŁY</a:t>
            </a:r>
          </a:p>
          <a:p>
            <a:pPr marL="457200" indent="-457200" algn="just">
              <a:buAutoNum type="arabicParenR" startAt="7"/>
            </a:pPr>
            <a:endParaRPr lang="pl-PL" sz="2000" dirty="0"/>
          </a:p>
          <a:p>
            <a:pPr algn="just"/>
            <a:r>
              <a:rPr lang="pl-PL" sz="2000" i="1" dirty="0"/>
              <a:t>Skazując za przestępstwo z zastosowaniem art. 12 § 1 sąd </a:t>
            </a:r>
            <a:r>
              <a:rPr lang="pl-PL" sz="2000" b="1" i="1" u="sng" dirty="0"/>
              <a:t>wymierza</a:t>
            </a:r>
            <a:r>
              <a:rPr lang="pl-PL" sz="2000" i="1" dirty="0"/>
              <a:t> karę przewidzianą za przypisane sprawcy przestępstwo </a:t>
            </a:r>
            <a:r>
              <a:rPr lang="pl-PL" sz="2000" b="1" i="1" dirty="0"/>
              <a:t>powyżej dolnej granicy ustawowego zagrożenia, </a:t>
            </a:r>
            <a:r>
              <a:rPr lang="pl-PL" sz="2000" i="1" dirty="0"/>
              <a:t>a </a:t>
            </a:r>
            <a:r>
              <a:rPr lang="pl-PL" sz="2000" b="1" i="1" dirty="0"/>
              <a:t>w wypadku grzywny lub kary ograniczenia wolności nie niższą od podwójnej dolnej granicy ustawowego zagrożenia</a:t>
            </a:r>
            <a:r>
              <a:rPr lang="pl-PL" sz="2000" i="1" dirty="0"/>
              <a:t> –</a:t>
            </a:r>
            <a:r>
              <a:rPr lang="pl-PL" sz="2000" b="1" i="1" dirty="0"/>
              <a:t> do podwójnej wysokości górnej granicy ustawowego zagrożenia</a:t>
            </a:r>
            <a:r>
              <a:rPr lang="pl-PL" sz="2000" i="1" dirty="0"/>
              <a:t>. </a:t>
            </a:r>
            <a:r>
              <a:rPr lang="pl-PL" sz="2000" dirty="0"/>
              <a:t>– art. 57b k.k.</a:t>
            </a:r>
          </a:p>
          <a:p>
            <a:pPr marL="457200" indent="-457200" algn="just">
              <a:buAutoNum type="arabicParenR" startAt="7"/>
            </a:pPr>
            <a:endParaRPr lang="pl-PL" sz="2000" dirty="0"/>
          </a:p>
          <a:p>
            <a:pPr algn="just"/>
            <a:r>
              <a:rPr lang="pl-PL" sz="2000" dirty="0"/>
              <a:t>9) CIĄG PRZESTĘPSTW</a:t>
            </a:r>
          </a:p>
          <a:p>
            <a:pPr marL="457200" indent="-457200" algn="just">
              <a:buAutoNum type="arabicParenR" startAt="8"/>
            </a:pPr>
            <a:endParaRPr lang="pl-PL" sz="2000" dirty="0"/>
          </a:p>
          <a:p>
            <a:pPr algn="just"/>
            <a:r>
              <a:rPr lang="pl-PL" sz="2000" i="1" dirty="0"/>
              <a:t>Jeżeli sprawca popełnia w krótkich odstępach czasu, z wykorzystaniem takiej samej sposobności, dwa lub więcej przestępstw, zanim zapadł pierwszy wyrok, chociażby nieprawomocny, co do któregokolwiek z tych przestępstw, sąd </a:t>
            </a:r>
            <a:r>
              <a:rPr lang="pl-PL" sz="2000" b="1" i="1" u="sng" dirty="0"/>
              <a:t>orzeka</a:t>
            </a:r>
            <a:r>
              <a:rPr lang="pl-PL" sz="2000" i="1" dirty="0"/>
              <a:t> jedną karę określoną w przepisie stanowiącym podstawę jej wymiaru dla każdego z tych przestępstw, w wysokości </a:t>
            </a:r>
            <a:r>
              <a:rPr lang="pl-PL" sz="2000" b="1" i="1" dirty="0"/>
              <a:t>do górnej granicy ustawowego zagrożenia zwiększonego o połowę</a:t>
            </a:r>
            <a:r>
              <a:rPr lang="pl-PL" sz="2000" dirty="0"/>
              <a:t> – art. 91 k.k.</a:t>
            </a:r>
          </a:p>
          <a:p>
            <a:pPr algn="just"/>
            <a:endParaRPr lang="pl-PL" sz="2000" dirty="0"/>
          </a:p>
        </p:txBody>
      </p:sp>
    </p:spTree>
    <p:extLst>
      <p:ext uri="{BB962C8B-B14F-4D97-AF65-F5344CB8AC3E}">
        <p14:creationId xmlns:p14="http://schemas.microsoft.com/office/powerpoint/2010/main" val="4059784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519B2EB1-4E72-1DDA-51C0-26041407F5EE}"/>
              </a:ext>
            </a:extLst>
          </p:cNvPr>
          <p:cNvSpPr txBox="1"/>
          <p:nvPr/>
        </p:nvSpPr>
        <p:spPr>
          <a:xfrm>
            <a:off x="971107" y="2094614"/>
            <a:ext cx="10249786" cy="1631216"/>
          </a:xfrm>
          <a:prstGeom prst="rect">
            <a:avLst/>
          </a:prstGeom>
          <a:noFill/>
        </p:spPr>
        <p:txBody>
          <a:bodyPr wrap="square">
            <a:spAutoFit/>
          </a:bodyPr>
          <a:lstStyle/>
          <a:p>
            <a:pPr algn="just"/>
            <a:r>
              <a:rPr lang="pl-PL" sz="2000" dirty="0"/>
              <a:t>UWAGA!!</a:t>
            </a:r>
          </a:p>
          <a:p>
            <a:pPr algn="just"/>
            <a:endParaRPr lang="pl-PL" sz="2000" dirty="0"/>
          </a:p>
          <a:p>
            <a:pPr algn="just"/>
            <a:r>
              <a:rPr lang="pl-PL" sz="2000" dirty="0"/>
              <a:t>W przypadkach opisanych w pkt. 2-6 obostrzenie polega nie tylko na zmianie granic ustawowego zagrożenia, ale również </a:t>
            </a:r>
            <a:r>
              <a:rPr lang="pl-PL" sz="2000" b="1" dirty="0"/>
              <a:t>obliguje sąd do orzeczenia w każdym przypadku kary pozbawienia wolności!</a:t>
            </a:r>
            <a:endParaRPr lang="pl-PL" sz="2000" dirty="0"/>
          </a:p>
        </p:txBody>
      </p:sp>
    </p:spTree>
    <p:extLst>
      <p:ext uri="{BB962C8B-B14F-4D97-AF65-F5344CB8AC3E}">
        <p14:creationId xmlns:p14="http://schemas.microsoft.com/office/powerpoint/2010/main" val="755893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97289E-3471-4872-8CA7-AD0DE5C52570}"/>
              </a:ext>
            </a:extLst>
          </p:cNvPr>
          <p:cNvSpPr>
            <a:spLocks noGrp="1"/>
          </p:cNvSpPr>
          <p:nvPr>
            <p:ph type="title"/>
          </p:nvPr>
        </p:nvSpPr>
        <p:spPr>
          <a:xfrm>
            <a:off x="2231136" y="674407"/>
            <a:ext cx="7729728" cy="835079"/>
          </a:xfrm>
        </p:spPr>
        <p:txBody>
          <a:bodyPr/>
          <a:lstStyle/>
          <a:p>
            <a:r>
              <a:rPr lang="pl-PL" dirty="0"/>
              <a:t>Nadzwyczajne złagodzenie kary</a:t>
            </a:r>
          </a:p>
        </p:txBody>
      </p:sp>
      <p:sp>
        <p:nvSpPr>
          <p:cNvPr id="3" name="pole tekstowe 2">
            <a:extLst>
              <a:ext uri="{FF2B5EF4-FFF2-40B4-BE49-F238E27FC236}">
                <a16:creationId xmlns:a16="http://schemas.microsoft.com/office/drawing/2014/main" id="{48936B21-55BE-4BE5-B8EE-CA39344E9A9E}"/>
              </a:ext>
            </a:extLst>
          </p:cNvPr>
          <p:cNvSpPr txBox="1"/>
          <p:nvPr/>
        </p:nvSpPr>
        <p:spPr>
          <a:xfrm>
            <a:off x="827649" y="2039815"/>
            <a:ext cx="10536701" cy="2246769"/>
          </a:xfrm>
          <a:prstGeom prst="rect">
            <a:avLst/>
          </a:prstGeom>
          <a:noFill/>
        </p:spPr>
        <p:txBody>
          <a:bodyPr wrap="square" rtlCol="0">
            <a:spAutoFit/>
          </a:bodyPr>
          <a:lstStyle/>
          <a:p>
            <a:pPr algn="just"/>
            <a:r>
              <a:rPr lang="pl-PL" sz="2000" dirty="0"/>
              <a:t>Nadzwyczajne złagodzenie kary polega na wymierzeniu kary poniżej dolnej granicy ustawowego zagrożenia, kary łagodniejszego rodzaju albo na odstąpieniu od wymierzenia kary i orzeczeniu środka karnego, środka kompensacyjnego lub przepadku według zasad określonych w art. 60 par. 6 k.k.</a:t>
            </a:r>
          </a:p>
          <a:p>
            <a:endParaRPr lang="pl-PL" sz="2000" dirty="0"/>
          </a:p>
          <a:p>
            <a:pPr algn="just"/>
            <a:r>
              <a:rPr lang="pl-PL" sz="2000" dirty="0"/>
              <a:t>Instytucja ta uelastycznia granice ustawowego zagrożenia i pozwala dostosować karę do atypowego stopnia społecznej szkodliwości czynu, znacznie umniejszonego stopnia winy czy szczególnych przesłanek związanych z niską społeczną potrzebą karania sprawcy.</a:t>
            </a:r>
          </a:p>
        </p:txBody>
      </p:sp>
    </p:spTree>
    <p:extLst>
      <p:ext uri="{BB962C8B-B14F-4D97-AF65-F5344CB8AC3E}">
        <p14:creationId xmlns:p14="http://schemas.microsoft.com/office/powerpoint/2010/main" val="3827497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zaokrąglone rogi 2">
            <a:extLst>
              <a:ext uri="{FF2B5EF4-FFF2-40B4-BE49-F238E27FC236}">
                <a16:creationId xmlns:a16="http://schemas.microsoft.com/office/drawing/2014/main" id="{7F251921-4050-496B-A1E1-9765F2CB90A1}"/>
              </a:ext>
            </a:extLst>
          </p:cNvPr>
          <p:cNvSpPr/>
          <p:nvPr/>
        </p:nvSpPr>
        <p:spPr>
          <a:xfrm>
            <a:off x="799514" y="5387928"/>
            <a:ext cx="10592972" cy="914399"/>
          </a:xfrm>
          <a:prstGeom prst="roundRect">
            <a:avLst/>
          </a:prstGeom>
          <a:ln w="2540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l-PL"/>
          </a:p>
        </p:txBody>
      </p:sp>
      <p:sp>
        <p:nvSpPr>
          <p:cNvPr id="2" name="Prostokąt 1">
            <a:extLst>
              <a:ext uri="{FF2B5EF4-FFF2-40B4-BE49-F238E27FC236}">
                <a16:creationId xmlns:a16="http://schemas.microsoft.com/office/drawing/2014/main" id="{F36F93CC-167F-4741-B0B8-6119E9377180}"/>
              </a:ext>
            </a:extLst>
          </p:cNvPr>
          <p:cNvSpPr/>
          <p:nvPr/>
        </p:nvSpPr>
        <p:spPr>
          <a:xfrm>
            <a:off x="799514" y="741084"/>
            <a:ext cx="10592972" cy="5452775"/>
          </a:xfrm>
          <a:prstGeom prst="rect">
            <a:avLst/>
          </a:prstGeom>
        </p:spPr>
        <p:txBody>
          <a:bodyPr wrap="square">
            <a:spAutoFit/>
          </a:bodyPr>
          <a:lstStyle/>
          <a:p>
            <a:pPr algn="just"/>
            <a:r>
              <a:rPr lang="pl-PL" sz="2000" dirty="0"/>
              <a:t>Co do zasady stosowanie nadzwyczajnego złagodzenia kary jest </a:t>
            </a:r>
            <a:r>
              <a:rPr lang="pl-PL" sz="2000" b="1" dirty="0"/>
              <a:t>FAKULTATYWNE</a:t>
            </a:r>
            <a:r>
              <a:rPr lang="pl-PL" sz="2000" dirty="0"/>
              <a:t>.</a:t>
            </a:r>
          </a:p>
          <a:p>
            <a:pPr algn="just"/>
            <a:endParaRPr lang="pl-PL" sz="2000" dirty="0"/>
          </a:p>
          <a:p>
            <a:pPr algn="just">
              <a:spcAft>
                <a:spcPts val="1200"/>
              </a:spcAft>
            </a:pPr>
            <a:r>
              <a:rPr lang="pl-PL" sz="2000" dirty="0"/>
              <a:t>Sąd może zastosować nadzwyczajne złagodzenie kary:</a:t>
            </a:r>
          </a:p>
          <a:p>
            <a:pPr marL="457200" indent="-457200" algn="just">
              <a:spcAft>
                <a:spcPts val="600"/>
              </a:spcAft>
              <a:buAutoNum type="arabicParenR"/>
            </a:pPr>
            <a:r>
              <a:rPr lang="pl-PL" sz="2000" dirty="0"/>
              <a:t>w wypadkach przewidzianych w ustawie</a:t>
            </a:r>
          </a:p>
          <a:p>
            <a:pPr marL="457200" indent="-457200" algn="just">
              <a:spcAft>
                <a:spcPts val="600"/>
              </a:spcAft>
              <a:buAutoNum type="arabicParenR"/>
            </a:pPr>
            <a:r>
              <a:rPr lang="pl-PL" sz="2000" dirty="0"/>
              <a:t>w stosunku do młodocianego, jeżeli przemawiają za tym względy wychowawcze</a:t>
            </a:r>
          </a:p>
          <a:p>
            <a:pPr marL="457200" indent="-457200" algn="just">
              <a:spcAft>
                <a:spcPts val="600"/>
              </a:spcAft>
              <a:buAutoNum type="arabicParenR"/>
            </a:pPr>
            <a:r>
              <a:rPr lang="pl-PL" sz="2000" b="1" dirty="0"/>
              <a:t>w szczególnie uzasadnionych wypadkach, kiedy nawet najniższa kara przewidziana za przestępstwo byłaby niewspółmiernie surowa</a:t>
            </a:r>
            <a:r>
              <a:rPr lang="pl-PL" sz="2000" dirty="0"/>
              <a:t>, na przykład:</a:t>
            </a:r>
          </a:p>
          <a:p>
            <a:pPr marL="914400" lvl="1" indent="-457200" algn="just">
              <a:spcAft>
                <a:spcPts val="200"/>
              </a:spcAft>
              <a:buFont typeface="Gill Sans MT" panose="020B0502020104020203" pitchFamily="34" charset="-18"/>
              <a:buChar char="–"/>
            </a:pPr>
            <a:r>
              <a:rPr lang="pl-PL" sz="2000" dirty="0"/>
              <a:t>jeżeli pokrzywdzony pojednał się ze sprawcą, szkoda została naprawiona albo pokrzywdzony i sprawca uzgodnili sposób naprawienia szkody,</a:t>
            </a:r>
          </a:p>
          <a:p>
            <a:pPr marL="914400" lvl="1" indent="-457200" algn="just">
              <a:spcAft>
                <a:spcPts val="200"/>
              </a:spcAft>
              <a:buFont typeface="Gill Sans MT" panose="020B0502020104020203" pitchFamily="34" charset="-18"/>
              <a:buChar char="–"/>
            </a:pPr>
            <a:r>
              <a:rPr lang="pl-PL" sz="2000" dirty="0"/>
              <a:t>ze względu na postawę sprawcy, zwłaszcza gdy czynił starania o naprawienie szkody lub o jej zapobieżenie,</a:t>
            </a:r>
          </a:p>
          <a:p>
            <a:pPr marL="914400" lvl="1" indent="-457200" algn="just">
              <a:spcAft>
                <a:spcPts val="2400"/>
              </a:spcAft>
              <a:buFont typeface="Gill Sans MT" panose="020B0502020104020203" pitchFamily="34" charset="-18"/>
              <a:buChar char="–"/>
            </a:pPr>
            <a:r>
              <a:rPr lang="pl-PL" sz="2000" dirty="0"/>
              <a:t>jeżeli sprawca przestępstwa nieumyślnego lub jego najbliższy poniósł poważny uszczerbek w związku z popełnionym przestępstwem.</a:t>
            </a:r>
          </a:p>
          <a:p>
            <a:pPr marL="0" lvl="1" algn="just">
              <a:spcAft>
                <a:spcPts val="600"/>
              </a:spcAft>
            </a:pPr>
            <a:r>
              <a:rPr lang="pl-PL" sz="2000" dirty="0"/>
              <a:t>Podstawa określona w pkt. 3 ma charakter ogólny, dzięki czemu katalog przypadków, w których można nadzwyczajnie złagodzić karę </a:t>
            </a:r>
            <a:r>
              <a:rPr lang="pl-PL" sz="2000" b="1" dirty="0"/>
              <a:t>nie jest zamknięty</a:t>
            </a:r>
            <a:r>
              <a:rPr lang="pl-PL" sz="2000" dirty="0"/>
              <a:t>.</a:t>
            </a:r>
          </a:p>
        </p:txBody>
      </p:sp>
    </p:spTree>
    <p:extLst>
      <p:ext uri="{BB962C8B-B14F-4D97-AF65-F5344CB8AC3E}">
        <p14:creationId xmlns:p14="http://schemas.microsoft.com/office/powerpoint/2010/main" val="3847657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76ECB30E-1E9F-4239-A7E1-184F4E28BEA6}"/>
              </a:ext>
            </a:extLst>
          </p:cNvPr>
          <p:cNvSpPr txBox="1"/>
          <p:nvPr/>
        </p:nvSpPr>
        <p:spPr>
          <a:xfrm>
            <a:off x="722476" y="444460"/>
            <a:ext cx="10747047" cy="6170920"/>
          </a:xfrm>
          <a:prstGeom prst="rect">
            <a:avLst/>
          </a:prstGeom>
          <a:noFill/>
        </p:spPr>
        <p:txBody>
          <a:bodyPr wrap="square" rtlCol="0">
            <a:spAutoFit/>
          </a:bodyPr>
          <a:lstStyle/>
          <a:p>
            <a:pPr algn="just"/>
            <a:r>
              <a:rPr lang="pl-PL" sz="2000" dirty="0"/>
              <a:t>INSTYTUCJA MAŁEGO ŚWIADKA KORONNEGO</a:t>
            </a:r>
          </a:p>
          <a:p>
            <a:pPr algn="just"/>
            <a:endParaRPr lang="pl-PL" sz="2000" dirty="0"/>
          </a:p>
          <a:p>
            <a:pPr algn="just"/>
            <a:r>
              <a:rPr lang="pl-PL" sz="2000" dirty="0"/>
              <a:t>Kodeks karny przewiduje sytuacje, w których nadzwyczajne złagodzenie kary stosowane jest wobec sprawcy, który w szczególny sposób współpracuje z organami ścigania celem ujawnienia okoliczności popełnienia przestępstw. Przypadki te, stanowiące pewną formę gratyfikacji sprawców, tworzą instytucję tzw. małego świadka koronnego.</a:t>
            </a:r>
          </a:p>
          <a:p>
            <a:pPr algn="just"/>
            <a:endParaRPr lang="pl-PL" sz="2000" dirty="0"/>
          </a:p>
          <a:p>
            <a:pPr marL="457200" indent="-457200" algn="just">
              <a:spcAft>
                <a:spcPts val="600"/>
              </a:spcAft>
              <a:buFontTx/>
              <a:buAutoNum type="arabicParenR"/>
            </a:pPr>
            <a:r>
              <a:rPr lang="pl-PL" sz="2000" dirty="0">
                <a:highlight>
                  <a:srgbClr val="FFFF00"/>
                </a:highlight>
              </a:rPr>
              <a:t>Mały świadek koronny we własnej sprawie (</a:t>
            </a:r>
            <a:r>
              <a:rPr lang="pl-PL" sz="2000" i="1" dirty="0">
                <a:highlight>
                  <a:srgbClr val="FFFF00"/>
                </a:highlight>
              </a:rPr>
              <a:t>in </a:t>
            </a:r>
            <a:r>
              <a:rPr lang="pl-PL" sz="2000" i="1" dirty="0" err="1">
                <a:highlight>
                  <a:srgbClr val="FFFF00"/>
                </a:highlight>
              </a:rPr>
              <a:t>sua</a:t>
            </a:r>
            <a:r>
              <a:rPr lang="pl-PL" sz="2000" i="1" dirty="0">
                <a:highlight>
                  <a:srgbClr val="FFFF00"/>
                </a:highlight>
              </a:rPr>
              <a:t> causa</a:t>
            </a:r>
            <a:r>
              <a:rPr lang="pl-PL" sz="2000" dirty="0">
                <a:highlight>
                  <a:srgbClr val="FFFF00"/>
                </a:highlight>
              </a:rPr>
              <a:t>)</a:t>
            </a:r>
            <a:r>
              <a:rPr lang="pl-PL" sz="2000" dirty="0"/>
              <a:t> – art.  60 § 3 k.k.</a:t>
            </a:r>
          </a:p>
          <a:p>
            <a:pPr algn="just">
              <a:spcAft>
                <a:spcPts val="600"/>
              </a:spcAft>
            </a:pPr>
            <a:r>
              <a:rPr lang="pl-PL" sz="2000" dirty="0"/>
              <a:t>sąd </a:t>
            </a:r>
            <a:r>
              <a:rPr lang="pl-PL" sz="2000" u="sng" dirty="0"/>
              <a:t>na wniosek prokuratora</a:t>
            </a:r>
            <a:r>
              <a:rPr lang="pl-PL" sz="2000" dirty="0"/>
              <a:t> </a:t>
            </a:r>
            <a:r>
              <a:rPr lang="pl-PL" sz="2000" b="1" dirty="0"/>
              <a:t>ma obowiązek </a:t>
            </a:r>
            <a:r>
              <a:rPr lang="pl-PL" sz="2000" dirty="0"/>
              <a:t>zastosować nadzwyczajne złagodzenie kary w stosunku do sprawcy współdziałającego z innymi osobami w popełnieniu przestępstwa, jeżeli ujawni on wobec organu powołanego do ścigania przestępstw informacje dotyczące osób uczestniczących w popełnieniu przestępstwa oraz istotne okoliczności jego popełnienia </a:t>
            </a:r>
            <a:r>
              <a:rPr lang="pl-PL" sz="2000" dirty="0">
                <a:sym typeface="Wingdings" panose="05000000000000000000" pitchFamily="2" charset="2"/>
              </a:rPr>
              <a:t> jedyny części ogólnej k.k. przypadek </a:t>
            </a:r>
            <a:r>
              <a:rPr lang="pl-PL" sz="2000" b="1" dirty="0">
                <a:sym typeface="Wingdings" panose="05000000000000000000" pitchFamily="2" charset="2"/>
              </a:rPr>
              <a:t>OBLIGATORYJNY</a:t>
            </a:r>
            <a:endParaRPr lang="pl-PL" sz="2000" b="1" dirty="0"/>
          </a:p>
          <a:p>
            <a:pPr algn="just"/>
            <a:endParaRPr lang="pl-PL" sz="2000" dirty="0"/>
          </a:p>
          <a:p>
            <a:pPr algn="just">
              <a:spcAft>
                <a:spcPts val="600"/>
              </a:spcAft>
            </a:pPr>
            <a:r>
              <a:rPr lang="pl-PL" sz="2000" dirty="0"/>
              <a:t>2) </a:t>
            </a:r>
            <a:r>
              <a:rPr lang="pl-PL" sz="2000" dirty="0">
                <a:highlight>
                  <a:srgbClr val="FFFF00"/>
                </a:highlight>
              </a:rPr>
              <a:t>Mały świadek koronny w cudzej sprawie (</a:t>
            </a:r>
            <a:r>
              <a:rPr lang="pl-PL" sz="2000" i="1" dirty="0">
                <a:highlight>
                  <a:srgbClr val="FFFF00"/>
                </a:highlight>
              </a:rPr>
              <a:t>in </a:t>
            </a:r>
            <a:r>
              <a:rPr lang="pl-PL" sz="2000" i="1" dirty="0" err="1">
                <a:highlight>
                  <a:srgbClr val="FFFF00"/>
                </a:highlight>
              </a:rPr>
              <a:t>altera</a:t>
            </a:r>
            <a:r>
              <a:rPr lang="pl-PL" sz="2000" i="1" dirty="0">
                <a:highlight>
                  <a:srgbClr val="FFFF00"/>
                </a:highlight>
              </a:rPr>
              <a:t> causa</a:t>
            </a:r>
            <a:r>
              <a:rPr lang="pl-PL" sz="2000" dirty="0">
                <a:highlight>
                  <a:srgbClr val="FFFF00"/>
                </a:highlight>
              </a:rPr>
              <a:t>)</a:t>
            </a:r>
            <a:r>
              <a:rPr lang="pl-PL" sz="2000" dirty="0"/>
              <a:t> – art.  60 § 4 </a:t>
            </a:r>
            <a:r>
              <a:rPr lang="pl-PL" sz="2000" dirty="0" err="1"/>
              <a:t>k.k</a:t>
            </a:r>
            <a:endParaRPr lang="pl-PL" sz="2000" dirty="0"/>
          </a:p>
          <a:p>
            <a:pPr algn="just">
              <a:spcAft>
                <a:spcPts val="600"/>
              </a:spcAft>
            </a:pPr>
            <a:r>
              <a:rPr lang="pl-PL" sz="2000" dirty="0"/>
              <a:t>sąd </a:t>
            </a:r>
            <a:r>
              <a:rPr lang="pl-PL" sz="2000" u="sng" dirty="0"/>
              <a:t>na wniosek prokuratora</a:t>
            </a:r>
            <a:r>
              <a:rPr lang="pl-PL" sz="2000" dirty="0"/>
              <a:t> może (</a:t>
            </a:r>
            <a:r>
              <a:rPr lang="pl-PL" sz="2000" b="1" dirty="0"/>
              <a:t>fakultatywnie</a:t>
            </a:r>
            <a:r>
              <a:rPr lang="pl-PL" sz="2000" dirty="0"/>
              <a:t>) zastosować nadzwyczajne złagodzenie kary w stosunku do sprawcy przestępstwa, który – niezależnie od wyjaśnień złożonych w swojej sprawie –  przed organem ścigania ujawnił i przedstawił nieznane dotychczas temu organowi istotne okoliczności popełnienia przestępstwa zagrożonego karą powyżej 5 lat pozbawienia wolności</a:t>
            </a:r>
          </a:p>
        </p:txBody>
      </p:sp>
    </p:spTree>
    <p:extLst>
      <p:ext uri="{BB962C8B-B14F-4D97-AF65-F5344CB8AC3E}">
        <p14:creationId xmlns:p14="http://schemas.microsoft.com/office/powerpoint/2010/main" val="2410702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825E05BB-77C9-4552-9CCA-41957D230979}"/>
              </a:ext>
            </a:extLst>
          </p:cNvPr>
          <p:cNvSpPr txBox="1"/>
          <p:nvPr/>
        </p:nvSpPr>
        <p:spPr>
          <a:xfrm>
            <a:off x="686972" y="1716258"/>
            <a:ext cx="10818056" cy="2554545"/>
          </a:xfrm>
          <a:prstGeom prst="rect">
            <a:avLst/>
          </a:prstGeom>
          <a:noFill/>
        </p:spPr>
        <p:txBody>
          <a:bodyPr wrap="square" rtlCol="0">
            <a:spAutoFit/>
          </a:bodyPr>
          <a:lstStyle/>
          <a:p>
            <a:pPr algn="just"/>
            <a:r>
              <a:rPr lang="pl-PL" sz="2000" dirty="0"/>
              <a:t>W obu opisanych przypadkach wobec małego świadka koronnego sąd może także </a:t>
            </a:r>
            <a:r>
              <a:rPr lang="pl-PL" sz="2000" b="1" dirty="0"/>
              <a:t>warunkowo zawiesić wykonanie kary pozbawienia wolności do lat 5 </a:t>
            </a:r>
            <a:r>
              <a:rPr lang="pl-PL" sz="2000" dirty="0"/>
              <a:t>na okres próby wynoszący do 10 lat, jeżeli uzna, że pomimo niewykonania kary sprawca nie popełni ponownie przestępstwa. Jest to niezależna podstawa warunkowego zawieszenia kary pozbawienia wolności.</a:t>
            </a:r>
          </a:p>
          <a:p>
            <a:pPr algn="just"/>
            <a:endParaRPr lang="pl-PL" sz="2000" dirty="0"/>
          </a:p>
          <a:p>
            <a:pPr algn="just"/>
            <a:r>
              <a:rPr lang="pl-PL" sz="2000" dirty="0"/>
              <a:t>W stosunku do małego świadka koronnego we własnej sprawie sąd może również </a:t>
            </a:r>
            <a:r>
              <a:rPr lang="pl-PL" sz="2000" b="1" dirty="0"/>
              <a:t>odstąpić od wymierzenia kary</a:t>
            </a:r>
            <a:r>
              <a:rPr lang="pl-PL" sz="2000" dirty="0"/>
              <a:t>, zwłaszcza gdy rola sprawcy w popełnieniu przestępstwa była podrzędna, a przekazane informacje przyczyniły się do zapobieżenia popełnieniu innego przestępstwa.</a:t>
            </a:r>
          </a:p>
        </p:txBody>
      </p:sp>
    </p:spTree>
    <p:extLst>
      <p:ext uri="{BB962C8B-B14F-4D97-AF65-F5344CB8AC3E}">
        <p14:creationId xmlns:p14="http://schemas.microsoft.com/office/powerpoint/2010/main" val="507736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58484657-FB5C-47B5-95CF-A8239C0616C8}"/>
              </a:ext>
            </a:extLst>
          </p:cNvPr>
          <p:cNvSpPr txBox="1"/>
          <p:nvPr/>
        </p:nvSpPr>
        <p:spPr>
          <a:xfrm>
            <a:off x="1829640" y="1089898"/>
            <a:ext cx="8532720" cy="4678204"/>
          </a:xfrm>
          <a:prstGeom prst="rect">
            <a:avLst/>
          </a:prstGeom>
          <a:noFill/>
        </p:spPr>
        <p:txBody>
          <a:bodyPr wrap="none" rtlCol="0">
            <a:spAutoFit/>
          </a:bodyPr>
          <a:lstStyle/>
          <a:p>
            <a:pPr algn="ctr"/>
            <a:r>
              <a:rPr lang="pl-PL" sz="2000" dirty="0"/>
              <a:t>Inne przykłady nadzwyczajnego złagodzenia kary:</a:t>
            </a:r>
          </a:p>
          <a:p>
            <a:endParaRPr lang="pl-PL" sz="2000" dirty="0"/>
          </a:p>
          <a:p>
            <a:r>
              <a:rPr lang="pl-PL" sz="2000" b="1" dirty="0"/>
              <a:t>Część ogólna:</a:t>
            </a:r>
          </a:p>
          <a:p>
            <a:r>
              <a:rPr lang="pl-PL" sz="2000" dirty="0"/>
              <a:t>Sprawca poniżej 18 lat</a:t>
            </a:r>
          </a:p>
          <a:p>
            <a:r>
              <a:rPr lang="pl-PL" sz="2000" dirty="0"/>
              <a:t>Czynny żal</a:t>
            </a:r>
          </a:p>
          <a:p>
            <a:r>
              <a:rPr lang="pl-PL" sz="2000" dirty="0"/>
              <a:t>Usiłowanie nieudolne</a:t>
            </a:r>
          </a:p>
          <a:p>
            <a:r>
              <a:rPr lang="pl-PL" sz="2000" dirty="0"/>
              <a:t>Pomocnictwo</a:t>
            </a:r>
          </a:p>
          <a:p>
            <a:r>
              <a:rPr lang="pl-PL" sz="2000" dirty="0" err="1"/>
              <a:t>Ekstraneus</a:t>
            </a:r>
            <a:endParaRPr lang="pl-PL" sz="2000" dirty="0"/>
          </a:p>
          <a:p>
            <a:r>
              <a:rPr lang="pl-PL" sz="2000" dirty="0"/>
              <a:t>Przekroczenie granic obrony koniecznej i stanu wyższej konieczności</a:t>
            </a:r>
          </a:p>
          <a:p>
            <a:r>
              <a:rPr lang="pl-PL" sz="2000" dirty="0"/>
              <a:t>Nieusprawiedliwiony błąd co do okoliczności wyłączającej bezprawność lub winę</a:t>
            </a:r>
          </a:p>
          <a:p>
            <a:r>
              <a:rPr lang="pl-PL" sz="2000" dirty="0"/>
              <a:t>Nieusprawiedliwiony błąd co do bezprawności</a:t>
            </a:r>
          </a:p>
          <a:p>
            <a:r>
              <a:rPr lang="pl-PL" sz="2000" dirty="0"/>
              <a:t>Znacznie ograniczona poczytalność</a:t>
            </a:r>
          </a:p>
          <a:p>
            <a:endParaRPr lang="pl-PL" sz="2000" dirty="0"/>
          </a:p>
          <a:p>
            <a:r>
              <a:rPr lang="pl-PL" sz="2000" b="1" dirty="0"/>
              <a:t>Część szczególna</a:t>
            </a:r>
            <a:r>
              <a:rPr lang="pl-PL" sz="2000" dirty="0"/>
              <a:t>:</a:t>
            </a:r>
          </a:p>
          <a:p>
            <a:r>
              <a:rPr lang="pl-PL" sz="2000" dirty="0"/>
              <a:t>146, 147, 150, 169, 176 i inne</a:t>
            </a:r>
          </a:p>
        </p:txBody>
      </p:sp>
    </p:spTree>
    <p:extLst>
      <p:ext uri="{BB962C8B-B14F-4D97-AF65-F5344CB8AC3E}">
        <p14:creationId xmlns:p14="http://schemas.microsoft.com/office/powerpoint/2010/main" val="2390713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941FE-DCEE-4B37-BD48-C932DCB8E417}"/>
              </a:ext>
            </a:extLst>
          </p:cNvPr>
          <p:cNvSpPr>
            <a:spLocks noGrp="1"/>
          </p:cNvSpPr>
          <p:nvPr>
            <p:ph type="title"/>
          </p:nvPr>
        </p:nvSpPr>
        <p:spPr>
          <a:xfrm>
            <a:off x="492368" y="598932"/>
            <a:ext cx="11207262" cy="1188720"/>
          </a:xfrm>
        </p:spPr>
        <p:txBody>
          <a:bodyPr/>
          <a:lstStyle/>
          <a:p>
            <a:r>
              <a:rPr lang="pl-PL" dirty="0"/>
              <a:t>ZBIEG podstaw nadzwyczajnego złagodzenia i obostrzenia kary – art. 57 k.k.</a:t>
            </a:r>
          </a:p>
        </p:txBody>
      </p:sp>
      <p:sp>
        <p:nvSpPr>
          <p:cNvPr id="3" name="Prostokąt 2">
            <a:extLst>
              <a:ext uri="{FF2B5EF4-FFF2-40B4-BE49-F238E27FC236}">
                <a16:creationId xmlns:a16="http://schemas.microsoft.com/office/drawing/2014/main" id="{4B68E91C-2580-4EFA-B533-EC17A66B0FB3}"/>
              </a:ext>
            </a:extLst>
          </p:cNvPr>
          <p:cNvSpPr/>
          <p:nvPr/>
        </p:nvSpPr>
        <p:spPr>
          <a:xfrm>
            <a:off x="905020" y="2288904"/>
            <a:ext cx="10381957" cy="3785652"/>
          </a:xfrm>
          <a:prstGeom prst="rect">
            <a:avLst/>
          </a:prstGeom>
        </p:spPr>
        <p:txBody>
          <a:bodyPr wrap="square">
            <a:spAutoFit/>
          </a:bodyPr>
          <a:lstStyle/>
          <a:p>
            <a:pPr algn="just"/>
            <a:r>
              <a:rPr lang="pl-PL" sz="2000" dirty="0"/>
              <a:t>Jeżeli zachodzi kilka niezależnych od siebie podstaw do nadzwyczajnego złagodzenia (albo obostrzenia kary), sąd może </a:t>
            </a:r>
            <a:r>
              <a:rPr lang="pl-PL" sz="2000" b="1" dirty="0"/>
              <a:t>tylko jeden raz </a:t>
            </a:r>
            <a:r>
              <a:rPr lang="pl-PL" sz="2000" dirty="0"/>
              <a:t>karę nadzwyczajnie złagodzić (albo obostrzyć), biorąc pod uwagę łącznie zbiegające się podstawy łagodzenia (albo obostrzenia). Oznacza to, że nawet jeśli w konkretnym przypadku istnieje kilka „argumentów” za nadzwyczajnym złagodzeniem (albo obostrzeniem), to sąd może ten zabieg zastosować tylko jeden raz. Nie jest możliwe wielokrotne nadzwyczajne złagodzenie (albo obostrzenie) tej samej kary.</a:t>
            </a:r>
          </a:p>
          <a:p>
            <a:pPr algn="just"/>
            <a:endParaRPr lang="pl-PL" sz="2000" dirty="0"/>
          </a:p>
          <a:p>
            <a:pPr algn="just"/>
            <a:r>
              <a:rPr lang="pl-PL" sz="2000" dirty="0"/>
              <a:t>Co do zasady, jednocześnie zbiegają się podstawy nadzwyczajnego złagodzenia i obostrzenia, sąd może zastosować nadzwyczajne złagodzenie albo obostrzenie kary. Oznacza to, że jeśli w konkretnej sytuacji sąd miałby możliwość i nadzwyczajnego złagodzenia i obostrzenia, to może zastosować </a:t>
            </a:r>
            <a:r>
              <a:rPr lang="pl-PL" sz="2000" b="1" dirty="0"/>
              <a:t>tylko jeden z tych mechanizmów</a:t>
            </a:r>
            <a:r>
              <a:rPr lang="pl-PL" sz="2000" dirty="0"/>
              <a:t> – albo złagodzenie albo obostrzenie – a przy tym </a:t>
            </a:r>
            <a:r>
              <a:rPr lang="pl-PL" sz="2000" b="1" dirty="0"/>
              <a:t>nie musi stosować żadnego z nich</a:t>
            </a:r>
            <a:r>
              <a:rPr lang="pl-PL" sz="2000" dirty="0"/>
              <a:t>. Od tej zasady przewidziano wiele wyjątków.</a:t>
            </a:r>
          </a:p>
        </p:txBody>
      </p:sp>
    </p:spTree>
    <p:extLst>
      <p:ext uri="{BB962C8B-B14F-4D97-AF65-F5344CB8AC3E}">
        <p14:creationId xmlns:p14="http://schemas.microsoft.com/office/powerpoint/2010/main" val="1283295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B969AFE7-27A4-423C-2A44-0B71C61262C0}"/>
              </a:ext>
            </a:extLst>
          </p:cNvPr>
          <p:cNvSpPr txBox="1"/>
          <p:nvPr/>
        </p:nvSpPr>
        <p:spPr>
          <a:xfrm>
            <a:off x="859465" y="1228397"/>
            <a:ext cx="10473070" cy="4401205"/>
          </a:xfrm>
          <a:prstGeom prst="rect">
            <a:avLst/>
          </a:prstGeom>
          <a:noFill/>
        </p:spPr>
        <p:txBody>
          <a:bodyPr wrap="square">
            <a:spAutoFit/>
          </a:bodyPr>
          <a:lstStyle/>
          <a:p>
            <a:pPr algn="just">
              <a:spcAft>
                <a:spcPts val="800"/>
              </a:spcAft>
            </a:pPr>
            <a:r>
              <a:rPr lang="pl-PL" sz="2000" b="1" u="sng" dirty="0">
                <a:effectLst/>
                <a:latin typeface="+mj-lt"/>
                <a:ea typeface="Times New Roman" panose="02020603050405020304" pitchFamily="18" charset="0"/>
                <a:cs typeface="Times New Roman" panose="02020603050405020304" pitchFamily="18" charset="0"/>
              </a:rPr>
              <a:t>Wyjątki:</a:t>
            </a:r>
          </a:p>
          <a:p>
            <a:pPr algn="just">
              <a:spcAft>
                <a:spcPts val="800"/>
              </a:spcAft>
            </a:pPr>
            <a:endParaRPr lang="pl-PL" sz="2000" dirty="0">
              <a:latin typeface="+mj-lt"/>
              <a:ea typeface="Times New Roman" panose="02020603050405020304" pitchFamily="18" charset="0"/>
              <a:cs typeface="Times New Roman" panose="02020603050405020304" pitchFamily="18"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Jeżeli zbiegają się podstawy nadzwyczajnego złagodzenia lub obostrzenia kary o charakterze obligatoryjnym i fakultatywnym, sąd stosuje podstawę o charakterze obligatoryjnym.</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 </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Jeżeli zbiegają się podstawy nadzwyczajnego obostrzenia o charakterze obligatoryjnym oraz podstawy nadzwyczajnego złagodzenia określone w art. 60 § 3 (mały świadek koronny we własnej sprawie) sąd stosuje nadzwyczajne złagodzenie kary.</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 </a:t>
            </a:r>
            <a:endParaRPr lang="pl-PL" sz="2000" dirty="0">
              <a:effectLst/>
              <a:latin typeface="+mj-lt"/>
              <a:ea typeface="Calibri" panose="020F0502020204030204" pitchFamily="34" charset="0"/>
              <a:cs typeface="Arial" panose="020B0604020202020204" pitchFamily="34" charset="0"/>
            </a:endParaRPr>
          </a:p>
          <a:p>
            <a:pPr algn="just">
              <a:spcAft>
                <a:spcPts val="800"/>
              </a:spcAft>
            </a:pPr>
            <a:r>
              <a:rPr lang="pl-PL" sz="2000" dirty="0">
                <a:effectLst/>
                <a:latin typeface="+mj-lt"/>
                <a:ea typeface="Times New Roman" panose="02020603050405020304" pitchFamily="18" charset="0"/>
                <a:cs typeface="Times New Roman" panose="02020603050405020304" pitchFamily="18" charset="0"/>
              </a:rPr>
              <a:t>Jeżeli zbiegają się podstawy nadzwyczajnego obostrzenia o charakterze obligatoryjnym oraz podstawy nadzwyczajnego złagodzenia określone w art. 60 § 4 (mały świadek koronny w cudzej sprawie) sąd może zastosować nadzwyczajne złagodzenie kary.</a:t>
            </a:r>
            <a:endParaRPr lang="pl-PL" sz="2000" dirty="0">
              <a:effectLst/>
              <a:latin typeface="+mj-l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09429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9F08A2-015A-434B-8BBF-C428C75E77A6}"/>
              </a:ext>
            </a:extLst>
          </p:cNvPr>
          <p:cNvSpPr>
            <a:spLocks noGrp="1"/>
          </p:cNvSpPr>
          <p:nvPr>
            <p:ph type="title"/>
          </p:nvPr>
        </p:nvSpPr>
        <p:spPr>
          <a:xfrm>
            <a:off x="2231136" y="533773"/>
            <a:ext cx="7729728" cy="847987"/>
          </a:xfrm>
        </p:spPr>
        <p:txBody>
          <a:bodyPr/>
          <a:lstStyle/>
          <a:p>
            <a:r>
              <a:rPr lang="pl-PL" dirty="0"/>
              <a:t>Art. 37A</a:t>
            </a:r>
          </a:p>
        </p:txBody>
      </p:sp>
      <p:sp>
        <p:nvSpPr>
          <p:cNvPr id="3" name="Symbol zastępczy zawartości 2">
            <a:extLst>
              <a:ext uri="{FF2B5EF4-FFF2-40B4-BE49-F238E27FC236}">
                <a16:creationId xmlns:a16="http://schemas.microsoft.com/office/drawing/2014/main" id="{E2CA087D-7F5E-4CE5-8666-424E314219E9}"/>
              </a:ext>
            </a:extLst>
          </p:cNvPr>
          <p:cNvSpPr>
            <a:spLocks noGrp="1"/>
          </p:cNvSpPr>
          <p:nvPr>
            <p:ph idx="1"/>
          </p:nvPr>
        </p:nvSpPr>
        <p:spPr>
          <a:xfrm>
            <a:off x="731520" y="1851017"/>
            <a:ext cx="10728960" cy="4473210"/>
          </a:xfrm>
        </p:spPr>
        <p:txBody>
          <a:bodyPr>
            <a:normAutofit/>
          </a:bodyPr>
          <a:lstStyle/>
          <a:p>
            <a:pPr marL="0" indent="0" algn="just">
              <a:buNone/>
            </a:pPr>
            <a:r>
              <a:rPr lang="pl-PL" sz="2000" dirty="0"/>
              <a:t>Jeżeli przestępstwo jest zagrożone tylko karą pozbawienia wolności nieprzekraczającą 8 lat,</a:t>
            </a:r>
          </a:p>
          <a:p>
            <a:pPr marL="0" indent="0" algn="just">
              <a:buNone/>
            </a:pPr>
            <a:r>
              <a:rPr lang="pl-PL" sz="2000" dirty="0"/>
              <a:t>a wymierzona za nie kara pozbawienia wolności nie byłaby surowsza od roku,</a:t>
            </a:r>
          </a:p>
          <a:p>
            <a:pPr marL="0" indent="0" algn="just">
              <a:buNone/>
            </a:pPr>
            <a:r>
              <a:rPr lang="pl-PL" sz="2000" b="1" dirty="0"/>
              <a:t>sąd może zamiast tej kary orzec karę ograniczenia wolności nie niższą od 4 miesięcy albo grzywnę nie niższą od 150 stawek dziennych</a:t>
            </a:r>
            <a:r>
              <a:rPr lang="pl-PL" sz="2000" dirty="0"/>
              <a:t>,</a:t>
            </a:r>
          </a:p>
          <a:p>
            <a:pPr marL="0" indent="0" algn="just">
              <a:buNone/>
            </a:pPr>
            <a:r>
              <a:rPr lang="pl-PL" sz="2000" dirty="0"/>
              <a:t>w szczególności jeżeli równocześnie orzeka środek karny, środek kompensacyjny lub przepadek.</a:t>
            </a:r>
          </a:p>
          <a:p>
            <a:pPr marL="0" indent="0">
              <a:buNone/>
            </a:pPr>
            <a:endParaRPr lang="pl-PL" sz="2000" dirty="0"/>
          </a:p>
          <a:p>
            <a:pPr marL="0" indent="0">
              <a:buNone/>
            </a:pPr>
            <a:r>
              <a:rPr lang="pl-PL" sz="2000" dirty="0"/>
              <a:t>Nie stosuje się do:</a:t>
            </a:r>
          </a:p>
          <a:p>
            <a:pPr marL="342900" indent="-342900">
              <a:buFont typeface="+mj-lt"/>
              <a:buAutoNum type="arabicPeriod"/>
            </a:pPr>
            <a:r>
              <a:rPr lang="pl-PL" sz="2000" dirty="0"/>
              <a:t>sprawców, którzy popełniają przestępstwo działając w zorganizowanej grupie przestępczej oraz</a:t>
            </a:r>
          </a:p>
          <a:p>
            <a:pPr marL="342900" indent="-342900">
              <a:buFont typeface="+mj-lt"/>
              <a:buAutoNum type="arabicPeriod"/>
            </a:pPr>
            <a:r>
              <a:rPr lang="pl-PL" sz="2000" dirty="0"/>
              <a:t>sprawców przestępstw o charakterze terrorystycznym</a:t>
            </a:r>
          </a:p>
          <a:p>
            <a:pPr marL="342900" indent="-342900">
              <a:buFont typeface="+mj-lt"/>
              <a:buAutoNum type="arabicPeriod"/>
            </a:pPr>
            <a:r>
              <a:rPr lang="pl-PL" sz="2000" dirty="0"/>
              <a:t>sprawców przestępstwa z art. 178a § 4 k.k.</a:t>
            </a:r>
          </a:p>
        </p:txBody>
      </p:sp>
    </p:spTree>
    <p:extLst>
      <p:ext uri="{BB962C8B-B14F-4D97-AF65-F5344CB8AC3E}">
        <p14:creationId xmlns:p14="http://schemas.microsoft.com/office/powerpoint/2010/main" val="1539012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C7750D1E-57BB-474B-B2E4-D4636DA591AF}"/>
              </a:ext>
            </a:extLst>
          </p:cNvPr>
          <p:cNvSpPr>
            <a:spLocks noGrp="1"/>
          </p:cNvSpPr>
          <p:nvPr>
            <p:ph type="title"/>
          </p:nvPr>
        </p:nvSpPr>
        <p:spPr>
          <a:xfrm>
            <a:off x="493986" y="826306"/>
            <a:ext cx="11204027" cy="853598"/>
          </a:xfrm>
        </p:spPr>
        <p:txBody>
          <a:bodyPr/>
          <a:lstStyle/>
          <a:p>
            <a:r>
              <a:rPr lang="pl-PL" dirty="0"/>
              <a:t>Ustawowy i sądowy wymiar kary</a:t>
            </a:r>
          </a:p>
        </p:txBody>
      </p:sp>
      <p:sp>
        <p:nvSpPr>
          <p:cNvPr id="6" name="pole tekstowe 5">
            <a:extLst>
              <a:ext uri="{FF2B5EF4-FFF2-40B4-BE49-F238E27FC236}">
                <a16:creationId xmlns:a16="http://schemas.microsoft.com/office/drawing/2014/main" id="{C4EC4D93-98D1-4E69-AFF1-036C09D39D18}"/>
              </a:ext>
            </a:extLst>
          </p:cNvPr>
          <p:cNvSpPr txBox="1"/>
          <p:nvPr/>
        </p:nvSpPr>
        <p:spPr>
          <a:xfrm>
            <a:off x="892854" y="2884038"/>
            <a:ext cx="10406292" cy="1938992"/>
          </a:xfrm>
          <a:prstGeom prst="rect">
            <a:avLst/>
          </a:prstGeom>
          <a:noFill/>
        </p:spPr>
        <p:txBody>
          <a:bodyPr wrap="square" rtlCol="0">
            <a:spAutoFit/>
          </a:bodyPr>
          <a:lstStyle/>
          <a:p>
            <a:pPr algn="just"/>
            <a:r>
              <a:rPr lang="pl-PL" sz="2000" b="1" dirty="0"/>
              <a:t>Ustawowy wymiar kary </a:t>
            </a:r>
            <a:r>
              <a:rPr lang="pl-PL" sz="2000" dirty="0">
                <a:sym typeface="Wingdings" panose="05000000000000000000" pitchFamily="2" charset="2"/>
              </a:rPr>
              <a:t> ustawowe zagrożenie przewidziane za dany typ czynu zabronionego (zwykle po prostu zawarte w przepisie typizującym)</a:t>
            </a:r>
          </a:p>
          <a:p>
            <a:pPr algn="just"/>
            <a:endParaRPr lang="pl-PL" sz="2000" dirty="0">
              <a:sym typeface="Wingdings" panose="05000000000000000000" pitchFamily="2" charset="2"/>
            </a:endParaRPr>
          </a:p>
          <a:p>
            <a:pPr algn="just"/>
            <a:r>
              <a:rPr lang="pl-PL" sz="2000" b="1" dirty="0">
                <a:sym typeface="Wingdings" panose="05000000000000000000" pitchFamily="2" charset="2"/>
              </a:rPr>
              <a:t>Instytucje sądowego wymiaru kary</a:t>
            </a:r>
            <a:r>
              <a:rPr lang="pl-PL" sz="2000" dirty="0">
                <a:sym typeface="Wingdings" panose="05000000000000000000" pitchFamily="2" charset="2"/>
              </a:rPr>
              <a:t>  regulacje pozwalające na odejście od sztywnych granic wyznaczonych ustawowym zagrożeniem i wymierzenie kary innego rodzaju albo w innym wymiarze niż przewidziane w przepisie typizującym</a:t>
            </a:r>
            <a:endParaRPr lang="pl-PL" sz="2000" dirty="0"/>
          </a:p>
        </p:txBody>
      </p:sp>
    </p:spTree>
    <p:extLst>
      <p:ext uri="{BB962C8B-B14F-4D97-AF65-F5344CB8AC3E}">
        <p14:creationId xmlns:p14="http://schemas.microsoft.com/office/powerpoint/2010/main" val="4122261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97289E-3471-4872-8CA7-AD0DE5C52570}"/>
              </a:ext>
            </a:extLst>
          </p:cNvPr>
          <p:cNvSpPr>
            <a:spLocks noGrp="1"/>
          </p:cNvSpPr>
          <p:nvPr>
            <p:ph type="title"/>
          </p:nvPr>
        </p:nvSpPr>
        <p:spPr>
          <a:xfrm>
            <a:off x="2231135" y="477459"/>
            <a:ext cx="7729728" cy="835079"/>
          </a:xfrm>
        </p:spPr>
        <p:txBody>
          <a:bodyPr/>
          <a:lstStyle/>
          <a:p>
            <a:r>
              <a:rPr lang="pl-PL" dirty="0"/>
              <a:t>Odstąpienie od wymierzenia kary</a:t>
            </a:r>
          </a:p>
        </p:txBody>
      </p:sp>
      <p:sp>
        <p:nvSpPr>
          <p:cNvPr id="3" name="Prostokąt 2">
            <a:extLst>
              <a:ext uri="{FF2B5EF4-FFF2-40B4-BE49-F238E27FC236}">
                <a16:creationId xmlns:a16="http://schemas.microsoft.com/office/drawing/2014/main" id="{F50A3370-5D8D-4A5C-BEC9-778974BFBD00}"/>
              </a:ext>
            </a:extLst>
          </p:cNvPr>
          <p:cNvSpPr/>
          <p:nvPr/>
        </p:nvSpPr>
        <p:spPr>
          <a:xfrm>
            <a:off x="785445" y="1671560"/>
            <a:ext cx="10621107" cy="4349909"/>
          </a:xfrm>
          <a:prstGeom prst="rect">
            <a:avLst/>
          </a:prstGeom>
        </p:spPr>
        <p:txBody>
          <a:bodyPr wrap="square">
            <a:spAutoFit/>
          </a:bodyPr>
          <a:lstStyle/>
          <a:p>
            <a:pPr algn="just">
              <a:spcAft>
                <a:spcPts val="1000"/>
              </a:spcAft>
            </a:pPr>
            <a:r>
              <a:rPr lang="pl-PL" sz="2000" dirty="0"/>
              <a:t>CAŁKOWITE ODSTĄPIENIE OD WYMIERZENIA KARY</a:t>
            </a:r>
          </a:p>
          <a:p>
            <a:pPr algn="just"/>
            <a:r>
              <a:rPr lang="pl-PL" sz="2000" dirty="0"/>
              <a:t>W przypadkach wskazanych w ustawie sąd może odstąpić od wymierzenia kary, a także od wymierzenia środka karnego, nawiązki na rzecz Skarbu Państwa oraz przepadku, chociażby jego orzeczenie było obowiązkowe.</a:t>
            </a:r>
          </a:p>
          <a:p>
            <a:pPr algn="just"/>
            <a:endParaRPr lang="pl-PL" sz="2000" dirty="0"/>
          </a:p>
          <a:p>
            <a:pPr algn="just">
              <a:spcAft>
                <a:spcPts val="1000"/>
              </a:spcAft>
            </a:pPr>
            <a:r>
              <a:rPr lang="pl-PL" sz="2000" dirty="0"/>
              <a:t>ODSTĄPIENIE OD WYMIERZENIA KARY NA RZECZ INNEGO ŚRODKA</a:t>
            </a:r>
          </a:p>
          <a:p>
            <a:pPr algn="just"/>
            <a:r>
              <a:rPr lang="pl-PL" sz="2000" dirty="0"/>
              <a:t>Jeżeli przestępstwo jest zagrożone karą pozbawienia wolności nieprzekraczającą 3 lat albo karą łagodniejszego rodzaju i społeczna szkodliwość czynu nie jest znaczna, sąd może odstąpić od wymierzenia kary, jeżeli orzeka jednocześnie środek karny, przepadek lub środek kompensacyjny, a cele kary zostaną w ten sposób spełnione.</a:t>
            </a:r>
          </a:p>
          <a:p>
            <a:pPr algn="just"/>
            <a:endParaRPr lang="pl-PL" sz="2000" dirty="0"/>
          </a:p>
          <a:p>
            <a:pPr algn="just"/>
            <a:r>
              <a:rPr lang="pl-PL" sz="2000" dirty="0"/>
              <a:t>W kodeksie rozsiane są również liczne szczególne podstawy odstąpienia od wymierzenia kary (np. art. 14 § 2, 22 § 2, 25 § 2, 26 § 3).</a:t>
            </a:r>
          </a:p>
        </p:txBody>
      </p:sp>
    </p:spTree>
    <p:extLst>
      <p:ext uri="{BB962C8B-B14F-4D97-AF65-F5344CB8AC3E}">
        <p14:creationId xmlns:p14="http://schemas.microsoft.com/office/powerpoint/2010/main" val="1698982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D7550686-8D2A-4B51-837D-2DDEFBB0F3FC}"/>
              </a:ext>
            </a:extLst>
          </p:cNvPr>
          <p:cNvSpPr txBox="1"/>
          <p:nvPr/>
        </p:nvSpPr>
        <p:spPr>
          <a:xfrm>
            <a:off x="914401" y="970671"/>
            <a:ext cx="10377714" cy="1323439"/>
          </a:xfrm>
          <a:prstGeom prst="rect">
            <a:avLst/>
          </a:prstGeom>
          <a:noFill/>
        </p:spPr>
        <p:txBody>
          <a:bodyPr wrap="square" rtlCol="0">
            <a:spAutoFit/>
          </a:bodyPr>
          <a:lstStyle/>
          <a:p>
            <a:pPr algn="just"/>
            <a:r>
              <a:rPr lang="pl-PL" sz="2000" dirty="0"/>
              <a:t>W wielu przypadkach kodeks karny pozwala sądowi na odejście od sztywnych ram wyznaczonych przez ustawowe zagrożenie przewidziane dla danego typu czynu. Tego rodzaju instytucje określa się instytucjami sądowego wymiaru kary.  Poruszając się w ich ramach, sąd realizuje swą swobodę w orzekaniu.</a:t>
            </a:r>
          </a:p>
        </p:txBody>
      </p:sp>
      <p:graphicFrame>
        <p:nvGraphicFramePr>
          <p:cNvPr id="4" name="Diagram 3">
            <a:extLst>
              <a:ext uri="{FF2B5EF4-FFF2-40B4-BE49-F238E27FC236}">
                <a16:creationId xmlns:a16="http://schemas.microsoft.com/office/drawing/2014/main" id="{C66AE04D-AD73-4CB0-80F5-6CF9DEDE6BBE}"/>
              </a:ext>
            </a:extLst>
          </p:cNvPr>
          <p:cNvGraphicFramePr/>
          <p:nvPr>
            <p:extLst>
              <p:ext uri="{D42A27DB-BD31-4B8C-83A1-F6EECF244321}">
                <p14:modId xmlns:p14="http://schemas.microsoft.com/office/powerpoint/2010/main" val="3654985080"/>
              </p:ext>
            </p:extLst>
          </p:nvPr>
        </p:nvGraphicFramePr>
        <p:xfrm>
          <a:off x="1538514" y="1364343"/>
          <a:ext cx="9114971" cy="5768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9489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97289E-3471-4872-8CA7-AD0DE5C52570}"/>
              </a:ext>
            </a:extLst>
          </p:cNvPr>
          <p:cNvSpPr>
            <a:spLocks noGrp="1"/>
          </p:cNvSpPr>
          <p:nvPr>
            <p:ph type="title"/>
          </p:nvPr>
        </p:nvSpPr>
        <p:spPr>
          <a:xfrm>
            <a:off x="2231136" y="674407"/>
            <a:ext cx="7729728" cy="835079"/>
          </a:xfrm>
        </p:spPr>
        <p:txBody>
          <a:bodyPr/>
          <a:lstStyle/>
          <a:p>
            <a:r>
              <a:rPr lang="pl-PL" dirty="0"/>
              <a:t>Nadzwyczajne obostrzenie kary</a:t>
            </a:r>
          </a:p>
        </p:txBody>
      </p:sp>
      <p:sp>
        <p:nvSpPr>
          <p:cNvPr id="3" name="pole tekstowe 2">
            <a:extLst>
              <a:ext uri="{FF2B5EF4-FFF2-40B4-BE49-F238E27FC236}">
                <a16:creationId xmlns:a16="http://schemas.microsoft.com/office/drawing/2014/main" id="{55210E67-4736-4086-A2CE-A024E7E0E0A0}"/>
              </a:ext>
            </a:extLst>
          </p:cNvPr>
          <p:cNvSpPr txBox="1"/>
          <p:nvPr/>
        </p:nvSpPr>
        <p:spPr>
          <a:xfrm>
            <a:off x="665871" y="2068535"/>
            <a:ext cx="10860258" cy="3785652"/>
          </a:xfrm>
          <a:prstGeom prst="rect">
            <a:avLst/>
          </a:prstGeom>
          <a:noFill/>
        </p:spPr>
        <p:txBody>
          <a:bodyPr wrap="square" rtlCol="0">
            <a:spAutoFit/>
          </a:bodyPr>
          <a:lstStyle/>
          <a:p>
            <a:pPr algn="just"/>
            <a:r>
              <a:rPr lang="pl-PL" sz="2000" dirty="0"/>
              <a:t>Nadzwyczajne obostrzenie kary przybiera postać podwyższenia górnej i/lub dolnej granicy ustawowego zagrożenia albo też ograniczenia możliwości wybory rodzaju kary w przypadku sankcji alternatywnych.</a:t>
            </a:r>
          </a:p>
          <a:p>
            <a:pPr algn="just"/>
            <a:endParaRPr lang="pl-PL" sz="2000" dirty="0"/>
          </a:p>
          <a:p>
            <a:pPr algn="just"/>
            <a:r>
              <a:rPr lang="pl-PL" sz="2000" dirty="0"/>
              <a:t>W przypadku podwyższenia górnej granicy zagrożenia instytucja ta pozwala na bardziej elastyczne dostosowanie rozmiaru kary do wagi czynu, jego społecznej szkodliwości i stopnia winy sprawcy. W takich bowiem sytuacjach sąd nie ma obowiązku wymierzania kary po wyżej górnej granicy zagrożenia przewidzianego w przepisie typizującym – ma on jedynie taką możliwość. Sąd ma zatem szersze pole manewru w zakresie wyboru rozmiaru kary.</a:t>
            </a:r>
          </a:p>
          <a:p>
            <a:pPr algn="just"/>
            <a:endParaRPr lang="pl-PL" sz="2000" dirty="0"/>
          </a:p>
          <a:p>
            <a:pPr algn="just"/>
            <a:r>
              <a:rPr lang="pl-PL" sz="2000" dirty="0"/>
              <a:t>W przypadku podwyższenia dolnej granicy zagrożenia instytucja ta ogranicza swobodę sądu co do wyboru rozmiaru kary. W takich bowiem sytuacjach sąd nie może orzec kary w wymiarze niższym niż nakazuje to przepis nadzwyczajnie obostrzający karę.</a:t>
            </a:r>
          </a:p>
        </p:txBody>
      </p:sp>
    </p:spTree>
    <p:extLst>
      <p:ext uri="{BB962C8B-B14F-4D97-AF65-F5344CB8AC3E}">
        <p14:creationId xmlns:p14="http://schemas.microsoft.com/office/powerpoint/2010/main" val="1511928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FF2A4E9D-D6DE-42F1-B301-B169023D146F}"/>
              </a:ext>
            </a:extLst>
          </p:cNvPr>
          <p:cNvSpPr txBox="1"/>
          <p:nvPr/>
        </p:nvSpPr>
        <p:spPr>
          <a:xfrm>
            <a:off x="750277" y="343540"/>
            <a:ext cx="10691446" cy="6170920"/>
          </a:xfrm>
          <a:prstGeom prst="rect">
            <a:avLst/>
          </a:prstGeom>
          <a:noFill/>
        </p:spPr>
        <p:txBody>
          <a:bodyPr wrap="square" rtlCol="0">
            <a:spAutoFit/>
          </a:bodyPr>
          <a:lstStyle/>
          <a:p>
            <a:pPr algn="ctr"/>
            <a:r>
              <a:rPr lang="pl-PL" sz="2000" b="1" u="sng" dirty="0"/>
              <a:t>PRZYPADKI NADZWYCZAJNEGO OBOSTRZENIA KARY</a:t>
            </a:r>
          </a:p>
          <a:p>
            <a:pPr algn="just"/>
            <a:endParaRPr lang="pl-PL" sz="2000" dirty="0"/>
          </a:p>
          <a:p>
            <a:pPr marL="342900" indent="-342900" algn="just">
              <a:buAutoNum type="arabicParenR"/>
            </a:pPr>
            <a:r>
              <a:rPr lang="pl-PL" sz="2000" dirty="0"/>
              <a:t>RECYDYWA SPECJALNA PODSTAWOWA</a:t>
            </a:r>
          </a:p>
          <a:p>
            <a:pPr algn="just"/>
            <a:endParaRPr lang="pl-PL" sz="2000" dirty="0"/>
          </a:p>
          <a:p>
            <a:pPr algn="just"/>
            <a:r>
              <a:rPr lang="pl-PL" sz="2000" i="1" dirty="0"/>
              <a:t>Jeżeli sprawca skazany za przestępstwo umyślne na karę pozbawienia wolności popełnia w ciągu 5 lat po odbyciu co najmniej 6 miesięcy kary umyślne przestępstwo podobne do przestępstwa, za które był już skazany, sąd </a:t>
            </a:r>
            <a:r>
              <a:rPr lang="pl-PL" sz="2000" b="1" i="1" u="sng" dirty="0"/>
              <a:t>wymierza</a:t>
            </a:r>
            <a:r>
              <a:rPr lang="pl-PL" sz="2000" i="1" dirty="0"/>
              <a:t> karę przewidzianą za przypisane sprawcy przestępstwo w wysokości </a:t>
            </a:r>
            <a:r>
              <a:rPr lang="pl-PL" sz="2000" b="1" i="1" dirty="0"/>
              <a:t>powyżej dolnej granicy </a:t>
            </a:r>
            <a:r>
              <a:rPr lang="pl-PL" sz="2000" i="1" dirty="0"/>
              <a:t>ustawowego zagrożenia, a może ją wymierzyć w wysokości </a:t>
            </a:r>
            <a:r>
              <a:rPr lang="pl-PL" sz="2000" b="1" i="1" dirty="0"/>
              <a:t>do górnej granicy ustawowego zagrożenia zwiększonego o połowę </a:t>
            </a:r>
            <a:r>
              <a:rPr lang="pl-PL" sz="2000" dirty="0"/>
              <a:t>– art. 64 § 1 k.k.</a:t>
            </a:r>
          </a:p>
          <a:p>
            <a:pPr algn="just"/>
            <a:endParaRPr lang="pl-PL" sz="2000" dirty="0"/>
          </a:p>
          <a:p>
            <a:r>
              <a:rPr lang="pl-PL" dirty="0"/>
              <a:t>a) </a:t>
            </a:r>
            <a:r>
              <a:rPr lang="pl-PL" b="1" dirty="0"/>
              <a:t>skazanie za poprzednie umyślne przestępstwo na karę pozbawienia wolności</a:t>
            </a:r>
            <a:endParaRPr lang="pl-PL" dirty="0"/>
          </a:p>
          <a:p>
            <a:pPr marL="266700">
              <a:spcAft>
                <a:spcPts val="600"/>
              </a:spcAft>
            </a:pPr>
            <a:r>
              <a:rPr lang="pl-PL" dirty="0"/>
              <a:t>(skazanie musiało być prawomocne i nie ulec zatarciu)</a:t>
            </a:r>
          </a:p>
          <a:p>
            <a:r>
              <a:rPr lang="pl-PL" dirty="0"/>
              <a:t>b) </a:t>
            </a:r>
            <a:r>
              <a:rPr lang="pl-PL" b="1" dirty="0"/>
              <a:t>odbycie co najmniej 6 miesięcy kary pozbawienia wolności</a:t>
            </a:r>
            <a:endParaRPr lang="pl-PL" dirty="0"/>
          </a:p>
          <a:p>
            <a:pPr marL="266700">
              <a:spcAft>
                <a:spcPts val="600"/>
              </a:spcAft>
            </a:pPr>
            <a:r>
              <a:rPr lang="pl-PL" dirty="0"/>
              <a:t>(chodzi o okres faktycznie odbyty, a nie np. przez zaliczenie czasy tymczasowego aresztowania)</a:t>
            </a:r>
          </a:p>
          <a:p>
            <a:pPr marL="266700" indent="-266700">
              <a:spcAft>
                <a:spcPts val="600"/>
              </a:spcAft>
            </a:pPr>
            <a:r>
              <a:rPr lang="pl-PL" dirty="0"/>
              <a:t>c) </a:t>
            </a:r>
            <a:r>
              <a:rPr lang="pl-PL" b="1" dirty="0"/>
              <a:t>popełnienie nowego przestępstwa przed upływem 5 lat od dnia zakończenia odbywania poprzedniej kary</a:t>
            </a:r>
            <a:endParaRPr lang="pl-PL" dirty="0"/>
          </a:p>
          <a:p>
            <a:r>
              <a:rPr lang="pl-PL" dirty="0"/>
              <a:t>d) </a:t>
            </a:r>
            <a:r>
              <a:rPr lang="pl-PL" b="1" dirty="0"/>
              <a:t>nowe przestępstwo jest umyślne i podobne do poprzedniego</a:t>
            </a:r>
            <a:endParaRPr lang="pl-PL" dirty="0"/>
          </a:p>
          <a:p>
            <a:pPr marL="266700"/>
            <a:r>
              <a:rPr lang="pl-PL" dirty="0"/>
              <a:t>(przestępstwami podobnymi są przestępstwa należące do tego samego rodzaju; przestępstwa z zastosowaniem przemocy lub groźby jej użycia albo przestępstwa popełnione w celu osiągnięcia korzyści majątkowej uważa się również za przestępstwa podobne)</a:t>
            </a:r>
          </a:p>
        </p:txBody>
      </p:sp>
    </p:spTree>
    <p:extLst>
      <p:ext uri="{BB962C8B-B14F-4D97-AF65-F5344CB8AC3E}">
        <p14:creationId xmlns:p14="http://schemas.microsoft.com/office/powerpoint/2010/main" val="1847930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7935C590-E458-C55D-A680-B4B1E91D002F}"/>
              </a:ext>
            </a:extLst>
          </p:cNvPr>
          <p:cNvSpPr txBox="1"/>
          <p:nvPr/>
        </p:nvSpPr>
        <p:spPr>
          <a:xfrm>
            <a:off x="742507" y="595423"/>
            <a:ext cx="10706986" cy="5632311"/>
          </a:xfrm>
          <a:prstGeom prst="rect">
            <a:avLst/>
          </a:prstGeom>
          <a:noFill/>
        </p:spPr>
        <p:txBody>
          <a:bodyPr wrap="square">
            <a:spAutoFit/>
          </a:bodyPr>
          <a:lstStyle/>
          <a:p>
            <a:r>
              <a:rPr lang="pl-PL" sz="2000" dirty="0"/>
              <a:t>2) RECYDYWA „SEKSUALNA”</a:t>
            </a:r>
          </a:p>
          <a:p>
            <a:endParaRPr lang="pl-PL" sz="2000" dirty="0"/>
          </a:p>
          <a:p>
            <a:pPr algn="just"/>
            <a:r>
              <a:rPr lang="pl-PL" sz="2000" i="1" dirty="0"/>
              <a:t>Jeżeli sprawca w ciągu 5 lat po odbyciu co najmniej 6 miesięcy kary pozbawienia wolności orzeczonej za zbrodnię zabójstwa w związku ze zgwałceniem lub za przestępstwo przeciwko wolności seksualnej zagrożone karą pozbawienia wolności, której górna granica wynosi co najmniej 8 lat, popełnia ponownie taką zbrodnię lub takie przestępstwo, sąd </a:t>
            </a:r>
            <a:r>
              <a:rPr lang="pl-PL" sz="2000" b="1" i="1" u="sng" dirty="0"/>
              <a:t>wymierza</a:t>
            </a:r>
            <a:r>
              <a:rPr lang="pl-PL" sz="2000" i="1" dirty="0"/>
              <a:t> </a:t>
            </a:r>
            <a:r>
              <a:rPr lang="pl-PL" sz="2000" b="1" i="1" dirty="0"/>
              <a:t>karę pozbawienia wolności </a:t>
            </a:r>
            <a:r>
              <a:rPr lang="pl-PL" sz="2000" i="1" dirty="0"/>
              <a:t>przewidzianą za przypisane przestępstwo w wysokości </a:t>
            </a:r>
            <a:r>
              <a:rPr lang="pl-PL" sz="2000" b="1" i="1" dirty="0"/>
              <a:t>od dolnej granicy ustawowego zagrożenia zwiększonego o połowę do górnej granicy ustawowego zagrożenia zwiększonego o połowę</a:t>
            </a:r>
            <a:r>
              <a:rPr lang="pl-PL" sz="2000" i="1" dirty="0"/>
              <a:t>. Podwyższenie górnego ustawowego zagrożenia nie dotyczy zbrodni – a</a:t>
            </a:r>
            <a:r>
              <a:rPr lang="pl-PL" sz="2000" dirty="0"/>
              <a:t>rt. 64a k.k.</a:t>
            </a:r>
            <a:endParaRPr lang="pl-PL" sz="2000" i="1" dirty="0"/>
          </a:p>
          <a:p>
            <a:pPr algn="just"/>
            <a:endParaRPr lang="pl-PL" sz="2000" dirty="0"/>
          </a:p>
          <a:p>
            <a:pPr marL="457200" indent="-457200" algn="just">
              <a:buAutoNum type="alphaLcParenR"/>
            </a:pPr>
            <a:r>
              <a:rPr lang="pl-PL" sz="2000" dirty="0"/>
              <a:t>skazanie za zbrodnię zabójstwa w związku ze zgwałceniem lub za przestępstwo przeciwko wolności seksualnej zagrożone karą pozbawienia wolności, której górna granica wynosi co najmniej 8 lat</a:t>
            </a:r>
          </a:p>
          <a:p>
            <a:pPr marL="457200" indent="-457200" algn="just">
              <a:buAutoNum type="alphaLcParenR"/>
            </a:pPr>
            <a:r>
              <a:rPr lang="pl-PL" sz="2000" dirty="0"/>
              <a:t>odbycie co najmniej 6 miesięcy kary pozbawienia wolności</a:t>
            </a:r>
          </a:p>
          <a:p>
            <a:pPr marL="457200" indent="-457200" algn="just">
              <a:buAutoNum type="alphaLcParenR"/>
            </a:pPr>
            <a:r>
              <a:rPr lang="pl-PL" sz="2000" dirty="0"/>
              <a:t>popełnienie nowego przestępstwa przed upływem 5 lat od dnia zakończenia odbywania poprzedniej kary</a:t>
            </a:r>
          </a:p>
          <a:p>
            <a:pPr marL="457200" indent="-457200" algn="just">
              <a:buAutoNum type="alphaLcParenR"/>
            </a:pPr>
            <a:r>
              <a:rPr lang="pl-PL" sz="2000" dirty="0"/>
              <a:t>ponowne popełnienie zabójstwa w związku ze zgwałceniem lub przestępstwa przeciwko wolności seksualnej zagrożonego karą pozbawienia wolności, której górna granica wynosi co najmniej 8 lat</a:t>
            </a:r>
          </a:p>
        </p:txBody>
      </p:sp>
    </p:spTree>
    <p:extLst>
      <p:ext uri="{BB962C8B-B14F-4D97-AF65-F5344CB8AC3E}">
        <p14:creationId xmlns:p14="http://schemas.microsoft.com/office/powerpoint/2010/main" val="2676054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E90D1B55-28FE-450C-8892-1DE66F473F20}"/>
              </a:ext>
            </a:extLst>
          </p:cNvPr>
          <p:cNvSpPr/>
          <p:nvPr/>
        </p:nvSpPr>
        <p:spPr>
          <a:xfrm>
            <a:off x="433754" y="407660"/>
            <a:ext cx="11324491" cy="6042680"/>
          </a:xfrm>
          <a:prstGeom prst="rect">
            <a:avLst/>
          </a:prstGeom>
        </p:spPr>
        <p:txBody>
          <a:bodyPr wrap="square">
            <a:spAutoFit/>
          </a:bodyPr>
          <a:lstStyle/>
          <a:p>
            <a:pPr algn="just"/>
            <a:r>
              <a:rPr lang="pl-PL" sz="2000" dirty="0"/>
              <a:t>3)   RECYDYWA SPECJALNA WIELOKROTNA</a:t>
            </a:r>
          </a:p>
          <a:p>
            <a:pPr algn="just"/>
            <a:endParaRPr lang="pl-PL" sz="2000" dirty="0"/>
          </a:p>
          <a:p>
            <a:pPr algn="just"/>
            <a:r>
              <a:rPr lang="pl-PL" sz="2000" i="1" dirty="0"/>
              <a:t>Jeżeli sprawca uprzednio skazany w warunkach recydywy specjalnej podstawowej albo „seksualnej”, który odbył łącznie co najmniej rok kary pozbawienia wolności i w ciągu 5 lat po odbyciu w całości lub części ostatniej kary popełnia ponownie umyślne przestępstwo przeciwko życiu lub zdrowiu, przestępstwo zgwałcenia, rozboju, kradzieży z włamaniem lub inne przestępstwo przeciwko mieniu popełnione z użyciem przemocy lub groźbą jej użycia, sąd </a:t>
            </a:r>
            <a:r>
              <a:rPr lang="pl-PL" sz="2000" b="1" i="1" u="sng" dirty="0"/>
              <a:t>wymierza</a:t>
            </a:r>
            <a:r>
              <a:rPr lang="pl-PL" sz="2000" b="1" i="1" dirty="0"/>
              <a:t> karę pozbawienia wolności </a:t>
            </a:r>
            <a:r>
              <a:rPr lang="pl-PL" sz="2000" i="1" dirty="0"/>
              <a:t>przewidzianą za przypisane przestępstwo w wysokości </a:t>
            </a:r>
            <a:r>
              <a:rPr lang="pl-PL" sz="2000" b="1" i="1" dirty="0"/>
              <a:t>od dolnej granicy ustawowego zagrożenia zwiększonego o połowę do górnej granicy ustawowego zagrożenia zwiększonego o połowę </a:t>
            </a:r>
            <a:r>
              <a:rPr lang="pl-PL" sz="2000" dirty="0"/>
              <a:t>– art. 64 § 2 k.k.</a:t>
            </a:r>
          </a:p>
          <a:p>
            <a:pPr algn="just"/>
            <a:endParaRPr lang="pl-PL" sz="2000" dirty="0"/>
          </a:p>
          <a:p>
            <a:pPr>
              <a:spcAft>
                <a:spcPts val="800"/>
              </a:spcAft>
            </a:pPr>
            <a:r>
              <a:rPr lang="pl-PL" sz="2000" dirty="0"/>
              <a:t>a) </a:t>
            </a:r>
            <a:r>
              <a:rPr lang="pl-PL" sz="2000" b="1" dirty="0"/>
              <a:t>sprawca był skazany w warunkach recydywy specjalnej podstawowej albo „seksualnej”</a:t>
            </a:r>
            <a:endParaRPr lang="pl-PL" sz="2000" dirty="0"/>
          </a:p>
          <a:p>
            <a:pPr>
              <a:spcAft>
                <a:spcPts val="800"/>
              </a:spcAft>
            </a:pPr>
            <a:r>
              <a:rPr lang="pl-PL" sz="2000" dirty="0"/>
              <a:t>b) </a:t>
            </a:r>
            <a:r>
              <a:rPr lang="pl-PL" sz="2000" b="1" dirty="0"/>
              <a:t>łącznie odbył co najmniej 1 rok kary pozbawienia wolności</a:t>
            </a:r>
            <a:endParaRPr lang="pl-PL" sz="2000" dirty="0"/>
          </a:p>
          <a:p>
            <a:pPr marL="266700" indent="-266700">
              <a:spcAft>
                <a:spcPts val="800"/>
              </a:spcAft>
            </a:pPr>
            <a:r>
              <a:rPr lang="pl-PL" sz="2000" dirty="0"/>
              <a:t>c) </a:t>
            </a:r>
            <a:r>
              <a:rPr lang="pl-PL" sz="2000" b="1" dirty="0"/>
              <a:t>popełnienie nowego przestępstwa przed upływem 5 lat od odbycia ostatniej kary w całości lub w części</a:t>
            </a:r>
            <a:endParaRPr lang="pl-PL" sz="2000" dirty="0"/>
          </a:p>
          <a:p>
            <a:pPr>
              <a:spcAft>
                <a:spcPts val="800"/>
              </a:spcAft>
            </a:pPr>
            <a:r>
              <a:rPr lang="pl-PL" sz="2000" dirty="0"/>
              <a:t>d) </a:t>
            </a:r>
            <a:r>
              <a:rPr lang="pl-PL" sz="2000" b="1" dirty="0"/>
              <a:t>nowe przestępstwo jest umyślne</a:t>
            </a:r>
            <a:endParaRPr lang="pl-PL" sz="2000" dirty="0"/>
          </a:p>
          <a:p>
            <a:pPr marL="266700" indent="-266700"/>
            <a:r>
              <a:rPr lang="pl-PL" sz="2000" dirty="0"/>
              <a:t>e) </a:t>
            </a:r>
            <a:r>
              <a:rPr lang="pl-PL" sz="2000" b="1" dirty="0"/>
              <a:t>nowe przestępstwo ponownie jest przestępstwem: </a:t>
            </a:r>
            <a:r>
              <a:rPr lang="pl-PL" sz="2000" dirty="0"/>
              <a:t>przeciwko życiu lub zdrowiu, zgwałcenia, rozboju, kradzieży z włamaniem, innym przestępstwem przeciwko mieniu popełnionym z użyciem przemocy lub groźby jej użycia</a:t>
            </a:r>
          </a:p>
        </p:txBody>
      </p:sp>
    </p:spTree>
    <p:extLst>
      <p:ext uri="{BB962C8B-B14F-4D97-AF65-F5344CB8AC3E}">
        <p14:creationId xmlns:p14="http://schemas.microsoft.com/office/powerpoint/2010/main" val="3314648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83A3F4B8-8E92-4A0F-B999-14D4CCBA3643}"/>
              </a:ext>
            </a:extLst>
          </p:cNvPr>
          <p:cNvSpPr txBox="1"/>
          <p:nvPr/>
        </p:nvSpPr>
        <p:spPr>
          <a:xfrm>
            <a:off x="623668" y="305068"/>
            <a:ext cx="10944664" cy="6247864"/>
          </a:xfrm>
          <a:prstGeom prst="rect">
            <a:avLst/>
          </a:prstGeom>
          <a:noFill/>
        </p:spPr>
        <p:txBody>
          <a:bodyPr wrap="square" rtlCol="0">
            <a:spAutoFit/>
          </a:bodyPr>
          <a:lstStyle/>
          <a:p>
            <a:pPr algn="just"/>
            <a:r>
              <a:rPr lang="pl-PL" sz="2000" dirty="0"/>
              <a:t>4) PRZESTĘPSTWO JAKO STAŁE ŹRÓDŁO DOCHODU</a:t>
            </a:r>
          </a:p>
          <a:p>
            <a:pPr marL="342900" indent="-342900" algn="just">
              <a:buAutoNum type="arabicParenR" startAt="3"/>
            </a:pPr>
            <a:endParaRPr lang="pl-PL" sz="2000" dirty="0"/>
          </a:p>
          <a:p>
            <a:pPr algn="just"/>
            <a:r>
              <a:rPr lang="pl-PL" sz="2000" dirty="0"/>
              <a:t>sprawcy, który z popełnienia przestępstwa uczynił sobie stałe źródło dochodu sąd </a:t>
            </a:r>
            <a:r>
              <a:rPr lang="pl-PL" sz="2000" b="1" u="sng" dirty="0"/>
              <a:t>wymierza</a:t>
            </a:r>
            <a:r>
              <a:rPr lang="pl-PL" sz="2000" b="1" dirty="0"/>
              <a:t> karę pozbawienia wolności</a:t>
            </a:r>
            <a:r>
              <a:rPr lang="pl-PL" sz="2000" dirty="0"/>
              <a:t> przewidzianą za przypisane przestępstwo w wysokości </a:t>
            </a:r>
            <a:r>
              <a:rPr lang="pl-PL" sz="2000" b="1" dirty="0"/>
              <a:t>powyżej dolnej granicy</a:t>
            </a:r>
            <a:r>
              <a:rPr lang="pl-PL" sz="2000" dirty="0"/>
              <a:t> ustawowego zagrożenia, a może ją wymierzyć </a:t>
            </a:r>
            <a:r>
              <a:rPr lang="pl-PL" sz="2000" b="1" dirty="0"/>
              <a:t>do górnej granicy zwiększonej o połowę</a:t>
            </a:r>
          </a:p>
          <a:p>
            <a:pPr algn="just"/>
            <a:endParaRPr lang="pl-PL" sz="2000" dirty="0"/>
          </a:p>
          <a:p>
            <a:pPr algn="just"/>
            <a:r>
              <a:rPr lang="pl-PL" sz="2000" dirty="0"/>
              <a:t>5) POPEŁNIENIE PRZESTĘPSTWA W ZORGANIZOWANEJ GRUPIE PRZESTĘPCZEJ</a:t>
            </a:r>
          </a:p>
          <a:p>
            <a:pPr marL="342900" indent="-342900" algn="just">
              <a:buAutoNum type="arabicParenR" startAt="4"/>
            </a:pPr>
            <a:endParaRPr lang="pl-PL" sz="2000" dirty="0"/>
          </a:p>
          <a:p>
            <a:pPr algn="just"/>
            <a:r>
              <a:rPr lang="pl-PL" sz="2000" dirty="0"/>
              <a:t>sprawcy, który popełnia przestępstwo działając w zorganizowanej grupie albo związku mających na celu popełnienie przestępstwa sąd </a:t>
            </a:r>
            <a:r>
              <a:rPr lang="pl-PL" sz="2000" b="1" u="sng" dirty="0"/>
              <a:t>wymierza</a:t>
            </a:r>
            <a:r>
              <a:rPr lang="pl-PL" sz="2000" b="1" dirty="0"/>
              <a:t> karę pozbawienia wolności</a:t>
            </a:r>
            <a:r>
              <a:rPr lang="pl-PL" sz="2000" dirty="0"/>
              <a:t> przewidzianą za przypisane przestępstwo w wysokości </a:t>
            </a:r>
            <a:r>
              <a:rPr lang="pl-PL" sz="2000" b="1" dirty="0"/>
              <a:t>powyżej dolnej granicy </a:t>
            </a:r>
            <a:r>
              <a:rPr lang="pl-PL" sz="2000" dirty="0"/>
              <a:t>ustawowego zagrożenia, a może ją wymierzyć </a:t>
            </a:r>
            <a:r>
              <a:rPr lang="pl-PL" sz="2000" b="1" dirty="0"/>
              <a:t>do górnej granicy zwiększonej o połowę </a:t>
            </a:r>
            <a:r>
              <a:rPr lang="pl-PL" sz="2000" dirty="0">
                <a:sym typeface="Wingdings" panose="05000000000000000000" pitchFamily="2" charset="2"/>
              </a:rPr>
              <a:t> zasada ta nie dotyczy sprawcy przestępstwa polegającego na udziale w zorganizowanej grupie przestępczej!</a:t>
            </a:r>
            <a:endParaRPr lang="pl-PL" sz="2000" dirty="0"/>
          </a:p>
          <a:p>
            <a:pPr algn="just"/>
            <a:endParaRPr lang="pl-PL" sz="2000" dirty="0"/>
          </a:p>
          <a:p>
            <a:pPr algn="just"/>
            <a:r>
              <a:rPr lang="pl-PL" sz="2000" dirty="0"/>
              <a:t>6) PRZESTĘPSTWO O CHARAKTERZE  TERRORYSTYCZNYM</a:t>
            </a:r>
          </a:p>
          <a:p>
            <a:pPr algn="just"/>
            <a:endParaRPr lang="pl-PL" sz="2000" dirty="0"/>
          </a:p>
          <a:p>
            <a:pPr algn="just"/>
            <a:r>
              <a:rPr lang="pl-PL" sz="2000" dirty="0"/>
              <a:t>sprawcy przestępstwa o charakterze terrorystycznym sąd </a:t>
            </a:r>
            <a:r>
              <a:rPr lang="pl-PL" sz="2000" b="1" u="sng" dirty="0"/>
              <a:t>wymierza</a:t>
            </a:r>
            <a:r>
              <a:rPr lang="pl-PL" sz="2000" b="1" dirty="0"/>
              <a:t> karę pozbawienia wolności</a:t>
            </a:r>
            <a:r>
              <a:rPr lang="pl-PL" sz="2000" dirty="0"/>
              <a:t> przewidzianą za przypisane przestępstwo w wysokości </a:t>
            </a:r>
            <a:r>
              <a:rPr lang="pl-PL" sz="2000" b="1" dirty="0"/>
              <a:t>powyżej dolnej granicy </a:t>
            </a:r>
            <a:r>
              <a:rPr lang="pl-PL" sz="2000" dirty="0"/>
              <a:t>ustawowego zagrożenia, a może ją wymierzyć </a:t>
            </a:r>
            <a:r>
              <a:rPr lang="pl-PL" sz="2000" b="1" dirty="0"/>
              <a:t>do</a:t>
            </a:r>
            <a:r>
              <a:rPr lang="pl-PL" sz="2000" dirty="0"/>
              <a:t> </a:t>
            </a:r>
            <a:r>
              <a:rPr lang="pl-PL" sz="2000" b="1" dirty="0"/>
              <a:t>górnej granicy zwiększonej o połowę </a:t>
            </a:r>
            <a:r>
              <a:rPr lang="pl-PL" sz="2000" dirty="0"/>
              <a:t>(definicja przestępstwa o charakterze terrorystycznym w art. 115 § 20 k.k.)</a:t>
            </a:r>
          </a:p>
        </p:txBody>
      </p:sp>
    </p:spTree>
    <p:extLst>
      <p:ext uri="{BB962C8B-B14F-4D97-AF65-F5344CB8AC3E}">
        <p14:creationId xmlns:p14="http://schemas.microsoft.com/office/powerpoint/2010/main" val="152817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87499708-304F-48B7-9E9C-714B5754651C}"/>
              </a:ext>
            </a:extLst>
          </p:cNvPr>
          <p:cNvSpPr txBox="1"/>
          <p:nvPr/>
        </p:nvSpPr>
        <p:spPr>
          <a:xfrm>
            <a:off x="555673" y="1536174"/>
            <a:ext cx="11080653" cy="3785652"/>
          </a:xfrm>
          <a:prstGeom prst="rect">
            <a:avLst/>
          </a:prstGeom>
          <a:noFill/>
        </p:spPr>
        <p:txBody>
          <a:bodyPr wrap="square" rtlCol="0">
            <a:spAutoFit/>
          </a:bodyPr>
          <a:lstStyle/>
          <a:p>
            <a:pPr algn="just"/>
            <a:r>
              <a:rPr lang="pl-PL" sz="2000" dirty="0"/>
              <a:t>7) WYSTĘPEK O CHARAKTERZE CHULIGAŃSKIM</a:t>
            </a:r>
          </a:p>
          <a:p>
            <a:pPr marL="342900" indent="-342900" algn="just">
              <a:buAutoNum type="arabicParenR" startAt="6"/>
            </a:pPr>
            <a:endParaRPr lang="pl-PL" sz="2000" dirty="0"/>
          </a:p>
          <a:p>
            <a:pPr algn="just"/>
            <a:r>
              <a:rPr lang="pl-PL" sz="2000" dirty="0"/>
              <a:t>Skazując za występek o charakterze chuligańskim, sąd </a:t>
            </a:r>
            <a:r>
              <a:rPr lang="pl-PL" sz="2000" b="1" u="sng" dirty="0"/>
              <a:t>wymierza</a:t>
            </a:r>
            <a:r>
              <a:rPr lang="pl-PL" sz="2000" dirty="0"/>
              <a:t> karę przewidzianą za przypisane sprawcy przestępstwo w wysokości </a:t>
            </a:r>
            <a:r>
              <a:rPr lang="pl-PL" sz="2000" b="1" dirty="0"/>
              <a:t>nie niższej od dolnej granicy ustawowego zagrożenia zwiększonego o połowę</a:t>
            </a:r>
            <a:r>
              <a:rPr lang="pl-PL" sz="2000" dirty="0"/>
              <a:t>.</a:t>
            </a:r>
          </a:p>
          <a:p>
            <a:pPr algn="just"/>
            <a:endParaRPr lang="pl-PL" sz="2000" dirty="0"/>
          </a:p>
          <a:p>
            <a:pPr algn="just"/>
            <a:r>
              <a:rPr lang="pl-PL" sz="2000" dirty="0"/>
              <a:t>Występek o charakterze chuligańskim jest występek polegający na umyślnym zamachu na zdrowie, na wolność, na cześć lub nietykalność cielesną, na bezpieczeństwo powszechne, na działalność instytucji państwowych lub samorządu terytorialnego, na porządek publiczny, albo na umyślnym niszczeniu, uszkodzeniu lub czynieniu niezdatną do użytku cudzej rzeczy, jeżeli sprawca działa publicznie i bez powodu albo z oczywiście błahego powodu, okazując przez to rażące lekceważenie porządku prawnego.</a:t>
            </a:r>
          </a:p>
          <a:p>
            <a:pPr algn="just"/>
            <a:endParaRPr lang="pl-PL" sz="2000" dirty="0"/>
          </a:p>
        </p:txBody>
      </p:sp>
    </p:spTree>
    <p:extLst>
      <p:ext uri="{BB962C8B-B14F-4D97-AF65-F5344CB8AC3E}">
        <p14:creationId xmlns:p14="http://schemas.microsoft.com/office/powerpoint/2010/main" val="2044283361"/>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Paczka</Template>
  <TotalTime>348</TotalTime>
  <Words>2298</Words>
  <Application>Microsoft Office PowerPoint</Application>
  <PresentationFormat>Panoramiczny</PresentationFormat>
  <Paragraphs>145</Paragraphs>
  <Slides>20</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20</vt:i4>
      </vt:variant>
    </vt:vector>
  </HeadingPairs>
  <TitlesOfParts>
    <vt:vector size="23" baseType="lpstr">
      <vt:lpstr>Arial</vt:lpstr>
      <vt:lpstr>Gill Sans MT</vt:lpstr>
      <vt:lpstr>Paczka</vt:lpstr>
      <vt:lpstr>Instytucje sądowego wymiaru kary. Nadzwyczajny wymiar kary</vt:lpstr>
      <vt:lpstr>Ustawowy i sądowy wymiar kary</vt:lpstr>
      <vt:lpstr>Prezentacja programu PowerPoint</vt:lpstr>
      <vt:lpstr>Nadzwyczajne obostrzenie kary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Nadzwyczajne złagodzenie kary</vt:lpstr>
      <vt:lpstr>Prezentacja programu PowerPoint</vt:lpstr>
      <vt:lpstr>Prezentacja programu PowerPoint</vt:lpstr>
      <vt:lpstr>Prezentacja programu PowerPoint</vt:lpstr>
      <vt:lpstr>Prezentacja programu PowerPoint</vt:lpstr>
      <vt:lpstr>ZBIEG podstaw nadzwyczajnego złagodzenia i obostrzenia kary – art. 57 k.k.</vt:lpstr>
      <vt:lpstr>Prezentacja programu PowerPoint</vt:lpstr>
      <vt:lpstr>Art. 37A</vt:lpstr>
      <vt:lpstr>Odstąpienie od wymierzenia kary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Nadzwyczajny wymiar kary</dc:title>
  <dc:creator>Alicja Limburska</dc:creator>
  <cp:lastModifiedBy>Alicja Limburska</cp:lastModifiedBy>
  <cp:revision>28</cp:revision>
  <dcterms:created xsi:type="dcterms:W3CDTF">2020-03-25T12:48:15Z</dcterms:created>
  <dcterms:modified xsi:type="dcterms:W3CDTF">2023-11-18T18:22:09Z</dcterms:modified>
</cp:coreProperties>
</file>