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0" r:id="rId3"/>
    <p:sldId id="271" r:id="rId4"/>
    <p:sldId id="258" r:id="rId5"/>
    <p:sldId id="268" r:id="rId6"/>
    <p:sldId id="257" r:id="rId7"/>
    <p:sldId id="269" r:id="rId8"/>
    <p:sldId id="259" r:id="rId9"/>
    <p:sldId id="272" r:id="rId10"/>
    <p:sldId id="285" r:id="rId11"/>
    <p:sldId id="260" r:id="rId12"/>
    <p:sldId id="261" r:id="rId13"/>
    <p:sldId id="266" r:id="rId14"/>
    <p:sldId id="262" r:id="rId15"/>
    <p:sldId id="276" r:id="rId16"/>
    <p:sldId id="274" r:id="rId17"/>
    <p:sldId id="277" r:id="rId18"/>
    <p:sldId id="279" r:id="rId19"/>
    <p:sldId id="264" r:id="rId20"/>
    <p:sldId id="283" r:id="rId21"/>
    <p:sldId id="263" r:id="rId22"/>
    <p:sldId id="278" r:id="rId23"/>
    <p:sldId id="265" r:id="rId24"/>
    <p:sldId id="280" r:id="rId25"/>
    <p:sldId id="282" r:id="rId26"/>
    <p:sldId id="275" r:id="rId27"/>
    <p:sldId id="281" r:id="rId28"/>
    <p:sldId id="27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ja Limburska" initials="AL" lastIdx="1" clrIdx="0">
    <p:extLst>
      <p:ext uri="{19B8F6BF-5375-455C-9EA6-DF929625EA0E}">
        <p15:presenceInfo xmlns:p15="http://schemas.microsoft.com/office/powerpoint/2012/main" userId="77918924952fd4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2" d="100"/>
          <a:sy n="52" d="100"/>
        </p:scale>
        <p:origin x="1160"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1160EA64-D806-43AC-9DF2-F8C432F32B4C}"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pPr/>
              <a:t>3/10/2025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F7D4976-E339-4826-83B7-FBD03F55ECF8}"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pPr/>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pPr/>
              <a:t>3/10/2025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D1BE4249-C0D0-4B06-8692-E8BB871AF643}" type="datetimeFigureOut">
              <a:rPr lang="en-US" dirty="0"/>
              <a:pPr/>
              <a:t>3/10/2025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3/10/2025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pPr/>
              <a:t>3/10/2025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713701-13B5-4C5A-BDF9-74E9E9B777CA}"/>
              </a:ext>
            </a:extLst>
          </p:cNvPr>
          <p:cNvSpPr>
            <a:spLocks noGrp="1"/>
          </p:cNvSpPr>
          <p:nvPr>
            <p:ph type="ctrTitle"/>
          </p:nvPr>
        </p:nvSpPr>
        <p:spPr/>
        <p:txBody>
          <a:bodyPr/>
          <a:lstStyle/>
          <a:p>
            <a:r>
              <a:rPr lang="pl-PL" dirty="0"/>
              <a:t>Wina i okoliczności ją wyłączające</a:t>
            </a:r>
          </a:p>
        </p:txBody>
      </p:sp>
      <p:sp>
        <p:nvSpPr>
          <p:cNvPr id="3" name="Podtytuł 2">
            <a:extLst>
              <a:ext uri="{FF2B5EF4-FFF2-40B4-BE49-F238E27FC236}">
                <a16:creationId xmlns:a16="http://schemas.microsoft.com/office/drawing/2014/main" id="{81F8E34C-C184-442D-B5FB-9F089A5BCA47}"/>
              </a:ext>
            </a:extLst>
          </p:cNvPr>
          <p:cNvSpPr>
            <a:spLocks noGrp="1"/>
          </p:cNvSpPr>
          <p:nvPr>
            <p:ph type="subTitle" idx="1"/>
          </p:nvPr>
        </p:nvSpPr>
        <p:spPr/>
        <p:txBody>
          <a:bodyPr>
            <a:normAutofit/>
          </a:bodyPr>
          <a:lstStyle/>
          <a:p>
            <a:r>
              <a:rPr lang="pl-PL" sz="3200"/>
              <a:t>dr </a:t>
            </a:r>
            <a:r>
              <a:rPr lang="pl-PL" sz="3200" dirty="0"/>
              <a:t>Alicja Limburska</a:t>
            </a:r>
          </a:p>
        </p:txBody>
      </p:sp>
    </p:spTree>
    <p:extLst>
      <p:ext uri="{BB962C8B-B14F-4D97-AF65-F5344CB8AC3E}">
        <p14:creationId xmlns:p14="http://schemas.microsoft.com/office/powerpoint/2010/main" val="79970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CDEBB75-C4B6-4255-ACBC-FAF7DB6F28F7}"/>
              </a:ext>
            </a:extLst>
          </p:cNvPr>
          <p:cNvSpPr txBox="1"/>
          <p:nvPr/>
        </p:nvSpPr>
        <p:spPr>
          <a:xfrm>
            <a:off x="828040" y="975360"/>
            <a:ext cx="10535920" cy="1323439"/>
          </a:xfrm>
          <a:prstGeom prst="rect">
            <a:avLst/>
          </a:prstGeom>
          <a:noFill/>
        </p:spPr>
        <p:txBody>
          <a:bodyPr wrap="square" rtlCol="0">
            <a:spAutoFit/>
          </a:bodyPr>
          <a:lstStyle/>
          <a:p>
            <a:pPr algn="just"/>
            <a:r>
              <a:rPr lang="pl-PL" sz="2000" dirty="0"/>
              <a:t>Filozoficzną podstawą winy jest założenie o wolnej woli człowieka. Tylko wtedy, gdy człowieka miał możliwość wyboru, sensowne jest wymaganie od niego, ażeby dokonał wyboru zachowania zgodnego z prawem. Jeżeli wolność wyboru była w określonej sytuacji zniesiona albo znacznie ograniczona, nie możemy przypisać sprawcy winy.</a:t>
            </a:r>
            <a:endParaRPr lang="en-US" sz="2000" dirty="0"/>
          </a:p>
        </p:txBody>
      </p:sp>
    </p:spTree>
    <p:extLst>
      <p:ext uri="{BB962C8B-B14F-4D97-AF65-F5344CB8AC3E}">
        <p14:creationId xmlns:p14="http://schemas.microsoft.com/office/powerpoint/2010/main" val="389199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8B12BB-B4D1-4ACD-B7BA-53AA71909D41}"/>
              </a:ext>
            </a:extLst>
          </p:cNvPr>
          <p:cNvSpPr>
            <a:spLocks noGrp="1"/>
          </p:cNvSpPr>
          <p:nvPr>
            <p:ph type="title"/>
          </p:nvPr>
        </p:nvSpPr>
        <p:spPr>
          <a:xfrm>
            <a:off x="1045696" y="1316385"/>
            <a:ext cx="10100603" cy="920379"/>
          </a:xfrm>
        </p:spPr>
        <p:txBody>
          <a:bodyPr>
            <a:normAutofit fontScale="90000"/>
          </a:bodyPr>
          <a:lstStyle/>
          <a:p>
            <a:r>
              <a:rPr lang="pl-PL" dirty="0"/>
              <a:t>Kiedy sprawca ponosi winę wg czystej teorii normatywnej?</a:t>
            </a:r>
          </a:p>
        </p:txBody>
      </p:sp>
      <p:sp>
        <p:nvSpPr>
          <p:cNvPr id="3" name="pole tekstowe 2">
            <a:extLst>
              <a:ext uri="{FF2B5EF4-FFF2-40B4-BE49-F238E27FC236}">
                <a16:creationId xmlns:a16="http://schemas.microsoft.com/office/drawing/2014/main" id="{2EAA0B8E-C052-4FCB-BC92-1D9E84F7E3C8}"/>
              </a:ext>
            </a:extLst>
          </p:cNvPr>
          <p:cNvSpPr txBox="1"/>
          <p:nvPr/>
        </p:nvSpPr>
        <p:spPr>
          <a:xfrm>
            <a:off x="2055045" y="2690382"/>
            <a:ext cx="7173759" cy="2970044"/>
          </a:xfrm>
          <a:prstGeom prst="rect">
            <a:avLst/>
          </a:prstGeom>
          <a:noFill/>
        </p:spPr>
        <p:txBody>
          <a:bodyPr wrap="none" rtlCol="0">
            <a:spAutoFit/>
          </a:bodyPr>
          <a:lstStyle/>
          <a:p>
            <a:pPr>
              <a:spcBef>
                <a:spcPts val="600"/>
              </a:spcBef>
            </a:pPr>
            <a:r>
              <a:rPr lang="pl-PL" sz="2400" b="1" dirty="0">
                <a:highlight>
                  <a:srgbClr val="FFFF00"/>
                </a:highlight>
              </a:rPr>
              <a:t>Przesłanki przypisania winy</a:t>
            </a:r>
            <a:r>
              <a:rPr lang="pl-PL" sz="2400" dirty="0">
                <a:highlight>
                  <a:srgbClr val="FFFF00"/>
                </a:highlight>
              </a:rPr>
              <a:t>:</a:t>
            </a:r>
          </a:p>
          <a:p>
            <a:pPr marL="342900" indent="-342900">
              <a:spcBef>
                <a:spcPts val="600"/>
              </a:spcBef>
              <a:buAutoNum type="arabicPeriod"/>
            </a:pPr>
            <a:r>
              <a:rPr lang="pl-PL" sz="2400" dirty="0">
                <a:highlight>
                  <a:srgbClr val="FFFF00"/>
                </a:highlight>
              </a:rPr>
              <a:t>Odpowiedni stopień dojrzałości sprawcy (art. 10 k.k.)</a:t>
            </a:r>
          </a:p>
          <a:p>
            <a:pPr marL="342900" indent="-342900">
              <a:spcBef>
                <a:spcPts val="600"/>
              </a:spcBef>
              <a:buAutoNum type="arabicPeriod"/>
            </a:pPr>
            <a:r>
              <a:rPr lang="pl-PL" sz="2400" dirty="0">
                <a:highlight>
                  <a:srgbClr val="FFFF00"/>
                </a:highlight>
              </a:rPr>
              <a:t>Poczytalność</a:t>
            </a:r>
          </a:p>
          <a:p>
            <a:pPr marL="342900" indent="-342900">
              <a:spcBef>
                <a:spcPts val="600"/>
              </a:spcBef>
              <a:buAutoNum type="arabicPeriod"/>
            </a:pPr>
            <a:r>
              <a:rPr lang="pl-PL" sz="2400" dirty="0">
                <a:highlight>
                  <a:srgbClr val="FFFF00"/>
                </a:highlight>
              </a:rPr>
              <a:t>Rozpoznawalność bezprawności czynu</a:t>
            </a:r>
          </a:p>
          <a:p>
            <a:pPr marL="342900" indent="-342900">
              <a:spcBef>
                <a:spcPts val="600"/>
              </a:spcBef>
              <a:buAutoNum type="arabicPeriod"/>
            </a:pPr>
            <a:r>
              <a:rPr lang="pl-PL" sz="2400" dirty="0">
                <a:highlight>
                  <a:srgbClr val="FFFF00"/>
                </a:highlight>
              </a:rPr>
              <a:t>Normalna sytuacja motywacyjna</a:t>
            </a:r>
          </a:p>
          <a:p>
            <a:pPr marL="342900" indent="-342900">
              <a:spcBef>
                <a:spcPts val="600"/>
              </a:spcBef>
              <a:buAutoNum type="arabicPeriod"/>
            </a:pPr>
            <a:r>
              <a:rPr lang="pl-PL" sz="2400" dirty="0">
                <a:highlight>
                  <a:srgbClr val="FFFF00"/>
                </a:highlight>
              </a:rPr>
              <a:t>Brak ustawowej okoliczności wyłączającej winę</a:t>
            </a:r>
          </a:p>
          <a:p>
            <a:pPr marL="342900" indent="-342900">
              <a:buAutoNum type="arabicPeriod"/>
            </a:pPr>
            <a:endParaRPr lang="pl-PL" dirty="0"/>
          </a:p>
        </p:txBody>
      </p:sp>
    </p:spTree>
    <p:extLst>
      <p:ext uri="{BB962C8B-B14F-4D97-AF65-F5344CB8AC3E}">
        <p14:creationId xmlns:p14="http://schemas.microsoft.com/office/powerpoint/2010/main" val="155350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610102-A3B3-4ED5-B16F-E9F3A4262353}"/>
              </a:ext>
            </a:extLst>
          </p:cNvPr>
          <p:cNvSpPr>
            <a:spLocks noGrp="1"/>
          </p:cNvSpPr>
          <p:nvPr>
            <p:ph type="title"/>
          </p:nvPr>
        </p:nvSpPr>
        <p:spPr>
          <a:xfrm>
            <a:off x="2231135" y="1077234"/>
            <a:ext cx="7729728" cy="962582"/>
          </a:xfrm>
        </p:spPr>
        <p:txBody>
          <a:bodyPr/>
          <a:lstStyle/>
          <a:p>
            <a:r>
              <a:rPr lang="pl-PL" dirty="0"/>
              <a:t>Okoliczności  wyłączające  winę</a:t>
            </a:r>
          </a:p>
        </p:txBody>
      </p:sp>
      <p:sp>
        <p:nvSpPr>
          <p:cNvPr id="3" name="pole tekstowe 2">
            <a:extLst>
              <a:ext uri="{FF2B5EF4-FFF2-40B4-BE49-F238E27FC236}">
                <a16:creationId xmlns:a16="http://schemas.microsoft.com/office/drawing/2014/main" id="{4B436C88-5EE9-4CCC-9A79-E2681AD10592}"/>
              </a:ext>
            </a:extLst>
          </p:cNvPr>
          <p:cNvSpPr txBox="1"/>
          <p:nvPr/>
        </p:nvSpPr>
        <p:spPr>
          <a:xfrm>
            <a:off x="848983" y="2655929"/>
            <a:ext cx="10401822" cy="2508379"/>
          </a:xfrm>
          <a:prstGeom prst="rect">
            <a:avLst/>
          </a:prstGeom>
          <a:noFill/>
        </p:spPr>
        <p:txBody>
          <a:bodyPr wrap="none" rtlCol="0">
            <a:spAutoFit/>
          </a:bodyPr>
          <a:lstStyle/>
          <a:p>
            <a:pPr marL="342900" indent="-342900">
              <a:spcBef>
                <a:spcPts val="600"/>
              </a:spcBef>
              <a:buAutoNum type="arabicPeriod"/>
            </a:pPr>
            <a:r>
              <a:rPr lang="pl-PL" sz="2200" dirty="0"/>
              <a:t>BŁĄD  CO  DO  FAKTU</a:t>
            </a:r>
          </a:p>
          <a:p>
            <a:pPr marL="342900" indent="-342900">
              <a:spcBef>
                <a:spcPts val="600"/>
              </a:spcBef>
              <a:buAutoNum type="arabicPeriod"/>
            </a:pPr>
            <a:r>
              <a:rPr lang="pl-PL" sz="2200" dirty="0"/>
              <a:t>BŁĄD  CO  DO  PRAWA</a:t>
            </a:r>
          </a:p>
          <a:p>
            <a:pPr marL="342900" indent="-342900">
              <a:spcBef>
                <a:spcPts val="600"/>
              </a:spcBef>
              <a:buAutoNum type="arabicPeriod"/>
            </a:pPr>
            <a:r>
              <a:rPr lang="pl-PL" sz="2200" dirty="0"/>
              <a:t>BŁAD  CO  DO  OKOLICZNOŚĆI  WYŁĄCZAJĄCEJ  BEZPRAWNOŚĆ  LUB  WINĘ</a:t>
            </a:r>
          </a:p>
          <a:p>
            <a:pPr marL="342900" indent="-342900">
              <a:spcBef>
                <a:spcPts val="600"/>
              </a:spcBef>
              <a:buAutoNum type="arabicPeriod"/>
            </a:pPr>
            <a:r>
              <a:rPr lang="pl-PL" sz="2200" dirty="0"/>
              <a:t>NIEPOCZYTALNOŚĆ</a:t>
            </a:r>
          </a:p>
          <a:p>
            <a:pPr marL="342900" indent="-342900">
              <a:spcBef>
                <a:spcPts val="600"/>
              </a:spcBef>
              <a:buAutoNum type="arabicPeriod"/>
            </a:pPr>
            <a:r>
              <a:rPr lang="pl-PL" sz="2200" dirty="0"/>
              <a:t>STAN  WYŻSZEJ  KONIECZNOŚCI</a:t>
            </a:r>
          </a:p>
          <a:p>
            <a:pPr marL="342900" indent="-342900">
              <a:spcBef>
                <a:spcPts val="600"/>
              </a:spcBef>
              <a:buAutoNum type="arabicPeriod"/>
            </a:pPr>
            <a:r>
              <a:rPr lang="pl-PL" sz="2200" dirty="0"/>
              <a:t>INNEGO  RODZAJU  ANORMALNE  SYTUACJE  MOTYWACYJNE</a:t>
            </a:r>
          </a:p>
        </p:txBody>
      </p:sp>
    </p:spTree>
    <p:extLst>
      <p:ext uri="{BB962C8B-B14F-4D97-AF65-F5344CB8AC3E}">
        <p14:creationId xmlns:p14="http://schemas.microsoft.com/office/powerpoint/2010/main" val="422735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70468" y="1134533"/>
            <a:ext cx="10727266" cy="4216539"/>
          </a:xfrm>
          <a:prstGeom prst="rect">
            <a:avLst/>
          </a:prstGeom>
          <a:noFill/>
        </p:spPr>
        <p:txBody>
          <a:bodyPr wrap="square" rtlCol="0">
            <a:spAutoFit/>
          </a:bodyPr>
          <a:lstStyle/>
          <a:p>
            <a:pPr algn="just"/>
            <a:r>
              <a:rPr lang="pl-PL" sz="2000" b="1" dirty="0">
                <a:highlight>
                  <a:srgbClr val="FFFF00"/>
                </a:highlight>
              </a:rPr>
              <a:t>BŁĄD</a:t>
            </a:r>
            <a:r>
              <a:rPr lang="pl-PL" dirty="0">
                <a:highlight>
                  <a:srgbClr val="FFFF00"/>
                </a:highlight>
              </a:rPr>
              <a:t> </a:t>
            </a:r>
            <a:r>
              <a:rPr lang="pl-PL" sz="2000" dirty="0">
                <a:highlight>
                  <a:srgbClr val="FFFF00"/>
                </a:highlight>
              </a:rPr>
              <a:t>– to rozbieżność pomiędzy rzeczywistością a jej odbiciem powstałym w świadomości człowieka</a:t>
            </a:r>
          </a:p>
          <a:p>
            <a:endParaRPr lang="pl-PL" sz="2000" dirty="0">
              <a:highlight>
                <a:srgbClr val="FFFF00"/>
              </a:highlight>
            </a:endParaRPr>
          </a:p>
          <a:p>
            <a:pPr>
              <a:spcAft>
                <a:spcPts val="1200"/>
              </a:spcAft>
            </a:pPr>
            <a:r>
              <a:rPr lang="pl-PL" sz="2000" dirty="0">
                <a:highlight>
                  <a:srgbClr val="FFFF00"/>
                </a:highlight>
              </a:rPr>
              <a:t>Zgodnie z koncepcją dwupostaciowości błędu błąd może występować w dwóch formach:</a:t>
            </a:r>
          </a:p>
          <a:p>
            <a:pPr marL="627063" indent="-355600">
              <a:buFont typeface="+mj-lt"/>
              <a:buAutoNum type="arabicPeriod"/>
            </a:pPr>
            <a:r>
              <a:rPr lang="pl-PL" sz="2000" b="1" dirty="0">
                <a:highlight>
                  <a:srgbClr val="FFFF00"/>
                </a:highlight>
              </a:rPr>
              <a:t>nieświadomość</a:t>
            </a:r>
            <a:r>
              <a:rPr lang="pl-PL" sz="2000" dirty="0">
                <a:highlight>
                  <a:srgbClr val="FFFF00"/>
                </a:highlight>
              </a:rPr>
              <a:t> – osoba jest nieświadoma tego,  że jakaś okoliczność wystąpiła w rzeczywistości</a:t>
            </a:r>
          </a:p>
          <a:p>
            <a:pPr marL="1084263" lvl="1" indent="-355600"/>
            <a:r>
              <a:rPr lang="pl-PL" sz="2000" dirty="0">
                <a:highlight>
                  <a:srgbClr val="FFFF00"/>
                </a:highlight>
              </a:rPr>
              <a:t>	np.  osoba nie jest świadoma tego, że rzecz, którą zabiera, należy do kogoś innego</a:t>
            </a:r>
          </a:p>
          <a:p>
            <a:pPr marL="1084263" lvl="1" indent="-355600"/>
            <a:endParaRPr lang="pl-PL" sz="2000" dirty="0">
              <a:highlight>
                <a:srgbClr val="FFFF00"/>
              </a:highlight>
            </a:endParaRPr>
          </a:p>
          <a:p>
            <a:pPr marL="627063" indent="-355600">
              <a:buFont typeface="+mj-lt"/>
              <a:buAutoNum type="arabicPeriod"/>
            </a:pPr>
            <a:r>
              <a:rPr lang="pl-PL" sz="2000" b="1" dirty="0">
                <a:highlight>
                  <a:srgbClr val="FFFF00"/>
                </a:highlight>
              </a:rPr>
              <a:t>mylne wyobrażenie </a:t>
            </a:r>
            <a:r>
              <a:rPr lang="pl-PL" sz="2000" dirty="0">
                <a:highlight>
                  <a:srgbClr val="FFFF00"/>
                </a:highlight>
              </a:rPr>
              <a:t>– osoba mylnie wyobraża sobie wystąpienie jakiejś okoliczności, która w rzeczywistości jednak nie wystąpiła</a:t>
            </a:r>
          </a:p>
          <a:p>
            <a:pPr marL="1084263" lvl="1" indent="-355600"/>
            <a:r>
              <a:rPr lang="pl-PL" sz="2000" dirty="0">
                <a:highlight>
                  <a:srgbClr val="FFFF00"/>
                </a:highlight>
              </a:rPr>
              <a:t>	np.  osobie wydaje się, że mężczyzna idący z naprzeciwka sięgnął pod kurtkę po broń, podczas gdy chciał on wyciągnąć telefon komórkowy</a:t>
            </a:r>
          </a:p>
          <a:p>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259E39B-2F59-4522-BAAA-22E1437E1705}"/>
              </a:ext>
            </a:extLst>
          </p:cNvPr>
          <p:cNvSpPr txBox="1"/>
          <p:nvPr/>
        </p:nvSpPr>
        <p:spPr>
          <a:xfrm>
            <a:off x="665648" y="1174536"/>
            <a:ext cx="10860704" cy="4124206"/>
          </a:xfrm>
          <a:prstGeom prst="rect">
            <a:avLst/>
          </a:prstGeom>
          <a:noFill/>
        </p:spPr>
        <p:txBody>
          <a:bodyPr wrap="square" rtlCol="0">
            <a:spAutoFit/>
          </a:bodyPr>
          <a:lstStyle/>
          <a:p>
            <a:pPr algn="ctr"/>
            <a:r>
              <a:rPr lang="pl-PL" sz="2400" b="1" dirty="0"/>
              <a:t>BŁAD CO DO FAKTU</a:t>
            </a:r>
          </a:p>
          <a:p>
            <a:endParaRPr lang="pl-PL" dirty="0"/>
          </a:p>
          <a:p>
            <a:pPr algn="just"/>
            <a:r>
              <a:rPr lang="pl-PL" sz="2000" i="1" dirty="0"/>
              <a:t>Art.  28.  §  1.  Nie popełnia przestępstwa, kto pozostaje w usprawiedliwionym błędzie co do okoliczności stanowiącej znamię czynu zabronionego.</a:t>
            </a:r>
          </a:p>
          <a:p>
            <a:pPr algn="just"/>
            <a:endParaRPr lang="pl-PL" sz="2000" dirty="0"/>
          </a:p>
          <a:p>
            <a:pPr algn="just">
              <a:spcBef>
                <a:spcPts val="600"/>
              </a:spcBef>
            </a:pPr>
            <a:r>
              <a:rPr lang="pl-PL" sz="2000" dirty="0"/>
              <a:t>&gt; błąd co do faktu to sytuacja, w której sprawca </a:t>
            </a:r>
            <a:r>
              <a:rPr lang="pl-PL" sz="2000" b="1" dirty="0"/>
              <a:t>nie jest świadom, że w otaczającej go rzeczywistości wystąpiły wszystkie znamiona </a:t>
            </a:r>
            <a:r>
              <a:rPr lang="pl-PL" sz="2000" dirty="0"/>
              <a:t>typu czynu zabronionego</a:t>
            </a:r>
          </a:p>
          <a:p>
            <a:pPr algn="just">
              <a:spcBef>
                <a:spcPts val="600"/>
              </a:spcBef>
            </a:pPr>
            <a:r>
              <a:rPr lang="pl-PL" sz="2000" dirty="0"/>
              <a:t>&gt; co do zasady jeżeli błąd jest </a:t>
            </a:r>
            <a:r>
              <a:rPr lang="pl-PL" sz="2000" b="1" dirty="0"/>
              <a:t>usprawiedliwiony</a:t>
            </a:r>
            <a:r>
              <a:rPr lang="pl-PL" sz="2000" dirty="0"/>
              <a:t>, wina sprawcy jest wyłączona</a:t>
            </a:r>
          </a:p>
          <a:p>
            <a:pPr algn="just">
              <a:spcBef>
                <a:spcPts val="600"/>
              </a:spcBef>
            </a:pPr>
            <a:r>
              <a:rPr lang="pl-PL" sz="2000" dirty="0"/>
              <a:t>&gt; jeżeli błąd jest nieusprawiedliwiony, sprawca nie popełnia czynu umyślnego, ale może popełnić czyn nieumyślny!</a:t>
            </a:r>
          </a:p>
          <a:p>
            <a:pPr algn="just">
              <a:spcBef>
                <a:spcPts val="600"/>
              </a:spcBef>
            </a:pPr>
            <a:r>
              <a:rPr lang="pl-PL" sz="2000" dirty="0"/>
              <a:t>&gt; błąd usprawiedliwiony to taki, którego sprawca nie mógł uniknąć nawet przy dochowaniu należytej staranności</a:t>
            </a:r>
          </a:p>
        </p:txBody>
      </p:sp>
    </p:spTree>
    <p:extLst>
      <p:ext uri="{BB962C8B-B14F-4D97-AF65-F5344CB8AC3E}">
        <p14:creationId xmlns:p14="http://schemas.microsoft.com/office/powerpoint/2010/main" val="209981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12C0FAE-9E2F-402C-A0B2-0EB90D668473}"/>
              </a:ext>
            </a:extLst>
          </p:cNvPr>
          <p:cNvSpPr txBox="1"/>
          <p:nvPr/>
        </p:nvSpPr>
        <p:spPr>
          <a:xfrm>
            <a:off x="750277" y="297226"/>
            <a:ext cx="10691446" cy="6370975"/>
          </a:xfrm>
          <a:prstGeom prst="rect">
            <a:avLst/>
          </a:prstGeom>
          <a:noFill/>
        </p:spPr>
        <p:txBody>
          <a:bodyPr wrap="square" rtlCol="0">
            <a:spAutoFit/>
          </a:bodyPr>
          <a:lstStyle/>
          <a:p>
            <a:pPr algn="just"/>
            <a:r>
              <a:rPr lang="pl-PL" sz="2000" u="sng" dirty="0"/>
              <a:t>Błąd co do tożsamości pokrzywdzonego</a:t>
            </a:r>
            <a:r>
              <a:rPr lang="pl-PL" sz="2000" dirty="0"/>
              <a:t>:</a:t>
            </a:r>
          </a:p>
          <a:p>
            <a:pPr marL="342900" indent="-342900" algn="just">
              <a:buAutoNum type="alphaLcParenR"/>
            </a:pPr>
            <a:r>
              <a:rPr lang="pl-PL" sz="2000" dirty="0"/>
              <a:t>jeżeli błąd odnosi się do jakiejś cechy pokrzywdzonego, stanowiącej znamię czynu zabronionego, to błąd ma charakter istotny i wykluczy odpowiedzialność za przestępstwo umyślne</a:t>
            </a:r>
          </a:p>
          <a:p>
            <a:pPr algn="just" defTabSz="365125"/>
            <a:r>
              <a:rPr lang="pl-PL" sz="2000" dirty="0"/>
              <a:t>	(np. jeśli sprawca nie zdawał sobie sprawy z tego, że osoba, którą uderzył, jest funkcjonariuszem 	Policji, nie poniesie odpowiedzialności za czyn z art. 222 k.k.)</a:t>
            </a:r>
          </a:p>
          <a:p>
            <a:pPr algn="just" defTabSz="365125"/>
            <a:endParaRPr lang="pl-PL" sz="800" dirty="0"/>
          </a:p>
          <a:p>
            <a:pPr marL="342900" indent="-342900" algn="just">
              <a:buAutoNum type="alphaLcParenR"/>
            </a:pPr>
            <a:r>
              <a:rPr lang="pl-PL" sz="2000" dirty="0"/>
              <a:t>jeżeli błąd nie odnosi się do tego rodzaju cechy, jest on nieistotny i nie ma znaczenia z perspektywy odpowiedzialności karnej (np. jeżeli sprawca zabił Adama, mimo że chciał zabić Bartka, nie wpłynie to na jego odpowiedzialność za zabójstwo)</a:t>
            </a:r>
          </a:p>
          <a:p>
            <a:pPr marL="342900" indent="-342900" algn="just">
              <a:buAutoNum type="alphaLcParenR"/>
            </a:pPr>
            <a:endParaRPr lang="pl-PL" sz="2000" dirty="0"/>
          </a:p>
          <a:p>
            <a:pPr algn="just"/>
            <a:r>
              <a:rPr lang="pl-PL" sz="2000" u="sng" dirty="0"/>
              <a:t>Tzw. zboczenie działania </a:t>
            </a:r>
            <a:r>
              <a:rPr lang="pl-PL" sz="2000" dirty="0"/>
              <a:t>(</a:t>
            </a:r>
            <a:r>
              <a:rPr lang="pl-PL" sz="2000" i="1" dirty="0" err="1"/>
              <a:t>aberratio</a:t>
            </a:r>
            <a:r>
              <a:rPr lang="pl-PL" sz="2000" i="1" dirty="0"/>
              <a:t> </a:t>
            </a:r>
            <a:r>
              <a:rPr lang="pl-PL" sz="2000" i="1" dirty="0" err="1"/>
              <a:t>ictus</a:t>
            </a:r>
            <a:r>
              <a:rPr lang="pl-PL" sz="2000" i="1" dirty="0"/>
              <a:t> vel </a:t>
            </a:r>
            <a:r>
              <a:rPr lang="pl-PL" sz="2000" i="1" dirty="0" err="1"/>
              <a:t>iactus</a:t>
            </a:r>
            <a:r>
              <a:rPr lang="pl-PL" sz="2000" dirty="0"/>
              <a:t>): kiedy sprawca jest przekonany, że skutki jego działania dotkną osobę A, tymczasem skutki te dotykają osobę B (np. sprawca strzela do osoby A z pistoletu lecz niespodziewanie wiatr znosi pocisk, który trafia osobę B) </a:t>
            </a:r>
            <a:r>
              <a:rPr lang="pl-PL" sz="2000" dirty="0">
                <a:sym typeface="Wingdings" panose="05000000000000000000" pitchFamily="2" charset="2"/>
              </a:rPr>
              <a:t> większość doktryny traktuje taką sytuację jako błąd nieistotny z perspektywy odpowiedzialności karnej</a:t>
            </a:r>
          </a:p>
          <a:p>
            <a:pPr algn="just"/>
            <a:endParaRPr lang="pl-PL" sz="2000" dirty="0">
              <a:sym typeface="Wingdings" panose="05000000000000000000" pitchFamily="2" charset="2"/>
            </a:endParaRPr>
          </a:p>
          <a:p>
            <a:pPr algn="just"/>
            <a:r>
              <a:rPr lang="pl-PL" sz="2000" u="sng" dirty="0">
                <a:sym typeface="Wingdings" panose="05000000000000000000" pitchFamily="2" charset="2"/>
              </a:rPr>
              <a:t>Błąd co do przedmiotu:</a:t>
            </a:r>
            <a:r>
              <a:rPr lang="pl-PL" sz="2000" dirty="0">
                <a:sym typeface="Wingdings" panose="05000000000000000000" pitchFamily="2" charset="2"/>
              </a:rPr>
              <a:t> jeśli sprawca przykładowo chciał dokonać zaboru rzeczy A, lecz w wyniku błędu dokonał zaboru rzeczy B  błąd nieistotny</a:t>
            </a:r>
          </a:p>
          <a:p>
            <a:pPr algn="just"/>
            <a:endParaRPr lang="pl-PL" sz="2000" dirty="0">
              <a:sym typeface="Wingdings" panose="05000000000000000000" pitchFamily="2" charset="2"/>
            </a:endParaRPr>
          </a:p>
          <a:p>
            <a:pPr algn="just"/>
            <a:r>
              <a:rPr lang="pl-PL" sz="2000" dirty="0">
                <a:sym typeface="Wingdings" panose="05000000000000000000" pitchFamily="2" charset="2"/>
              </a:rPr>
              <a:t>	Powyższe oceny zasadzają się na tym, że w każdej z opisanych sytuacji pomimo błędu sprawca 	chciał zabić człowieka bądź dokonać zaboru rzeczy – to, że był to inny człowiek bądź inna rzecz, 	niż sprawca planował, nie ma znaczenia dla pociągnięcia go do odpowiedzialności karnej!</a:t>
            </a:r>
            <a:endParaRPr lang="pl-PL" sz="2000" dirty="0"/>
          </a:p>
        </p:txBody>
      </p:sp>
      <p:sp>
        <p:nvSpPr>
          <p:cNvPr id="3" name="pole tekstowe 2">
            <a:extLst>
              <a:ext uri="{FF2B5EF4-FFF2-40B4-BE49-F238E27FC236}">
                <a16:creationId xmlns:a16="http://schemas.microsoft.com/office/drawing/2014/main" id="{95E4B630-ED03-418F-AB45-445FCD67938D}"/>
              </a:ext>
            </a:extLst>
          </p:cNvPr>
          <p:cNvSpPr txBox="1"/>
          <p:nvPr/>
        </p:nvSpPr>
        <p:spPr>
          <a:xfrm>
            <a:off x="750277" y="5637444"/>
            <a:ext cx="372218" cy="923330"/>
          </a:xfrm>
          <a:prstGeom prst="rect">
            <a:avLst/>
          </a:prstGeom>
          <a:noFill/>
        </p:spPr>
        <p:txBody>
          <a:bodyPr wrap="none" rtlCol="0">
            <a:spAutoFit/>
          </a:bodyPr>
          <a:lstStyle/>
          <a:p>
            <a:r>
              <a:rPr lang="pl-PL" sz="5400" dirty="0"/>
              <a:t>!</a:t>
            </a:r>
            <a:endParaRPr lang="pl-PL" dirty="0"/>
          </a:p>
        </p:txBody>
      </p:sp>
    </p:spTree>
    <p:extLst>
      <p:ext uri="{BB962C8B-B14F-4D97-AF65-F5344CB8AC3E}">
        <p14:creationId xmlns:p14="http://schemas.microsoft.com/office/powerpoint/2010/main" val="5655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B963D8CA-EC87-45D7-A206-504FD5F6F6AE}"/>
              </a:ext>
            </a:extLst>
          </p:cNvPr>
          <p:cNvSpPr/>
          <p:nvPr/>
        </p:nvSpPr>
        <p:spPr>
          <a:xfrm>
            <a:off x="445476" y="612844"/>
            <a:ext cx="11301048" cy="5632311"/>
          </a:xfrm>
          <a:prstGeom prst="rect">
            <a:avLst/>
          </a:prstGeom>
        </p:spPr>
        <p:txBody>
          <a:bodyPr wrap="square">
            <a:spAutoFit/>
          </a:bodyPr>
          <a:lstStyle/>
          <a:p>
            <a:pPr algn="just"/>
            <a:r>
              <a:rPr lang="pl-PL" sz="2000" i="1" dirty="0"/>
              <a:t>Art. 28 §  2.  Odpowiada na podstawie przepisu przewidującego łagodniejszą odpowiedzialność sprawca, który dopuszcza się czynu w usprawiedliwionym błędnym przekonaniu, że zachodzi okoliczność stanowiąca znamię czynu zabronionego, od której taka łagodniejsza odpowiedzialność zależy.</a:t>
            </a:r>
          </a:p>
          <a:p>
            <a:pPr algn="just"/>
            <a:endParaRPr lang="pl-PL" sz="2000" i="1" dirty="0"/>
          </a:p>
          <a:p>
            <a:pPr algn="just"/>
            <a:r>
              <a:rPr lang="pl-PL" sz="2000" dirty="0"/>
              <a:t>Jeżeli sprawca działa w </a:t>
            </a:r>
            <a:r>
              <a:rPr lang="pl-PL" sz="2000" u="sng" dirty="0"/>
              <a:t>usprawiedliwionym acz błędnym przekonaniu</a:t>
            </a:r>
            <a:r>
              <a:rPr lang="pl-PL" sz="2000" dirty="0"/>
              <a:t>, że w otaczającej go rzeczywistości zachodzi okoliczność stanowiąca znamię takiego czynu zabronionego, z którym związana jest łagodniejsza odpowiedzialność karna, to będzie on pociągnięty do odpowiedzialności tak, jakby faktycznie popełnił on ów łagodniej karany czyn.</a:t>
            </a:r>
          </a:p>
          <a:p>
            <a:pPr algn="just"/>
            <a:endParaRPr lang="pl-PL" sz="2000" dirty="0"/>
          </a:p>
          <a:p>
            <a:pPr marL="457200" indent="-457200" algn="just">
              <a:buAutoNum type="arabicParenR"/>
            </a:pPr>
            <a:r>
              <a:rPr lang="pl-PL" sz="2000" dirty="0"/>
              <a:t>Sprawca realizuje znamiona typu kwalifikowanego, myśląc, że realizuje znamiona typu podstawowego</a:t>
            </a:r>
          </a:p>
          <a:p>
            <a:pPr algn="just">
              <a:spcAft>
                <a:spcPts val="1200"/>
              </a:spcAft>
            </a:pPr>
            <a:r>
              <a:rPr lang="pl-PL" sz="2000" dirty="0"/>
              <a:t>	</a:t>
            </a:r>
            <a:r>
              <a:rPr lang="pl-PL" sz="2000" i="1" dirty="0"/>
              <a:t>np. sprawca zabija człowieka ze szczególnym okrucieństwem, nie zdając sobie sprawy, że jego zachowanie 	cechuje szczególne okrucieństwo</a:t>
            </a:r>
            <a:endParaRPr lang="pl-PL" sz="2000" dirty="0"/>
          </a:p>
          <a:p>
            <a:pPr marL="457200" indent="-457200" algn="just">
              <a:buFont typeface="+mj-lt"/>
              <a:buAutoNum type="arabicParenR" startAt="2"/>
            </a:pPr>
            <a:r>
              <a:rPr lang="pl-PL" sz="2000" dirty="0"/>
              <a:t>Sprawca realizuje znamiona typu kwalifikowanego, myślą, że realizuje znamiona typu uprzywilejowanego</a:t>
            </a:r>
          </a:p>
          <a:p>
            <a:pPr algn="just">
              <a:spcAft>
                <a:spcPts val="1200"/>
              </a:spcAft>
            </a:pPr>
            <a:r>
              <a:rPr lang="pl-PL" sz="2000" dirty="0"/>
              <a:t>	</a:t>
            </a:r>
            <a:r>
              <a:rPr lang="pl-PL" sz="2000" i="1" dirty="0"/>
              <a:t>np. sprawca jednym czynem zabija dwie osoby, myśląc, że zabija jedną osobę na jej żądanie i pod wpływem 	współczucia dla niej</a:t>
            </a:r>
          </a:p>
          <a:p>
            <a:pPr marL="457200" indent="-457200" algn="just">
              <a:buFont typeface="+mj-lt"/>
              <a:buAutoNum type="arabicParenR" startAt="3"/>
            </a:pPr>
            <a:r>
              <a:rPr lang="pl-PL" sz="2000" dirty="0"/>
              <a:t>Sprawca realizuje znamiona typu podstawowego, myśląc, że realizuje znamiona typu uprzywilejowanego</a:t>
            </a:r>
          </a:p>
          <a:p>
            <a:pPr algn="just"/>
            <a:r>
              <a:rPr lang="pl-PL" sz="2000" dirty="0"/>
              <a:t>	</a:t>
            </a:r>
            <a:r>
              <a:rPr lang="pl-PL" sz="2000" i="1" dirty="0"/>
              <a:t>np. sprawca zabija człowieka pod wpływem współczucia dla niego, myśląc że robi to na jego żądanie</a:t>
            </a:r>
          </a:p>
        </p:txBody>
      </p:sp>
    </p:spTree>
    <p:extLst>
      <p:ext uri="{BB962C8B-B14F-4D97-AF65-F5344CB8AC3E}">
        <p14:creationId xmlns:p14="http://schemas.microsoft.com/office/powerpoint/2010/main" val="181661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9239EFE-D5F3-466C-A8B5-FD7C2268069A}"/>
              </a:ext>
            </a:extLst>
          </p:cNvPr>
          <p:cNvSpPr txBox="1"/>
          <p:nvPr/>
        </p:nvSpPr>
        <p:spPr>
          <a:xfrm>
            <a:off x="813581" y="956603"/>
            <a:ext cx="10564837" cy="3785652"/>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Bogdan jest rolnikiem i myśliwym. Od kilku tygodni miał on problem z lisami, które co kilka dni zakradały się do kurnika zabijając drób, z którego Bogdan był szczególnie dumny. Pewnej nocy Bogdan źle spał z powodu pełni księżyca. Obudził się, słysząc szamotaninę, dochodzącą z okolic kurnika. Nie zastanawiając się wiele złapał za strzelbę i pobiegł do zabudowań gospodarczych. Wparował do kurnika i gdy w słabym świetle latarki przed oczami mignął mu rudy ogon, wystrzelił dwa razy ze strzelby.  Pech chciał, że akurat tej nocy do kurnika Bogdana przyszedł Stefan, który z zazdrości chciał podwędzić sąsiadowi jego najdorodniejszego koguta.  Jedna z kul trafiła Stefana w szyję, powodując obfity krwotok z tętnicy i zgon.</a:t>
            </a:r>
          </a:p>
          <a:p>
            <a:pPr algn="just"/>
            <a:endParaRPr lang="pl-PL" sz="2000" dirty="0"/>
          </a:p>
          <a:p>
            <a:pPr algn="just"/>
            <a:r>
              <a:rPr lang="pl-PL" sz="2000" dirty="0"/>
              <a:t>Oceń odpowiedzialność karną Bogdana.</a:t>
            </a:r>
          </a:p>
        </p:txBody>
      </p:sp>
    </p:spTree>
    <p:extLst>
      <p:ext uri="{BB962C8B-B14F-4D97-AF65-F5344CB8AC3E}">
        <p14:creationId xmlns:p14="http://schemas.microsoft.com/office/powerpoint/2010/main" val="2646594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D264C73-26FC-4EBD-AFE9-C41A5C80E384}"/>
              </a:ext>
            </a:extLst>
          </p:cNvPr>
          <p:cNvSpPr txBox="1"/>
          <p:nvPr/>
        </p:nvSpPr>
        <p:spPr>
          <a:xfrm>
            <a:off x="855785" y="1125416"/>
            <a:ext cx="10480430" cy="2862322"/>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Zenek, chcąc zrobić na złość swojej teściowej, zabrał w celu przywłaszczenia jej pierścionek. Wiedział, że pierścionek ten należał do dalekich przodków kobiety i był dla niej szczególnie ważny. Nie zdawał sobie jednak sprawy, że imponującej wielkości kamień, którym był ozdobiony, to nie pospolita cyrkonia lecz diament. Po tym, jak Policja zabezpieczyła pierścionek w mieszkaniu Zenka, biegły </a:t>
            </a:r>
            <a:r>
              <a:rPr lang="pl-PL" sz="2000"/>
              <a:t>ocenił jego </a:t>
            </a:r>
            <a:r>
              <a:rPr lang="pl-PL" sz="2000" dirty="0"/>
              <a:t>wartość na 250 tys. zł.</a:t>
            </a:r>
          </a:p>
          <a:p>
            <a:pPr algn="just"/>
            <a:endParaRPr lang="pl-PL" sz="2000" dirty="0"/>
          </a:p>
          <a:p>
            <a:pPr algn="just"/>
            <a:r>
              <a:rPr lang="pl-PL" sz="2000" dirty="0"/>
              <a:t>Oceń odpowiedzialność karną Zenka.</a:t>
            </a:r>
          </a:p>
        </p:txBody>
      </p:sp>
    </p:spTree>
    <p:extLst>
      <p:ext uri="{BB962C8B-B14F-4D97-AF65-F5344CB8AC3E}">
        <p14:creationId xmlns:p14="http://schemas.microsoft.com/office/powerpoint/2010/main" val="204725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FE05F04-0207-4AD6-B6A7-7EF004C42B4B}"/>
              </a:ext>
            </a:extLst>
          </p:cNvPr>
          <p:cNvSpPr txBox="1"/>
          <p:nvPr/>
        </p:nvSpPr>
        <p:spPr>
          <a:xfrm>
            <a:off x="1153551" y="1055076"/>
            <a:ext cx="9819249" cy="5416868"/>
          </a:xfrm>
          <a:prstGeom prst="rect">
            <a:avLst/>
          </a:prstGeom>
          <a:noFill/>
        </p:spPr>
        <p:txBody>
          <a:bodyPr wrap="square" rtlCol="0">
            <a:spAutoFit/>
          </a:bodyPr>
          <a:lstStyle/>
          <a:p>
            <a:pPr algn="ctr"/>
            <a:r>
              <a:rPr lang="pl-PL" sz="2400" b="1" dirty="0"/>
              <a:t>BŁAD CO DO OKOLICZNOŚCI WYŁĄCZAJĄCEJ BEZPRAWNOŚĆ LUB WINĘ</a:t>
            </a:r>
          </a:p>
          <a:p>
            <a:pPr algn="ctr"/>
            <a:endParaRPr lang="pl-PL" sz="2000" dirty="0"/>
          </a:p>
          <a:p>
            <a:pPr algn="just"/>
            <a:r>
              <a:rPr lang="pl-PL" sz="2000" i="1" dirty="0"/>
              <a:t>Art.  29.  Nie popełnia przestępstwa, kto dopuszcza się czynu zabronionego w usprawiedliwionym błędnym przekonaniu, że zachodzi okoliczność wyłączająca bezprawność albo winę; jeżeli błąd sprawcy jest nieusprawiedliwiony, sąd może zastosować nadzwyczajne złagodzenie kary.</a:t>
            </a:r>
          </a:p>
          <a:p>
            <a:pPr algn="just"/>
            <a:endParaRPr lang="pl-PL" sz="2000" dirty="0"/>
          </a:p>
          <a:p>
            <a:pPr algn="just">
              <a:spcBef>
                <a:spcPts val="600"/>
              </a:spcBef>
            </a:pPr>
            <a:r>
              <a:rPr lang="pl-PL" sz="2000" dirty="0"/>
              <a:t>&gt; sytuacja, w której </a:t>
            </a:r>
            <a:r>
              <a:rPr lang="pl-PL" sz="2000" b="1" dirty="0"/>
              <a:t>sprawca pozostaje w mylnym przekonaniu, że zachodzi sytuacja, z którą ustawodawca wiąże wyłączenie bezprawności lub winy</a:t>
            </a:r>
          </a:p>
          <a:p>
            <a:pPr algn="just">
              <a:spcBef>
                <a:spcPts val="600"/>
              </a:spcBef>
            </a:pPr>
            <a:r>
              <a:rPr lang="pl-PL" sz="2000" dirty="0"/>
              <a:t>&gt; </a:t>
            </a:r>
            <a:r>
              <a:rPr lang="pl-PL" sz="2000" b="1" dirty="0"/>
              <a:t>usprawiedliwiony</a:t>
            </a:r>
            <a:r>
              <a:rPr lang="pl-PL" sz="2000" dirty="0"/>
              <a:t> błąd tego rodzaju wyłącza winę</a:t>
            </a:r>
          </a:p>
          <a:p>
            <a:pPr algn="just">
              <a:spcBef>
                <a:spcPts val="600"/>
              </a:spcBef>
            </a:pPr>
            <a:r>
              <a:rPr lang="pl-PL" sz="2000" dirty="0"/>
              <a:t>&gt; nieusprawiedliwiony błąd wpływa na mniejszy stopień winy</a:t>
            </a:r>
          </a:p>
          <a:p>
            <a:pPr algn="just">
              <a:spcBef>
                <a:spcPts val="600"/>
              </a:spcBef>
            </a:pPr>
            <a:r>
              <a:rPr lang="pl-PL" sz="2000" dirty="0"/>
              <a:t>&gt; błąd usprawiedliwiony to taki, którego nie dało się uniknąć nawet przy zachowaniu należytej staranności </a:t>
            </a:r>
          </a:p>
          <a:p>
            <a:pPr algn="just"/>
            <a:endParaRPr lang="pl-PL" sz="2000" dirty="0"/>
          </a:p>
          <a:p>
            <a:pPr algn="just"/>
            <a:endParaRPr lang="pl-PL" sz="2000" dirty="0"/>
          </a:p>
          <a:p>
            <a:endParaRPr lang="pl-PL" dirty="0"/>
          </a:p>
        </p:txBody>
      </p:sp>
    </p:spTree>
    <p:extLst>
      <p:ext uri="{BB962C8B-B14F-4D97-AF65-F5344CB8AC3E}">
        <p14:creationId xmlns:p14="http://schemas.microsoft.com/office/powerpoint/2010/main" val="411890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22670" y="515959"/>
            <a:ext cx="7729728" cy="821774"/>
          </a:xfrm>
        </p:spPr>
        <p:txBody>
          <a:bodyPr/>
          <a:lstStyle/>
          <a:p>
            <a:r>
              <a:rPr lang="pl-PL" dirty="0"/>
              <a:t>RÓŻNE  rozumienia POJĘCIA  winy</a:t>
            </a:r>
          </a:p>
        </p:txBody>
      </p:sp>
      <p:sp>
        <p:nvSpPr>
          <p:cNvPr id="3" name="pole tekstowe 2"/>
          <p:cNvSpPr txBox="1"/>
          <p:nvPr/>
        </p:nvSpPr>
        <p:spPr>
          <a:xfrm>
            <a:off x="719666" y="2154868"/>
            <a:ext cx="6162455" cy="3785652"/>
          </a:xfrm>
          <a:prstGeom prst="rect">
            <a:avLst/>
          </a:prstGeom>
          <a:noFill/>
        </p:spPr>
        <p:txBody>
          <a:bodyPr wrap="square" rtlCol="0">
            <a:spAutoFit/>
          </a:bodyPr>
          <a:lstStyle/>
          <a:p>
            <a:r>
              <a:rPr lang="pl-PL" sz="2000" dirty="0"/>
              <a:t>Wina </a:t>
            </a:r>
            <a:r>
              <a:rPr lang="pl-PL" sz="2000" b="1" u="sng" dirty="0"/>
              <a:t>w sensie procesowym</a:t>
            </a:r>
            <a:r>
              <a:rPr lang="pl-PL" sz="2000" dirty="0"/>
              <a:t>:</a:t>
            </a:r>
          </a:p>
          <a:p>
            <a:pPr marL="285750" indent="-285750">
              <a:buFont typeface="Gill Sans MT" panose="020B0502020104020203" pitchFamily="34" charset="-18"/>
              <a:buChar char="–"/>
            </a:pPr>
            <a:r>
              <a:rPr lang="pl-PL" sz="2000" dirty="0">
                <a:sym typeface="Wingdings" pitchFamily="2" charset="2"/>
              </a:rPr>
              <a:t>do niej odnosi się potoczne rozumienie tego, że „sprawca jest winny bądź niewinny”</a:t>
            </a:r>
          </a:p>
          <a:p>
            <a:pPr marL="285750" indent="-285750">
              <a:buFont typeface="Gill Sans MT" panose="020B0502020104020203" pitchFamily="34" charset="-18"/>
              <a:buChar char="–"/>
            </a:pPr>
            <a:r>
              <a:rPr lang="pl-PL" sz="2000" dirty="0">
                <a:highlight>
                  <a:srgbClr val="FFFF00"/>
                </a:highlight>
                <a:sym typeface="Wingdings" pitchFamily="2" charset="2"/>
              </a:rPr>
              <a:t>wina w tym ujęciu występuje wtedy, gdy w toku postępowania karnego spełnione zostały wszystkie przesłanki pozwalające na wydanie wyroku skazującego albo warunkowo umarzającego</a:t>
            </a:r>
          </a:p>
          <a:p>
            <a:pPr marL="285750" indent="-285750">
              <a:buFont typeface="Gill Sans MT" panose="020B0502020104020203" pitchFamily="34" charset="-18"/>
              <a:buChar char="–"/>
            </a:pPr>
            <a:r>
              <a:rPr lang="pl-PL" sz="2000" dirty="0">
                <a:sym typeface="Wingdings" pitchFamily="2" charset="2"/>
              </a:rPr>
              <a:t>można również powiedzieć, że wina w ujęciu procesowym występuje wtedy, gdy w postępowaniu karnym wykazane zostało wystąpienie w stosunku do zachowania sprawcy wszystkich elementów struktury przestępstwa</a:t>
            </a:r>
          </a:p>
        </p:txBody>
      </p:sp>
      <p:pic>
        <p:nvPicPr>
          <p:cNvPr id="3074" name="Picture 2" descr="Judge FishEye Lens | I FIND YOU GUILTY NOW LET'S FIND A CRIME | image tagged in judge fisheye lens | made w/ Imgflip meme maker"/>
          <p:cNvPicPr>
            <a:picLocks noChangeAspect="1" noChangeArrowheads="1"/>
          </p:cNvPicPr>
          <p:nvPr/>
        </p:nvPicPr>
        <p:blipFill>
          <a:blip r:embed="rId2"/>
          <a:srcRect/>
          <a:stretch>
            <a:fillRect/>
          </a:stretch>
        </p:blipFill>
        <p:spPr bwMode="auto">
          <a:xfrm>
            <a:off x="7563910" y="2154868"/>
            <a:ext cx="3908424" cy="37325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9F27047-34C7-422E-9595-A54A2D7C4BBA}"/>
              </a:ext>
            </a:extLst>
          </p:cNvPr>
          <p:cNvSpPr txBox="1"/>
          <p:nvPr/>
        </p:nvSpPr>
        <p:spPr>
          <a:xfrm>
            <a:off x="886240" y="829994"/>
            <a:ext cx="10367914" cy="4093428"/>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Michalina wracała z wieczornych zajęć na uczelni. Było już ciemno, ponieważ był listopad. Kiedy szła jedną z ulic </a:t>
            </a:r>
            <a:r>
              <a:rPr lang="pl-PL" sz="2000" dirty="0" err="1"/>
              <a:t>Ołbina</a:t>
            </a:r>
            <a:r>
              <a:rPr lang="pl-PL" sz="2000" dirty="0"/>
              <a:t>, zorientowała się, że ktoś za nią podąża. Ostatnio słyszała, że w tej okolicy ktoś w biały dzień prawie zadźgał pracownicę kwiaciarni i od razu przyszły jej na myśl najgorsze możliwe scenariusze. Bezwiednie sięgnęła do kieszeni po rozpylacz gazu łzawiącego. Kiedy dyskretnie obejrzała się za siebie, dostrzegła zaraz za sobą rosłego mężczyznę w dresie, który szybkim ruchem wyciągnął przed siebie lewą rękę. Dziewczyna w obliczu ataku natychmiast obróciła się i zaaplikowała gaz łzawiący prosto w oczy niedoszłego napastnika. Mężczyzna zaczął krzyczeć zdumiony i po chwili okazało się, że nie miał żadnych złych zamiarów, a jedynie chciał sprawdzić na zegarku, która godzina.</a:t>
            </a:r>
          </a:p>
          <a:p>
            <a:pPr algn="just"/>
            <a:endParaRPr lang="pl-PL" sz="2000" dirty="0"/>
          </a:p>
          <a:p>
            <a:pPr algn="just"/>
            <a:r>
              <a:rPr lang="pl-PL" sz="2000" dirty="0"/>
              <a:t>Oceń odpowiedzialność karną Michaliny.</a:t>
            </a:r>
          </a:p>
        </p:txBody>
      </p:sp>
    </p:spTree>
    <p:extLst>
      <p:ext uri="{BB962C8B-B14F-4D97-AF65-F5344CB8AC3E}">
        <p14:creationId xmlns:p14="http://schemas.microsoft.com/office/powerpoint/2010/main" val="155094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87D81CF1-67E4-40A6-BB0F-BE5685C239FA}"/>
              </a:ext>
            </a:extLst>
          </p:cNvPr>
          <p:cNvSpPr txBox="1"/>
          <p:nvPr/>
        </p:nvSpPr>
        <p:spPr>
          <a:xfrm>
            <a:off x="1005393" y="942536"/>
            <a:ext cx="10181214" cy="5155257"/>
          </a:xfrm>
          <a:prstGeom prst="rect">
            <a:avLst/>
          </a:prstGeom>
          <a:noFill/>
        </p:spPr>
        <p:txBody>
          <a:bodyPr wrap="square" rtlCol="0">
            <a:spAutoFit/>
          </a:bodyPr>
          <a:lstStyle/>
          <a:p>
            <a:pPr algn="ctr"/>
            <a:r>
              <a:rPr lang="pl-PL" sz="2400" b="1" dirty="0"/>
              <a:t>BŁĄD CO DO PRAWA</a:t>
            </a:r>
          </a:p>
          <a:p>
            <a:pPr algn="just"/>
            <a:endParaRPr lang="pl-PL" sz="2000" dirty="0"/>
          </a:p>
          <a:p>
            <a:pPr algn="just"/>
            <a:r>
              <a:rPr lang="pl-PL" sz="2000" i="1" dirty="0"/>
              <a:t>Art.  30.  Nie popełnia przestępstwa, kto dopuszcza się czynu zabronionego w usprawiedliwionej nieświadomości jego bezprawności; jeżeli błąd sprawcy jest nieusprawiedliwiony, sąd może zastosować nadzwyczajne złagodzenie kary.</a:t>
            </a:r>
          </a:p>
          <a:p>
            <a:pPr algn="just"/>
            <a:endParaRPr lang="pl-PL" sz="2000" dirty="0"/>
          </a:p>
          <a:p>
            <a:pPr algn="just">
              <a:spcBef>
                <a:spcPts val="600"/>
              </a:spcBef>
            </a:pPr>
            <a:r>
              <a:rPr lang="pl-PL" sz="2000" dirty="0"/>
              <a:t>&gt; powyższy przepis dotyczy sytuacji, w której </a:t>
            </a:r>
            <a:r>
              <a:rPr lang="pl-PL" sz="2000" b="1" dirty="0"/>
              <a:t>sprawca nie jest świadom ujemnej oceny prawnej swojego zachowania</a:t>
            </a:r>
          </a:p>
          <a:p>
            <a:pPr algn="just">
              <a:spcBef>
                <a:spcPts val="600"/>
              </a:spcBef>
            </a:pPr>
            <a:r>
              <a:rPr lang="pl-PL" sz="2000" dirty="0"/>
              <a:t>&gt; ów błąd wynika nieświadomości obowiązywania określonego nakazu bądź zakazu prawnego</a:t>
            </a:r>
          </a:p>
          <a:p>
            <a:pPr algn="just">
              <a:spcBef>
                <a:spcPts val="600"/>
              </a:spcBef>
            </a:pPr>
            <a:r>
              <a:rPr lang="pl-PL" sz="2000" dirty="0"/>
              <a:t>&gt; zgodnie z teorią ograniczonej relewancji błędu co do prawa tego rodzaju sytuacja uniemożliwia przypisanie sprawcy winy, jeżeli błąd był usprawiedliwiony</a:t>
            </a:r>
          </a:p>
          <a:p>
            <a:pPr algn="just">
              <a:spcBef>
                <a:spcPts val="600"/>
              </a:spcBef>
            </a:pPr>
            <a:r>
              <a:rPr lang="pl-PL" sz="2000" dirty="0"/>
              <a:t>&gt; błąd jest usprawiedliwiony, jeżeli nie udało się go uniknąć przy zachowaniu należytej staranności, a zatem </a:t>
            </a:r>
            <a:r>
              <a:rPr lang="pl-PL" sz="2000" b="1" dirty="0"/>
              <a:t>bezprawność zachowania była obiektywnie i subiektywnie nierozpoznawalna</a:t>
            </a:r>
          </a:p>
          <a:p>
            <a:pPr algn="just">
              <a:spcBef>
                <a:spcPts val="600"/>
              </a:spcBef>
            </a:pPr>
            <a:r>
              <a:rPr lang="pl-PL" sz="2000" dirty="0"/>
              <a:t>&gt; błąd nieusprawiedliwiony wpływa co najwyżej na zmniejszenie stopnia winy</a:t>
            </a:r>
          </a:p>
        </p:txBody>
      </p:sp>
    </p:spTree>
    <p:extLst>
      <p:ext uri="{BB962C8B-B14F-4D97-AF65-F5344CB8AC3E}">
        <p14:creationId xmlns:p14="http://schemas.microsoft.com/office/powerpoint/2010/main" val="301674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3EE8AEA5-E154-4C70-9ECC-380C2B925D2A}"/>
              </a:ext>
            </a:extLst>
          </p:cNvPr>
          <p:cNvSpPr txBox="1"/>
          <p:nvPr/>
        </p:nvSpPr>
        <p:spPr>
          <a:xfrm>
            <a:off x="869852" y="1111347"/>
            <a:ext cx="10452295" cy="3170099"/>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Dwóch mężczyzn z Czech udało się na pieszą wycieczkę w Karkonosze. Przekroczyli granicę w Jakuszycach i szli dalej w stronę Śnieżki. Któregoś dnia zatrzymali się na nocleg w Domu Śląskim. Obsługa schroniska wieczorem zauważyła jednak, że goście zachowują się w dziwny sposób. Okazało się, że Czesi znajdowali się pod wpływem substancji psychotropowych, a jeden z nich imieniem </a:t>
            </a:r>
            <a:r>
              <a:rPr lang="pl-PL" sz="2000" dirty="0" err="1"/>
              <a:t>Honza</a:t>
            </a:r>
            <a:r>
              <a:rPr lang="pl-PL" sz="2000" dirty="0"/>
              <a:t> miał przy sobie 0,5 grama heroiny. Przed Policją tłumaczył się, że nie wiedział, iż w Polsce zabronione jest posiadanie narkotyków – nawet na użytek własny.</a:t>
            </a:r>
          </a:p>
          <a:p>
            <a:pPr algn="just"/>
            <a:endParaRPr lang="pl-PL" sz="2000" dirty="0"/>
          </a:p>
          <a:p>
            <a:pPr algn="just"/>
            <a:r>
              <a:rPr lang="pl-PL" sz="2000" dirty="0"/>
              <a:t>Oceń odpowiedzialność karną </a:t>
            </a:r>
            <a:r>
              <a:rPr lang="pl-PL" sz="2000" dirty="0" err="1"/>
              <a:t>Honza</a:t>
            </a:r>
            <a:r>
              <a:rPr lang="pl-PL" sz="2000" dirty="0"/>
              <a:t>.</a:t>
            </a:r>
          </a:p>
        </p:txBody>
      </p:sp>
    </p:spTree>
    <p:extLst>
      <p:ext uri="{BB962C8B-B14F-4D97-AF65-F5344CB8AC3E}">
        <p14:creationId xmlns:p14="http://schemas.microsoft.com/office/powerpoint/2010/main" val="384732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F38B63C-9A3F-4D79-AE42-7C2D5B15FB61}"/>
              </a:ext>
            </a:extLst>
          </p:cNvPr>
          <p:cNvSpPr txBox="1"/>
          <p:nvPr/>
        </p:nvSpPr>
        <p:spPr>
          <a:xfrm>
            <a:off x="726831" y="773723"/>
            <a:ext cx="10738338" cy="5170646"/>
          </a:xfrm>
          <a:prstGeom prst="rect">
            <a:avLst/>
          </a:prstGeom>
          <a:noFill/>
        </p:spPr>
        <p:txBody>
          <a:bodyPr wrap="square" rtlCol="0">
            <a:spAutoFit/>
          </a:bodyPr>
          <a:lstStyle/>
          <a:p>
            <a:pPr algn="ctr"/>
            <a:r>
              <a:rPr lang="pl-PL" sz="2400" b="1" dirty="0"/>
              <a:t>NIEPOCZYTALNOŚĆ</a:t>
            </a:r>
            <a:br>
              <a:rPr lang="pl-PL" sz="2000" dirty="0"/>
            </a:br>
            <a:endParaRPr lang="pl-PL" sz="2000" dirty="0"/>
          </a:p>
          <a:p>
            <a:pPr algn="just"/>
            <a:r>
              <a:rPr lang="pl-PL" sz="2000" i="1" dirty="0"/>
              <a:t>Art.  31. §  1.  Nie popełnia przestępstwa, kto, z powodu choroby psychicznej, upośledzenia umysłowego lub innego zakłócenia czynności psychicznych, nie mógł w czasie czynu rozpoznać jego znaczenia lub pokierować swoim postępowaniem.</a:t>
            </a:r>
          </a:p>
          <a:p>
            <a:pPr algn="just"/>
            <a:r>
              <a:rPr lang="pl-PL" sz="2000" i="1" dirty="0"/>
              <a:t>§  2.  Jeżeli w czasie popełnienia przestępstwa zdolność rozpoznania znaczenia czynu lub kierowania postępowaniem była w znacznym stopniu ograniczona, sąd może zastosować nadzwyczajne złagodzenie kary.</a:t>
            </a:r>
          </a:p>
          <a:p>
            <a:pPr algn="just"/>
            <a:r>
              <a:rPr lang="pl-PL" sz="2000" i="1" dirty="0"/>
              <a:t>§  3.  Przepisów § 1 i 2 nie stosuje się, gdy sprawca wprawił się w stan nietrzeźwości lub odurzenia powodujący wyłączenie lub ograniczenie poczytalności, które przewidywał albo mógł przewidzieć.</a:t>
            </a:r>
          </a:p>
          <a:p>
            <a:pPr algn="just"/>
            <a:endParaRPr lang="pl-PL" sz="2000" dirty="0"/>
          </a:p>
          <a:p>
            <a:pPr algn="just"/>
            <a:r>
              <a:rPr lang="pl-PL" dirty="0"/>
              <a:t>Niepoczytalność zachodzi wtedy, gdy w czasie czynu </a:t>
            </a:r>
            <a:r>
              <a:rPr lang="pl-PL" b="1" dirty="0"/>
              <a:t>sprawca nie mógł rozpoznać znaczenia swego zachowania lub nim pokierować, a stan ten spowodowany był chorobą psychiczną, upośledzeniem umysłowym bądź innym zakłóceniem czynności psychicznych</a:t>
            </a:r>
            <a:r>
              <a:rPr lang="pl-PL" dirty="0"/>
              <a:t>. Poczytalność, która nie jest wyłączona, lecz ograniczona wpływa na mniejszy stopień winy.</a:t>
            </a:r>
          </a:p>
          <a:p>
            <a:endParaRPr lang="pl-PL" dirty="0"/>
          </a:p>
          <a:p>
            <a:r>
              <a:rPr lang="pl-PL" dirty="0"/>
              <a:t>UWAGA!	  Jeżeli niepoczytalność albo ograniczona poczytalność spowodowane są działaniem sprawcy i sprawca 			  mógł ów stan przewidzieć, ponosi on pełnię winy i odpowiada na zwykłych zasadach!</a:t>
            </a:r>
          </a:p>
        </p:txBody>
      </p:sp>
    </p:spTree>
    <p:extLst>
      <p:ext uri="{BB962C8B-B14F-4D97-AF65-F5344CB8AC3E}">
        <p14:creationId xmlns:p14="http://schemas.microsoft.com/office/powerpoint/2010/main" val="73723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D942733-FADF-497E-8A8D-3D79DCAD712D}"/>
              </a:ext>
            </a:extLst>
          </p:cNvPr>
          <p:cNvSpPr txBox="1"/>
          <p:nvPr/>
        </p:nvSpPr>
        <p:spPr>
          <a:xfrm>
            <a:off x="975360" y="920621"/>
            <a:ext cx="10241279" cy="5016758"/>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Alina była osoba samotną i cierpiała na schizofrenię. Przez lata brała stosowne leki, które minimalizowały objawy schorzenia. Niestety w ostatnim czasie jej pamięć pogorszyła się znacznie i od dłuższego już czasu zapominała o regularnym przyjmowaniu medykamentów. Jednocześnie zaczęła słyszeć głosy. Początkowo nie było to uciążliwe – myślała, że sąsiedzi zachowują się głośno. Z czasem nabrała przekonania, że ktoś obcy przesiaduje u niej w mieszkaniu i bardzo ją to irytowało. Ostatnio zaczęła słyszeć nowy głos, który namawiał ją do tego, żeby pozbyła się owych obcych osób z mieszkania.  Alina była bardzo zestresowana całą sytuacją. Któregoś dnia jej córka Krysia przyszła w odwiedziny. Kobieta rozpoznała córkę przez wizjer i wpuściła dziewczynę do mieszkania. Krysia siedziała w kuchni pijąc kawę, kiedy Alina poszła do toalety. Wracając do kuchni kobieta usłyszała głos dziewczyny rozmawiającej przez telefon. Jednocześnie usłyszała w głowie głos, który rozkazał jej raz na zawsze pozbyć się intruza z domu. Alina wzięła w dłoń żeliwną figurkę, cicho weszła do kuchni i uderzyła Krysię w tył głowy. Dziewczyna zmarła na miejscu.</a:t>
            </a:r>
          </a:p>
          <a:p>
            <a:pPr algn="just"/>
            <a:endParaRPr lang="pl-PL" sz="2000" dirty="0"/>
          </a:p>
          <a:p>
            <a:pPr algn="just"/>
            <a:r>
              <a:rPr lang="pl-PL" sz="2000" dirty="0"/>
              <a:t>Oceń odpowiedzialność karną Aliny. </a:t>
            </a:r>
          </a:p>
        </p:txBody>
      </p:sp>
    </p:spTree>
    <p:extLst>
      <p:ext uri="{BB962C8B-B14F-4D97-AF65-F5344CB8AC3E}">
        <p14:creationId xmlns:p14="http://schemas.microsoft.com/office/powerpoint/2010/main" val="262847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B8486D6-4BF2-4F40-8F0C-7FB6A39A05C7}"/>
              </a:ext>
            </a:extLst>
          </p:cNvPr>
          <p:cNvSpPr txBox="1"/>
          <p:nvPr/>
        </p:nvSpPr>
        <p:spPr>
          <a:xfrm>
            <a:off x="855784" y="874455"/>
            <a:ext cx="10480431" cy="4093428"/>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Sebastian planował pobicie swojego największego wroga, Dominika. Jako że </a:t>
            </a:r>
            <a:r>
              <a:rPr lang="pl-PL" sz="2000" dirty="0" err="1"/>
              <a:t>Seba</a:t>
            </a:r>
            <a:r>
              <a:rPr lang="pl-PL" sz="2000" dirty="0"/>
              <a:t> przez pewien czas studiował prawo, wiedział, że osoba niepoczytalna nie może ponieść odpowiedzialności za swój czyn, nawet jeśli jego konsekwencje będą tak drastyczne, jak te które planował wobec Dominika. Z tego względu namówił swojego dobrego kolegę Krzyśka, który był dealerem narkotyków, żeby ten wstrzyknął mu taką dawkę heroiny, ażeby nie stracił przytomności, ale żeby był nieźle „nagrzany”.  Krzysiu faktycznie wstrzyknął koledze sporą działkę i Sebastian poszedł szukać Dominika. Kiedy go odnalazł w barze, wyciągnął go na ulicę i pobił bardzo dotkliwie powodując uszkodzenie jednej gałki ocznej, złamanie kilku żeber oraz rozległe zasinienia na twarzy i korpusie.</a:t>
            </a:r>
          </a:p>
          <a:p>
            <a:pPr algn="just"/>
            <a:endParaRPr lang="pl-PL" sz="2000" dirty="0"/>
          </a:p>
          <a:p>
            <a:pPr algn="just"/>
            <a:r>
              <a:rPr lang="pl-PL" sz="2000" dirty="0"/>
              <a:t>Oceń odpowiedzialność karną Sebastiana.</a:t>
            </a:r>
          </a:p>
          <a:p>
            <a:pPr algn="just"/>
            <a:endParaRPr lang="pl-PL" sz="2000" dirty="0"/>
          </a:p>
        </p:txBody>
      </p:sp>
    </p:spTree>
    <p:extLst>
      <p:ext uri="{BB962C8B-B14F-4D97-AF65-F5344CB8AC3E}">
        <p14:creationId xmlns:p14="http://schemas.microsoft.com/office/powerpoint/2010/main" val="302694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7BF264F-0437-4170-BD76-4929CC6E87CE}"/>
              </a:ext>
            </a:extLst>
          </p:cNvPr>
          <p:cNvSpPr txBox="1"/>
          <p:nvPr/>
        </p:nvSpPr>
        <p:spPr>
          <a:xfrm>
            <a:off x="848751" y="829994"/>
            <a:ext cx="10494498" cy="5386090"/>
          </a:xfrm>
          <a:prstGeom prst="rect">
            <a:avLst/>
          </a:prstGeom>
          <a:noFill/>
        </p:spPr>
        <p:txBody>
          <a:bodyPr wrap="square" rtlCol="0">
            <a:spAutoFit/>
          </a:bodyPr>
          <a:lstStyle/>
          <a:p>
            <a:pPr algn="ctr"/>
            <a:r>
              <a:rPr lang="pl-PL" sz="2400" b="1" dirty="0"/>
              <a:t>STAN WYŻSZEJ KONIECZNOŚCI i KOLIZJA OBOWIĄZKÓW</a:t>
            </a:r>
          </a:p>
          <a:p>
            <a:endParaRPr lang="pl-PL" sz="2000" dirty="0"/>
          </a:p>
          <a:p>
            <a:pPr algn="just"/>
            <a:r>
              <a:rPr lang="pl-PL" sz="2000" i="1" dirty="0"/>
              <a:t>Art. 26 § 2. Nie popełnia przestępstwa także ten, kto, ratując dobro chronione prawem w warunkach określonych w § 1, poświęca dobro, które nie przedstawia wartości oczywiście wyższej od dobra ratowanego.</a:t>
            </a:r>
          </a:p>
          <a:p>
            <a:r>
              <a:rPr lang="pl-PL" sz="2000" i="1" dirty="0"/>
              <a:t>(…)</a:t>
            </a:r>
          </a:p>
          <a:p>
            <a:r>
              <a:rPr lang="pl-PL" sz="2000" i="1" dirty="0"/>
              <a:t>§ 4.  Przepisu § 2 nie stosuje się, jeżeli sprawca poświęca dobro, które ma szczególny obowiązek chronić nawet z narażeniem się na niebezpieczeństwo osobiste.</a:t>
            </a:r>
            <a:br>
              <a:rPr lang="pl-PL" sz="2000" i="1" dirty="0"/>
            </a:br>
            <a:r>
              <a:rPr lang="pl-PL" sz="2000" i="1" dirty="0"/>
              <a:t>§ 5.  Przepisy § 1-3 stosuje się odpowiednio w wypadku, gdy z ciążących na sprawcy obowiązków tylko jeden może być spełniony.</a:t>
            </a:r>
          </a:p>
          <a:p>
            <a:endParaRPr lang="pl-PL" sz="2000" dirty="0"/>
          </a:p>
          <a:p>
            <a:r>
              <a:rPr lang="pl-PL" sz="2000" dirty="0"/>
              <a:t>Pamiętać należy, że stan wyższej konieczności i kolizja obowiązków mają dwojaki charakter – mogą być kontratypem albo okolicznością wyłączającą winę.</a:t>
            </a:r>
          </a:p>
          <a:p>
            <a:endParaRPr lang="pl-PL" sz="2000" dirty="0"/>
          </a:p>
          <a:p>
            <a:r>
              <a:rPr lang="pl-PL" sz="2000" dirty="0"/>
              <a:t>Wyłączenie winy następuje wtedy, gdy spełnione są wszystkie przesłanki z § 1, lecz poświęcane dobro nie przedstawia wartości w sposób oczywisty wyższej od wartości dobra ratowanego.</a:t>
            </a:r>
          </a:p>
          <a:p>
            <a:r>
              <a:rPr lang="pl-PL" sz="2000" dirty="0"/>
              <a:t>Na sprawcy nie może również ciążyć szczególny obowiązek ochrony dobra poświęcanego.</a:t>
            </a:r>
          </a:p>
          <a:p>
            <a:endParaRPr lang="pl-PL" sz="2000" dirty="0"/>
          </a:p>
        </p:txBody>
      </p:sp>
    </p:spTree>
    <p:extLst>
      <p:ext uri="{BB962C8B-B14F-4D97-AF65-F5344CB8AC3E}">
        <p14:creationId xmlns:p14="http://schemas.microsoft.com/office/powerpoint/2010/main" val="202527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EBAFF0F-EF3F-48BE-8D02-E021215F100C}"/>
              </a:ext>
            </a:extLst>
          </p:cNvPr>
          <p:cNvSpPr txBox="1"/>
          <p:nvPr/>
        </p:nvSpPr>
        <p:spPr>
          <a:xfrm>
            <a:off x="1041902" y="970670"/>
            <a:ext cx="10108195" cy="4708981"/>
          </a:xfrm>
          <a:prstGeom prst="rect">
            <a:avLst/>
          </a:prstGeom>
          <a:noFill/>
        </p:spPr>
        <p:txBody>
          <a:bodyPr wrap="square" rtlCol="0">
            <a:spAutoFit/>
          </a:bodyPr>
          <a:lstStyle/>
          <a:p>
            <a:pPr algn="just"/>
            <a:r>
              <a:rPr lang="pl-PL" sz="2000" dirty="0"/>
              <a:t>KAZUS</a:t>
            </a:r>
          </a:p>
          <a:p>
            <a:pPr algn="just"/>
            <a:endParaRPr lang="pl-PL" sz="2000" dirty="0"/>
          </a:p>
          <a:p>
            <a:pPr algn="just"/>
            <a:r>
              <a:rPr lang="pl-PL" sz="2000" dirty="0"/>
              <a:t>Łucja trafiła na oddział ginekologiczno-położniczy we Wrocławiu z rozpoznaniem nieprawidłowego położenia główki płodu. Pełniący dyżur lekarz Wiesław przeprowadził ponownie badania i podtrzymując wcześniejsze rozpoznanie, zalecił cesarskie cięcie. Pacjentka – pomimo informacji o grożącym jej i dziecku niebezpieczeństwie – wymogła na lekarzu poród siłami natury, gdyż w jej przekonaniu prawdziwa matka musi urodzić dziecko w sposób naturalny. Ostatecznie lekarz nie zdecydował się na przeprowadzenie cesarskiego cięcia. W toku porodu nagle doszło do gwałtownego pogorszenia się stanu dziecka, w wyniku którego doszło u niego do zatrzymania akcji serca.  Położnik ocenił, że ratowanie matki wymaga poświęcenia dziecka, natomiast zachowanie dziecka przy życiu spowoduje zgon matki. W obliczu powyższego dylematu Wiesław postanowił uratować matkę. Dziecko faktycznie zmarło.</a:t>
            </a:r>
          </a:p>
          <a:p>
            <a:pPr algn="just"/>
            <a:endParaRPr lang="pl-PL" sz="2000" dirty="0"/>
          </a:p>
          <a:p>
            <a:pPr algn="just"/>
            <a:r>
              <a:rPr lang="pl-PL" sz="2000" dirty="0"/>
              <a:t>Oceń odpowiedzialność karną Wiesława.</a:t>
            </a:r>
          </a:p>
          <a:p>
            <a:pPr algn="just"/>
            <a:endParaRPr lang="pl-PL" sz="2000" dirty="0"/>
          </a:p>
        </p:txBody>
      </p:sp>
    </p:spTree>
    <p:extLst>
      <p:ext uri="{BB962C8B-B14F-4D97-AF65-F5344CB8AC3E}">
        <p14:creationId xmlns:p14="http://schemas.microsoft.com/office/powerpoint/2010/main" val="83876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33157" y="1300777"/>
            <a:ext cx="10325685" cy="3231654"/>
          </a:xfrm>
          <a:prstGeom prst="rect">
            <a:avLst/>
          </a:prstGeom>
        </p:spPr>
        <p:txBody>
          <a:bodyPr wrap="square">
            <a:spAutoFit/>
          </a:bodyPr>
          <a:lstStyle/>
          <a:p>
            <a:pPr algn="ctr"/>
            <a:r>
              <a:rPr lang="pl-PL" sz="2400" b="1" dirty="0"/>
              <a:t>INNE  ANORMALNE SYTUACJE MOTYWACYJNE</a:t>
            </a:r>
          </a:p>
          <a:p>
            <a:endParaRPr lang="pl-PL" sz="2000" dirty="0"/>
          </a:p>
          <a:p>
            <a:pPr algn="just"/>
            <a:r>
              <a:rPr lang="pl-PL" sz="2000" dirty="0"/>
              <a:t>W praktyce występują również inne sytuacje – które określić można zbiorczo jako anormalne sytuacje motywacyjne – które wyłączają możliwość wymagania od sprawcy zachowania zgodnego z prawem.  Tego rodzaju okoliczności wyłączające winę mogą wynikać z ustawy, ale mogą być również formułowane przez orzecznictwo .</a:t>
            </a:r>
          </a:p>
          <a:p>
            <a:pPr algn="just"/>
            <a:endParaRPr lang="pl-PL" sz="2000" dirty="0"/>
          </a:p>
          <a:p>
            <a:pPr algn="just"/>
            <a:r>
              <a:rPr lang="pl-PL" sz="2000" dirty="0"/>
              <a:t>Przykłady:</a:t>
            </a:r>
          </a:p>
          <a:p>
            <a:pPr marL="342900" indent="-342900" algn="just">
              <a:buFont typeface="Gill Sans MT" panose="020B0502020104020203" pitchFamily="34" charset="-18"/>
              <a:buChar char="–"/>
            </a:pPr>
            <a:r>
              <a:rPr lang="pl-PL" sz="2000" dirty="0"/>
              <a:t>działanie na rozkaz</a:t>
            </a:r>
          </a:p>
          <a:p>
            <a:pPr marL="342900" indent="-342900" algn="just">
              <a:buFont typeface="Gill Sans MT" panose="020B0502020104020203" pitchFamily="34" charset="-18"/>
              <a:buChar char="–"/>
            </a:pPr>
            <a:r>
              <a:rPr lang="pl-PL" sz="2000" dirty="0"/>
              <a:t>działanie pod wpływem strachu, stresu, wzburzenia, obawy przed odpowiedzialnością karną</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641ADD90-039F-4A46-AF56-53DBF6F6775D}"/>
              </a:ext>
            </a:extLst>
          </p:cNvPr>
          <p:cNvSpPr txBox="1"/>
          <p:nvPr/>
        </p:nvSpPr>
        <p:spPr>
          <a:xfrm>
            <a:off x="829994" y="1125415"/>
            <a:ext cx="10733649" cy="3170099"/>
          </a:xfrm>
          <a:prstGeom prst="rect">
            <a:avLst/>
          </a:prstGeom>
          <a:noFill/>
        </p:spPr>
        <p:txBody>
          <a:bodyPr wrap="square" rtlCol="0">
            <a:spAutoFit/>
          </a:bodyPr>
          <a:lstStyle/>
          <a:p>
            <a:r>
              <a:rPr lang="pl-PL" sz="2000" dirty="0"/>
              <a:t>Dodatkowa literatura dla chętnych:</a:t>
            </a:r>
          </a:p>
          <a:p>
            <a:endParaRPr lang="pl-PL" sz="2000" dirty="0"/>
          </a:p>
          <a:p>
            <a:pPr marL="285750" indent="-285750">
              <a:buFont typeface="Arial" panose="020B0604020202020204" pitchFamily="34" charset="0"/>
              <a:buChar char="•"/>
            </a:pPr>
            <a:r>
              <a:rPr lang="pl-PL" sz="2000" dirty="0"/>
              <a:t>Piotr Kardas Piotr, Jarosław Majewski, </a:t>
            </a:r>
            <a:r>
              <a:rPr lang="pl-PL" sz="2000" i="1" dirty="0"/>
              <a:t>O dwóch znaczeniach winy w prawie karnym</a:t>
            </a:r>
            <a:r>
              <a:rPr lang="pl-PL" sz="2000" dirty="0"/>
              <a:t>, Państwo i Prawo 1993/10/69-79</a:t>
            </a:r>
          </a:p>
          <a:p>
            <a:pPr marL="285750" indent="-285750">
              <a:buFont typeface="Arial" panose="020B0604020202020204" pitchFamily="34" charset="0"/>
              <a:buChar char="•"/>
            </a:pPr>
            <a:r>
              <a:rPr lang="pl-PL" sz="2000" dirty="0"/>
              <a:t>Jarosław Majewski (red.), </a:t>
            </a:r>
            <a:r>
              <a:rPr lang="pl-PL" sz="2000" i="1" dirty="0"/>
              <a:t>Okoliczności wyłączające winę : materiały VI Bielańskiego Kolokwium </a:t>
            </a:r>
            <a:r>
              <a:rPr lang="pl-PL" sz="2000" i="1" dirty="0" err="1"/>
              <a:t>Karnistycznego</a:t>
            </a:r>
            <a:r>
              <a:rPr lang="pl-PL" sz="2000" i="1" dirty="0"/>
              <a:t>, </a:t>
            </a:r>
            <a:r>
              <a:rPr lang="pl-PL" sz="2000" dirty="0"/>
              <a:t>Toruń 2010</a:t>
            </a:r>
          </a:p>
          <a:p>
            <a:pPr marL="285750" indent="-285750">
              <a:buFont typeface="Arial" panose="020B0604020202020204" pitchFamily="34" charset="0"/>
              <a:buChar char="•"/>
            </a:pPr>
            <a:r>
              <a:rPr lang="pl-PL" sz="2000" dirty="0"/>
              <a:t>Konrad Lipiński, </a:t>
            </a:r>
            <a:r>
              <a:rPr lang="pl-PL" sz="2000" i="1" dirty="0"/>
              <a:t>Zasada domniemania niewinności – próba spojrzenia materialnoprawnego</a:t>
            </a:r>
            <a:r>
              <a:rPr lang="pl-PL" sz="2000" dirty="0"/>
              <a:t>, Nowa Kodyfikacja Prawa Karnego 2016, nr 41, http://wuwr.pl/nkp/article/view/8161/7794</a:t>
            </a:r>
          </a:p>
          <a:p>
            <a:endParaRPr lang="pl-PL" sz="2000" dirty="0"/>
          </a:p>
          <a:p>
            <a:endParaRPr lang="pl-PL" sz="2000" dirty="0"/>
          </a:p>
        </p:txBody>
      </p:sp>
    </p:spTree>
    <p:extLst>
      <p:ext uri="{BB962C8B-B14F-4D97-AF65-F5344CB8AC3E}">
        <p14:creationId xmlns:p14="http://schemas.microsoft.com/office/powerpoint/2010/main" val="101916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35567" y="689788"/>
            <a:ext cx="10320866" cy="5170646"/>
          </a:xfrm>
          <a:prstGeom prst="rect">
            <a:avLst/>
          </a:prstGeom>
        </p:spPr>
        <p:txBody>
          <a:bodyPr wrap="square">
            <a:spAutoFit/>
          </a:bodyPr>
          <a:lstStyle/>
          <a:p>
            <a:pPr>
              <a:lnSpc>
                <a:spcPct val="150000"/>
              </a:lnSpc>
            </a:pPr>
            <a:r>
              <a:rPr lang="pl-PL" sz="2000" dirty="0">
                <a:highlight>
                  <a:srgbClr val="FFFF00"/>
                </a:highlight>
                <a:sym typeface="Wingdings" pitchFamily="2" charset="2"/>
              </a:rPr>
              <a:t>Wina </a:t>
            </a:r>
            <a:r>
              <a:rPr lang="pl-PL" sz="2000" b="1" u="sng" dirty="0">
                <a:highlight>
                  <a:srgbClr val="FFFF00"/>
                </a:highlight>
                <a:sym typeface="Wingdings" pitchFamily="2" charset="2"/>
              </a:rPr>
              <a:t>w sensie materialnym</a:t>
            </a:r>
            <a:r>
              <a:rPr lang="pl-PL" sz="2000" dirty="0">
                <a:highlight>
                  <a:srgbClr val="FFFF00"/>
                </a:highlight>
                <a:sym typeface="Wingdings" pitchFamily="2" charset="2"/>
              </a:rPr>
              <a:t>:</a:t>
            </a:r>
          </a:p>
          <a:p>
            <a:pPr marL="342900" indent="-342900">
              <a:buAutoNum type="arabicParenR"/>
            </a:pPr>
            <a:r>
              <a:rPr lang="pl-PL" sz="2000" b="1" dirty="0">
                <a:highlight>
                  <a:srgbClr val="FFFF00"/>
                </a:highlight>
                <a:sym typeface="Wingdings" pitchFamily="2" charset="2"/>
              </a:rPr>
              <a:t>w ujęciu jakościowym</a:t>
            </a:r>
            <a:r>
              <a:rPr lang="pl-PL" sz="2000" dirty="0">
                <a:highlight>
                  <a:srgbClr val="FFFF00"/>
                </a:highlight>
                <a:sym typeface="Wingdings" pitchFamily="2" charset="2"/>
              </a:rPr>
              <a:t>:</a:t>
            </a:r>
          </a:p>
          <a:p>
            <a:pPr marL="285750" indent="-285750">
              <a:buFont typeface="Gill Sans MT" panose="020B0502020104020203" pitchFamily="34" charset="-18"/>
              <a:buChar char="–"/>
            </a:pPr>
            <a:r>
              <a:rPr lang="pl-PL" sz="2000" dirty="0">
                <a:highlight>
                  <a:srgbClr val="FFFF00"/>
                </a:highlight>
                <a:sym typeface="Wingdings" pitchFamily="2" charset="2"/>
              </a:rPr>
              <a:t>w tym ujęciu wina nie jest stopniowalna (albo występuje albo nie występuje)</a:t>
            </a:r>
          </a:p>
          <a:p>
            <a:pPr marL="342900" indent="-342900">
              <a:buFont typeface="Gill Sans MT" panose="020B0502020104020203" pitchFamily="34" charset="-18"/>
              <a:buChar char="–"/>
            </a:pPr>
            <a:r>
              <a:rPr lang="pl-PL" sz="2000" dirty="0">
                <a:highlight>
                  <a:srgbClr val="FFFF00"/>
                </a:highlight>
                <a:sym typeface="Wingdings" pitchFamily="2" charset="2"/>
              </a:rPr>
              <a:t>jest to jeden z elementów struktury przestępstwa</a:t>
            </a:r>
          </a:p>
          <a:p>
            <a:pPr marL="285750" indent="-285750">
              <a:buFont typeface="Gill Sans MT" panose="020B0502020104020203" pitchFamily="34" charset="-18"/>
              <a:buChar char="–"/>
            </a:pPr>
            <a:r>
              <a:rPr lang="pl-PL" sz="2000" dirty="0">
                <a:highlight>
                  <a:srgbClr val="FFFF00"/>
                </a:highlight>
                <a:sym typeface="Wingdings" pitchFamily="2" charset="2"/>
              </a:rPr>
              <a:t>jeśli nie wystąpiła bądź była wyłączona, sprawca </a:t>
            </a:r>
            <a:r>
              <a:rPr lang="pl-PL" sz="2000" u="sng" dirty="0">
                <a:highlight>
                  <a:srgbClr val="FFFF00"/>
                </a:highlight>
                <a:sym typeface="Wingdings" pitchFamily="2" charset="2"/>
              </a:rPr>
              <a:t>nie popełnił przestępstwa</a:t>
            </a:r>
            <a:r>
              <a:rPr lang="pl-PL" sz="2000" dirty="0">
                <a:highlight>
                  <a:srgbClr val="FFFF00"/>
                </a:highlight>
                <a:sym typeface="Wingdings" pitchFamily="2" charset="2"/>
              </a:rPr>
              <a:t> i nie może ponieść odpowiedzialności karnej</a:t>
            </a:r>
          </a:p>
          <a:p>
            <a:endParaRPr lang="pl-PL" sz="2000" dirty="0">
              <a:highlight>
                <a:srgbClr val="FFFF00"/>
              </a:highlight>
              <a:sym typeface="Wingdings" pitchFamily="2" charset="2"/>
            </a:endParaRPr>
          </a:p>
          <a:p>
            <a:r>
              <a:rPr lang="pl-PL" sz="2000" dirty="0">
                <a:highlight>
                  <a:srgbClr val="FFFF00"/>
                </a:highlight>
                <a:sym typeface="Wingdings" pitchFamily="2" charset="2"/>
              </a:rPr>
              <a:t>2) </a:t>
            </a:r>
            <a:r>
              <a:rPr lang="pl-PL" sz="2000" b="1" dirty="0">
                <a:highlight>
                  <a:srgbClr val="FFFF00"/>
                </a:highlight>
                <a:sym typeface="Wingdings" pitchFamily="2" charset="2"/>
              </a:rPr>
              <a:t>w ujęciu ilościowym</a:t>
            </a:r>
            <a:r>
              <a:rPr lang="pl-PL" sz="2000" dirty="0">
                <a:highlight>
                  <a:srgbClr val="FFFF00"/>
                </a:highlight>
                <a:sym typeface="Wingdings" pitchFamily="2" charset="2"/>
              </a:rPr>
              <a:t>:</a:t>
            </a:r>
          </a:p>
          <a:p>
            <a:pPr marL="285750" indent="-285750">
              <a:buFont typeface="Gill Sans MT" panose="020B0502020104020203" pitchFamily="34" charset="-18"/>
              <a:buChar char="–"/>
            </a:pPr>
            <a:r>
              <a:rPr lang="pl-PL" sz="2000" dirty="0">
                <a:highlight>
                  <a:srgbClr val="FFFF00"/>
                </a:highlight>
                <a:sym typeface="Wingdings" pitchFamily="2" charset="2"/>
              </a:rPr>
              <a:t>w tym ujęciu wina jest stopniowalna i stanowi czynnik wpływający m.in. na wymiar kary (zob. art.  53 par. 1 k.k.)</a:t>
            </a:r>
          </a:p>
          <a:p>
            <a:endParaRPr lang="pl-PL" sz="2000" dirty="0">
              <a:sym typeface="Wingdings" pitchFamily="2" charset="2"/>
            </a:endParaRPr>
          </a:p>
          <a:p>
            <a:endParaRPr lang="pl-PL" sz="2000" dirty="0">
              <a:sym typeface="Wingdings" pitchFamily="2" charset="2"/>
            </a:endParaRPr>
          </a:p>
          <a:p>
            <a:pPr algn="just"/>
            <a:r>
              <a:rPr lang="pl-PL" sz="2000" dirty="0">
                <a:sym typeface="Wingdings" pitchFamily="2" charset="2"/>
              </a:rPr>
              <a:t>Zasadniczo najpierw musimy stwierdzić, czy w stosunku do sprawcy – obok innych elementów struktury przestępstwa – wystąpiła wina rozumiana właśnie jako element tej struktury.  Następnie zbadać należy stopień winy i wymierzyć karę, bacząc, by nie przekroczyła ona stopnia winy rozumianej jako element ilościowy.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4B8351-CCC4-4FAF-9D4F-FD1BB911A0C4}"/>
              </a:ext>
            </a:extLst>
          </p:cNvPr>
          <p:cNvSpPr>
            <a:spLocks noGrp="1"/>
          </p:cNvSpPr>
          <p:nvPr>
            <p:ph type="title"/>
          </p:nvPr>
        </p:nvSpPr>
        <p:spPr>
          <a:xfrm>
            <a:off x="2231136" y="865163"/>
            <a:ext cx="7729728" cy="812818"/>
          </a:xfrm>
        </p:spPr>
        <p:txBody>
          <a:bodyPr/>
          <a:lstStyle/>
          <a:p>
            <a:r>
              <a:rPr lang="pl-PL" dirty="0"/>
              <a:t>Teorie winy</a:t>
            </a:r>
          </a:p>
        </p:txBody>
      </p:sp>
      <p:sp>
        <p:nvSpPr>
          <p:cNvPr id="3" name="Symbol zastępczy zawartości 2">
            <a:extLst>
              <a:ext uri="{FF2B5EF4-FFF2-40B4-BE49-F238E27FC236}">
                <a16:creationId xmlns:a16="http://schemas.microsoft.com/office/drawing/2014/main" id="{1408A085-2400-4834-BAD8-78CD13C06DA5}"/>
              </a:ext>
            </a:extLst>
          </p:cNvPr>
          <p:cNvSpPr>
            <a:spLocks noGrp="1"/>
          </p:cNvSpPr>
          <p:nvPr>
            <p:ph idx="1"/>
          </p:nvPr>
        </p:nvSpPr>
        <p:spPr>
          <a:xfrm>
            <a:off x="934381" y="2068291"/>
            <a:ext cx="10204706" cy="3797546"/>
          </a:xfrm>
        </p:spPr>
        <p:txBody>
          <a:bodyPr>
            <a:normAutofit/>
          </a:bodyPr>
          <a:lstStyle/>
          <a:p>
            <a:pPr marL="0" indent="0">
              <a:buNone/>
            </a:pPr>
            <a:r>
              <a:rPr lang="pl-PL" sz="2000" dirty="0"/>
              <a:t>1) </a:t>
            </a:r>
            <a:r>
              <a:rPr lang="pl-PL" sz="2000" b="1" dirty="0"/>
              <a:t>TEORIA PSYCHOLOGICZNA</a:t>
            </a:r>
          </a:p>
          <a:p>
            <a:pPr marL="0" indent="0">
              <a:buNone/>
            </a:pPr>
            <a:r>
              <a:rPr lang="pl-PL" sz="2000" dirty="0"/>
              <a:t>wina = stosunek psychiczny sprawcy do popełnionego czynu (= strona podmiotowa)</a:t>
            </a:r>
          </a:p>
          <a:p>
            <a:pPr marL="0" indent="0">
              <a:buNone/>
            </a:pPr>
            <a:endParaRPr lang="pl-PL" sz="2000" dirty="0"/>
          </a:p>
          <a:p>
            <a:pPr marL="0" indent="0">
              <a:buNone/>
            </a:pPr>
            <a:r>
              <a:rPr lang="pl-PL" sz="2000" dirty="0"/>
              <a:t>WINA UMYŚLNA </a:t>
            </a:r>
          </a:p>
          <a:p>
            <a:pPr marL="449263" indent="-449263">
              <a:buNone/>
            </a:pPr>
            <a:r>
              <a:rPr lang="pl-PL" sz="2000" dirty="0"/>
              <a:t>	kiedy sprawca ma zamiar popełnienia czynu zabronionego</a:t>
            </a:r>
          </a:p>
          <a:p>
            <a:pPr marL="0" indent="0">
              <a:buNone/>
            </a:pPr>
            <a:r>
              <a:rPr lang="pl-PL" sz="2000" dirty="0"/>
              <a:t>WINA NIEUMYŚNA</a:t>
            </a:r>
          </a:p>
          <a:p>
            <a:pPr marL="450850" indent="0">
              <a:buNone/>
            </a:pPr>
            <a:r>
              <a:rPr lang="pl-PL" sz="2000" dirty="0"/>
              <a:t>a. lekkomyślność (kiedy sprawca świadomie narusza reguły postępowania z dobrem prawnym)</a:t>
            </a:r>
          </a:p>
          <a:p>
            <a:pPr marL="450850" indent="0">
              <a:buNone/>
            </a:pPr>
            <a:r>
              <a:rPr lang="pl-PL" sz="2000" dirty="0"/>
              <a:t>b. niedbalstwo (kiedy sprawca nieświadomie narusza reguły postępowania z dobre prawnym)</a:t>
            </a:r>
          </a:p>
          <a:p>
            <a:pPr marL="0" indent="0">
              <a:buNone/>
            </a:pPr>
            <a:endParaRPr lang="pl-PL" sz="2000" dirty="0"/>
          </a:p>
        </p:txBody>
      </p:sp>
    </p:spTree>
    <p:extLst>
      <p:ext uri="{BB962C8B-B14F-4D97-AF65-F5344CB8AC3E}">
        <p14:creationId xmlns:p14="http://schemas.microsoft.com/office/powerpoint/2010/main" val="312813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74102" y="715409"/>
            <a:ext cx="5836187" cy="5427182"/>
          </a:xfrm>
          <a:prstGeom prst="rect">
            <a:avLst/>
          </a:prstGeom>
          <a:noFill/>
          <a:ln w="9525">
            <a:noFill/>
            <a:miter lim="800000"/>
            <a:headEnd/>
            <a:tailEnd/>
          </a:ln>
        </p:spPr>
      </p:pic>
      <p:sp>
        <p:nvSpPr>
          <p:cNvPr id="2" name="pole tekstowe 1">
            <a:extLst>
              <a:ext uri="{FF2B5EF4-FFF2-40B4-BE49-F238E27FC236}">
                <a16:creationId xmlns:a16="http://schemas.microsoft.com/office/drawing/2014/main" id="{A94FDF39-3E54-4C42-B30E-12CDBDCD584A}"/>
              </a:ext>
            </a:extLst>
          </p:cNvPr>
          <p:cNvSpPr txBox="1"/>
          <p:nvPr/>
        </p:nvSpPr>
        <p:spPr>
          <a:xfrm>
            <a:off x="7033846" y="1125415"/>
            <a:ext cx="4895557" cy="1323439"/>
          </a:xfrm>
          <a:prstGeom prst="rect">
            <a:avLst/>
          </a:prstGeom>
          <a:noFill/>
        </p:spPr>
        <p:txBody>
          <a:bodyPr wrap="square" rtlCol="0">
            <a:spAutoFit/>
          </a:bodyPr>
          <a:lstStyle/>
          <a:p>
            <a:r>
              <a:rPr lang="pl-PL" sz="2000" dirty="0"/>
              <a:t>Psychologiczna teoria winy </a:t>
            </a:r>
            <a:r>
              <a:rPr lang="pl-PL" sz="2000" i="1" dirty="0"/>
              <a:t>de facto </a:t>
            </a:r>
            <a:r>
              <a:rPr lang="pl-PL" sz="2000" dirty="0"/>
              <a:t>wyszła z użycia, ponieważ utożsamianie winy z psychicznym stosunkiem sprawcy do czynu jest nadmiernym uproszczeniem.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A666B6F-CB2B-4026-868C-B663C7F8316C}"/>
              </a:ext>
            </a:extLst>
          </p:cNvPr>
          <p:cNvSpPr txBox="1"/>
          <p:nvPr/>
        </p:nvSpPr>
        <p:spPr>
          <a:xfrm>
            <a:off x="727780" y="910665"/>
            <a:ext cx="10584040" cy="5478423"/>
          </a:xfrm>
          <a:prstGeom prst="rect">
            <a:avLst/>
          </a:prstGeom>
          <a:noFill/>
        </p:spPr>
        <p:txBody>
          <a:bodyPr wrap="square" rtlCol="0">
            <a:spAutoFit/>
          </a:bodyPr>
          <a:lstStyle/>
          <a:p>
            <a:pPr algn="just"/>
            <a:r>
              <a:rPr lang="pl-PL" sz="2000" dirty="0"/>
              <a:t>2) NORMATYWNE  TEORIE  WINY</a:t>
            </a:r>
          </a:p>
          <a:p>
            <a:pPr algn="just"/>
            <a:endParaRPr lang="pl-PL" sz="2000" dirty="0"/>
          </a:p>
          <a:p>
            <a:pPr algn="just"/>
            <a:r>
              <a:rPr lang="pl-PL" sz="2000" dirty="0"/>
              <a:t>Pojęciem centralnym tych teorii jest „</a:t>
            </a:r>
            <a:r>
              <a:rPr lang="pl-PL" sz="2000" b="1" dirty="0"/>
              <a:t>zarzucalność</a:t>
            </a:r>
            <a:r>
              <a:rPr lang="pl-PL" sz="2000" dirty="0"/>
              <a:t>”.</a:t>
            </a:r>
          </a:p>
          <a:p>
            <a:pPr algn="just"/>
            <a:r>
              <a:rPr lang="pl-PL" sz="2000" dirty="0"/>
              <a:t>Wina w tym wypadku uzależniona jest od spełnienia </a:t>
            </a:r>
            <a:r>
              <a:rPr lang="pl-PL" sz="2000" b="1" dirty="0"/>
              <a:t>kryteriów zarzucalności</a:t>
            </a:r>
            <a:r>
              <a:rPr lang="pl-PL" sz="2000" dirty="0"/>
              <a:t>.</a:t>
            </a:r>
          </a:p>
          <a:p>
            <a:pPr algn="just"/>
            <a:endParaRPr lang="pl-PL" sz="2000" dirty="0"/>
          </a:p>
          <a:p>
            <a:pPr algn="just">
              <a:spcAft>
                <a:spcPts val="1200"/>
              </a:spcAft>
            </a:pPr>
            <a:r>
              <a:rPr lang="pl-PL" sz="2000" dirty="0">
                <a:highlight>
                  <a:srgbClr val="FFFF00"/>
                </a:highlight>
              </a:rPr>
              <a:t>Zarzucalność polega na tym, że </a:t>
            </a:r>
            <a:r>
              <a:rPr lang="pl-PL" sz="2000" u="sng" dirty="0">
                <a:highlight>
                  <a:srgbClr val="FFFF00"/>
                </a:highlight>
              </a:rPr>
              <a:t>sprawcy można postawić zarzut, że w danej sytuacji zachował się niezgodnie z prawem. </a:t>
            </a:r>
            <a:r>
              <a:rPr lang="pl-PL" sz="2000" dirty="0">
                <a:highlight>
                  <a:srgbClr val="FFFF00"/>
                </a:highlight>
              </a:rPr>
              <a:t>Proszę jednak nie mylić pojęcia zarzutu związanego z winą (</a:t>
            </a:r>
            <a:r>
              <a:rPr lang="pl-PL" sz="2000" dirty="0" err="1">
                <a:highlight>
                  <a:srgbClr val="FFFF00"/>
                </a:highlight>
              </a:rPr>
              <a:t>zarzucalnością</a:t>
            </a:r>
            <a:r>
              <a:rPr lang="pl-PL" sz="2000" dirty="0">
                <a:highlight>
                  <a:srgbClr val="FFFF00"/>
                </a:highlight>
              </a:rPr>
              <a:t>) od zarzutu stawianego sprawcy przez prokuratora w toku postępowania karnego!!</a:t>
            </a:r>
          </a:p>
          <a:p>
            <a:pPr algn="just">
              <a:spcAft>
                <a:spcPts val="1200"/>
              </a:spcAft>
            </a:pPr>
            <a:endParaRPr lang="pl-PL" sz="2000" dirty="0">
              <a:highlight>
                <a:srgbClr val="FFFF00"/>
              </a:highlight>
            </a:endParaRPr>
          </a:p>
          <a:p>
            <a:pPr algn="just">
              <a:spcAft>
                <a:spcPts val="1200"/>
              </a:spcAft>
            </a:pPr>
            <a:r>
              <a:rPr lang="pl-PL" sz="2000" dirty="0">
                <a:highlight>
                  <a:srgbClr val="FFFF00"/>
                </a:highlight>
              </a:rPr>
              <a:t>Postawienie zarzutu w znaczeniu procesowym oznacza czynność procesową organu prowadzącego postępowanie przygotowawcze, polegającą na poinformowaniu osoby na piśmie, że stawia się jej zarzut popełnienia konkretnego czynu zabronionego. Od tego momentu osoba ta występuje w charakterze </a:t>
            </a:r>
            <a:r>
              <a:rPr lang="pl-PL" sz="2000" u="sng" dirty="0">
                <a:highlight>
                  <a:srgbClr val="FFFF00"/>
                </a:highlight>
              </a:rPr>
              <a:t>podejrzanego</a:t>
            </a:r>
            <a:r>
              <a:rPr lang="pl-PL" sz="2000" dirty="0">
                <a:highlight>
                  <a:srgbClr val="FFFF00"/>
                </a:highlight>
              </a:rPr>
              <a:t>. Jeżeli natomiast chodzi o pojęcie „zarzutu” związane z winą w znaczeniu materialnym, to ma ono na celu wskazanie, że sprawca zachował się w sposób naruszający prawo, mimo że powinien był zachować się zgodnie z prawem.</a:t>
            </a:r>
          </a:p>
          <a:p>
            <a:pPr algn="just"/>
            <a:endParaRPr lang="pl-PL" sz="2000" dirty="0"/>
          </a:p>
        </p:txBody>
      </p:sp>
    </p:spTree>
    <p:extLst>
      <p:ext uri="{BB962C8B-B14F-4D97-AF65-F5344CB8AC3E}">
        <p14:creationId xmlns:p14="http://schemas.microsoft.com/office/powerpoint/2010/main" val="25175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46230" y="253772"/>
            <a:ext cx="11099540" cy="6350456"/>
          </a:xfrm>
          <a:prstGeom prst="rect">
            <a:avLst/>
          </a:prstGeom>
        </p:spPr>
        <p:txBody>
          <a:bodyPr wrap="square">
            <a:spAutoFit/>
          </a:bodyPr>
          <a:lstStyle/>
          <a:p>
            <a:pPr algn="just"/>
            <a:r>
              <a:rPr lang="pl-PL" dirty="0"/>
              <a:t>a</a:t>
            </a:r>
            <a:r>
              <a:rPr lang="pl-PL" sz="2000" dirty="0"/>
              <a:t>) KOMPLEKSOWA  TEORIA  NORMATYWNA  WINY</a:t>
            </a:r>
          </a:p>
          <a:p>
            <a:pPr algn="just"/>
            <a:r>
              <a:rPr lang="pl-PL" sz="2000" dirty="0">
                <a:sym typeface="Wingdings" panose="05000000000000000000" pitchFamily="2" charset="2"/>
              </a:rPr>
              <a:t>	 w myśl tej teorii podstawową przesłanką zawinienia obok zarzucalności jest psychiczny stosunek 	sprawcy do popełnionego czynu</a:t>
            </a:r>
          </a:p>
          <a:p>
            <a:pPr algn="just">
              <a:spcBef>
                <a:spcPts val="800"/>
              </a:spcBef>
            </a:pPr>
            <a:r>
              <a:rPr lang="pl-PL" sz="2000" dirty="0">
                <a:sym typeface="Wingdings" panose="05000000000000000000" pitchFamily="2" charset="2"/>
              </a:rPr>
              <a:t>	Ta koncepcja również miesza pojęcie winy oraz strony podmiotowej, wiąże stronę podmiotową 	zarówno z winą,  jak i z typizacją czynu. Operuje pojęciami winy umyślnej i winy nieumyślnej.</a:t>
            </a:r>
          </a:p>
          <a:p>
            <a:pPr algn="just"/>
            <a:endParaRPr lang="pl-PL" sz="2000" dirty="0">
              <a:sym typeface="Wingdings" panose="05000000000000000000" pitchFamily="2" charset="2"/>
            </a:endParaRPr>
          </a:p>
          <a:p>
            <a:pPr algn="just"/>
            <a:endParaRPr lang="pl-PL" sz="2000" dirty="0">
              <a:sym typeface="Wingdings" panose="05000000000000000000" pitchFamily="2" charset="2"/>
            </a:endParaRPr>
          </a:p>
          <a:p>
            <a:pPr algn="just"/>
            <a:r>
              <a:rPr lang="pl-PL" sz="2000" dirty="0">
                <a:highlight>
                  <a:srgbClr val="FFFF00"/>
                </a:highlight>
                <a:sym typeface="Wingdings" panose="05000000000000000000" pitchFamily="2" charset="2"/>
              </a:rPr>
              <a:t>b) CZYSTA  TEORIA  NORMATYWNA  WINY</a:t>
            </a:r>
          </a:p>
          <a:p>
            <a:pPr algn="just"/>
            <a:r>
              <a:rPr lang="pl-PL" sz="2000" dirty="0">
                <a:sym typeface="Wingdings" panose="05000000000000000000" pitchFamily="2" charset="2"/>
              </a:rPr>
              <a:t>	</a:t>
            </a:r>
            <a:r>
              <a:rPr lang="pl-PL" sz="2000" dirty="0">
                <a:highlight>
                  <a:srgbClr val="FFFF00"/>
                </a:highlight>
                <a:sym typeface="Wingdings" panose="05000000000000000000" pitchFamily="2" charset="2"/>
              </a:rPr>
              <a:t> podstawowe założenie: </a:t>
            </a:r>
            <a:r>
              <a:rPr lang="pl-PL" sz="2000" b="1" dirty="0">
                <a:highlight>
                  <a:srgbClr val="FFFF00"/>
                </a:highlight>
                <a:sym typeface="Wingdings" panose="05000000000000000000" pitchFamily="2" charset="2"/>
              </a:rPr>
              <a:t>winę należy uniezależnić od treści przeżyć psychicznych sprawcy</a:t>
            </a:r>
            <a:r>
              <a:rPr lang="pl-PL" sz="2000" dirty="0">
                <a:highlight>
                  <a:srgbClr val="FFFF00"/>
                </a:highlight>
                <a:sym typeface="Wingdings" panose="05000000000000000000" pitchFamily="2" charset="2"/>
              </a:rPr>
              <a:t>!</a:t>
            </a:r>
          </a:p>
          <a:p>
            <a:pPr algn="just">
              <a:spcBef>
                <a:spcPts val="800"/>
              </a:spcBef>
            </a:pPr>
            <a:r>
              <a:rPr lang="pl-PL" sz="2000" dirty="0">
                <a:sym typeface="Wingdings" panose="05000000000000000000" pitchFamily="2" charset="2"/>
              </a:rPr>
              <a:t>	</a:t>
            </a:r>
            <a:r>
              <a:rPr lang="pl-PL" sz="2000" dirty="0">
                <a:highlight>
                  <a:srgbClr val="FFFF00"/>
                </a:highlight>
                <a:sym typeface="Wingdings" panose="05000000000000000000" pitchFamily="2" charset="2"/>
              </a:rPr>
              <a:t>Na gruncie tej koncepcji stan przeżyć psychicznych sprawcy jest okolicznością faktyczną należącą do </a:t>
            </a:r>
            <a:r>
              <a:rPr lang="pl-PL" sz="2000" dirty="0">
                <a:sym typeface="Wingdings" panose="05000000000000000000" pitchFamily="2" charset="2"/>
              </a:rPr>
              <a:t>	</a:t>
            </a:r>
            <a:r>
              <a:rPr lang="pl-PL" sz="2000" dirty="0">
                <a:highlight>
                  <a:srgbClr val="FFFF00"/>
                </a:highlight>
                <a:sym typeface="Wingdings" panose="05000000000000000000" pitchFamily="2" charset="2"/>
              </a:rPr>
              <a:t>strony podmiotowej czynu.  Wina jest natomiast </a:t>
            </a:r>
            <a:r>
              <a:rPr lang="pl-PL" sz="2000" b="1" dirty="0">
                <a:highlight>
                  <a:srgbClr val="FFFF00"/>
                </a:highlight>
                <a:sym typeface="Wingdings" panose="05000000000000000000" pitchFamily="2" charset="2"/>
              </a:rPr>
              <a:t>oceną</a:t>
            </a:r>
            <a:r>
              <a:rPr lang="pl-PL" sz="2000" dirty="0">
                <a:highlight>
                  <a:srgbClr val="FFFF00"/>
                </a:highlight>
                <a:sym typeface="Wingdings" panose="05000000000000000000" pitchFamily="2" charset="2"/>
              </a:rPr>
              <a:t> tegoż czynu i jest od niego oddzielona. Strona </a:t>
            </a:r>
            <a:r>
              <a:rPr lang="pl-PL" sz="2000" dirty="0">
                <a:sym typeface="Wingdings" panose="05000000000000000000" pitchFamily="2" charset="2"/>
              </a:rPr>
              <a:t>	</a:t>
            </a:r>
            <a:r>
              <a:rPr lang="pl-PL" sz="2000" dirty="0">
                <a:highlight>
                  <a:srgbClr val="FFFF00"/>
                </a:highlight>
                <a:sym typeface="Wingdings" panose="05000000000000000000" pitchFamily="2" charset="2"/>
              </a:rPr>
              <a:t>podmiotowa i wina są zatem od siebie niezależne.</a:t>
            </a:r>
          </a:p>
          <a:p>
            <a:pPr marL="447675" indent="-447675" algn="just">
              <a:spcBef>
                <a:spcPts val="800"/>
              </a:spcBef>
            </a:pPr>
            <a:r>
              <a:rPr lang="pl-PL" sz="2000" dirty="0">
                <a:sym typeface="Wingdings" panose="05000000000000000000" pitchFamily="2" charset="2"/>
              </a:rPr>
              <a:t>	</a:t>
            </a:r>
            <a:r>
              <a:rPr lang="pl-PL" sz="2000" b="1" dirty="0">
                <a:highlight>
                  <a:srgbClr val="FFFF00"/>
                </a:highlight>
                <a:sym typeface="Wingdings" panose="05000000000000000000" pitchFamily="2" charset="2"/>
              </a:rPr>
              <a:t>W myśl tej koncepcji wina (a konkretniej mówiąc zarzucalność) występuje </a:t>
            </a:r>
            <a:r>
              <a:rPr lang="pl-PL" sz="2000" b="1" dirty="0">
                <a:highlight>
                  <a:srgbClr val="FFFF00"/>
                </a:highlight>
              </a:rPr>
              <a:t>wtedy, </a:t>
            </a:r>
            <a:r>
              <a:rPr lang="pl-PL" sz="2000" b="1" u="sng" dirty="0">
                <a:highlight>
                  <a:srgbClr val="FFFF00"/>
                </a:highlight>
              </a:rPr>
              <a:t>gdy w danej sytuacji racjonalnym jest wymaganie od sprawcy, ażeby zachował się zgodnie z prawem; innymi słowy - kiedy można racjonalnie od niego wymagać tego, aby dał posłuch nakazowi/zakazowi określonemu w normie sankcjonowanej</a:t>
            </a:r>
            <a:r>
              <a:rPr lang="pl-PL" sz="2000" b="1" dirty="0">
                <a:highlight>
                  <a:srgbClr val="FFFF00"/>
                </a:highlight>
              </a:rPr>
              <a:t>.</a:t>
            </a:r>
            <a:endParaRPr lang="pl-PL" sz="2000" b="1" dirty="0">
              <a:highlight>
                <a:srgbClr val="FFFF00"/>
              </a:highlight>
              <a:sym typeface="Wingdings" panose="05000000000000000000" pitchFamily="2" charset="2"/>
            </a:endParaRPr>
          </a:p>
          <a:p>
            <a:pPr algn="just">
              <a:spcBef>
                <a:spcPts val="800"/>
              </a:spcBef>
            </a:pPr>
            <a:endParaRPr lang="pl-PL" sz="2000" i="1" dirty="0">
              <a:highlight>
                <a:srgbClr val="FFFF00"/>
              </a:highlight>
              <a:sym typeface="Wingdings" panose="05000000000000000000" pitchFamily="2" charset="2"/>
            </a:endParaRPr>
          </a:p>
          <a:p>
            <a:pPr marL="266700" indent="98425"/>
            <a:r>
              <a:rPr lang="pl-PL" sz="2000" dirty="0">
                <a:highlight>
                  <a:srgbClr val="FFFF00"/>
                </a:highlight>
                <a:sym typeface="Wingdings" panose="05000000000000000000" pitchFamily="2" charset="2"/>
              </a:rPr>
              <a:t>UWAGA:	 na gruncie czystej teorii normatywnej to, że sprawca zachował się w sposób umyślny bądź</a:t>
            </a:r>
          </a:p>
          <a:p>
            <a:r>
              <a:rPr lang="pl-PL" sz="2000" dirty="0">
                <a:sym typeface="Wingdings" panose="05000000000000000000" pitchFamily="2" charset="2"/>
              </a:rPr>
              <a:t>			</a:t>
            </a:r>
            <a:r>
              <a:rPr lang="pl-PL" sz="2000" dirty="0">
                <a:highlight>
                  <a:srgbClr val="FFFF00"/>
                </a:highlight>
                <a:sym typeface="Wingdings" panose="05000000000000000000" pitchFamily="2" charset="2"/>
              </a:rPr>
              <a:t>nieumyślny </a:t>
            </a:r>
            <a:r>
              <a:rPr lang="pl-PL" sz="2000" u="sng" dirty="0">
                <a:highlight>
                  <a:srgbClr val="FFFF00"/>
                </a:highlight>
                <a:sym typeface="Wingdings" panose="05000000000000000000" pitchFamily="2" charset="2"/>
              </a:rPr>
              <a:t>nie przesądza jeszcze, że można przypisać mu winę</a:t>
            </a:r>
            <a:r>
              <a:rPr lang="pl-PL" sz="2000" dirty="0">
                <a:highlight>
                  <a:srgbClr val="FFFF00"/>
                </a:highlight>
                <a:sym typeface="Wingdings" panose="05000000000000000000" pitchFamily="2" charset="2"/>
              </a:rPr>
              <a:t>.</a:t>
            </a:r>
            <a:endParaRPr lang="pl-PL" sz="2000" dirty="0">
              <a:highlight>
                <a:srgbClr val="FF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D94FC28-F78F-4244-98AD-7290F5639E34}"/>
              </a:ext>
            </a:extLst>
          </p:cNvPr>
          <p:cNvSpPr txBox="1"/>
          <p:nvPr/>
        </p:nvSpPr>
        <p:spPr>
          <a:xfrm>
            <a:off x="524919" y="1104185"/>
            <a:ext cx="4147230" cy="4801314"/>
          </a:xfrm>
          <a:prstGeom prst="rect">
            <a:avLst/>
          </a:prstGeom>
          <a:noFill/>
        </p:spPr>
        <p:txBody>
          <a:bodyPr wrap="square" rtlCol="0">
            <a:spAutoFit/>
          </a:bodyPr>
          <a:lstStyle/>
          <a:p>
            <a:pPr algn="ctr" defTabSz="179388"/>
            <a:r>
              <a:rPr lang="pl-PL" sz="2400" dirty="0"/>
              <a:t>Na gruncie kodeksu karnego z 1997 r. ustawodawca </a:t>
            </a:r>
            <a:r>
              <a:rPr lang="pl-PL" sz="2400" b="1" dirty="0"/>
              <a:t>zaakceptował czystą normatywną teorię winy, odrzucając teorię kompleksową oraz psychologiczną</a:t>
            </a:r>
            <a:r>
              <a:rPr lang="pl-PL" sz="2400" dirty="0"/>
              <a:t>!!</a:t>
            </a:r>
          </a:p>
          <a:p>
            <a:pPr algn="ctr" defTabSz="179388"/>
            <a:endParaRPr lang="pl-PL" sz="2400" dirty="0"/>
          </a:p>
          <a:p>
            <a:pPr algn="ctr" defTabSz="179388"/>
            <a:r>
              <a:rPr lang="pl-PL" sz="2400" dirty="0">
                <a:highlight>
                  <a:srgbClr val="FFFF00"/>
                </a:highlight>
              </a:rPr>
              <a:t>Używanie pojęć „wina umyślna/nieumyślna” w obecnym stanie prawnym jest błędem!</a:t>
            </a:r>
          </a:p>
          <a:p>
            <a:pPr marL="342900" indent="-342900">
              <a:buAutoNum type="arabicParenR"/>
            </a:pPr>
            <a:endParaRPr lang="pl-PL" dirty="0"/>
          </a:p>
        </p:txBody>
      </p:sp>
      <p:pic>
        <p:nvPicPr>
          <p:cNvPr id="4" name="Obraz 3" descr="Obraz zawierający tekst, książka, trawa, młode&#10;&#10;Opis wygenerowany automatycznie">
            <a:extLst>
              <a:ext uri="{FF2B5EF4-FFF2-40B4-BE49-F238E27FC236}">
                <a16:creationId xmlns:a16="http://schemas.microsoft.com/office/drawing/2014/main" id="{827147FD-A1C1-43ED-B014-DB2CBCB26E44}"/>
              </a:ext>
            </a:extLst>
          </p:cNvPr>
          <p:cNvPicPr>
            <a:picLocks noChangeAspect="1"/>
          </p:cNvPicPr>
          <p:nvPr/>
        </p:nvPicPr>
        <p:blipFill>
          <a:blip r:embed="rId2"/>
          <a:stretch>
            <a:fillRect/>
          </a:stretch>
        </p:blipFill>
        <p:spPr>
          <a:xfrm>
            <a:off x="5258026" y="223837"/>
            <a:ext cx="6581775" cy="6410325"/>
          </a:xfrm>
          <a:prstGeom prst="rect">
            <a:avLst/>
          </a:prstGeom>
        </p:spPr>
      </p:pic>
    </p:spTree>
    <p:extLst>
      <p:ext uri="{BB962C8B-B14F-4D97-AF65-F5344CB8AC3E}">
        <p14:creationId xmlns:p14="http://schemas.microsoft.com/office/powerpoint/2010/main" val="78187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92048" y="897467"/>
            <a:ext cx="10775020" cy="2400657"/>
          </a:xfrm>
          <a:prstGeom prst="rect">
            <a:avLst/>
          </a:prstGeom>
          <a:noFill/>
        </p:spPr>
        <p:txBody>
          <a:bodyPr wrap="square" rtlCol="0">
            <a:spAutoFit/>
          </a:bodyPr>
          <a:lstStyle/>
          <a:p>
            <a:pPr>
              <a:spcAft>
                <a:spcPts val="1200"/>
              </a:spcAft>
            </a:pPr>
            <a:r>
              <a:rPr lang="pl-PL" sz="2000" b="1" dirty="0"/>
              <a:t>UWAGA!</a:t>
            </a:r>
          </a:p>
          <a:p>
            <a:r>
              <a:rPr lang="pl-PL" sz="2000" dirty="0"/>
              <a:t>Pomimo, że ustawodawca, konstruując obowiązujący kodeks karny, opierał się na czystej teorii normatywnej, niektórzy przedstawiciele doktryny – a także niektóry sądy – nadal posługują się pojęciami winy umyślnej i winy nieumyślnej. </a:t>
            </a:r>
          </a:p>
          <a:p>
            <a:endParaRPr lang="pl-PL" sz="2000" dirty="0"/>
          </a:p>
          <a:p>
            <a:r>
              <a:rPr lang="pl-PL" sz="2000" dirty="0"/>
              <a:t>Należy być tego świadomym i na egzaminie – jeśli pytanie dotyczyło będzie winy – dobrze jest wskazać, którą koncepcją Państwo się posługują.</a:t>
            </a:r>
          </a:p>
        </p:txBody>
      </p:sp>
    </p:spTree>
  </p:cSld>
  <p:clrMapOvr>
    <a:masterClrMapping/>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746</TotalTime>
  <Words>3137</Words>
  <Application>Microsoft Office PowerPoint</Application>
  <PresentationFormat>Panoramiczny</PresentationFormat>
  <Paragraphs>191</Paragraphs>
  <Slides>29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29</vt:i4>
      </vt:variant>
    </vt:vector>
  </HeadingPairs>
  <TitlesOfParts>
    <vt:vector size="33" baseType="lpstr">
      <vt:lpstr>Arial</vt:lpstr>
      <vt:lpstr>Gill Sans MT</vt:lpstr>
      <vt:lpstr>Wingdings</vt:lpstr>
      <vt:lpstr>Paczka</vt:lpstr>
      <vt:lpstr>Wina i okoliczności ją wyłączające</vt:lpstr>
      <vt:lpstr>RÓŻNE  rozumienia POJĘCIA  winy</vt:lpstr>
      <vt:lpstr>Prezentacja programu PowerPoint</vt:lpstr>
      <vt:lpstr>Teorie winy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Kiedy sprawca ponosi winę wg czystej teorii normatywnej?</vt:lpstr>
      <vt:lpstr>Okoliczności  wyłączające  winę</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Wina i okoliczności ją wyłączające</dc:title>
  <dc:creator>Alicja Limburska</dc:creator>
  <cp:lastModifiedBy>Alicja Limburska</cp:lastModifiedBy>
  <cp:revision>72</cp:revision>
  <dcterms:created xsi:type="dcterms:W3CDTF">2019-12-17T19:52:49Z</dcterms:created>
  <dcterms:modified xsi:type="dcterms:W3CDTF">2025-03-10T21:43:33Z</dcterms:modified>
</cp:coreProperties>
</file>