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77" r:id="rId6"/>
    <p:sldId id="278" r:id="rId7"/>
    <p:sldId id="259" r:id="rId8"/>
    <p:sldId id="276" r:id="rId9"/>
    <p:sldId id="275" r:id="rId10"/>
    <p:sldId id="274" r:id="rId11"/>
    <p:sldId id="273" r:id="rId12"/>
    <p:sldId id="272" r:id="rId13"/>
    <p:sldId id="271" r:id="rId14"/>
    <p:sldId id="270" r:id="rId15"/>
    <p:sldId id="269" r:id="rId16"/>
    <p:sldId id="268" r:id="rId17"/>
    <p:sldId id="267" r:id="rId18"/>
    <p:sldId id="266" r:id="rId19"/>
    <p:sldId id="286" r:id="rId20"/>
    <p:sldId id="285" r:id="rId21"/>
    <p:sldId id="284" r:id="rId22"/>
    <p:sldId id="283" r:id="rId23"/>
    <p:sldId id="282" r:id="rId24"/>
    <p:sldId id="281" r:id="rId25"/>
    <p:sldId id="265" r:id="rId26"/>
    <p:sldId id="264" r:id="rId27"/>
    <p:sldId id="263" r:id="rId28"/>
    <p:sldId id="262" r:id="rId29"/>
    <p:sldId id="288" r:id="rId30"/>
    <p:sldId id="289" r:id="rId31"/>
    <p:sldId id="296" r:id="rId32"/>
    <p:sldId id="295" r:id="rId33"/>
    <p:sldId id="294" r:id="rId34"/>
    <p:sldId id="293" r:id="rId35"/>
    <p:sldId id="292" r:id="rId36"/>
    <p:sldId id="258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Kontrola i nadzór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Kontrola powinna zakończyć się przekazaniem wyników kontroli podmiotowi kontrolowanemu. </a:t>
            </a:r>
          </a:p>
          <a:p>
            <a:pPr>
              <a:buNone/>
            </a:pPr>
            <a:r>
              <a:rPr lang="pl-PL" dirty="0"/>
              <a:t>- W celu wyeliminowania rozbieżności – podmiot kontrolujący nie może samodzielnie wyeliminować tych rozbieżności.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Problem ingerencji podmiotu kontrolującego. 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b="1" dirty="0"/>
              <a:t>Kontrola czysta: </a:t>
            </a:r>
          </a:p>
          <a:p>
            <a:pPr>
              <a:buFontTx/>
              <a:buChar char="-"/>
            </a:pPr>
            <a:r>
              <a:rPr lang="pl-PL" dirty="0"/>
              <a:t>Oznacza brak bezpośredniego wpływu na działalność kontrolowanego. </a:t>
            </a:r>
          </a:p>
          <a:p>
            <a:pPr>
              <a:buNone/>
            </a:pPr>
            <a:r>
              <a:rPr lang="pl-PL" b="1" dirty="0"/>
              <a:t>Ingerencja: </a:t>
            </a:r>
          </a:p>
          <a:p>
            <a:pPr>
              <a:buNone/>
            </a:pPr>
            <a:r>
              <a:rPr lang="pl-PL" dirty="0"/>
              <a:t>- Powinna być oparta na wyraźnej podstawie prawnej.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PODMIOT KONTROLI: </a:t>
            </a:r>
          </a:p>
          <a:p>
            <a:pPr>
              <a:buFontTx/>
              <a:buChar char="-"/>
            </a:pPr>
            <a:r>
              <a:rPr lang="pl-PL" dirty="0"/>
              <a:t>Kontrola zewnętrzna – prowadzona przez podmioty spoza administracji pub. </a:t>
            </a:r>
          </a:p>
          <a:p>
            <a:pPr>
              <a:buFontTx/>
              <a:buChar char="-"/>
            </a:pPr>
            <a:r>
              <a:rPr lang="pl-PL" dirty="0"/>
              <a:t>Kontrola wewnętrzna – prowadzona przez podmioty w strukturze administracji pub.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Kontrola sprawowana przez społeczeństwo: </a:t>
            </a:r>
          </a:p>
          <a:p>
            <a:pPr>
              <a:buFontTx/>
              <a:buChar char="-"/>
            </a:pPr>
            <a:r>
              <a:rPr lang="pl-PL" dirty="0"/>
              <a:t>Wykonywana przez obywateli – kontrola społeczna; </a:t>
            </a:r>
          </a:p>
          <a:p>
            <a:pPr>
              <a:buFontTx/>
              <a:buChar char="-"/>
            </a:pPr>
            <a:r>
              <a:rPr lang="pl-PL" dirty="0"/>
              <a:t>Wykonywana przez przedstawicieli społeczeństwa – kontrola parlamentarna, podobnie kontrola sprawowana przez </a:t>
            </a:r>
            <a:r>
              <a:rPr lang="pl-PL" dirty="0" err="1"/>
              <a:t>OSiK</a:t>
            </a:r>
            <a:r>
              <a:rPr lang="pl-PL" dirty="0"/>
              <a:t> </a:t>
            </a:r>
            <a:r>
              <a:rPr lang="pl-PL" dirty="0" err="1"/>
              <a:t>jst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Kontrola może być sprawowana przez: </a:t>
            </a:r>
          </a:p>
          <a:p>
            <a:pPr>
              <a:buFontTx/>
              <a:buChar char="-"/>
            </a:pPr>
            <a:r>
              <a:rPr lang="pl-PL" dirty="0"/>
              <a:t>Sprawowana przez sądy administracyjne; </a:t>
            </a:r>
          </a:p>
          <a:p>
            <a:pPr>
              <a:buFontTx/>
              <a:buChar char="-"/>
            </a:pPr>
            <a:r>
              <a:rPr lang="pl-PL" dirty="0"/>
              <a:t>Sprawowane przez organy administracji publicznej (Prezes NIK); </a:t>
            </a:r>
          </a:p>
          <a:p>
            <a:pPr>
              <a:buFontTx/>
              <a:buChar char="-"/>
            </a:pPr>
            <a:r>
              <a:rPr lang="pl-PL" dirty="0"/>
              <a:t>Kontrola prokuratorska; </a:t>
            </a:r>
          </a:p>
          <a:p>
            <a:pPr>
              <a:buFontTx/>
              <a:buChar char="-"/>
            </a:pPr>
            <a:r>
              <a:rPr lang="pl-PL" dirty="0"/>
              <a:t>Kontrola RPO.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Kontrola sprawowana przez organy wewnątrz adm. pub. </a:t>
            </a:r>
          </a:p>
          <a:p>
            <a:pPr>
              <a:buNone/>
            </a:pPr>
            <a:r>
              <a:rPr lang="pl-PL" dirty="0"/>
              <a:t>- np. kontrola sprawowana przez inspekcje powoływane w ramach pionów organizacyjnych lub pomiędzy tymi pionami.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/>
              <a:t>Zakres kontroli: </a:t>
            </a:r>
          </a:p>
          <a:p>
            <a:pPr>
              <a:buFontTx/>
              <a:buChar char="-"/>
            </a:pPr>
            <a:r>
              <a:rPr lang="pl-PL" dirty="0"/>
              <a:t>Kontrola zupełna – obejmuje wszystkie działania jednostki kontrolowanej;</a:t>
            </a:r>
          </a:p>
          <a:p>
            <a:pPr>
              <a:buFontTx/>
              <a:buChar char="-"/>
            </a:pPr>
            <a:r>
              <a:rPr lang="pl-PL" dirty="0"/>
              <a:t>Kontrola ograniczona – dotyczy konkretnego działania jednostki kontrolowanej. </a:t>
            </a:r>
          </a:p>
          <a:p>
            <a:pPr>
              <a:buNone/>
            </a:pPr>
            <a:r>
              <a:rPr lang="pl-PL" dirty="0"/>
              <a:t>Kontrola ograniczona to np.: </a:t>
            </a:r>
          </a:p>
          <a:p>
            <a:pPr marL="514350" indent="-514350">
              <a:buAutoNum type="arabicPeriod"/>
            </a:pPr>
            <a:r>
              <a:rPr lang="pl-PL" dirty="0"/>
              <a:t>Kontrola decyzji administracyjnej; </a:t>
            </a:r>
          </a:p>
          <a:p>
            <a:pPr marL="514350" indent="-514350">
              <a:buAutoNum type="arabicPeriod"/>
            </a:pPr>
            <a:r>
              <a:rPr lang="pl-PL" dirty="0"/>
              <a:t>Wg określonej kategorii wykonywanych działań.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err="1"/>
              <a:t>Wg</a:t>
            </a:r>
            <a:r>
              <a:rPr lang="pl-PL" dirty="0"/>
              <a:t>. czasu wykonywania kontroli: </a:t>
            </a:r>
          </a:p>
          <a:p>
            <a:pPr>
              <a:buFontTx/>
              <a:buChar char="-"/>
            </a:pPr>
            <a:r>
              <a:rPr lang="pl-PL" dirty="0"/>
              <a:t>Kontrola wstępna – ex </a:t>
            </a:r>
            <a:r>
              <a:rPr lang="pl-PL" dirty="0" err="1"/>
              <a:t>ante</a:t>
            </a:r>
            <a:r>
              <a:rPr lang="pl-PL" dirty="0"/>
              <a:t> – ma prewencyjne znaczenie;</a:t>
            </a:r>
          </a:p>
          <a:p>
            <a:pPr>
              <a:buFontTx/>
              <a:buChar char="-"/>
            </a:pPr>
            <a:r>
              <a:rPr lang="pl-PL" dirty="0"/>
              <a:t>Kontrola faktyczna – jest podejmowana równolegle; </a:t>
            </a:r>
          </a:p>
          <a:p>
            <a:pPr>
              <a:buFontTx/>
              <a:buChar char="-"/>
            </a:pPr>
            <a:r>
              <a:rPr lang="pl-PL" dirty="0"/>
              <a:t>Kontrola następcza – ex post – po zakończeniu czynności kontrolowanej.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err="1"/>
              <a:t>Wg</a:t>
            </a:r>
            <a:r>
              <a:rPr lang="pl-PL" dirty="0"/>
              <a:t>. inicjatywy przeprowadzonej kontroli: </a:t>
            </a:r>
          </a:p>
          <a:p>
            <a:pPr>
              <a:buFontTx/>
              <a:buChar char="-"/>
            </a:pPr>
            <a:r>
              <a:rPr lang="pl-PL" dirty="0"/>
              <a:t>Kontrola przeprowadzona z urzędu; </a:t>
            </a:r>
          </a:p>
          <a:p>
            <a:pPr>
              <a:buFontTx/>
              <a:buChar char="-"/>
            </a:pPr>
            <a:r>
              <a:rPr lang="pl-PL" dirty="0"/>
              <a:t>Kontrola przeprowadzona na wniosek innego podmiotu – np. uruchomiona w ramach kontroli społecznej – inicjatywna obywateli w zakresie rozpoczęcia kontroli.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Cechy kontroli: </a:t>
            </a:r>
          </a:p>
          <a:p>
            <a:pPr>
              <a:buFontTx/>
              <a:buChar char="-"/>
            </a:pPr>
            <a:r>
              <a:rPr lang="pl-PL" b="1" dirty="0"/>
              <a:t>Bezstronność</a:t>
            </a:r>
            <a:r>
              <a:rPr lang="pl-PL" dirty="0"/>
              <a:t> – obiektywność – np. najlepiej jest widoczna w przypadku kontroli sądowej</a:t>
            </a:r>
          </a:p>
          <a:p>
            <a:pPr>
              <a:buNone/>
            </a:pPr>
            <a:r>
              <a:rPr lang="pl-PL" dirty="0"/>
              <a:t>Bezstronność jest związana np. z brakiem odpowiedzialności organu kontrolującego za działania organu kontrolowanego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Definicja: </a:t>
            </a:r>
          </a:p>
          <a:p>
            <a:pPr>
              <a:buFontTx/>
              <a:buChar char="-"/>
            </a:pPr>
            <a:r>
              <a:rPr lang="pl-PL" dirty="0"/>
              <a:t>Badanie zgodności stanu istniejącego ze stanem postulowanym; </a:t>
            </a:r>
          </a:p>
          <a:p>
            <a:pPr>
              <a:buFontTx/>
              <a:buChar char="-"/>
            </a:pPr>
            <a:r>
              <a:rPr lang="pl-PL" dirty="0"/>
              <a:t>Ustalenia przyczyn oraz zakresu rozbieżności; </a:t>
            </a:r>
          </a:p>
          <a:p>
            <a:pPr>
              <a:buFontTx/>
              <a:buChar char="-"/>
            </a:pPr>
            <a:r>
              <a:rPr lang="pl-PL" dirty="0"/>
              <a:t>Przekazanie wyników kontroli podmiotowi kontrolowanemu.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Cechy kontroli: </a:t>
            </a:r>
          </a:p>
          <a:p>
            <a:pPr>
              <a:buNone/>
            </a:pPr>
            <a:r>
              <a:rPr lang="pl-PL" dirty="0"/>
              <a:t>- </a:t>
            </a:r>
            <a:r>
              <a:rPr lang="pl-PL" b="1" dirty="0"/>
              <a:t>Fachowość</a:t>
            </a:r>
            <a:r>
              <a:rPr lang="pl-PL" dirty="0"/>
              <a:t> – kontrolujący powinien mieć większą wiedzę / doświadczenie niż podmiot kontrolowany. </a:t>
            </a:r>
          </a:p>
          <a:p>
            <a:pPr>
              <a:buNone/>
            </a:pPr>
            <a:r>
              <a:rPr lang="pl-PL" dirty="0"/>
              <a:t>Z tej przyczyny kontrola społeczna jest jedynie inicjowana przez obywateli, a nie przez nich przeprowadzona.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Cechy kontroli: </a:t>
            </a:r>
          </a:p>
          <a:p>
            <a:pPr>
              <a:buFontTx/>
              <a:buChar char="-"/>
            </a:pPr>
            <a:r>
              <a:rPr lang="pl-PL" b="1" dirty="0"/>
              <a:t>Efektywność</a:t>
            </a:r>
            <a:r>
              <a:rPr lang="pl-PL" dirty="0"/>
              <a:t> – prawodawca powinien określić instrumenty służące prowadzeniu efektywnej kontroli. </a:t>
            </a:r>
          </a:p>
          <a:p>
            <a:pPr>
              <a:buNone/>
            </a:pPr>
            <a:r>
              <a:rPr lang="pl-PL" dirty="0"/>
              <a:t>W tym przypadku – zbyt duży zakres tych instrumentów prowadzi do zmiany kontroli w nadzór.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Cechy kontroli </a:t>
            </a:r>
          </a:p>
          <a:p>
            <a:pPr>
              <a:buNone/>
            </a:pPr>
            <a:r>
              <a:rPr lang="pl-PL" dirty="0"/>
              <a:t>-</a:t>
            </a:r>
            <a:r>
              <a:rPr lang="pl-PL" b="1" dirty="0"/>
              <a:t> Proporcjonalna </a:t>
            </a:r>
            <a:r>
              <a:rPr lang="pl-PL" dirty="0"/>
              <a:t>– kontrola nie powinna uniemożliwiać bieżącego działania podmiotu kontrolowanego.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Kontrola parlamentarna: </a:t>
            </a:r>
          </a:p>
          <a:p>
            <a:pPr>
              <a:buFontTx/>
              <a:buChar char="-"/>
            </a:pPr>
            <a:r>
              <a:rPr lang="pl-PL" dirty="0"/>
              <a:t>Kontrola Sejmu nad rządem – polityczny charakter. </a:t>
            </a:r>
          </a:p>
          <a:p>
            <a:pPr>
              <a:buNone/>
            </a:pPr>
            <a:r>
              <a:rPr lang="pl-PL" dirty="0"/>
              <a:t>W trakcie:</a:t>
            </a:r>
          </a:p>
          <a:p>
            <a:pPr marL="514350" indent="-514350">
              <a:buAutoNum type="arabicPeriod"/>
            </a:pPr>
            <a:r>
              <a:rPr lang="pl-PL" dirty="0"/>
              <a:t>Debaty budżetowej; </a:t>
            </a:r>
          </a:p>
          <a:p>
            <a:pPr marL="514350" indent="-514350">
              <a:buAutoNum type="arabicPeriod"/>
            </a:pPr>
            <a:r>
              <a:rPr lang="pl-PL" dirty="0"/>
              <a:t>Udzielania rządowi absolutorium; </a:t>
            </a:r>
          </a:p>
          <a:p>
            <a:pPr marL="514350" indent="-514350">
              <a:buAutoNum type="arabicPeriod"/>
            </a:pPr>
            <a:r>
              <a:rPr lang="pl-PL" dirty="0"/>
              <a:t>Prac komisji sejmowych; </a:t>
            </a:r>
          </a:p>
          <a:p>
            <a:pPr marL="514350" indent="-514350">
              <a:buAutoNum type="arabicPeriod"/>
            </a:pPr>
            <a:r>
              <a:rPr lang="pl-PL" dirty="0"/>
              <a:t>Działalności poszczególnych posłów.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Kontrola sprawowana przez NIK: </a:t>
            </a:r>
          </a:p>
          <a:p>
            <a:pPr>
              <a:buFontTx/>
              <a:buChar char="-"/>
            </a:pPr>
            <a:r>
              <a:rPr lang="pl-PL" dirty="0"/>
              <a:t>Prezes NIK ma obowiązek przedkładać Sejmowi – informacji o wynikach przeprowadzonych kontroli. </a:t>
            </a:r>
          </a:p>
          <a:p>
            <a:pPr>
              <a:buNone/>
            </a:pPr>
            <a:r>
              <a:rPr lang="pl-PL" b="1" dirty="0"/>
              <a:t>- </a:t>
            </a:r>
            <a:r>
              <a:rPr lang="pl-PL" dirty="0"/>
              <a:t>Organy administracji rządowej / samorządowej są obowiązane do współpracy z NIK. </a:t>
            </a:r>
            <a:endParaRPr lang="pl-PL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Kontrola sprawowana przez NIK: </a:t>
            </a:r>
          </a:p>
          <a:p>
            <a:pPr>
              <a:buFontTx/>
              <a:buChar char="-"/>
            </a:pPr>
            <a:r>
              <a:rPr lang="pl-PL" dirty="0"/>
              <a:t>Kontrola jest wykonywana w toku postępowania kontrolowanego określonego w ustawie o NIK</a:t>
            </a:r>
          </a:p>
          <a:p>
            <a:pPr>
              <a:buFontTx/>
              <a:buChar char="-"/>
            </a:pPr>
            <a:r>
              <a:rPr lang="pl-PL" dirty="0"/>
              <a:t>NIK przekazuje kierownikowi jednostki kontrolowanej / jednostki nadrzędnej wniosków pokontrolnych.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Kontrola sądów i trybunałów: </a:t>
            </a:r>
          </a:p>
          <a:p>
            <a:pPr>
              <a:buFontTx/>
              <a:buChar char="-"/>
            </a:pPr>
            <a:r>
              <a:rPr lang="pl-PL" dirty="0"/>
              <a:t>Sądy administracyjne; </a:t>
            </a:r>
          </a:p>
          <a:p>
            <a:pPr>
              <a:buFontTx/>
              <a:buChar char="-"/>
            </a:pPr>
            <a:r>
              <a:rPr lang="pl-PL" dirty="0"/>
              <a:t>Sądy i trybunały. </a:t>
            </a:r>
          </a:p>
          <a:p>
            <a:pPr>
              <a:buNone/>
            </a:pPr>
            <a:r>
              <a:rPr lang="pl-PL" dirty="0"/>
              <a:t>Kontrola aktów normatywnych; </a:t>
            </a:r>
          </a:p>
          <a:p>
            <a:pPr>
              <a:buNone/>
            </a:pPr>
            <a:r>
              <a:rPr lang="pl-PL" dirty="0"/>
              <a:t>Kontrola organów administracji publicznej.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Kontrola prokuratorska: </a:t>
            </a:r>
          </a:p>
          <a:p>
            <a:pPr>
              <a:buFontTx/>
              <a:buChar char="-"/>
            </a:pPr>
            <a:r>
              <a:rPr lang="pl-PL" dirty="0"/>
              <a:t>Udział prokuratora w postępowaniu administracyjnym. </a:t>
            </a:r>
          </a:p>
          <a:p>
            <a:pPr>
              <a:buFontTx/>
              <a:buChar char="-"/>
            </a:pPr>
            <a:r>
              <a:rPr lang="pl-PL" dirty="0"/>
              <a:t>Udział prokuratora w postępowaniu     sądowo-administracyjnym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Kontrola sprawowana przez RPO</a:t>
            </a:r>
          </a:p>
          <a:p>
            <a:pPr>
              <a:buFontTx/>
              <a:buChar char="-"/>
            </a:pPr>
            <a:r>
              <a:rPr lang="pl-PL" dirty="0"/>
              <a:t>Kontrola związana z naruszeniem praw / wolności człowieka </a:t>
            </a:r>
          </a:p>
          <a:p>
            <a:pPr>
              <a:buNone/>
            </a:pPr>
            <a:r>
              <a:rPr lang="pl-PL" dirty="0"/>
              <a:t>RPO może: </a:t>
            </a:r>
          </a:p>
          <a:p>
            <a:pPr>
              <a:buFontTx/>
              <a:buChar char="-"/>
            </a:pPr>
            <a:r>
              <a:rPr lang="pl-PL" dirty="0"/>
              <a:t>Żądać wszczęcia postępowań; </a:t>
            </a:r>
          </a:p>
          <a:p>
            <a:pPr>
              <a:buFontTx/>
              <a:buChar char="-"/>
            </a:pPr>
            <a:r>
              <a:rPr lang="pl-PL" dirty="0"/>
              <a:t>Wnieść skargę do sądu administracyjnego;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NADZÓR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Definicja: </a:t>
            </a:r>
          </a:p>
          <a:p>
            <a:pPr>
              <a:buNone/>
            </a:pPr>
            <a:r>
              <a:rPr lang="pl-PL" dirty="0"/>
              <a:t>Nadzór obejmuje: </a:t>
            </a:r>
          </a:p>
          <a:p>
            <a:pPr marL="514350" indent="-514350">
              <a:buAutoNum type="arabicPeriod"/>
            </a:pPr>
            <a:r>
              <a:rPr lang="pl-PL" dirty="0"/>
              <a:t>Kontrolę; </a:t>
            </a:r>
          </a:p>
          <a:p>
            <a:pPr marL="514350" indent="-514350">
              <a:buAutoNum type="arabicPeriod"/>
            </a:pPr>
            <a:r>
              <a:rPr lang="pl-PL" dirty="0"/>
              <a:t>Połączoną z pomocą, modyfikacją działań podmiotu nadzorowanego.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MIERNIKI KONTROLI: </a:t>
            </a:r>
          </a:p>
          <a:p>
            <a:pPr>
              <a:buFontTx/>
              <a:buChar char="-"/>
            </a:pPr>
            <a:r>
              <a:rPr lang="pl-PL" dirty="0"/>
              <a:t>Legalność; </a:t>
            </a:r>
          </a:p>
          <a:p>
            <a:pPr>
              <a:buFontTx/>
              <a:buChar char="-"/>
            </a:pPr>
            <a:r>
              <a:rPr lang="pl-PL" dirty="0"/>
              <a:t>Celowość;</a:t>
            </a:r>
          </a:p>
          <a:p>
            <a:pPr>
              <a:buFontTx/>
              <a:buChar char="-"/>
            </a:pPr>
            <a:r>
              <a:rPr lang="pl-PL" dirty="0"/>
              <a:t>Rzetelność; </a:t>
            </a:r>
          </a:p>
          <a:p>
            <a:pPr>
              <a:buFontTx/>
              <a:buChar char="-"/>
            </a:pPr>
            <a:r>
              <a:rPr lang="pl-PL" dirty="0"/>
              <a:t>Gospodarność.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NADZÓR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Podział nadzoru ze względu na: </a:t>
            </a:r>
          </a:p>
          <a:p>
            <a:pPr>
              <a:buFontTx/>
              <a:buChar char="-"/>
            </a:pPr>
            <a:r>
              <a:rPr lang="pl-PL" dirty="0"/>
              <a:t>Podmiot nadzorujący; </a:t>
            </a:r>
          </a:p>
          <a:p>
            <a:pPr>
              <a:buFontTx/>
              <a:buChar char="-"/>
            </a:pPr>
            <a:r>
              <a:rPr lang="pl-PL" dirty="0"/>
              <a:t>Podmiot nadzorowany. </a:t>
            </a:r>
          </a:p>
          <a:p>
            <a:pPr>
              <a:buNone/>
            </a:pPr>
            <a:r>
              <a:rPr lang="pl-PL" dirty="0"/>
              <a:t>Nadzór obejmuje: </a:t>
            </a:r>
          </a:p>
          <a:p>
            <a:pPr marL="514350" indent="-514350">
              <a:buAutoNum type="arabicPeriod"/>
            </a:pPr>
            <a:r>
              <a:rPr lang="pl-PL" dirty="0"/>
              <a:t>Nadzór nad administracją rządową; </a:t>
            </a:r>
          </a:p>
          <a:p>
            <a:pPr marL="514350" indent="-514350">
              <a:buAutoNum type="arabicPeriod"/>
            </a:pPr>
            <a:r>
              <a:rPr lang="pl-PL" dirty="0"/>
              <a:t>Nadzór nad działalnością </a:t>
            </a:r>
            <a:r>
              <a:rPr lang="pl-PL" dirty="0" err="1"/>
              <a:t>jst</a:t>
            </a:r>
            <a:r>
              <a:rPr lang="pl-PL" dirty="0"/>
              <a:t>; </a:t>
            </a:r>
          </a:p>
          <a:p>
            <a:pPr marL="514350" indent="-514350">
              <a:buAutoNum type="arabicPeriod"/>
            </a:pPr>
            <a:r>
              <a:rPr lang="pl-PL" dirty="0"/>
              <a:t>Nadzór policyjny.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NADZÓR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Ad. 1 Nadzór nad administracją rządową</a:t>
            </a:r>
          </a:p>
          <a:p>
            <a:pPr>
              <a:buFontTx/>
              <a:buChar char="-"/>
            </a:pPr>
            <a:r>
              <a:rPr lang="pl-PL" dirty="0"/>
              <a:t>adm. rząd. – jest </a:t>
            </a:r>
            <a:r>
              <a:rPr lang="pl-PL" dirty="0" err="1"/>
              <a:t>zcentralizowna</a:t>
            </a:r>
            <a:r>
              <a:rPr lang="pl-PL" dirty="0"/>
              <a:t> </a:t>
            </a:r>
          </a:p>
          <a:p>
            <a:pPr>
              <a:buFontTx/>
              <a:buChar char="-"/>
            </a:pPr>
            <a:r>
              <a:rPr lang="pl-PL" dirty="0"/>
              <a:t>Układy nadrzędności / podporządkowania są ujęte w formie nadzoru hierarchicznego – nazywanego inaczej kierownictwem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NADZÓR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ad. 2 Nadzór nad działalnością </a:t>
            </a:r>
            <a:r>
              <a:rPr lang="pl-PL" b="1" dirty="0" err="1"/>
              <a:t>jst</a:t>
            </a:r>
            <a:r>
              <a:rPr lang="pl-PL" b="1" dirty="0"/>
              <a:t>. </a:t>
            </a:r>
          </a:p>
          <a:p>
            <a:pPr>
              <a:buFontTx/>
              <a:buChar char="-"/>
            </a:pPr>
            <a:r>
              <a:rPr lang="pl-PL" dirty="0"/>
              <a:t>Samodzielność prawna </a:t>
            </a:r>
            <a:r>
              <a:rPr lang="pl-PL" dirty="0" err="1"/>
              <a:t>jst</a:t>
            </a:r>
            <a:r>
              <a:rPr lang="pl-PL" dirty="0"/>
              <a:t>; </a:t>
            </a:r>
          </a:p>
          <a:p>
            <a:pPr>
              <a:buFontTx/>
              <a:buChar char="-"/>
            </a:pPr>
            <a:r>
              <a:rPr lang="pl-PL" dirty="0"/>
              <a:t>Ograniczenie samodzielności przez prawo.</a:t>
            </a:r>
          </a:p>
          <a:p>
            <a:pPr>
              <a:buNone/>
            </a:pPr>
            <a:r>
              <a:rPr lang="pl-PL" b="1" dirty="0"/>
              <a:t>Swoistość tego nadzoru </a:t>
            </a:r>
          </a:p>
          <a:p>
            <a:pPr>
              <a:buFontTx/>
              <a:buChar char="-"/>
            </a:pPr>
            <a:r>
              <a:rPr lang="pl-PL" dirty="0"/>
              <a:t>Nadzór weryfikacyjny; </a:t>
            </a:r>
          </a:p>
          <a:p>
            <a:pPr>
              <a:buFontTx/>
              <a:buChar char="-"/>
            </a:pPr>
            <a:r>
              <a:rPr lang="pl-PL" dirty="0"/>
              <a:t>Kryterium nadzoru – zgodność z prawem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NADZÓR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ad. 2 Nadzór nad działalnością </a:t>
            </a:r>
            <a:r>
              <a:rPr lang="pl-PL" b="1" dirty="0" err="1"/>
              <a:t>jst</a:t>
            </a:r>
            <a:r>
              <a:rPr lang="pl-PL" b="1" dirty="0"/>
              <a:t>. C.D. </a:t>
            </a:r>
          </a:p>
          <a:p>
            <a:pPr>
              <a:buNone/>
            </a:pPr>
            <a:r>
              <a:rPr lang="pl-PL" dirty="0"/>
              <a:t>Organy nadzoru: </a:t>
            </a:r>
          </a:p>
          <a:p>
            <a:pPr>
              <a:buFontTx/>
              <a:buChar char="-"/>
            </a:pPr>
            <a:r>
              <a:rPr lang="pl-PL" dirty="0"/>
              <a:t>Prezes RM </a:t>
            </a:r>
          </a:p>
          <a:p>
            <a:pPr>
              <a:buFontTx/>
              <a:buChar char="-"/>
            </a:pPr>
            <a:r>
              <a:rPr lang="pl-PL" dirty="0"/>
              <a:t>Wojewoda </a:t>
            </a:r>
          </a:p>
          <a:p>
            <a:pPr>
              <a:buFontTx/>
              <a:buChar char="-"/>
            </a:pPr>
            <a:r>
              <a:rPr lang="pl-PL" dirty="0"/>
              <a:t>RIO</a:t>
            </a:r>
          </a:p>
          <a:p>
            <a:pPr>
              <a:buNone/>
            </a:pPr>
            <a:r>
              <a:rPr lang="pl-PL" dirty="0"/>
              <a:t>Organy spełniające funkcje nadzorcze: </a:t>
            </a:r>
          </a:p>
          <a:p>
            <a:pPr>
              <a:buFontTx/>
              <a:buChar char="-"/>
            </a:pPr>
            <a:r>
              <a:rPr lang="pl-PL" dirty="0"/>
              <a:t>Sejm</a:t>
            </a:r>
          </a:p>
          <a:p>
            <a:pPr>
              <a:buFontTx/>
              <a:buChar char="-"/>
            </a:pPr>
            <a:r>
              <a:rPr lang="pl-PL" dirty="0"/>
              <a:t>Minister właściwy ds. adm. pub.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NADZÓR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ad. 2 Nadzór nad działalnością </a:t>
            </a:r>
            <a:r>
              <a:rPr lang="pl-PL" b="1" dirty="0" err="1"/>
              <a:t>jst</a:t>
            </a:r>
            <a:r>
              <a:rPr lang="pl-PL" b="1" dirty="0"/>
              <a:t>. C.D. </a:t>
            </a:r>
          </a:p>
          <a:p>
            <a:pPr>
              <a:buNone/>
            </a:pPr>
            <a:r>
              <a:rPr lang="pl-PL" dirty="0"/>
              <a:t>Sądowa ochrona </a:t>
            </a:r>
            <a:r>
              <a:rPr lang="pl-PL" dirty="0" err="1"/>
              <a:t>jst</a:t>
            </a:r>
            <a:r>
              <a:rPr lang="pl-PL" dirty="0"/>
              <a:t> przed nielegalną ingerencją nadzorczą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NADZÓR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Ad. 3 Nadzór policyjny.</a:t>
            </a:r>
          </a:p>
          <a:p>
            <a:pPr>
              <a:buFontTx/>
              <a:buChar char="-"/>
            </a:pPr>
            <a:r>
              <a:rPr lang="pl-PL" dirty="0"/>
              <a:t>Należy odnieść do policji administracyjnej; </a:t>
            </a:r>
          </a:p>
          <a:p>
            <a:pPr>
              <a:buFontTx/>
              <a:buChar char="-"/>
            </a:pPr>
            <a:r>
              <a:rPr lang="pl-PL" dirty="0"/>
              <a:t>Ingerencja wobec działania podmiotu, który jest zewnętrzny wobec administracji publicznej. </a:t>
            </a:r>
            <a:r>
              <a:rPr lang="pl-PL" b="1" dirty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5400" b="1" dirty="0"/>
              <a:t>DZIĘKUJĘ ZA UWAGĘ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Różnorodność kryteriów kontroli jest związana z różnorodnością kontroli </a:t>
            </a:r>
          </a:p>
          <a:p>
            <a:pPr>
              <a:buFontTx/>
              <a:buChar char="-"/>
            </a:pPr>
            <a:r>
              <a:rPr lang="pl-PL" dirty="0"/>
              <a:t>Prawodawca pozostawia wykładnię tych pojęć podmiotom kontrolującym. </a:t>
            </a:r>
          </a:p>
          <a:p>
            <a:pPr>
              <a:buNone/>
            </a:pPr>
            <a:r>
              <a:rPr lang="pl-PL" dirty="0"/>
              <a:t>Tendencją było ograniczenie kryteriów kontroli, tak aby ograniczyć niejasność ich sformułowania.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KONTROLA PRAWNA </a:t>
            </a:r>
          </a:p>
          <a:p>
            <a:pPr>
              <a:buNone/>
            </a:pPr>
            <a:r>
              <a:rPr lang="pl-PL" dirty="0"/>
              <a:t>Kontrola regulowana prawem </a:t>
            </a:r>
          </a:p>
          <a:p>
            <a:pPr>
              <a:buFontTx/>
              <a:buChar char="-"/>
            </a:pPr>
            <a:r>
              <a:rPr lang="pl-PL" dirty="0"/>
              <a:t>Kontroli tej podawani są wszyscy obywatele oraz administracja publiczna </a:t>
            </a:r>
          </a:p>
          <a:p>
            <a:pPr>
              <a:buFontTx/>
              <a:buChar char="-"/>
            </a:pPr>
            <a:r>
              <a:rPr lang="pl-PL" dirty="0"/>
              <a:t>Kontrola ta ma szeroki zasięg</a:t>
            </a:r>
          </a:p>
          <a:p>
            <a:pPr>
              <a:buNone/>
            </a:pPr>
            <a:r>
              <a:rPr lang="pl-PL" dirty="0"/>
              <a:t> A. przedmiotowy </a:t>
            </a:r>
          </a:p>
          <a:p>
            <a:pPr>
              <a:buNone/>
            </a:pPr>
            <a:r>
              <a:rPr lang="pl-PL" dirty="0"/>
              <a:t> B. podmiotowy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Administracja publiczna, a kontrola: </a:t>
            </a:r>
          </a:p>
          <a:p>
            <a:pPr>
              <a:buFontTx/>
              <a:buChar char="-"/>
            </a:pPr>
            <a:r>
              <a:rPr lang="pl-PL" dirty="0"/>
              <a:t>Administracja publiczna może być: </a:t>
            </a:r>
          </a:p>
          <a:p>
            <a:pPr marL="514350" indent="-514350">
              <a:buAutoNum type="alphaUcPeriod"/>
            </a:pPr>
            <a:r>
              <a:rPr lang="pl-PL" dirty="0"/>
              <a:t>Kontrolowanym; </a:t>
            </a:r>
          </a:p>
          <a:p>
            <a:pPr marL="514350" indent="-514350">
              <a:buAutoNum type="alphaUcPeriod"/>
            </a:pPr>
            <a:r>
              <a:rPr lang="pl-PL" dirty="0"/>
              <a:t>Kontrolującym.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Cel kontroli: </a:t>
            </a:r>
          </a:p>
          <a:p>
            <a:pPr>
              <a:buFontTx/>
              <a:buChar char="-"/>
            </a:pPr>
            <a:r>
              <a:rPr lang="pl-PL" dirty="0"/>
              <a:t>Zwiększenie sprawności administracji publicznej; </a:t>
            </a:r>
          </a:p>
          <a:p>
            <a:pPr>
              <a:buFontTx/>
              <a:buChar char="-"/>
            </a:pPr>
            <a:r>
              <a:rPr lang="pl-PL" dirty="0"/>
              <a:t>Minimalizowanie zjawisk patologicznych w administracji publicznej; </a:t>
            </a:r>
          </a:p>
          <a:p>
            <a:pPr>
              <a:buFontTx/>
              <a:buChar char="-"/>
            </a:pPr>
            <a:r>
              <a:rPr lang="pl-PL" dirty="0"/>
              <a:t>Prewencyjne zapobieganie powstanie tych zjawisk.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Treść działania kontrolnego: </a:t>
            </a:r>
          </a:p>
          <a:p>
            <a:pPr>
              <a:buFontTx/>
              <a:buChar char="-"/>
            </a:pPr>
            <a:r>
              <a:rPr lang="pl-PL" dirty="0"/>
              <a:t>Ustalenie zasięgu i przyczyn rozbieżności pomiędzy stanem istniejącym a stanem postulowanym.</a:t>
            </a:r>
          </a:p>
          <a:p>
            <a:pPr>
              <a:buNone/>
            </a:pPr>
            <a:r>
              <a:rPr lang="pl-PL" dirty="0"/>
              <a:t>Stanem istniejącym (kontrolowanym) może być:</a:t>
            </a:r>
          </a:p>
          <a:p>
            <a:pPr marL="514350" indent="-514350">
              <a:buAutoNum type="alphaUcPeriod"/>
            </a:pPr>
            <a:r>
              <a:rPr lang="pl-PL" dirty="0"/>
              <a:t>Stan faktyczny; </a:t>
            </a:r>
          </a:p>
          <a:p>
            <a:pPr marL="514350" indent="-514350">
              <a:buAutoNum type="alphaUcPeriod"/>
            </a:pPr>
            <a:r>
              <a:rPr lang="pl-PL" dirty="0"/>
              <a:t>Stan prawny.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Przedmiotem działania jest: </a:t>
            </a:r>
          </a:p>
          <a:p>
            <a:pPr>
              <a:buFontTx/>
              <a:buChar char="-"/>
            </a:pPr>
            <a:r>
              <a:rPr lang="pl-PL" dirty="0"/>
              <a:t>Sposób prowadzenia działań; </a:t>
            </a:r>
          </a:p>
          <a:p>
            <a:pPr>
              <a:buFontTx/>
              <a:buChar char="-"/>
            </a:pPr>
            <a:r>
              <a:rPr lang="pl-PL" dirty="0"/>
              <a:t>Efekty działań.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897</Words>
  <Application>Microsoft Office PowerPoint</Application>
  <PresentationFormat>Pokaz na ekranie (4:3)</PresentationFormat>
  <Paragraphs>175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9" baseType="lpstr">
      <vt:lpstr>Arial</vt:lpstr>
      <vt:lpstr>Calibri</vt:lpstr>
      <vt:lpstr>Motyw pakietu Office</vt:lpstr>
      <vt:lpstr>Kontrola i nadzór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KONTROLA </vt:lpstr>
      <vt:lpstr>NADZÓR </vt:lpstr>
      <vt:lpstr>NADZÓR </vt:lpstr>
      <vt:lpstr>NADZÓR </vt:lpstr>
      <vt:lpstr>NADZÓR </vt:lpstr>
      <vt:lpstr>NADZÓR </vt:lpstr>
      <vt:lpstr>NADZÓR </vt:lpstr>
      <vt:lpstr>NADZÓR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i nadzór</dc:title>
  <dc:creator>Maciek</dc:creator>
  <cp:lastModifiedBy>Maciej Błażewski</cp:lastModifiedBy>
  <cp:revision>13</cp:revision>
  <dcterms:created xsi:type="dcterms:W3CDTF">2015-05-26T06:37:42Z</dcterms:created>
  <dcterms:modified xsi:type="dcterms:W3CDTF">2023-02-15T14:11:41Z</dcterms:modified>
</cp:coreProperties>
</file>