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2" d="100"/>
          <a:sy n="52" d="100"/>
        </p:scale>
        <p:origin x="1160"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pl-PL"/>
              <a:t>Kliknij, aby edytować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3/24/2025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3/24/2025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pl-PL"/>
              <a:t>Kliknij, aby edytować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1160EA64-D806-43AC-9DF2-F8C432F32B4C}" type="datetimeFigureOut">
              <a:rPr lang="en-US" dirty="0"/>
              <a:t>3/24/2025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3/24/2025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583436" y="3143250"/>
            <a:ext cx="4270248" cy="2596776"/>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4F7D4976-E339-4826-83B7-FBD03F55ECF8}" type="datetimeFigureOut">
              <a:rPr lang="en-US" dirty="0"/>
              <a:t>3/24/2025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pl-PL"/>
              <a:t>Kliknij, aby edytować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3/24/2025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3/24/2025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pl-PL"/>
              <a:t>Kliknij, aby edytować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9" name="Date Placeholder 8"/>
          <p:cNvSpPr>
            <a:spLocks noGrp="1"/>
          </p:cNvSpPr>
          <p:nvPr>
            <p:ph type="dt" sz="half" idx="10"/>
          </p:nvPr>
        </p:nvSpPr>
        <p:spPr/>
        <p:txBody>
          <a:bodyPr/>
          <a:lstStyle/>
          <a:p>
            <a:fld id="{D1BE4249-C0D0-4B06-8692-E8BB871AF643}" type="datetimeFigureOut">
              <a:rPr lang="en-US" dirty="0"/>
              <a:t>3/24/2025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3/24/2025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3/24/2025</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4E1EBF-22A9-4FEE-B2A3-D1C2538A83CD}"/>
              </a:ext>
            </a:extLst>
          </p:cNvPr>
          <p:cNvSpPr>
            <a:spLocks noGrp="1"/>
          </p:cNvSpPr>
          <p:nvPr>
            <p:ph type="ctrTitle"/>
          </p:nvPr>
        </p:nvSpPr>
        <p:spPr/>
        <p:txBody>
          <a:bodyPr/>
          <a:lstStyle/>
          <a:p>
            <a:r>
              <a:rPr lang="pl-PL" dirty="0"/>
              <a:t>Karalność i karygodność</a:t>
            </a:r>
          </a:p>
        </p:txBody>
      </p:sp>
      <p:sp>
        <p:nvSpPr>
          <p:cNvPr id="3" name="Podtytuł 2">
            <a:extLst>
              <a:ext uri="{FF2B5EF4-FFF2-40B4-BE49-F238E27FC236}">
                <a16:creationId xmlns:a16="http://schemas.microsoft.com/office/drawing/2014/main" id="{0A6D778E-E10E-45D4-9083-F08CEED3B2A3}"/>
              </a:ext>
            </a:extLst>
          </p:cNvPr>
          <p:cNvSpPr>
            <a:spLocks noGrp="1"/>
          </p:cNvSpPr>
          <p:nvPr>
            <p:ph type="subTitle" idx="1"/>
          </p:nvPr>
        </p:nvSpPr>
        <p:spPr/>
        <p:txBody>
          <a:bodyPr>
            <a:normAutofit/>
          </a:bodyPr>
          <a:lstStyle/>
          <a:p>
            <a:r>
              <a:rPr lang="pl-PL" sz="2400" dirty="0"/>
              <a:t>dr Alicja Limburska</a:t>
            </a:r>
          </a:p>
        </p:txBody>
      </p:sp>
    </p:spTree>
    <p:extLst>
      <p:ext uri="{BB962C8B-B14F-4D97-AF65-F5344CB8AC3E}">
        <p14:creationId xmlns:p14="http://schemas.microsoft.com/office/powerpoint/2010/main" val="3339661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48D9AF-514C-4B27-B7AD-952C214A2361}"/>
              </a:ext>
            </a:extLst>
          </p:cNvPr>
          <p:cNvSpPr>
            <a:spLocks noGrp="1"/>
          </p:cNvSpPr>
          <p:nvPr>
            <p:ph type="title"/>
          </p:nvPr>
        </p:nvSpPr>
        <p:spPr>
          <a:xfrm>
            <a:off x="2231136" y="412242"/>
            <a:ext cx="7729728" cy="864108"/>
          </a:xfrm>
        </p:spPr>
        <p:txBody>
          <a:bodyPr/>
          <a:lstStyle/>
          <a:p>
            <a:r>
              <a:rPr lang="pl-PL" dirty="0"/>
              <a:t>karalność</a:t>
            </a:r>
          </a:p>
        </p:txBody>
      </p:sp>
      <p:sp>
        <p:nvSpPr>
          <p:cNvPr id="3" name="pole tekstowe 2">
            <a:extLst>
              <a:ext uri="{FF2B5EF4-FFF2-40B4-BE49-F238E27FC236}">
                <a16:creationId xmlns:a16="http://schemas.microsoft.com/office/drawing/2014/main" id="{B517B9F7-5703-4A89-A7A1-081D805E3A45}"/>
              </a:ext>
            </a:extLst>
          </p:cNvPr>
          <p:cNvSpPr txBox="1"/>
          <p:nvPr/>
        </p:nvSpPr>
        <p:spPr>
          <a:xfrm>
            <a:off x="695324" y="1628775"/>
            <a:ext cx="10887075" cy="4503797"/>
          </a:xfrm>
          <a:prstGeom prst="rect">
            <a:avLst/>
          </a:prstGeom>
          <a:noFill/>
        </p:spPr>
        <p:txBody>
          <a:bodyPr wrap="square" rtlCol="0">
            <a:spAutoFit/>
          </a:bodyPr>
          <a:lstStyle/>
          <a:p>
            <a:pPr algn="just"/>
            <a:r>
              <a:rPr lang="pl-PL" sz="2000" dirty="0"/>
              <a:t>Czyn bezprawny jest karalny, jeżeli realizuje wszystkie określone w ustawie karnej znamiona czynu zabronionego zagrożonego karą kryminalną („podlega karze…”) </a:t>
            </a:r>
            <a:r>
              <a:rPr lang="pl-PL" sz="2000" dirty="0">
                <a:sym typeface="Wingdings" panose="05000000000000000000" pitchFamily="2" charset="2"/>
              </a:rPr>
              <a:t> </a:t>
            </a:r>
            <a:r>
              <a:rPr lang="pl-PL" sz="2000" i="1" dirty="0">
                <a:sym typeface="Wingdings" panose="05000000000000000000" pitchFamily="2" charset="2"/>
              </a:rPr>
              <a:t>zob. prezentacja dot. typizacji</a:t>
            </a:r>
            <a:endParaRPr lang="pl-PL" sz="2000" i="1" dirty="0"/>
          </a:p>
          <a:p>
            <a:pPr algn="just">
              <a:lnSpc>
                <a:spcPct val="200000"/>
              </a:lnSpc>
            </a:pPr>
            <a:r>
              <a:rPr lang="pl-PL" sz="2000" b="1" dirty="0">
                <a:sym typeface="Wingdings" panose="05000000000000000000" pitchFamily="2" charset="2"/>
              </a:rPr>
              <a:t>UWAGA!</a:t>
            </a:r>
          </a:p>
          <a:p>
            <a:pPr algn="just"/>
            <a:r>
              <a:rPr lang="pl-PL" sz="2000" dirty="0">
                <a:sym typeface="Wingdings" panose="05000000000000000000" pitchFamily="2" charset="2"/>
              </a:rPr>
              <a:t>Użyty w kodeksie karnym zwrot </a:t>
            </a:r>
            <a:r>
              <a:rPr lang="pl-PL" sz="2000" dirty="0"/>
              <a:t>„nie podlega karze” </a:t>
            </a:r>
            <a:r>
              <a:rPr lang="pl-PL" sz="2000" u="sng" dirty="0"/>
              <a:t>nie wyłącza karalności czynu rozumianej jako element dogmatycznej struktury przestępstwa</a:t>
            </a:r>
            <a:r>
              <a:rPr lang="pl-PL" sz="2000" dirty="0"/>
              <a:t>. Czyn popełniony nadal ma charakter czynu karalnego (i potencjalnie stanowi przestępstwo), jednak w takim przypadku ze względu na art. 17 par. 1 pkt 4 k.p.k. postępowania karnego nie wszczyna się, a uprzednio wszczęte - umarza.</a:t>
            </a:r>
          </a:p>
          <a:p>
            <a:pPr algn="just"/>
            <a:r>
              <a:rPr lang="pl-PL" sz="2000" dirty="0">
                <a:sym typeface="Wingdings" panose="05000000000000000000" pitchFamily="2" charset="2"/>
              </a:rPr>
              <a:t>Klauzule niepodlegania karze są wprowadzane do ustawy przede wszystkim ze względów kryminalnopolitycznych w przypadkach, gdy społecznie opłacalne jest zagwarantowanie sprawcy, że nie będzie wobec niego prowadzone postępowanie karne (np. aby „zachęcić go” do odstąpienia od przestępstwa).</a:t>
            </a:r>
          </a:p>
          <a:p>
            <a:pPr algn="just" defTabSz="893763">
              <a:spcBef>
                <a:spcPts val="800"/>
              </a:spcBef>
              <a:tabLst>
                <a:tab pos="1260475" algn="l"/>
              </a:tabLst>
            </a:pPr>
            <a:r>
              <a:rPr lang="pl-PL" sz="2000" dirty="0">
                <a:sym typeface="Wingdings" panose="05000000000000000000" pitchFamily="2" charset="2"/>
              </a:rPr>
              <a:t>Przykłady:	art. 15 § 1 k.k., art. 17 § 1 i 2 k.k., art.  23 § 1 k.k., art. 25 § 2a k.k., art. 131 § 1 i 2 k.k., art. 	157a § 3 k.k., (podobny charakter ma przedawnienie karalności)</a:t>
            </a:r>
            <a:endParaRPr lang="pl-PL" sz="2000" dirty="0"/>
          </a:p>
        </p:txBody>
      </p:sp>
    </p:spTree>
    <p:extLst>
      <p:ext uri="{BB962C8B-B14F-4D97-AF65-F5344CB8AC3E}">
        <p14:creationId xmlns:p14="http://schemas.microsoft.com/office/powerpoint/2010/main" val="2975707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7C4939-E201-4E6E-AD41-288BE9AE2737}"/>
              </a:ext>
            </a:extLst>
          </p:cNvPr>
          <p:cNvSpPr>
            <a:spLocks noGrp="1"/>
          </p:cNvSpPr>
          <p:nvPr>
            <p:ph type="title"/>
          </p:nvPr>
        </p:nvSpPr>
        <p:spPr>
          <a:xfrm>
            <a:off x="2231136" y="720852"/>
            <a:ext cx="7729728" cy="884428"/>
          </a:xfrm>
        </p:spPr>
        <p:txBody>
          <a:bodyPr/>
          <a:lstStyle/>
          <a:p>
            <a:r>
              <a:rPr lang="pl-PL" dirty="0"/>
              <a:t>karygodność</a:t>
            </a:r>
          </a:p>
        </p:txBody>
      </p:sp>
      <p:sp>
        <p:nvSpPr>
          <p:cNvPr id="3" name="pole tekstowe 2">
            <a:extLst>
              <a:ext uri="{FF2B5EF4-FFF2-40B4-BE49-F238E27FC236}">
                <a16:creationId xmlns:a16="http://schemas.microsoft.com/office/drawing/2014/main" id="{3165F54D-2949-456E-969A-74C5D5C537F1}"/>
              </a:ext>
            </a:extLst>
          </p:cNvPr>
          <p:cNvSpPr txBox="1"/>
          <p:nvPr/>
        </p:nvSpPr>
        <p:spPr>
          <a:xfrm>
            <a:off x="839601" y="2090508"/>
            <a:ext cx="10512797" cy="2862322"/>
          </a:xfrm>
          <a:prstGeom prst="rect">
            <a:avLst/>
          </a:prstGeom>
          <a:noFill/>
        </p:spPr>
        <p:txBody>
          <a:bodyPr wrap="square" rtlCol="0">
            <a:spAutoFit/>
          </a:bodyPr>
          <a:lstStyle/>
          <a:p>
            <a:pPr algn="just"/>
            <a:r>
              <a:rPr lang="pl-PL" sz="2000" dirty="0"/>
              <a:t>Oczywistym wydaje się, że zachowania, które nazywamy przestępstwami, stanowią przejaw nieakceptowanej społecznie aktywności człowieka – mówiąc inaczej cechują się społeczną szkodliwością. Pojęcie </a:t>
            </a:r>
            <a:r>
              <a:rPr lang="pl-PL" sz="2000" b="1" dirty="0"/>
              <a:t>społecznej szkodliwości czynu </a:t>
            </a:r>
            <a:r>
              <a:rPr lang="pl-PL" sz="2000" dirty="0"/>
              <a:t>nazywane jest również </a:t>
            </a:r>
            <a:r>
              <a:rPr lang="pl-PL" sz="2000" b="1" dirty="0"/>
              <a:t>materialną cechą przestępstwa</a:t>
            </a:r>
            <a:r>
              <a:rPr lang="pl-PL" sz="2000" dirty="0"/>
              <a:t>.</a:t>
            </a:r>
          </a:p>
          <a:p>
            <a:pPr algn="just"/>
            <a:endParaRPr lang="pl-PL" sz="2000" dirty="0"/>
          </a:p>
          <a:p>
            <a:pPr algn="just"/>
            <a:r>
              <a:rPr lang="pl-PL" sz="2000" dirty="0"/>
              <a:t>Pamiętać należy przy tym, że społeczna szkodliwość różnych kategorii zachowań jest cechą uwarunkowaną społecznie, a zatem niezależną od deklaracji ustawodawcy. Wiąże się ona z ujemną oceną tychże zachowań w świetle akceptowanego w danym społeczeństwie systemu wartości.</a:t>
            </a:r>
          </a:p>
          <a:p>
            <a:pPr algn="just"/>
            <a:endParaRPr lang="pl-PL" sz="2000" dirty="0"/>
          </a:p>
        </p:txBody>
      </p:sp>
    </p:spTree>
    <p:extLst>
      <p:ext uri="{BB962C8B-B14F-4D97-AF65-F5344CB8AC3E}">
        <p14:creationId xmlns:p14="http://schemas.microsoft.com/office/powerpoint/2010/main" val="2537553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a:extLst>
              <a:ext uri="{FF2B5EF4-FFF2-40B4-BE49-F238E27FC236}">
                <a16:creationId xmlns:a16="http://schemas.microsoft.com/office/drawing/2014/main" id="{3E9FB09D-1F4B-4F72-B887-DF0228868E55}"/>
              </a:ext>
            </a:extLst>
          </p:cNvPr>
          <p:cNvSpPr/>
          <p:nvPr/>
        </p:nvSpPr>
        <p:spPr>
          <a:xfrm>
            <a:off x="492759" y="2824480"/>
            <a:ext cx="11206480" cy="3657600"/>
          </a:xfrm>
          <a:prstGeom prst="rect">
            <a:avLst/>
          </a:prstGeom>
          <a:noFill/>
          <a:ln w="34925"/>
        </p:spPr>
        <p:style>
          <a:lnRef idx="2">
            <a:schemeClr val="accent6"/>
          </a:lnRef>
          <a:fillRef idx="1">
            <a:schemeClr val="lt1"/>
          </a:fillRef>
          <a:effectRef idx="0">
            <a:schemeClr val="accent6"/>
          </a:effectRef>
          <a:fontRef idx="minor">
            <a:schemeClr val="dk1"/>
          </a:fontRef>
        </p:style>
        <p:txBody>
          <a:bodyPr rtlCol="0" anchor="ctr"/>
          <a:lstStyle/>
          <a:p>
            <a:pPr algn="ctr"/>
            <a:endParaRPr lang="pl-PL"/>
          </a:p>
        </p:txBody>
      </p:sp>
      <p:sp>
        <p:nvSpPr>
          <p:cNvPr id="2" name="pole tekstowe 1">
            <a:extLst>
              <a:ext uri="{FF2B5EF4-FFF2-40B4-BE49-F238E27FC236}">
                <a16:creationId xmlns:a16="http://schemas.microsoft.com/office/drawing/2014/main" id="{3EC11F4D-BD35-4259-B250-A22F438AE761}"/>
              </a:ext>
            </a:extLst>
          </p:cNvPr>
          <p:cNvSpPr txBox="1"/>
          <p:nvPr/>
        </p:nvSpPr>
        <p:spPr>
          <a:xfrm>
            <a:off x="756920" y="458956"/>
            <a:ext cx="10678159" cy="5940088"/>
          </a:xfrm>
          <a:prstGeom prst="rect">
            <a:avLst/>
          </a:prstGeom>
          <a:noFill/>
        </p:spPr>
        <p:txBody>
          <a:bodyPr wrap="square" rtlCol="0">
            <a:spAutoFit/>
          </a:bodyPr>
          <a:lstStyle/>
          <a:p>
            <a:pPr algn="just"/>
            <a:r>
              <a:rPr lang="pl-PL" sz="2000" u="sng" dirty="0"/>
              <a:t>Aspekt abstrakcyjny</a:t>
            </a:r>
            <a:r>
              <a:rPr lang="pl-PL" sz="2000" dirty="0"/>
              <a:t> </a:t>
            </a:r>
            <a:r>
              <a:rPr lang="pl-PL" sz="2000" dirty="0">
                <a:sym typeface="Wingdings" panose="05000000000000000000" pitchFamily="2" charset="2"/>
              </a:rPr>
              <a:t></a:t>
            </a:r>
            <a:r>
              <a:rPr lang="pl-PL" sz="2000" dirty="0"/>
              <a:t> prezentowanie przez daną kategorię zachowań określonego stopnia społecznej szkodliwości stanowi z jednej strony wstępny warunek uznania ich przez ustawodawcę za czyny zabronione, a z drugiej strony wpływa na wysokość kary grożącej sprawcy takiego czynu.</a:t>
            </a:r>
          </a:p>
          <a:p>
            <a:pPr algn="just"/>
            <a:endParaRPr lang="pl-PL" sz="2000" dirty="0"/>
          </a:p>
          <a:p>
            <a:pPr algn="just"/>
            <a:r>
              <a:rPr lang="pl-PL" sz="2000" dirty="0"/>
              <a:t>Można powiedzieć zatem, że abstrakcyjnie ujęta społeczna szkodliwość: 1) warunkuje kryminalizację określonej grupy zachowań, 2) wpływa na granice ustawowego zagrożenia przewidzianego dla danego typu czynu zabronionego.</a:t>
            </a:r>
          </a:p>
          <a:p>
            <a:pPr algn="just"/>
            <a:endParaRPr lang="pl-PL" sz="2000" dirty="0"/>
          </a:p>
          <a:p>
            <a:pPr algn="just"/>
            <a:r>
              <a:rPr lang="pl-PL" sz="2000" dirty="0"/>
              <a:t>Przykład: </a:t>
            </a:r>
          </a:p>
          <a:p>
            <a:pPr algn="just"/>
            <a:endParaRPr lang="pl-PL" sz="2000" dirty="0"/>
          </a:p>
          <a:p>
            <a:pPr algn="just"/>
            <a:r>
              <a:rPr lang="pl-PL" sz="2000" dirty="0"/>
              <a:t>Co do zasady sytuacje, w których jedna osoba drugiej wyrządza trwały uszczerbek na zdrowiu, cechują się stosunkowo wysokim stopniem społecznej szkodliwości i są społecznie niepożądane. Dlatego ustawodawca uchwalił art. 156 </a:t>
            </a:r>
            <a:r>
              <a:rPr lang="pl-PL" sz="2000" dirty="0">
                <a:sym typeface="Wingdings" panose="05000000000000000000" pitchFamily="2" charset="2"/>
              </a:rPr>
              <a:t>§ 1 </a:t>
            </a:r>
            <a:r>
              <a:rPr lang="pl-PL" sz="2000" dirty="0"/>
              <a:t>k.k., który kryminalizuje tego rodzaju zachowania.</a:t>
            </a:r>
          </a:p>
          <a:p>
            <a:pPr algn="just"/>
            <a:endParaRPr lang="pl-PL" sz="2000" dirty="0"/>
          </a:p>
          <a:p>
            <a:pPr algn="just"/>
            <a:r>
              <a:rPr lang="pl-PL" sz="2000" dirty="0"/>
              <a:t>W ujęciu abstrakcyjnym spowodowanie śmierci – nawet nieumyślne – prezentuje wyższy stopień społecznej szkodliwości od samego narażenia czyjegoś życia na niebezpieczeństwo. Dlatego narażenie człowieka na bezpośrednie niebezpieczeństwo utraty życia podlega karze pozbawienia wolności do lat 3, natomiast nieumyślne spowodowanie śmierci zagrożone jest karą pozbawienia wolności od 3 miesięcy do lat 5, a zatem wyższą.</a:t>
            </a:r>
          </a:p>
        </p:txBody>
      </p:sp>
    </p:spTree>
    <p:extLst>
      <p:ext uri="{BB962C8B-B14F-4D97-AF65-F5344CB8AC3E}">
        <p14:creationId xmlns:p14="http://schemas.microsoft.com/office/powerpoint/2010/main" val="4135766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zaokrąglone rogi 2">
            <a:extLst>
              <a:ext uri="{FF2B5EF4-FFF2-40B4-BE49-F238E27FC236}">
                <a16:creationId xmlns:a16="http://schemas.microsoft.com/office/drawing/2014/main" id="{CC9AEDC7-75E0-423B-9721-C57EBEA40E98}"/>
              </a:ext>
            </a:extLst>
          </p:cNvPr>
          <p:cNvSpPr/>
          <p:nvPr/>
        </p:nvSpPr>
        <p:spPr>
          <a:xfrm>
            <a:off x="661669" y="4460240"/>
            <a:ext cx="10868660" cy="1036320"/>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pl-PL"/>
          </a:p>
        </p:txBody>
      </p:sp>
      <p:sp>
        <p:nvSpPr>
          <p:cNvPr id="2" name="pole tekstowe 1">
            <a:extLst>
              <a:ext uri="{FF2B5EF4-FFF2-40B4-BE49-F238E27FC236}">
                <a16:creationId xmlns:a16="http://schemas.microsoft.com/office/drawing/2014/main" id="{03C113DB-8843-4F1A-A9FD-608C2736D264}"/>
              </a:ext>
            </a:extLst>
          </p:cNvPr>
          <p:cNvSpPr txBox="1"/>
          <p:nvPr/>
        </p:nvSpPr>
        <p:spPr>
          <a:xfrm>
            <a:off x="754379" y="1241534"/>
            <a:ext cx="10683239" cy="4093428"/>
          </a:xfrm>
          <a:prstGeom prst="rect">
            <a:avLst/>
          </a:prstGeom>
          <a:noFill/>
        </p:spPr>
        <p:txBody>
          <a:bodyPr wrap="square" rtlCol="0">
            <a:spAutoFit/>
          </a:bodyPr>
          <a:lstStyle/>
          <a:p>
            <a:pPr algn="just"/>
            <a:r>
              <a:rPr lang="pl-PL" sz="2000" dirty="0"/>
              <a:t>Z istoty rzeczy opis typu czynu zabronionego zawarty w przepisie karnym stanowi generalizację i oparty jest na założeniu, że czyny tego rodzaju </a:t>
            </a:r>
            <a:r>
              <a:rPr lang="pl-PL" sz="2000" u="sng" dirty="0"/>
              <a:t>co do zasady</a:t>
            </a:r>
            <a:r>
              <a:rPr lang="pl-PL" sz="2000" dirty="0"/>
              <a:t> są społecznie szkodliwe. To nie przesądza jednak, że wszystkie zachowania ludzkie realizujące komplet znamion czynu zabronionego są automatycznie społecznie szkodliwe. Zdarza się tak, że konkretny czyn mimo zrealizowania wszystkich znamion opisu typu czynu zabronionego może być społecznie szkodliwy w stopniu, który nie uzasadnia uznania go za przestępstwo.</a:t>
            </a:r>
          </a:p>
          <a:p>
            <a:pPr algn="just"/>
            <a:endParaRPr lang="pl-PL" sz="2000" dirty="0"/>
          </a:p>
          <a:p>
            <a:pPr algn="just"/>
            <a:r>
              <a:rPr lang="pl-PL" sz="2000" u="sng" dirty="0"/>
              <a:t>Aspekt konkretny</a:t>
            </a:r>
            <a:r>
              <a:rPr lang="pl-PL" sz="2000" dirty="0"/>
              <a:t> </a:t>
            </a:r>
            <a:r>
              <a:rPr lang="pl-PL" sz="2000" dirty="0">
                <a:sym typeface="Wingdings" panose="05000000000000000000" pitchFamily="2" charset="2"/>
              </a:rPr>
              <a:t> </a:t>
            </a:r>
            <a:r>
              <a:rPr lang="pl-PL" sz="2000" b="1" dirty="0">
                <a:sym typeface="Wingdings" panose="05000000000000000000" pitchFamily="2" charset="2"/>
              </a:rPr>
              <a:t>n</a:t>
            </a:r>
            <a:r>
              <a:rPr lang="pl-PL" sz="2000" b="1" dirty="0"/>
              <a:t>ie stanowi przestępstwa konkretny czyn zabroniony, którego społeczna szkodliwość jest znikoma!!</a:t>
            </a:r>
          </a:p>
          <a:p>
            <a:pPr algn="just"/>
            <a:endParaRPr lang="pl-PL" sz="2000" b="1" dirty="0"/>
          </a:p>
          <a:p>
            <a:pPr algn="just"/>
            <a:endParaRPr lang="pl-PL" sz="2000" dirty="0"/>
          </a:p>
          <a:p>
            <a:pPr algn="just"/>
            <a:r>
              <a:rPr lang="pl-PL" sz="2000" dirty="0"/>
              <a:t>Wyższy niż znikomy stopień społecznej szkodliwości konkretnego czynu nazywany jest </a:t>
            </a:r>
            <a:r>
              <a:rPr lang="pl-PL" sz="2000" b="1" dirty="0"/>
              <a:t>karygodnością</a:t>
            </a:r>
            <a:r>
              <a:rPr lang="pl-PL" sz="2000" dirty="0"/>
              <a:t> i stanowi niezależny element struktury przestępstwa.</a:t>
            </a:r>
          </a:p>
        </p:txBody>
      </p:sp>
    </p:spTree>
    <p:extLst>
      <p:ext uri="{BB962C8B-B14F-4D97-AF65-F5344CB8AC3E}">
        <p14:creationId xmlns:p14="http://schemas.microsoft.com/office/powerpoint/2010/main" val="1010063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69B143C2-A041-4438-B636-F093C6994711}"/>
              </a:ext>
            </a:extLst>
          </p:cNvPr>
          <p:cNvSpPr txBox="1"/>
          <p:nvPr/>
        </p:nvSpPr>
        <p:spPr>
          <a:xfrm>
            <a:off x="949960" y="843677"/>
            <a:ext cx="10292080" cy="5170646"/>
          </a:xfrm>
          <a:prstGeom prst="rect">
            <a:avLst/>
          </a:prstGeom>
          <a:noFill/>
        </p:spPr>
        <p:txBody>
          <a:bodyPr wrap="square" rtlCol="0">
            <a:spAutoFit/>
          </a:bodyPr>
          <a:lstStyle/>
          <a:p>
            <a:pPr algn="ctr"/>
            <a:r>
              <a:rPr lang="pl-PL" sz="2000" dirty="0"/>
              <a:t>STOPNIOWANIE SPOŁECZNEJ SZKODLIWOŚCI CZYNU</a:t>
            </a:r>
          </a:p>
          <a:p>
            <a:pPr algn="just"/>
            <a:endParaRPr lang="pl-PL" sz="2000" dirty="0"/>
          </a:p>
          <a:p>
            <a:pPr algn="just">
              <a:spcAft>
                <a:spcPts val="1200"/>
              </a:spcAft>
            </a:pPr>
            <a:r>
              <a:rPr lang="pl-PL" sz="2000" dirty="0"/>
              <a:t>Jak była o tym mowa, w ujęciu abstrakcyjnym stopień społecznej szkodliwości: 1) stanowi przesłankę kryminalizacji oraz 2) wpływa na wysokość zagrożenia ustawowego.</a:t>
            </a:r>
          </a:p>
          <a:p>
            <a:pPr algn="just"/>
            <a:r>
              <a:rPr lang="pl-PL" sz="2000" dirty="0"/>
              <a:t>W ujęciu konkretnym:</a:t>
            </a:r>
          </a:p>
          <a:p>
            <a:pPr marL="457200" indent="-457200" algn="just">
              <a:buAutoNum type="arabicParenR"/>
            </a:pPr>
            <a:r>
              <a:rPr lang="pl-PL" sz="2000" dirty="0"/>
              <a:t>ocena czynu jako przestępstwa zależy od wyższego niż znikomy stopnia jego społecznej szkodliwości,</a:t>
            </a:r>
          </a:p>
          <a:p>
            <a:pPr marL="457200" indent="-457200" algn="just">
              <a:buAutoNum type="arabicParenR"/>
            </a:pPr>
            <a:r>
              <a:rPr lang="pl-PL" sz="2000" dirty="0"/>
              <a:t>kara wymierzana sprawcy za dany czyn musi uwzględniać stopień jego społecznej szkodliwości (jest to jedna z dyrektyw wymiaru kary, zob. art. 53 </a:t>
            </a:r>
            <a:r>
              <a:rPr lang="pl-PL" sz="2000" dirty="0">
                <a:sym typeface="Wingdings" panose="05000000000000000000" pitchFamily="2" charset="2"/>
              </a:rPr>
              <a:t>§ </a:t>
            </a:r>
            <a:r>
              <a:rPr lang="pl-PL" sz="2000" dirty="0"/>
              <a:t>1 k.k.).</a:t>
            </a:r>
          </a:p>
          <a:p>
            <a:pPr marL="457200" indent="-457200" algn="just">
              <a:buAutoNum type="arabicParenR"/>
            </a:pPr>
            <a:endParaRPr lang="pl-PL" sz="2000" dirty="0"/>
          </a:p>
          <a:p>
            <a:pPr algn="just"/>
            <a:r>
              <a:rPr lang="pl-PL" sz="2000" dirty="0"/>
              <a:t>Zauważyć należy zatem, że karygodność (materialna cecha przestępstwa) </a:t>
            </a:r>
            <a:r>
              <a:rPr lang="pl-PL" sz="2000" b="1" dirty="0"/>
              <a:t>podlega stopniowaniu</a:t>
            </a:r>
            <a:r>
              <a:rPr lang="pl-PL" sz="2000" dirty="0"/>
              <a:t>. Na gruncie k.k. używa się w stosunku do tej kategorii takich kwantyfikatorów jak „znikoma”, „nieznaczna”, a także mowa jest wprost o jej stopniu. Brak niestety zobiektywizowanych wskaźników, które pozwoliłyby na precyzyjne i jednoznaczne określenie stopnia społecznej szkodliwości.</a:t>
            </a:r>
          </a:p>
          <a:p>
            <a:pPr marL="457200" indent="-457200" algn="just">
              <a:buAutoNum type="arabicParenR"/>
            </a:pPr>
            <a:endParaRPr lang="pl-PL" sz="2000" dirty="0"/>
          </a:p>
        </p:txBody>
      </p:sp>
    </p:spTree>
    <p:extLst>
      <p:ext uri="{BB962C8B-B14F-4D97-AF65-F5344CB8AC3E}">
        <p14:creationId xmlns:p14="http://schemas.microsoft.com/office/powerpoint/2010/main" val="316758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81365A6B-AE51-4F99-A3A7-93A4CAF6458C}"/>
              </a:ext>
            </a:extLst>
          </p:cNvPr>
          <p:cNvSpPr txBox="1"/>
          <p:nvPr/>
        </p:nvSpPr>
        <p:spPr>
          <a:xfrm>
            <a:off x="793494" y="628233"/>
            <a:ext cx="10605011" cy="5601533"/>
          </a:xfrm>
          <a:prstGeom prst="rect">
            <a:avLst/>
          </a:prstGeom>
          <a:noFill/>
        </p:spPr>
        <p:txBody>
          <a:bodyPr wrap="square" rtlCol="0">
            <a:spAutoFit/>
          </a:bodyPr>
          <a:lstStyle/>
          <a:p>
            <a:pPr algn="just"/>
            <a:r>
              <a:rPr lang="pl-PL" sz="2000" dirty="0"/>
              <a:t>Istnieją trzy teorie co do tego, jakie okoliczności powinniśmy wziąć pod uwagę przy ocenie stopnia społecznej szkodliwości:</a:t>
            </a:r>
          </a:p>
          <a:p>
            <a:pPr marL="342900" indent="-342900" algn="just">
              <a:buFont typeface="Gill Sans MT" panose="020B0502020104020203" pitchFamily="34" charset="-18"/>
              <a:buChar char="–"/>
            </a:pPr>
            <a:r>
              <a:rPr lang="pl-PL" sz="2000" dirty="0"/>
              <a:t>przedmiotowa (tylko okoliczności przedmiotowe),</a:t>
            </a:r>
          </a:p>
          <a:p>
            <a:pPr marL="342900" indent="-342900" algn="just">
              <a:buFont typeface="Gill Sans MT" panose="020B0502020104020203" pitchFamily="34" charset="-18"/>
              <a:buChar char="–"/>
            </a:pPr>
            <a:r>
              <a:rPr lang="pl-PL" sz="2000" dirty="0"/>
              <a:t>przedmiotowo-podmiotowa (okoliczności przedmiotowe + treść przeżyć psychicznych sprawcy),</a:t>
            </a:r>
          </a:p>
          <a:p>
            <a:pPr marL="342900" indent="-342900" algn="just">
              <a:buFont typeface="Gill Sans MT" panose="020B0502020104020203" pitchFamily="34" charset="-18"/>
              <a:buChar char="–"/>
            </a:pPr>
            <a:r>
              <a:rPr lang="pl-PL" sz="2000" dirty="0"/>
              <a:t>całościowa (okoliczności przedmiotowe + treść przeżyć + okoliczności dotyczące osoby sprawcy). </a:t>
            </a:r>
          </a:p>
          <a:p>
            <a:pPr algn="just"/>
            <a:endParaRPr lang="pl-PL" sz="2000" dirty="0"/>
          </a:p>
          <a:p>
            <a:pPr algn="just"/>
            <a:r>
              <a:rPr lang="pl-PL" sz="2000" dirty="0"/>
              <a:t>Współcześnie przyjmuje się, że uznanie zachowania za przestępstwo może być uzależnione wyłącznie od własności czynu, a nie od właściwości sprawcy takich jak np. jego dotychczasowa karalność czy styl życia. Ponadto zasada subiektywizacji odpowiedzialności karnej wymaga, ażeby uwzględnić w tej ocenie okoliczności występujące w sferze świadomości sprawcy czynu zabronionego.</a:t>
            </a:r>
          </a:p>
          <a:p>
            <a:pPr algn="just"/>
            <a:endParaRPr lang="pl-PL" sz="2000" dirty="0"/>
          </a:p>
          <a:p>
            <a:pPr algn="just"/>
            <a:r>
              <a:rPr lang="pl-PL" sz="2000" dirty="0"/>
              <a:t>Dlatego właśnie ustawodawca posłużył się </a:t>
            </a:r>
            <a:r>
              <a:rPr lang="pl-PL" sz="2000" b="1" dirty="0"/>
              <a:t>koncepcją </a:t>
            </a:r>
            <a:r>
              <a:rPr lang="pl-PL" sz="2000" b="1" dirty="0">
                <a:solidFill>
                  <a:srgbClr val="FF0000"/>
                </a:solidFill>
              </a:rPr>
              <a:t>przedmiotowo</a:t>
            </a:r>
            <a:r>
              <a:rPr lang="pl-PL" sz="2000" b="1" dirty="0"/>
              <a:t>-</a:t>
            </a:r>
            <a:r>
              <a:rPr lang="pl-PL" sz="2000" b="1" dirty="0">
                <a:solidFill>
                  <a:srgbClr val="00B050"/>
                </a:solidFill>
              </a:rPr>
              <a:t>podmiotową</a:t>
            </a:r>
            <a:r>
              <a:rPr lang="pl-PL" sz="2000" dirty="0"/>
              <a:t>:</a:t>
            </a:r>
          </a:p>
          <a:p>
            <a:pPr algn="just"/>
            <a:endParaRPr lang="pl-PL" sz="2000" dirty="0"/>
          </a:p>
          <a:p>
            <a:pPr algn="just"/>
            <a:r>
              <a:rPr lang="pl-PL" sz="2000" i="1" dirty="0"/>
              <a:t>Art. 115 </a:t>
            </a:r>
            <a:r>
              <a:rPr lang="pl-PL" sz="2000" i="1" dirty="0">
                <a:sym typeface="Wingdings" panose="05000000000000000000" pitchFamily="2" charset="2"/>
              </a:rPr>
              <a:t>§ 2 k.k.</a:t>
            </a:r>
            <a:r>
              <a:rPr lang="pl-PL" sz="2000" i="1" dirty="0"/>
              <a:t> Przy ocenie stopnia społecznej szkodliwości czynu sąd bierze pod uwagę </a:t>
            </a:r>
            <a:r>
              <a:rPr lang="pl-PL" sz="2000" i="1" dirty="0">
                <a:solidFill>
                  <a:srgbClr val="FF0000"/>
                </a:solidFill>
              </a:rPr>
              <a:t>rodzaj i charakter naruszonego dobra, rozmiary wyrządzonej lub grożącej szkody, sposób i okoliczności popełnienia czynu, wagę naruszonych przez sprawcę obowiązków</a:t>
            </a:r>
            <a:r>
              <a:rPr lang="pl-PL" sz="2000" i="1" dirty="0"/>
              <a:t>, jak również </a:t>
            </a:r>
            <a:r>
              <a:rPr lang="pl-PL" sz="2000" i="1" dirty="0">
                <a:solidFill>
                  <a:srgbClr val="00B050"/>
                </a:solidFill>
              </a:rPr>
              <a:t>postać zamiaru, motywację sprawcy</a:t>
            </a:r>
            <a:r>
              <a:rPr lang="pl-PL" sz="2000" i="1" dirty="0"/>
              <a:t>, </a:t>
            </a:r>
            <a:r>
              <a:rPr lang="pl-PL" sz="2000" i="1" dirty="0">
                <a:solidFill>
                  <a:srgbClr val="FF0000"/>
                </a:solidFill>
              </a:rPr>
              <a:t>rodzaj naruszonych reguł ostrożności i stopień ich naruszenia</a:t>
            </a:r>
            <a:r>
              <a:rPr lang="pl-PL" sz="2000" i="1" dirty="0"/>
              <a:t>.</a:t>
            </a:r>
          </a:p>
          <a:p>
            <a:pPr algn="just"/>
            <a:endParaRPr lang="pl-PL" dirty="0"/>
          </a:p>
        </p:txBody>
      </p:sp>
    </p:spTree>
    <p:extLst>
      <p:ext uri="{BB962C8B-B14F-4D97-AF65-F5344CB8AC3E}">
        <p14:creationId xmlns:p14="http://schemas.microsoft.com/office/powerpoint/2010/main" val="976332106"/>
      </p:ext>
    </p:extLst>
  </p:cSld>
  <p:clrMapOvr>
    <a:masterClrMapping/>
  </p:clrMapOvr>
</p:sld>
</file>

<file path=ppt/theme/theme1.xml><?xml version="1.0" encoding="utf-8"?>
<a:theme xmlns:a="http://schemas.openxmlformats.org/drawingml/2006/main" name="Paczka">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TM10001115[[fn=Paczka]]</Template>
  <TotalTime>230</TotalTime>
  <Words>896</Words>
  <Application>Microsoft Office PowerPoint</Application>
  <PresentationFormat>Panoramiczny</PresentationFormat>
  <Paragraphs>45</Paragraphs>
  <Slides>7</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7</vt:i4>
      </vt:variant>
    </vt:vector>
  </HeadingPairs>
  <TitlesOfParts>
    <vt:vector size="11" baseType="lpstr">
      <vt:lpstr>Arial</vt:lpstr>
      <vt:lpstr>Gill Sans MT</vt:lpstr>
      <vt:lpstr>Wingdings</vt:lpstr>
      <vt:lpstr>Paczka</vt:lpstr>
      <vt:lpstr>Karalność i karygodność</vt:lpstr>
      <vt:lpstr>karalność</vt:lpstr>
      <vt:lpstr>karygodność</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Karalność i karygodność</dc:title>
  <dc:creator>Alicja Limburska</dc:creator>
  <cp:lastModifiedBy>Alicja Limburska</cp:lastModifiedBy>
  <cp:revision>21</cp:revision>
  <dcterms:created xsi:type="dcterms:W3CDTF">2020-04-15T12:54:28Z</dcterms:created>
  <dcterms:modified xsi:type="dcterms:W3CDTF">2025-03-24T21:32:15Z</dcterms:modified>
</cp:coreProperties>
</file>