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2" r:id="rId19"/>
    <p:sldId id="275" r:id="rId20"/>
    <p:sldId id="273"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p:cViewPr varScale="1">
        <p:scale>
          <a:sx n="69" d="100"/>
          <a:sy n="69" d="100"/>
        </p:scale>
        <p:origin x="-13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09.07.2018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09.07.2018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09.07.2018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09.07.2018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09.07.2018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09.07.2018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09.07.2018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09.07.2018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09.07.2018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09.07.2018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09.07.2018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09.07.2018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rmAutofit fontScale="90000"/>
          </a:bodyPr>
          <a:lstStyle/>
          <a:p>
            <a:r>
              <a:rPr lang="pl-PL" dirty="0" smtClean="0"/>
              <a:t>Formy współdziałania przestępnego – wybrane zagadnienia</a:t>
            </a:r>
            <a:endParaRPr lang="pl-PL" dirty="0"/>
          </a:p>
        </p:txBody>
      </p:sp>
      <p:sp>
        <p:nvSpPr>
          <p:cNvPr id="3" name="Podtytuł 2"/>
          <p:cNvSpPr>
            <a:spLocks noGrp="1"/>
          </p:cNvSpPr>
          <p:nvPr>
            <p:ph type="subTitle" idx="1"/>
          </p:nvPr>
        </p:nvSpPr>
        <p:spPr>
          <a:xfrm>
            <a:off x="1907704" y="4005064"/>
            <a:ext cx="6400800" cy="1752600"/>
          </a:xfrm>
        </p:spPr>
        <p:txBody>
          <a:bodyPr>
            <a:normAutofit fontScale="85000" lnSpcReduction="20000"/>
          </a:bodyPr>
          <a:lstStyle/>
          <a:p>
            <a:pPr algn="r"/>
            <a:r>
              <a:rPr lang="pl-PL" dirty="0" smtClean="0"/>
              <a:t>Mgr Karolina Piech</a:t>
            </a:r>
          </a:p>
          <a:p>
            <a:pPr algn="r"/>
            <a:r>
              <a:rPr lang="pl-PL" dirty="0" smtClean="0"/>
              <a:t>Katedra Prawa Karnego Materialnego</a:t>
            </a:r>
          </a:p>
          <a:p>
            <a:pPr algn="r"/>
            <a:r>
              <a:rPr lang="pl-PL" dirty="0" smtClean="0"/>
              <a:t>Wydział Prawa, Administracji i Ekonomii</a:t>
            </a:r>
          </a:p>
          <a:p>
            <a:pPr algn="r"/>
            <a:r>
              <a:rPr lang="pl-PL" dirty="0" smtClean="0"/>
              <a:t>Uniwersytet Wrocławski</a:t>
            </a:r>
            <a:endParaRPr lang="pl-PL" dirty="0"/>
          </a:p>
        </p:txBody>
      </p:sp>
    </p:spTree>
    <p:extLst>
      <p:ext uri="{BB962C8B-B14F-4D97-AF65-F5344CB8AC3E}">
        <p14:creationId xmlns:p14="http://schemas.microsoft.com/office/powerpoint/2010/main" val="433653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lstStyle/>
          <a:p>
            <a:pPr marL="0" indent="0" algn="just">
              <a:buNone/>
            </a:pPr>
            <a:r>
              <a:rPr lang="pl-PL" dirty="0" smtClean="0"/>
              <a:t>„Dokonanie </a:t>
            </a:r>
            <a:r>
              <a:rPr lang="pl-PL" dirty="0"/>
              <a:t>czynu w ramach współsprawstwa umożliwia przypisanie danego przestępstwa także takiej osobie, która nie wykonywała wszystkich znamion czynu zabronionego, a tylko niektóre, albo w powiązaniu z innymi osobami, w ramach podziału ról, dokonywała innych istotnych dla realizacji znamion takiego czynu </a:t>
            </a:r>
            <a:r>
              <a:rPr lang="pl-PL" dirty="0" smtClean="0"/>
              <a:t>czynności”. </a:t>
            </a:r>
          </a:p>
          <a:p>
            <a:pPr marL="0" indent="0" algn="r">
              <a:buNone/>
            </a:pPr>
            <a:r>
              <a:rPr lang="pl-PL" dirty="0" smtClean="0"/>
              <a:t>Wyrok SA w Warszawie z 19.12.2017 r.</a:t>
            </a:r>
          </a:p>
          <a:p>
            <a:pPr marL="0" indent="0" algn="r">
              <a:buNone/>
            </a:pPr>
            <a:r>
              <a:rPr lang="pl-PL" dirty="0" smtClean="0"/>
              <a:t>Sygn. akt II </a:t>
            </a:r>
            <a:r>
              <a:rPr lang="pl-PL" dirty="0" err="1" smtClean="0"/>
              <a:t>AKa</a:t>
            </a:r>
            <a:r>
              <a:rPr lang="pl-PL" dirty="0" smtClean="0"/>
              <a:t> 367/17</a:t>
            </a:r>
            <a:endParaRPr lang="pl-PL" dirty="0"/>
          </a:p>
        </p:txBody>
      </p:sp>
    </p:spTree>
    <p:extLst>
      <p:ext uri="{BB962C8B-B14F-4D97-AF65-F5344CB8AC3E}">
        <p14:creationId xmlns:p14="http://schemas.microsoft.com/office/powerpoint/2010/main" val="4120688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normAutofit fontScale="85000" lnSpcReduction="20000"/>
          </a:bodyPr>
          <a:lstStyle/>
          <a:p>
            <a:pPr marL="0" indent="0" algn="just">
              <a:buNone/>
            </a:pPr>
            <a:r>
              <a:rPr lang="pl-PL" dirty="0" smtClean="0"/>
              <a:t>„Dla </a:t>
            </a:r>
            <a:r>
              <a:rPr lang="pl-PL" dirty="0"/>
              <a:t>przypisania współsprawstwa w przestępstwie określonym w art. 280 § 2 k.k. nie jest wymagane, aby każdy ze sprawców posługiwał się bronią palną, nożem lub innym podobnie niebezpiecznym przedmiotem albo środkiem obezwładniającym. Wystarczy, że czyni to jeden ze współdziałających, zaś pozostali obejmują swoim zamiarem zespół przedmiotowych znamion przestępnego działania. Surowsza odpowiedzialność za współdziałanie z osobą posługującą się bronią palną, nożem lub niebezpiecznym przedmiotem, a także ze sprawcą działającym w sposób niebezpieczny dla życia, wchodzi zatem w grę wówczas, gdy sprawca obejmował swoją świadomością takie zachowanie innej osoby i co najmniej się z nim </a:t>
            </a:r>
            <a:r>
              <a:rPr lang="pl-PL" dirty="0" smtClean="0"/>
              <a:t>godził”.</a:t>
            </a:r>
          </a:p>
          <a:p>
            <a:pPr marL="0" indent="0" algn="r">
              <a:buNone/>
            </a:pPr>
            <a:r>
              <a:rPr lang="pl-PL" dirty="0" smtClean="0"/>
              <a:t>Wyrok SA w Szczecinie z 12.12.2017 r.</a:t>
            </a:r>
          </a:p>
          <a:p>
            <a:pPr marL="0" indent="0" algn="r">
              <a:buNone/>
            </a:pPr>
            <a:r>
              <a:rPr lang="pl-PL" dirty="0" smtClean="0"/>
              <a:t>II </a:t>
            </a:r>
            <a:r>
              <a:rPr lang="pl-PL" dirty="0" err="1" smtClean="0"/>
              <a:t>AKa</a:t>
            </a:r>
            <a:r>
              <a:rPr lang="pl-PL" dirty="0" smtClean="0"/>
              <a:t> 155/17</a:t>
            </a:r>
            <a:endParaRPr lang="pl-PL" dirty="0"/>
          </a:p>
        </p:txBody>
      </p:sp>
    </p:spTree>
    <p:extLst>
      <p:ext uri="{BB962C8B-B14F-4D97-AF65-F5344CB8AC3E}">
        <p14:creationId xmlns:p14="http://schemas.microsoft.com/office/powerpoint/2010/main" val="684261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340768"/>
            <a:ext cx="8229600" cy="4525963"/>
          </a:xfrm>
        </p:spPr>
        <p:txBody>
          <a:bodyPr/>
          <a:lstStyle/>
          <a:p>
            <a:pPr marL="0" indent="0" algn="just">
              <a:buNone/>
            </a:pPr>
            <a:r>
              <a:rPr lang="pl-PL" dirty="0" smtClean="0"/>
              <a:t>„Wszyscy </a:t>
            </a:r>
            <a:r>
              <a:rPr lang="pl-PL" dirty="0"/>
              <a:t>współsprawcy nie muszą się z sobą stykać, a nawet znać i nie muszą posiadać szczegółowej wiedzy o działaniach </a:t>
            </a:r>
            <a:r>
              <a:rPr lang="pl-PL" dirty="0" smtClean="0"/>
              <a:t>innych”</a:t>
            </a:r>
          </a:p>
          <a:p>
            <a:pPr marL="0" indent="0">
              <a:buNone/>
            </a:pPr>
            <a:endParaRPr lang="pl-PL" dirty="0" smtClean="0"/>
          </a:p>
          <a:p>
            <a:pPr marL="0" indent="0" algn="r">
              <a:buNone/>
            </a:pPr>
            <a:r>
              <a:rPr lang="pl-PL" dirty="0" smtClean="0"/>
              <a:t>Wyrok SA w Szczecinie z 16.11.2017 r.</a:t>
            </a:r>
          </a:p>
          <a:p>
            <a:pPr marL="0" indent="0" algn="r">
              <a:buNone/>
            </a:pPr>
            <a:r>
              <a:rPr lang="pl-PL" dirty="0" smtClean="0"/>
              <a:t>Sygn. akt II </a:t>
            </a:r>
            <a:r>
              <a:rPr lang="pl-PL" dirty="0" err="1" smtClean="0"/>
              <a:t>AKa</a:t>
            </a:r>
            <a:r>
              <a:rPr lang="pl-PL" dirty="0" smtClean="0"/>
              <a:t> 87/17</a:t>
            </a:r>
            <a:endParaRPr lang="pl-PL" dirty="0"/>
          </a:p>
        </p:txBody>
      </p:sp>
    </p:spTree>
    <p:extLst>
      <p:ext uri="{BB962C8B-B14F-4D97-AF65-F5344CB8AC3E}">
        <p14:creationId xmlns:p14="http://schemas.microsoft.com/office/powerpoint/2010/main" val="2709881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62500" lnSpcReduction="20000"/>
          </a:bodyPr>
          <a:lstStyle/>
          <a:p>
            <a:pPr marL="0" indent="0" algn="just">
              <a:buNone/>
            </a:pPr>
            <a:r>
              <a:rPr lang="pl-PL" dirty="0" smtClean="0"/>
              <a:t>„Istotą </a:t>
            </a:r>
            <a:r>
              <a:rPr lang="pl-PL" dirty="0"/>
              <a:t>współsprawstwa jest oparte na porozumieniu wspólne działanie, co najmniej dwóch osób, z których każda obejmuje swym zamiarem urzeczywistnienie wszystkich określonych przedmiotowych znamion czynu przestępnego. Obiektywnym elementem współsprawstwa jest nie tylko wspólna (w sensie przedmiotowym) realizacja znamion określonej w odpowiednim przepisie tzw. czynności czasownikowej, lecz także taka sytuacja, która charakteryzuje się tym, że czyn jednego współsprawcy stanowi dopełnienie czynu drugiego współsprawcy albo popełnione przestępstwo jest wynikiem czynności przedsięwziętych przez współsprawców w ramach dokonanego przez nich podziału ról w przestępnej akcji.</a:t>
            </a:r>
          </a:p>
          <a:p>
            <a:pPr marL="0" indent="0" algn="just">
              <a:buNone/>
            </a:pPr>
            <a:r>
              <a:rPr lang="pl-PL" dirty="0" smtClean="0"/>
              <a:t>Subiektywnym </a:t>
            </a:r>
            <a:r>
              <a:rPr lang="pl-PL" dirty="0"/>
              <a:t>elementem, a zarazem warunkiem koniecznym współsprawstwa jest porozumienie, oznaczające nie tylko wzajemne uzgodnienie przez wszystkich współsprawców woli popełnienia przestępstwa, lecz także świadome współdziałanie, co najmniej dwóch osób w akcji przestępnej. Porozumienie to jest tym czynnikiem podmiotowym, który łączy w jedną całość wzajemnie dopełniające się przestępne działania kilku osób, co w konsekwencji pozwala przypisać każdej z nich również i tę czynność sprawczą, która przedsięwzięła inna osoba współdziałająca świadomie w popełnieniu </a:t>
            </a:r>
            <a:r>
              <a:rPr lang="pl-PL" dirty="0" smtClean="0"/>
              <a:t>przestępstwa”.</a:t>
            </a:r>
          </a:p>
          <a:p>
            <a:pPr marL="0" indent="0" algn="r">
              <a:buNone/>
            </a:pPr>
            <a:r>
              <a:rPr lang="pl-PL" dirty="0" smtClean="0"/>
              <a:t>Wyrok SA w Katowicach z 3.11.2017.</a:t>
            </a:r>
          </a:p>
          <a:p>
            <a:pPr marL="0" indent="0" algn="r">
              <a:buNone/>
            </a:pPr>
            <a:r>
              <a:rPr lang="pl-PL" dirty="0" smtClean="0"/>
              <a:t>Sygn. akt II </a:t>
            </a:r>
            <a:r>
              <a:rPr lang="pl-PL" dirty="0" err="1" smtClean="0"/>
              <a:t>AKa</a:t>
            </a:r>
            <a:r>
              <a:rPr lang="pl-PL" dirty="0" smtClean="0"/>
              <a:t> 366/17</a:t>
            </a:r>
            <a:endParaRPr lang="pl-PL" dirty="0"/>
          </a:p>
        </p:txBody>
      </p:sp>
    </p:spTree>
    <p:extLst>
      <p:ext uri="{BB962C8B-B14F-4D97-AF65-F5344CB8AC3E}">
        <p14:creationId xmlns:p14="http://schemas.microsoft.com/office/powerpoint/2010/main" val="3083051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lnSpcReduction="10000"/>
          </a:bodyPr>
          <a:lstStyle/>
          <a:p>
            <a:pPr marL="0" indent="0" algn="just">
              <a:buNone/>
            </a:pPr>
            <a:r>
              <a:rPr lang="pl-PL" dirty="0" smtClean="0"/>
              <a:t>„O </a:t>
            </a:r>
            <a:r>
              <a:rPr lang="pl-PL" dirty="0"/>
              <a:t>wspólnym działaniu możemy mówić nie tylko wtedy, gdy każdy ze współsprawców realizuje część znamion czynu zabronionego, ale także wtedy, gdy współdziałający nie realizuje żadnego znamienia czasownikowego uzgodnionego czynu zabronionego, ale wykonane wcześniej przez niego czynności stanowią istotny wkład we wspólne </a:t>
            </a:r>
            <a:r>
              <a:rPr lang="pl-PL" dirty="0" smtClean="0"/>
              <a:t>przedsięwzięcie”.</a:t>
            </a:r>
          </a:p>
          <a:p>
            <a:pPr marL="0" indent="0" algn="just">
              <a:buNone/>
            </a:pPr>
            <a:endParaRPr lang="pl-PL" dirty="0" smtClean="0"/>
          </a:p>
          <a:p>
            <a:pPr marL="0" indent="0" algn="r">
              <a:buNone/>
            </a:pPr>
            <a:r>
              <a:rPr lang="pl-PL" dirty="0" smtClean="0"/>
              <a:t>Wyrok SA w Szczecinie z 12.10.2017.</a:t>
            </a:r>
          </a:p>
          <a:p>
            <a:pPr marL="0" indent="0" algn="r">
              <a:buNone/>
            </a:pPr>
            <a:r>
              <a:rPr lang="pl-PL" dirty="0" smtClean="0"/>
              <a:t>Sygn. akt II </a:t>
            </a:r>
            <a:r>
              <a:rPr lang="pl-PL" dirty="0" err="1" smtClean="0"/>
              <a:t>AKa</a:t>
            </a:r>
            <a:r>
              <a:rPr lang="pl-PL" dirty="0" smtClean="0"/>
              <a:t> 53/17</a:t>
            </a:r>
            <a:endParaRPr lang="pl-PL" dirty="0"/>
          </a:p>
        </p:txBody>
      </p:sp>
    </p:spTree>
    <p:extLst>
      <p:ext uri="{BB962C8B-B14F-4D97-AF65-F5344CB8AC3E}">
        <p14:creationId xmlns:p14="http://schemas.microsoft.com/office/powerpoint/2010/main" val="1108897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77500" lnSpcReduction="20000"/>
          </a:bodyPr>
          <a:lstStyle/>
          <a:p>
            <a:pPr marL="0" indent="0" algn="just">
              <a:buNone/>
            </a:pPr>
            <a:r>
              <a:rPr lang="pl-PL" dirty="0" smtClean="0"/>
              <a:t>„Działanie </a:t>
            </a:r>
            <a:r>
              <a:rPr lang="pl-PL" dirty="0"/>
              <a:t>wspólnie i w porozumieniu w rozumieniu art. 18 § 1 k.k. nie ogranicza się do takich sytuacji, gdy wszystkie elementy i przebieg podjętego działania wynikają z uprzedniego uzgodnienia między współdziałającymi, lecz mieści w sobie również takie działania, których podjęcie dyktuje czy wymusza dynamiczny rozwój wydarzeń, o ile postawa współdziałającego nie dostarczy podstaw do przyjęcia, iż nie akceptuje on działań nieuzgodnionych, wykraczających poza zakres wstępnego porozumienia. Jedynie wówczas możliwe jest uznanie, iż sprawca ten ponosi odpowiedzialność w granicach swego pierwotnego zamiaru, z wyłączeniem czynności stanowiących nieakceptowany eksces </a:t>
            </a:r>
            <a:r>
              <a:rPr lang="pl-PL" dirty="0" smtClean="0"/>
              <a:t>współdziałającego”.</a:t>
            </a:r>
          </a:p>
          <a:p>
            <a:pPr marL="0" indent="0" algn="r">
              <a:buNone/>
            </a:pPr>
            <a:r>
              <a:rPr lang="pl-PL" dirty="0" smtClean="0"/>
              <a:t>Wyrok SA we Wrocławiu z 31.08.2017.</a:t>
            </a:r>
          </a:p>
          <a:p>
            <a:pPr marL="0" indent="0" algn="r">
              <a:buNone/>
            </a:pPr>
            <a:r>
              <a:rPr lang="pl-PL" dirty="0" smtClean="0"/>
              <a:t>Sygn. akt II </a:t>
            </a:r>
            <a:r>
              <a:rPr lang="pl-PL" dirty="0" err="1" smtClean="0"/>
              <a:t>AKa</a:t>
            </a:r>
            <a:r>
              <a:rPr lang="pl-PL" dirty="0" smtClean="0"/>
              <a:t> 214/17</a:t>
            </a:r>
            <a:endParaRPr lang="pl-PL" dirty="0"/>
          </a:p>
        </p:txBody>
      </p:sp>
    </p:spTree>
    <p:extLst>
      <p:ext uri="{BB962C8B-B14F-4D97-AF65-F5344CB8AC3E}">
        <p14:creationId xmlns:p14="http://schemas.microsoft.com/office/powerpoint/2010/main" val="1094435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80728"/>
            <a:ext cx="8424936" cy="5328592"/>
          </a:xfrm>
        </p:spPr>
        <p:txBody>
          <a:bodyPr>
            <a:normAutofit fontScale="70000" lnSpcReduction="20000"/>
          </a:bodyPr>
          <a:lstStyle/>
          <a:p>
            <a:pPr marL="0" indent="0" algn="just">
              <a:buNone/>
            </a:pPr>
            <a:r>
              <a:rPr lang="pl-PL" dirty="0" smtClean="0"/>
              <a:t>„Obiektywnym </a:t>
            </a:r>
            <a:r>
              <a:rPr lang="pl-PL" dirty="0"/>
              <a:t>elementem współsprawstwa jest nie tylko wspólna (w sensie przedmiotowym) realizacja znamion określonej w odpowiednim przepisie tzw. czynności czasownikowej, lecz także taka sytuacja, która charakteryzuje się tym, że czyn jednego współsprawcy stanowi dopełnienie czynu drugiego współsprawcy albo popełnione przestępstwo jest wynikiem czynności przedsięwziętych przez współsprawców w ramach dokonanego przez nich podziału ról w przestępnej akcji. Natomiast subiektywnym elementem, a zarazem warunkiem niezbędnym współsprawstwa jest porozumienie oznaczające nie tylko wzajemne uzgodnienie przez wszystkich współsprawców woli popełnienia przestępstwa, lecz także świadome współdziałanie w akcji przestępnej. Porozumienie może zostać zawarte przedtem lub nawet w trakcie czynu, może mieć charakter zarówno wyraźny jak i </a:t>
            </a:r>
            <a:r>
              <a:rPr lang="pl-PL" dirty="0" err="1"/>
              <a:t>konkludentny</a:t>
            </a:r>
            <a:r>
              <a:rPr lang="pl-PL" dirty="0"/>
              <a:t>. Może do niego dojść nawet w sposób dorozumiany, najpóźniej w momencie realizacji czynności </a:t>
            </a:r>
            <a:r>
              <a:rPr lang="pl-PL" dirty="0" smtClean="0"/>
              <a:t>sprawczych”.</a:t>
            </a:r>
          </a:p>
          <a:p>
            <a:pPr marL="0" indent="0" algn="just">
              <a:buNone/>
            </a:pPr>
            <a:endParaRPr lang="pl-PL" dirty="0" smtClean="0"/>
          </a:p>
          <a:p>
            <a:pPr marL="0" indent="0" algn="r">
              <a:buNone/>
            </a:pPr>
            <a:r>
              <a:rPr lang="pl-PL" dirty="0" smtClean="0"/>
              <a:t>Wyrok SA w Białymstoku z 24.05.2016.</a:t>
            </a:r>
          </a:p>
          <a:p>
            <a:pPr marL="0" indent="0" algn="r">
              <a:buNone/>
            </a:pPr>
            <a:r>
              <a:rPr lang="pl-PL" dirty="0" smtClean="0"/>
              <a:t>Sygn. akt II </a:t>
            </a:r>
            <a:r>
              <a:rPr lang="pl-PL" dirty="0" err="1" smtClean="0"/>
              <a:t>AKa</a:t>
            </a:r>
            <a:r>
              <a:rPr lang="pl-PL" dirty="0" smtClean="0"/>
              <a:t> 64/16</a:t>
            </a:r>
            <a:endParaRPr lang="pl-PL" dirty="0"/>
          </a:p>
        </p:txBody>
      </p:sp>
    </p:spTree>
    <p:extLst>
      <p:ext uri="{BB962C8B-B14F-4D97-AF65-F5344CB8AC3E}">
        <p14:creationId xmlns:p14="http://schemas.microsoft.com/office/powerpoint/2010/main" val="436831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dirty="0" smtClean="0"/>
              <a:t>„Podżeganie </a:t>
            </a:r>
            <a:r>
              <a:rPr lang="pl-PL" dirty="0"/>
              <a:t>jest dokonane z chwilą zakończenia czynności nakłaniania innych osób do popełnienia określonego czynu zabronionego. Późniejsze popełnienie tego czynu nie ma znaczenia dla bytu </a:t>
            </a:r>
            <a:r>
              <a:rPr lang="pl-PL" dirty="0" smtClean="0"/>
              <a:t>podżegania”.</a:t>
            </a:r>
          </a:p>
          <a:p>
            <a:pPr marL="0" indent="0" algn="just">
              <a:buNone/>
            </a:pPr>
            <a:endParaRPr lang="pl-PL" dirty="0" smtClean="0"/>
          </a:p>
          <a:p>
            <a:pPr marL="0" indent="0" algn="r">
              <a:buNone/>
            </a:pPr>
            <a:r>
              <a:rPr lang="pl-PL" dirty="0" smtClean="0"/>
              <a:t>Wyrok SA w Krakowie z 14.12.2016.</a:t>
            </a:r>
          </a:p>
          <a:p>
            <a:pPr marL="0" indent="0" algn="r">
              <a:buNone/>
            </a:pPr>
            <a:r>
              <a:rPr lang="pl-PL" dirty="0" smtClean="0"/>
              <a:t>Sygn. akt II </a:t>
            </a:r>
            <a:r>
              <a:rPr lang="pl-PL" dirty="0" err="1" smtClean="0"/>
              <a:t>AKa</a:t>
            </a:r>
            <a:r>
              <a:rPr lang="pl-PL" dirty="0" smtClean="0"/>
              <a:t> 231/16</a:t>
            </a:r>
          </a:p>
          <a:p>
            <a:pPr marL="0" indent="0">
              <a:buNone/>
            </a:pPr>
            <a:endParaRPr lang="pl-PL" dirty="0"/>
          </a:p>
        </p:txBody>
      </p:sp>
    </p:spTree>
    <p:extLst>
      <p:ext uri="{BB962C8B-B14F-4D97-AF65-F5344CB8AC3E}">
        <p14:creationId xmlns:p14="http://schemas.microsoft.com/office/powerpoint/2010/main" val="2902680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291264" cy="5217443"/>
          </a:xfrm>
        </p:spPr>
        <p:txBody>
          <a:bodyPr>
            <a:normAutofit fontScale="92500" lnSpcReduction="20000"/>
          </a:bodyPr>
          <a:lstStyle/>
          <a:p>
            <a:pPr marL="0" indent="0" algn="just">
              <a:buNone/>
            </a:pPr>
            <a:r>
              <a:rPr lang="pl-PL" dirty="0" smtClean="0"/>
              <a:t>„Dla </a:t>
            </a:r>
            <a:r>
              <a:rPr lang="pl-PL" dirty="0"/>
              <a:t>przypisania odpowiedzialności za popełnienie przestępstwa oszustwa w jego formie zjawiskowej pomocnictwa wystarcza, aby sprawca swoim zachowaniem obiektywnie ułatwił innej osobie popełnienie czynu zabronionego i aby mając tego świadomość co najmniej godził się. Przestępstwo to jest dokonane w momencie fatycznego ułatwienia popełnienia czynu zabronionego, a i nie w momencie niekorzystnego rozporządzenia mieniem przez </a:t>
            </a:r>
            <a:r>
              <a:rPr lang="pl-PL" dirty="0" smtClean="0"/>
              <a:t>pokrzywdzonego”</a:t>
            </a:r>
          </a:p>
          <a:p>
            <a:pPr marL="0" indent="0">
              <a:buNone/>
            </a:pPr>
            <a:endParaRPr lang="pl-PL" dirty="0"/>
          </a:p>
          <a:p>
            <a:pPr marL="0" indent="0" algn="r">
              <a:buNone/>
            </a:pPr>
            <a:r>
              <a:rPr lang="pl-PL" dirty="0" smtClean="0"/>
              <a:t>Wyrok SA w Warszawie z 30.06.2016.</a:t>
            </a:r>
          </a:p>
          <a:p>
            <a:pPr marL="0" indent="0" algn="r">
              <a:buNone/>
            </a:pPr>
            <a:r>
              <a:rPr lang="pl-PL" dirty="0" smtClean="0"/>
              <a:t>Sygn. akt II </a:t>
            </a:r>
            <a:r>
              <a:rPr lang="pl-PL" dirty="0" err="1" smtClean="0"/>
              <a:t>AKa</a:t>
            </a:r>
            <a:r>
              <a:rPr lang="pl-PL" dirty="0" smtClean="0"/>
              <a:t> 177/16 </a:t>
            </a:r>
            <a:endParaRPr lang="pl-PL" dirty="0"/>
          </a:p>
        </p:txBody>
      </p:sp>
    </p:spTree>
    <p:extLst>
      <p:ext uri="{BB962C8B-B14F-4D97-AF65-F5344CB8AC3E}">
        <p14:creationId xmlns:p14="http://schemas.microsoft.com/office/powerpoint/2010/main" val="304170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424936" cy="5688632"/>
          </a:xfrm>
        </p:spPr>
        <p:txBody>
          <a:bodyPr>
            <a:normAutofit fontScale="55000" lnSpcReduction="20000"/>
          </a:bodyPr>
          <a:lstStyle/>
          <a:p>
            <a:pPr marL="0" indent="0" algn="just">
              <a:buNone/>
            </a:pPr>
            <a:r>
              <a:rPr lang="pl-PL" dirty="0" smtClean="0"/>
              <a:t>„Sprawstwo </a:t>
            </a:r>
            <a:r>
              <a:rPr lang="pl-PL" dirty="0"/>
              <a:t>kierownicze zachodzi, gdy sprawca kieruje wykonaniem czynu zabronionego przez inną osobę. Kierowanie takie polega na faktycznym panowaniu nad przebiegiem oraz realizacją znamion czynu zabronionego przez bezpośredniego wykonawcę. Nie ma powodów, aby odmówić statusu sprawcy kierowniczego osobie, która poweźmie zamysł realizacji akcji przestępczej, wyznaczy listę celów ataku, przygotuje plan działania, wyszuka wykonawców poszczególnych ról, przygotuje dla nich narzędzia lub środki działania, rozdzieli zadania, wyznaczy czas i wskaże miejsce popełnienia zamierzonego czynu. W tej postaci sprawstwa kierowniczego czynności przygotowawcze oraz nakłonienie bezpośrednich wykonawców do udziału w przestępstwie są jedynie fragmentami szerszego i daleko bardziej złożonego zachowania. Sprawca kierowniczy realizuje swój własny zamiar popełnienia czynu zabronionego, tyle tylko, że bezpośrednie czynności wykonawcze podejmują osoby specjalnie w tym celu zaangażowane.</a:t>
            </a:r>
          </a:p>
          <a:p>
            <a:pPr marL="0" indent="0" algn="just">
              <a:buNone/>
            </a:pPr>
            <a:r>
              <a:rPr lang="pl-PL" dirty="0" smtClean="0"/>
              <a:t>Postacią </a:t>
            </a:r>
            <a:r>
              <a:rPr lang="pl-PL" dirty="0"/>
              <a:t>sprawstwa jest także polecenie wykonania czynu zabronionego innej osobie przy wykorzystaniu jej uzależnienia od polecającego. Sprowadza się to do swoistego władztwa nad bezpośrednim wykonawcą, bez władztwa nad realizacją czynu zabronionego przez bezpośredniego wykonawcę, który pozostaje w zależności od polecającego, wynikającej z konkretnego, choćby niemającego formalnego charakteru. Chodzi więc o rodzaj podporządkowania, podległości (nie tylko służbowej) czy szczególnego położenia osoby, wobec której sprawca kieruje polecenie, co sprawia, że wykonanie polecenia jest dla wykonawcy konieczne, bo odmowa spowoduje dla niego negatywne </a:t>
            </a:r>
            <a:r>
              <a:rPr lang="pl-PL" dirty="0" smtClean="0"/>
              <a:t>skutki”.</a:t>
            </a:r>
          </a:p>
          <a:p>
            <a:pPr marL="0" indent="0" algn="r">
              <a:buNone/>
            </a:pPr>
            <a:r>
              <a:rPr lang="pl-PL" dirty="0" smtClean="0"/>
              <a:t>Wyrok SA w Krakowie z 26.11.2016. </a:t>
            </a:r>
          </a:p>
          <a:p>
            <a:pPr marL="0" indent="0" algn="r">
              <a:buNone/>
            </a:pPr>
            <a:r>
              <a:rPr lang="pl-PL" dirty="0" smtClean="0"/>
              <a:t>Sygn. akt 197/15</a:t>
            </a:r>
            <a:endParaRPr lang="pl-PL" dirty="0"/>
          </a:p>
        </p:txBody>
      </p:sp>
    </p:spTree>
    <p:extLst>
      <p:ext uri="{BB962C8B-B14F-4D97-AF65-F5344CB8AC3E}">
        <p14:creationId xmlns:p14="http://schemas.microsoft.com/office/powerpoint/2010/main" val="197321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lstStyle/>
          <a:p>
            <a:r>
              <a:rPr lang="pl-PL" dirty="0" smtClean="0"/>
              <a:t>Koncepcja jednolitego sprawstwa</a:t>
            </a:r>
            <a:endParaRPr lang="pl-PL" dirty="0"/>
          </a:p>
        </p:txBody>
      </p:sp>
      <p:sp>
        <p:nvSpPr>
          <p:cNvPr id="3" name="Symbol zastępczy zawartości 2"/>
          <p:cNvSpPr>
            <a:spLocks noGrp="1"/>
          </p:cNvSpPr>
          <p:nvPr>
            <p:ph idx="1"/>
          </p:nvPr>
        </p:nvSpPr>
        <p:spPr>
          <a:xfrm>
            <a:off x="0" y="1196752"/>
            <a:ext cx="8964488" cy="5472608"/>
          </a:xfrm>
        </p:spPr>
        <p:txBody>
          <a:bodyPr>
            <a:normAutofit fontScale="40000" lnSpcReduction="20000"/>
          </a:bodyPr>
          <a:lstStyle/>
          <a:p>
            <a:pPr marL="0" indent="0" algn="just">
              <a:buNone/>
            </a:pPr>
            <a:r>
              <a:rPr lang="pl-PL" sz="4000" dirty="0" smtClean="0"/>
              <a:t>„W </a:t>
            </a:r>
            <a:r>
              <a:rPr lang="pl-PL" sz="4000" dirty="0"/>
              <a:t>tym ujęciu sprawstwo obejmowało </a:t>
            </a:r>
            <a:r>
              <a:rPr lang="pl-PL" sz="4000" dirty="0" smtClean="0"/>
              <a:t>nie </a:t>
            </a:r>
            <a:r>
              <a:rPr lang="pl-PL" sz="4000" dirty="0"/>
              <a:t>tylko tego, kto swoim zachowaniem wypełnił opisane w ustawie cechy zachowania przestępnego, </a:t>
            </a:r>
            <a:r>
              <a:rPr lang="pl-PL" sz="4000" dirty="0" smtClean="0"/>
              <a:t>lecz także </a:t>
            </a:r>
            <a:r>
              <a:rPr lang="pl-PL" sz="4000" dirty="0"/>
              <a:t>tych, którzy wszystkich tych warunków swoim zachowaniem się nie zrealizowali, lecz np. przyczynili </a:t>
            </a:r>
            <a:r>
              <a:rPr lang="pl-PL" sz="4000" dirty="0" smtClean="0"/>
              <a:t>się do </a:t>
            </a:r>
            <a:r>
              <a:rPr lang="pl-PL" sz="4000" dirty="0"/>
              <a:t>wypełnienia tych warunków przez inną osobę, oddziałując na nią lub współdziałając z nią w ten sposób, że </a:t>
            </a:r>
            <a:r>
              <a:rPr lang="pl-PL" sz="4000" dirty="0" smtClean="0"/>
              <a:t>ich zachowania </a:t>
            </a:r>
            <a:r>
              <a:rPr lang="pl-PL" sz="4000" dirty="0"/>
              <a:t>jawiły się jako jeden z warunków koniecznych popełnienia </a:t>
            </a:r>
            <a:r>
              <a:rPr lang="pl-PL" sz="4000" dirty="0" smtClean="0"/>
              <a:t>przestępstwa . </a:t>
            </a:r>
            <a:r>
              <a:rPr lang="pl-PL" sz="4000" dirty="0"/>
              <a:t>Oparcie </a:t>
            </a:r>
            <a:r>
              <a:rPr lang="pl-PL" sz="4000" dirty="0" smtClean="0"/>
              <a:t>odpowiedzialności za </a:t>
            </a:r>
            <a:r>
              <a:rPr lang="pl-PL" sz="4000" dirty="0"/>
              <a:t>współuczestniczenie w popełnieniu </a:t>
            </a:r>
            <a:r>
              <a:rPr lang="pl-PL" sz="4000" dirty="0" smtClean="0"/>
              <a:t> przestępstwa </a:t>
            </a:r>
            <a:r>
              <a:rPr lang="pl-PL" sz="4000" dirty="0"/>
              <a:t>na szerokim rozumieniu sprawstwa skutkowało </a:t>
            </a:r>
            <a:r>
              <a:rPr lang="pl-PL" sz="4000" dirty="0" smtClean="0"/>
              <a:t>przypisaniem wielu </a:t>
            </a:r>
            <a:r>
              <a:rPr lang="pl-PL" sz="4000" dirty="0"/>
              <a:t>osobom odpowiedzialności za jedno przestępstwo, popełniane jednocześnie przez kilka osób, </a:t>
            </a:r>
            <a:r>
              <a:rPr lang="pl-PL" sz="4000" dirty="0" smtClean="0"/>
              <a:t>których rola </a:t>
            </a:r>
            <a:r>
              <a:rPr lang="pl-PL" sz="4000" dirty="0"/>
              <a:t>w realizacji czynu przestępnego była </a:t>
            </a:r>
            <a:r>
              <a:rPr lang="pl-PL" sz="4000" dirty="0" smtClean="0"/>
              <a:t>zróżnicowana. </a:t>
            </a:r>
            <a:r>
              <a:rPr lang="pl-PL" sz="4000" dirty="0"/>
              <a:t>Zakres warunków uzasadniających uznanie </a:t>
            </a:r>
            <a:r>
              <a:rPr lang="pl-PL" sz="4000" dirty="0" smtClean="0"/>
              <a:t>współdziałającego za </a:t>
            </a:r>
            <a:r>
              <a:rPr lang="pl-PL" sz="4000" dirty="0"/>
              <a:t>sprawcę przestępstwa bywał różnie określany od bardzo ogólnie ujętego sformułowania, według </a:t>
            </a:r>
            <a:r>
              <a:rPr lang="pl-PL" sz="4000" dirty="0" smtClean="0"/>
              <a:t>którego każdy</a:t>
            </a:r>
            <a:r>
              <a:rPr lang="pl-PL" sz="4000" dirty="0"/>
              <a:t>, kto współdziałał w popełnieniu przestępstwa, jest jego </a:t>
            </a:r>
            <a:r>
              <a:rPr lang="pl-PL" sz="4000" dirty="0" smtClean="0"/>
              <a:t>sprawcą, </a:t>
            </a:r>
            <a:r>
              <a:rPr lang="pl-PL" sz="4000" dirty="0"/>
              <a:t>aż do formuł rozbudowanych, </a:t>
            </a:r>
            <a:r>
              <a:rPr lang="pl-PL" sz="4000" dirty="0" smtClean="0"/>
              <a:t>detalicznie określających </a:t>
            </a:r>
            <a:r>
              <a:rPr lang="pl-PL" sz="4000" dirty="0"/>
              <a:t>przesłanki uznania danego współdziałającego za </a:t>
            </a:r>
            <a:r>
              <a:rPr lang="pl-PL" sz="4000" dirty="0" smtClean="0"/>
              <a:t>sprawcę. </a:t>
            </a:r>
            <a:r>
              <a:rPr lang="pl-PL" sz="4000" dirty="0"/>
              <a:t>W najpełniejszej formie </a:t>
            </a:r>
            <a:r>
              <a:rPr lang="pl-PL" sz="4000" dirty="0" smtClean="0"/>
              <a:t>właściwej już </a:t>
            </a:r>
            <a:r>
              <a:rPr lang="pl-PL" sz="4000" dirty="0"/>
              <a:t>prawodawstwu nowożytnemu przyjmuje postać ustawowej regulacji pojęcia sprawstwo lub sprawca </a:t>
            </a:r>
            <a:r>
              <a:rPr lang="pl-PL" sz="4000" dirty="0" smtClean="0"/>
              <a:t>jako terminu </a:t>
            </a:r>
            <a:r>
              <a:rPr lang="pl-PL" sz="4000" dirty="0"/>
              <a:t>nadrzędnego, w której mieszczą się przesłanki, od spełnienia których uzależnione jest uznanie </a:t>
            </a:r>
            <a:r>
              <a:rPr lang="pl-PL" sz="4000" dirty="0" smtClean="0"/>
              <a:t>czynności samodzielnie </a:t>
            </a:r>
            <a:r>
              <a:rPr lang="pl-PL" sz="4000" dirty="0"/>
              <a:t>niewypełniających wszystkich znamion przestępstwa za jego </a:t>
            </a:r>
            <a:r>
              <a:rPr lang="pl-PL" sz="4000" dirty="0" smtClean="0"/>
              <a:t>sprawstwo. Podkreślić </a:t>
            </a:r>
            <a:r>
              <a:rPr lang="pl-PL" sz="4000" dirty="0"/>
              <a:t>należy, że </a:t>
            </a:r>
            <a:r>
              <a:rPr lang="pl-PL" sz="4000" dirty="0" smtClean="0"/>
              <a:t>ta technika</a:t>
            </a:r>
            <a:r>
              <a:rPr lang="pl-PL" sz="4000" dirty="0"/>
              <a:t>, chociaż oparta jest na powiązaniu zachowań współdziałających z czynem osoby bezpośrednio </a:t>
            </a:r>
            <a:r>
              <a:rPr lang="pl-PL" sz="4000" dirty="0" smtClean="0"/>
              <a:t>realizującej znamiona </a:t>
            </a:r>
            <a:r>
              <a:rPr lang="pl-PL" sz="4000" dirty="0"/>
              <a:t>przestępstwa, współdziałających nie uznaje jednak za osoby uczestniczące w cudzym </a:t>
            </a:r>
            <a:r>
              <a:rPr lang="pl-PL" sz="4000" dirty="0" smtClean="0"/>
              <a:t>przestępstwie, lecz </a:t>
            </a:r>
            <a:r>
              <a:rPr lang="pl-PL" sz="4000" dirty="0"/>
              <a:t>czyni z nich samodzielnych, równorzędnych z bezpośrednim wykonawcą, sprawców przestępstwa, </a:t>
            </a:r>
            <a:r>
              <a:rPr lang="pl-PL" sz="4000" dirty="0" smtClean="0"/>
              <a:t>których odpowiedzialność </a:t>
            </a:r>
            <a:r>
              <a:rPr lang="pl-PL" sz="4000" dirty="0"/>
              <a:t>jest wzajemnie całkowicie </a:t>
            </a:r>
            <a:r>
              <a:rPr lang="pl-PL" sz="4000" dirty="0" smtClean="0"/>
              <a:t>niezależna. </a:t>
            </a:r>
            <a:r>
              <a:rPr lang="pl-PL" sz="4000" dirty="0"/>
              <a:t>Ten sposób regulacji zakresu odpowiedzialności </a:t>
            </a:r>
            <a:r>
              <a:rPr lang="pl-PL" sz="4000" dirty="0" smtClean="0"/>
              <a:t>osób współdziałających </a:t>
            </a:r>
            <a:r>
              <a:rPr lang="pl-PL" sz="4000" dirty="0"/>
              <a:t>w popełnieniu przestępstwa określa się w literaturze karnistycznej mianem koncepcji </a:t>
            </a:r>
            <a:r>
              <a:rPr lang="pl-PL" sz="4000" dirty="0" smtClean="0"/>
              <a:t>jednolitego sprawstwa”</a:t>
            </a:r>
            <a:r>
              <a:rPr lang="pl-PL" dirty="0" smtClean="0"/>
              <a:t>.</a:t>
            </a:r>
          </a:p>
          <a:p>
            <a:pPr marL="0" indent="0" algn="r">
              <a:buNone/>
            </a:pPr>
            <a:r>
              <a:rPr lang="pl-PL" sz="4000" dirty="0" smtClean="0"/>
              <a:t>R. Dębski</a:t>
            </a:r>
          </a:p>
        </p:txBody>
      </p:sp>
    </p:spTree>
    <p:extLst>
      <p:ext uri="{BB962C8B-B14F-4D97-AF65-F5344CB8AC3E}">
        <p14:creationId xmlns:p14="http://schemas.microsoft.com/office/powerpoint/2010/main" val="952642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76672"/>
            <a:ext cx="8363272" cy="5649491"/>
          </a:xfrm>
        </p:spPr>
        <p:txBody>
          <a:bodyPr>
            <a:normAutofit fontScale="77500" lnSpcReduction="20000"/>
          </a:bodyPr>
          <a:lstStyle/>
          <a:p>
            <a:pPr marL="0" indent="0" algn="just">
              <a:buNone/>
            </a:pPr>
            <a:r>
              <a:rPr lang="pl-PL" dirty="0" smtClean="0"/>
              <a:t>„To </a:t>
            </a:r>
            <a:r>
              <a:rPr lang="pl-PL" dirty="0"/>
              <a:t>oskarżony precyzyjnie zaplanował całe przestępcze przedsięwzięcie objęte zarzutem, sformował grupę osób w nim współdziałających, podzielił między nimi role, wręczył bezpośredniemu sprawcy przedmiot przypominający broń palną służący do sterroryzowania pokrzywdzonej, wskazał miejsce zdarzenia, wydał polecenie współoskarżonemu do rozpoczęcia akcji przestępczej, którą z zewnątrz obserwował oraz cały czas w niej aktywnie partycypował, instruując go telefonicznie, co miał robić, a zatem mógł też w każdej chwili ją przerwać, by w efekcie przyjąć od drugiego ze współoskarżonych skradzione przedmioty. W tym kontekście sąd takie zachowanie uznał za realizujące znamiona sprawstwa kierowniczego rozboju, a więc czynu z art. 18 § 1 k.k. w zw. z art. 280 § 1 k.k</a:t>
            </a:r>
            <a:r>
              <a:rPr lang="pl-PL" dirty="0" smtClean="0"/>
              <a:t>.”.</a:t>
            </a:r>
          </a:p>
          <a:p>
            <a:pPr marL="0" indent="0">
              <a:buNone/>
            </a:pPr>
            <a:endParaRPr lang="pl-PL" dirty="0" smtClean="0"/>
          </a:p>
          <a:p>
            <a:pPr marL="0" indent="0" algn="r">
              <a:buNone/>
            </a:pPr>
            <a:r>
              <a:rPr lang="pl-PL" dirty="0" smtClean="0"/>
              <a:t>Wyrok SA w Katowicach z 16.01.2015.</a:t>
            </a:r>
          </a:p>
          <a:p>
            <a:pPr marL="0" indent="0" algn="r">
              <a:buNone/>
            </a:pPr>
            <a:r>
              <a:rPr lang="pl-PL" dirty="0" smtClean="0"/>
              <a:t>Sygn. akt II </a:t>
            </a:r>
            <a:r>
              <a:rPr lang="pl-PL" dirty="0" err="1" smtClean="0"/>
              <a:t>AKa</a:t>
            </a:r>
            <a:r>
              <a:rPr lang="pl-PL" dirty="0" smtClean="0"/>
              <a:t> 475/15</a:t>
            </a:r>
          </a:p>
          <a:p>
            <a:pPr marL="0" indent="0">
              <a:buNone/>
            </a:pPr>
            <a:endParaRPr lang="pl-PL" dirty="0"/>
          </a:p>
        </p:txBody>
      </p:sp>
    </p:spTree>
    <p:extLst>
      <p:ext uri="{BB962C8B-B14F-4D97-AF65-F5344CB8AC3E}">
        <p14:creationId xmlns:p14="http://schemas.microsoft.com/office/powerpoint/2010/main" val="1063181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92500" lnSpcReduction="20000"/>
          </a:bodyPr>
          <a:lstStyle/>
          <a:p>
            <a:pPr marL="0" indent="0" algn="just">
              <a:buNone/>
            </a:pPr>
            <a:r>
              <a:rPr lang="pl-PL" dirty="0" smtClean="0"/>
              <a:t>„Sprawcą </a:t>
            </a:r>
            <a:r>
              <a:rPr lang="pl-PL" dirty="0"/>
              <a:t>polecającym w rozumieniu art. 18 § 1 k.k. nie jest każdy, kto korzystając ze stosunku zależności sprawcy wykonawczego, wywiera na niego naciski i nakłania go do popełnienia przestępstwa, lecz tylko ten, kto z uwagi na charakter i stopień uzależnienia oraz podporządkowania sprawcy wykonawczego, staje się jego faktycznym dysponentem. W takim układzie zależności, wydane sprawcy wykonawczemu polecenie popełnienia czynu zabronionego jest dla niego wiążące i nie pozostawia mu żadnej swobody </a:t>
            </a:r>
            <a:r>
              <a:rPr lang="pl-PL" dirty="0" smtClean="0"/>
              <a:t>decyzyjnej”.</a:t>
            </a:r>
          </a:p>
          <a:p>
            <a:pPr marL="0" indent="0" algn="r">
              <a:buNone/>
            </a:pPr>
            <a:r>
              <a:rPr lang="pl-PL" dirty="0" smtClean="0"/>
              <a:t>Wyrok SA w Katowicach z 26.11.2014. </a:t>
            </a:r>
          </a:p>
          <a:p>
            <a:pPr marL="0" indent="0" algn="r">
              <a:buNone/>
            </a:pPr>
            <a:r>
              <a:rPr lang="pl-PL" dirty="0" smtClean="0"/>
              <a:t>Sygn. akt II </a:t>
            </a:r>
            <a:r>
              <a:rPr lang="pl-PL" dirty="0" err="1" smtClean="0"/>
              <a:t>AKa</a:t>
            </a:r>
            <a:r>
              <a:rPr lang="pl-PL" dirty="0" smtClean="0"/>
              <a:t> 287/14</a:t>
            </a:r>
            <a:endParaRPr lang="pl-PL" dirty="0"/>
          </a:p>
        </p:txBody>
      </p:sp>
    </p:spTree>
    <p:extLst>
      <p:ext uri="{BB962C8B-B14F-4D97-AF65-F5344CB8AC3E}">
        <p14:creationId xmlns:p14="http://schemas.microsoft.com/office/powerpoint/2010/main" val="4000981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496944" cy="6192688"/>
          </a:xfrm>
        </p:spPr>
        <p:txBody>
          <a:bodyPr>
            <a:normAutofit fontScale="77500" lnSpcReduction="20000"/>
          </a:bodyPr>
          <a:lstStyle/>
          <a:p>
            <a:pPr marL="0" indent="0" algn="just">
              <a:buNone/>
            </a:pPr>
            <a:r>
              <a:rPr lang="pl-PL" dirty="0" smtClean="0"/>
              <a:t>„Sprawca </a:t>
            </a:r>
            <a:r>
              <a:rPr lang="pl-PL" dirty="0"/>
              <a:t>kierowniczy nie wypełnia żadnego z warunków odpowiedzialności określanych przez znamiona czynu zabronionego, ponieważ sam nie wykonuje tego czynu. Przedmiotem działania sprawcy kierowniczego jest zachowanie innej osoby (bezpośredniego wykonawcy czynu zabronionego), które stanowi wypełnienie znamion przestępstwa poprzez rzeczywiste jego wykonanie. Bezpośrednio wykonujący czyn zabroniony jest "narzędziem", przy pomocy którego sprawca kierowniczy wykonuje czyn zabroniony. Treść działania sprawcy kierowniczego sprowadza się do władztwa nad przebiegiem realizacji znamion czynu zabronionego przez osobę kierującą i to w czasie jego wykonywania. W sytuacji kiedy oskarżony osobiście uczestniczył wraz z innymi w działaniu przestępczym i bezpośrednio realizował znamiona ustawowe przestępstwa, to sama koordynacja poszczególnych zachowań i ról oraz jego kierownicza rola w popełnieniu przestępstwa, nie może przesądzać o tym, że był on sprawcą </a:t>
            </a:r>
            <a:r>
              <a:rPr lang="pl-PL" dirty="0" smtClean="0"/>
              <a:t>kierowniczym”.</a:t>
            </a:r>
          </a:p>
          <a:p>
            <a:pPr marL="0" indent="0" algn="r">
              <a:buNone/>
            </a:pPr>
            <a:r>
              <a:rPr lang="pl-PL" dirty="0" smtClean="0"/>
              <a:t>Wyrok SA w Katowicach z 18.03.2014.</a:t>
            </a:r>
          </a:p>
          <a:p>
            <a:pPr marL="0" indent="0" algn="r">
              <a:buNone/>
            </a:pPr>
            <a:r>
              <a:rPr lang="pl-PL" dirty="0" smtClean="0"/>
              <a:t>Sygn. akt II </a:t>
            </a:r>
            <a:r>
              <a:rPr lang="pl-PL" dirty="0" err="1" smtClean="0"/>
              <a:t>AKa</a:t>
            </a:r>
            <a:r>
              <a:rPr lang="pl-PL" dirty="0" smtClean="0"/>
              <a:t> 384/13</a:t>
            </a:r>
            <a:endParaRPr lang="pl-PL" dirty="0"/>
          </a:p>
        </p:txBody>
      </p:sp>
    </p:spTree>
    <p:extLst>
      <p:ext uri="{BB962C8B-B14F-4D97-AF65-F5344CB8AC3E}">
        <p14:creationId xmlns:p14="http://schemas.microsoft.com/office/powerpoint/2010/main" val="824030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568952" cy="6120680"/>
          </a:xfrm>
        </p:spPr>
        <p:txBody>
          <a:bodyPr>
            <a:normAutofit fontScale="55000" lnSpcReduction="20000"/>
          </a:bodyPr>
          <a:lstStyle/>
          <a:p>
            <a:pPr marL="0" indent="0" algn="just">
              <a:buNone/>
            </a:pPr>
            <a:r>
              <a:rPr lang="pl-PL" dirty="0" smtClean="0"/>
              <a:t>„Zgodnie </a:t>
            </a:r>
            <a:r>
              <a:rPr lang="pl-PL" dirty="0"/>
              <a:t>z art. 18 § 1 k.k. sprawcą kierowniczym jest ten, kto kieruje wykonaniem czyny zabronionego przez inną osobę. Czynność sprawcza sprawcy kierowniczego polega zatem na kierowaniu przez inną osobę realizacją zna-mion typu zabronionego określonego w przepisie części szczególnej kodeksu karnego bądź innej ustawy karnej. Konstrukcja omawianej formy sprawstwa zakłada współdziałanie dwóch osób: kierującego wykonaniem czynu zabronionego (sprawcę kierowniczego) oraz kierowanego przez sprawcę wykonawczego (bezpośredniego wykonawcę czynu zabronionego). Przedmiotem czynności kierującego jest zachowanie bezpośredniego wykonawcy, które stanowi wypełnienie znamion konkretnego czynu zabronionego. Przyjmuje się, że wypełnienie znamion czynu zabronionego przez bezpośredniego wykonawcę czynu zabronionego stanowi konieczny warunek dokonania sprawstwa kierowniczego. (...)</a:t>
            </a:r>
          </a:p>
          <a:p>
            <a:pPr marL="0" indent="0" algn="just">
              <a:buNone/>
            </a:pPr>
            <a:r>
              <a:rPr lang="pl-PL" dirty="0" smtClean="0"/>
              <a:t>Element </a:t>
            </a:r>
            <a:r>
              <a:rPr lang="pl-PL" dirty="0"/>
              <a:t>porozumienia nie należy do cech konstytutywnych sprawstwa kierowniczego. Do przyjęcia tej formy przestępnego współdziałania wystarczające jest, że bezpośredni wykonawca czynu zabronionego sam lub z inną osobą pod kierownictwem sprawcy kierowniczego, zrealizuje znamiona przedmiotowe konkretnego typu czynu zabronionego. Bezpośredni wykonawca może nawet nie ponosić odpowiedzialności karnej za zachowanie, realizowane pod kierownictwem innej osoby (sprawcy kierowniczego), co jednak nie będzie stanowić przeszkody do pociągnięcia tego sprawcy (kierowniczego) do odpowiedzialności </a:t>
            </a:r>
            <a:r>
              <a:rPr lang="pl-PL" dirty="0" smtClean="0"/>
              <a:t>karnej”.</a:t>
            </a:r>
          </a:p>
          <a:p>
            <a:pPr marL="0" indent="0" algn="just">
              <a:buNone/>
            </a:pPr>
            <a:endParaRPr lang="pl-PL" dirty="0"/>
          </a:p>
          <a:p>
            <a:pPr marL="0" indent="0" algn="just">
              <a:buNone/>
            </a:pPr>
            <a:endParaRPr lang="pl-PL" dirty="0" smtClean="0"/>
          </a:p>
          <a:p>
            <a:pPr marL="0" indent="0" algn="r">
              <a:buNone/>
            </a:pPr>
            <a:r>
              <a:rPr lang="pl-PL" dirty="0" smtClean="0"/>
              <a:t>Wyrok SA we Wrocławiu z 12.06.2013.</a:t>
            </a:r>
          </a:p>
          <a:p>
            <a:pPr marL="0" indent="0" algn="r">
              <a:buNone/>
            </a:pPr>
            <a:r>
              <a:rPr lang="pl-PL" dirty="0" smtClean="0"/>
              <a:t>Sygn. akt II </a:t>
            </a:r>
            <a:r>
              <a:rPr lang="pl-PL" dirty="0" err="1" smtClean="0"/>
              <a:t>AKa</a:t>
            </a:r>
            <a:r>
              <a:rPr lang="pl-PL" dirty="0" smtClean="0"/>
              <a:t> 75/12</a:t>
            </a:r>
          </a:p>
        </p:txBody>
      </p:sp>
    </p:spTree>
    <p:extLst>
      <p:ext uri="{BB962C8B-B14F-4D97-AF65-F5344CB8AC3E}">
        <p14:creationId xmlns:p14="http://schemas.microsoft.com/office/powerpoint/2010/main" val="3878362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2736"/>
            <a:ext cx="8219256" cy="5073427"/>
          </a:xfrm>
        </p:spPr>
        <p:txBody>
          <a:bodyPr>
            <a:normAutofit fontScale="70000" lnSpcReduction="20000"/>
          </a:bodyPr>
          <a:lstStyle/>
          <a:p>
            <a:pPr marL="0" indent="0" algn="just">
              <a:buNone/>
            </a:pPr>
            <a:r>
              <a:rPr lang="pl-PL" dirty="0" smtClean="0"/>
              <a:t>„Istotnym </a:t>
            </a:r>
            <a:r>
              <a:rPr lang="pl-PL" dirty="0"/>
              <a:t>elementem panowania wymaganym w wypadku sprawstwa kierowniczego jest to, że od decyzji osoby kierującej zależy rozpoczęcie akcji, jej prowadzenie lub zmiana, a nawet decyzja ojej przerwaniu. Kierujący i wykonawca winni znajdować się w takim układzie, który stwarza rzeczywistą i uświadomioną możliwość kształtowania przez kierującego, przebiegiem akcji. Przyjąć należy, że kierowanie wykonaniem, o którym mowa w art. 18 § 1 k.k., zachodzi wtedy, gdy w przypadku czynu o wieloosobowej konfiguracji występuje jego organizator i jednocześnie kierownik akcji przestępczej, który nie biorąc sam udziału w wykonaniu, obmyśla plan działania, rozdziela rolę pomiędzy wykonawców oraz wywiera przemożny wpływ na ich zachowanie się, zmierzające do realizacji przestępczego </a:t>
            </a:r>
            <a:r>
              <a:rPr lang="pl-PL" dirty="0" smtClean="0"/>
              <a:t>zamierzenia”</a:t>
            </a:r>
          </a:p>
          <a:p>
            <a:pPr marL="0" indent="0">
              <a:buNone/>
            </a:pPr>
            <a:endParaRPr lang="pl-PL" dirty="0" smtClean="0"/>
          </a:p>
          <a:p>
            <a:pPr marL="0" indent="0" algn="r">
              <a:buNone/>
            </a:pPr>
            <a:r>
              <a:rPr lang="pl-PL" dirty="0" smtClean="0"/>
              <a:t>Wyrok SA </a:t>
            </a:r>
            <a:r>
              <a:rPr lang="pl-PL" dirty="0"/>
              <a:t>we Wrocławiu z 12.06.2013.</a:t>
            </a:r>
          </a:p>
          <a:p>
            <a:pPr marL="0" indent="0" algn="r">
              <a:buNone/>
            </a:pPr>
            <a:r>
              <a:rPr lang="pl-PL" dirty="0"/>
              <a:t>Sygn. akt II </a:t>
            </a:r>
            <a:r>
              <a:rPr lang="pl-PL" dirty="0" err="1"/>
              <a:t>AKa</a:t>
            </a:r>
            <a:r>
              <a:rPr lang="pl-PL" dirty="0"/>
              <a:t> </a:t>
            </a:r>
            <a:r>
              <a:rPr lang="pl-PL" dirty="0" smtClean="0"/>
              <a:t>75/12  </a:t>
            </a:r>
            <a:endParaRPr lang="pl-PL" dirty="0"/>
          </a:p>
        </p:txBody>
      </p:sp>
    </p:spTree>
    <p:extLst>
      <p:ext uri="{BB962C8B-B14F-4D97-AF65-F5344CB8AC3E}">
        <p14:creationId xmlns:p14="http://schemas.microsoft.com/office/powerpoint/2010/main" val="556285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229600" cy="4525963"/>
          </a:xfrm>
        </p:spPr>
        <p:txBody>
          <a:bodyPr/>
          <a:lstStyle/>
          <a:p>
            <a:pPr marL="0" indent="0">
              <a:buNone/>
            </a:pPr>
            <a:endParaRPr lang="pl-PL" dirty="0" smtClean="0"/>
          </a:p>
          <a:p>
            <a:pPr marL="0" indent="0" algn="just">
              <a:buNone/>
            </a:pPr>
            <a:r>
              <a:rPr lang="pl-PL" dirty="0" smtClean="0"/>
              <a:t>„Odpowiada </a:t>
            </a:r>
            <a:r>
              <a:rPr lang="pl-PL" dirty="0"/>
              <a:t>za podżeganie, kto chcąc, aby inna osoba dokonała czynu zabronionego, nakłania ją do </a:t>
            </a:r>
            <a:r>
              <a:rPr lang="pl-PL" dirty="0" smtClean="0"/>
              <a:t>tego”</a:t>
            </a:r>
          </a:p>
          <a:p>
            <a:pPr marL="0" indent="0" algn="r">
              <a:buNone/>
            </a:pPr>
            <a:r>
              <a:rPr lang="pl-PL" dirty="0" smtClean="0"/>
              <a:t>Art. 18 § 2 Kodeksu karnego</a:t>
            </a:r>
            <a:endParaRPr lang="pl-PL" dirty="0"/>
          </a:p>
        </p:txBody>
      </p:sp>
    </p:spTree>
    <p:extLst>
      <p:ext uri="{BB962C8B-B14F-4D97-AF65-F5344CB8AC3E}">
        <p14:creationId xmlns:p14="http://schemas.microsoft.com/office/powerpoint/2010/main" val="2482452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24744"/>
            <a:ext cx="8229600" cy="4525963"/>
          </a:xfrm>
        </p:spPr>
        <p:txBody>
          <a:bodyPr>
            <a:normAutofit lnSpcReduction="10000"/>
          </a:bodyPr>
          <a:lstStyle/>
          <a:p>
            <a:pPr marL="0" indent="0" algn="just">
              <a:buNone/>
            </a:pPr>
            <a:r>
              <a:rPr lang="pl-PL" dirty="0" smtClean="0"/>
              <a:t>„Dla </a:t>
            </a:r>
            <a:r>
              <a:rPr lang="pl-PL" dirty="0"/>
              <a:t>uznania podżegania za dokonane niezbędne jest ustalenie, że został urzeczywistniony skutek nakłaniania przez wzbudzenie u osoby nakłanianej zamiaru popełnienia przestępstwa. Jeśli podjęte przez nakłaniającego działania z jego perspektywy okazały się nieefektywne - to podżeganie nie wyszło poza fazę </a:t>
            </a:r>
            <a:r>
              <a:rPr lang="pl-PL" dirty="0" smtClean="0"/>
              <a:t>usiłowania”.</a:t>
            </a:r>
          </a:p>
          <a:p>
            <a:pPr marL="0" indent="0" algn="r">
              <a:buNone/>
            </a:pPr>
            <a:r>
              <a:rPr lang="pl-PL" dirty="0" smtClean="0"/>
              <a:t>Wyrok SA w Warszawie z 26.10.2017.</a:t>
            </a:r>
          </a:p>
          <a:p>
            <a:pPr marL="0" indent="0" algn="r">
              <a:buNone/>
            </a:pPr>
            <a:r>
              <a:rPr lang="pl-PL" dirty="0" smtClean="0"/>
              <a:t>Sygn. akt II </a:t>
            </a:r>
            <a:r>
              <a:rPr lang="pl-PL" dirty="0" err="1" smtClean="0"/>
              <a:t>AKa</a:t>
            </a:r>
            <a:r>
              <a:rPr lang="pl-PL" dirty="0" smtClean="0"/>
              <a:t> 419/15</a:t>
            </a:r>
            <a:endParaRPr lang="pl-PL" dirty="0"/>
          </a:p>
        </p:txBody>
      </p:sp>
    </p:spTree>
    <p:extLst>
      <p:ext uri="{BB962C8B-B14F-4D97-AF65-F5344CB8AC3E}">
        <p14:creationId xmlns:p14="http://schemas.microsoft.com/office/powerpoint/2010/main" val="1187352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435280" cy="4853136"/>
          </a:xfrm>
        </p:spPr>
        <p:txBody>
          <a:bodyPr>
            <a:normAutofit fontScale="70000" lnSpcReduction="20000"/>
          </a:bodyPr>
          <a:lstStyle/>
          <a:p>
            <a:pPr marL="0" indent="0" algn="just">
              <a:buNone/>
            </a:pPr>
            <a:r>
              <a:rPr lang="pl-PL" dirty="0" smtClean="0"/>
              <a:t>„Z </a:t>
            </a:r>
            <a:r>
              <a:rPr lang="pl-PL" dirty="0"/>
              <a:t>podżeganiem, rozumianym jako nakłanianie do popełnienia czynu zabronionego, mamy do czynienia wówczas, gdy przed podjęciem czynności nakłaniania jego adresat nie miał woli popełnienia czynu zabronionego. Natomiast, gdy osoba nakłaniana już wcześniej powzięła zamiar popełnienia czynu zabronionego, nakłanianie należy traktować jako pomocnictwo psychiczne do popełnienia tego czynu.</a:t>
            </a:r>
          </a:p>
          <a:p>
            <a:pPr marL="0" indent="0" algn="just">
              <a:buNone/>
            </a:pPr>
            <a:r>
              <a:rPr lang="pl-PL" dirty="0" smtClean="0"/>
              <a:t>Pomocnictwo</a:t>
            </a:r>
            <a:r>
              <a:rPr lang="pl-PL" dirty="0"/>
              <a:t>, jako zjawiskowa forma przestępstwa, może się odnosić do wszystkich postaci sprawstwa, a ponieważ stanowi na gruncie polskiego kodeksu karnego odrębny czyn zabroniony, nie ma przeszkód w przyjęciu odpowiedzialności za pomocnictwo do pomocnictwa, zwanego w doktrynie </a:t>
            </a:r>
            <a:r>
              <a:rPr lang="pl-PL" i="1" dirty="0" smtClean="0"/>
              <a:t>pomocnictwem łańcuszkowym</a:t>
            </a:r>
            <a:r>
              <a:rPr lang="pl-PL" dirty="0" smtClean="0"/>
              <a:t>.”</a:t>
            </a:r>
          </a:p>
          <a:p>
            <a:pPr marL="0" indent="0" algn="just">
              <a:buNone/>
            </a:pPr>
            <a:endParaRPr lang="pl-PL" dirty="0" smtClean="0"/>
          </a:p>
          <a:p>
            <a:pPr marL="0" indent="0" algn="r">
              <a:buNone/>
            </a:pPr>
            <a:r>
              <a:rPr lang="pl-PL" dirty="0" smtClean="0"/>
              <a:t>Wyrok SA w Warszawie z 22.09.2017.</a:t>
            </a:r>
          </a:p>
          <a:p>
            <a:pPr marL="0" indent="0" algn="r">
              <a:buNone/>
            </a:pPr>
            <a:r>
              <a:rPr lang="pl-PL" dirty="0" smtClean="0"/>
              <a:t>Sygn. akt II </a:t>
            </a:r>
            <a:r>
              <a:rPr lang="pl-PL" dirty="0" err="1" smtClean="0"/>
              <a:t>AKa</a:t>
            </a:r>
            <a:r>
              <a:rPr lang="pl-PL" dirty="0" smtClean="0"/>
              <a:t> 247/17</a:t>
            </a:r>
          </a:p>
          <a:p>
            <a:pPr marL="0" indent="0" algn="r">
              <a:buNone/>
            </a:pPr>
            <a:endParaRPr lang="pl-PL" dirty="0"/>
          </a:p>
        </p:txBody>
      </p:sp>
    </p:spTree>
    <p:extLst>
      <p:ext uri="{BB962C8B-B14F-4D97-AF65-F5344CB8AC3E}">
        <p14:creationId xmlns:p14="http://schemas.microsoft.com/office/powerpoint/2010/main" val="415591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dirty="0" smtClean="0"/>
              <a:t>„Podżeganie </a:t>
            </a:r>
            <a:r>
              <a:rPr lang="pl-PL" dirty="0"/>
              <a:t>może być popełnione w formie usiłowania, co ma miejsce wówczas, gdy podżegający bezskutecznie nakłania do konkretnego przestępstwa, jak i gdy bezskutecznie podżega do </a:t>
            </a:r>
            <a:r>
              <a:rPr lang="pl-PL" dirty="0" smtClean="0"/>
              <a:t>podżegania”. </a:t>
            </a:r>
          </a:p>
          <a:p>
            <a:pPr marL="0" indent="0" algn="r">
              <a:buNone/>
            </a:pPr>
            <a:r>
              <a:rPr lang="pl-PL" dirty="0" smtClean="0"/>
              <a:t>Wyrok SA w Warszawie z 31.03.2017.</a:t>
            </a:r>
          </a:p>
          <a:p>
            <a:pPr marL="0" indent="0" algn="r">
              <a:buNone/>
            </a:pPr>
            <a:r>
              <a:rPr lang="pl-PL" dirty="0" smtClean="0"/>
              <a:t>Sygn. akt II </a:t>
            </a:r>
            <a:r>
              <a:rPr lang="pl-PL" dirty="0" err="1" smtClean="0"/>
              <a:t>AKa</a:t>
            </a:r>
            <a:r>
              <a:rPr lang="pl-PL" dirty="0" smtClean="0"/>
              <a:t> 450/16</a:t>
            </a:r>
            <a:endParaRPr lang="pl-PL" dirty="0"/>
          </a:p>
        </p:txBody>
      </p:sp>
    </p:spTree>
    <p:extLst>
      <p:ext uri="{BB962C8B-B14F-4D97-AF65-F5344CB8AC3E}">
        <p14:creationId xmlns:p14="http://schemas.microsoft.com/office/powerpoint/2010/main" val="3823138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352928" cy="5184576"/>
          </a:xfrm>
        </p:spPr>
        <p:txBody>
          <a:bodyPr>
            <a:normAutofit fontScale="92500" lnSpcReduction="20000"/>
          </a:bodyPr>
          <a:lstStyle/>
          <a:p>
            <a:pPr marL="0" indent="0" algn="just">
              <a:buNone/>
            </a:pPr>
            <a:r>
              <a:rPr lang="pl-PL" dirty="0" smtClean="0"/>
              <a:t>„Podżeganie</a:t>
            </a:r>
            <a:r>
              <a:rPr lang="pl-PL" dirty="0"/>
              <a:t>, mając charakter przestępstwa skutkowego, przybiera postać stadialną dokonania jedynie wówczas, gdy w psychice nakłanianego powstanie zamiar zrealizowania czynu zabronionego, postulowanego przez nakłaniającego. W przypadku jednak, gdy podjęte przez nakłaniającego działania, z jego perspektywy, są nieefektywne, gdyż w ich rezultacie nie dochodzi do wzbudzenia w nakłanianym zamiaru popełnienia przestępstwa podżegacz ponosi odpowiedzialność za usiłowanie, gdyż jego czyn nie wszedł w stadium </a:t>
            </a:r>
            <a:r>
              <a:rPr lang="pl-PL" dirty="0" smtClean="0"/>
              <a:t>dokonania”.</a:t>
            </a:r>
          </a:p>
          <a:p>
            <a:pPr marL="0" indent="0" algn="r">
              <a:buNone/>
            </a:pPr>
            <a:r>
              <a:rPr lang="pl-PL" dirty="0" smtClean="0"/>
              <a:t>Wyrok SA w Katowicach z 4.11.2015.</a:t>
            </a:r>
          </a:p>
          <a:p>
            <a:pPr marL="0" indent="0" algn="r">
              <a:buNone/>
            </a:pPr>
            <a:r>
              <a:rPr lang="pl-PL" dirty="0" smtClean="0"/>
              <a:t>Sygn. akt II </a:t>
            </a:r>
            <a:r>
              <a:rPr lang="pl-PL" dirty="0" err="1" smtClean="0"/>
              <a:t>AKa</a:t>
            </a:r>
            <a:r>
              <a:rPr lang="pl-PL" dirty="0" smtClean="0"/>
              <a:t> 81/15</a:t>
            </a:r>
            <a:endParaRPr lang="pl-PL" dirty="0"/>
          </a:p>
        </p:txBody>
      </p:sp>
    </p:spTree>
    <p:extLst>
      <p:ext uri="{BB962C8B-B14F-4D97-AF65-F5344CB8AC3E}">
        <p14:creationId xmlns:p14="http://schemas.microsoft.com/office/powerpoint/2010/main" val="206946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Koncepcja udziału w cudzym przestępstwie</a:t>
            </a:r>
            <a:endParaRPr lang="pl-PL" dirty="0"/>
          </a:p>
        </p:txBody>
      </p:sp>
      <p:sp>
        <p:nvSpPr>
          <p:cNvPr id="3" name="Symbol zastępczy zawartości 2"/>
          <p:cNvSpPr>
            <a:spLocks noGrp="1"/>
          </p:cNvSpPr>
          <p:nvPr>
            <p:ph idx="1"/>
          </p:nvPr>
        </p:nvSpPr>
        <p:spPr>
          <a:xfrm>
            <a:off x="457200" y="1600200"/>
            <a:ext cx="8363272" cy="5069160"/>
          </a:xfrm>
        </p:spPr>
        <p:txBody>
          <a:bodyPr>
            <a:normAutofit fontScale="55000" lnSpcReduction="20000"/>
          </a:bodyPr>
          <a:lstStyle/>
          <a:p>
            <a:pPr marL="0" indent="0" algn="just">
              <a:buNone/>
            </a:pPr>
            <a:r>
              <a:rPr lang="pl-PL" dirty="0" smtClean="0"/>
              <a:t>„Z </a:t>
            </a:r>
            <a:r>
              <a:rPr lang="pl-PL" dirty="0"/>
              <a:t>odpowiedzialności za współuczestniczenie w popełnieniu przestępstwa, opartej na szerokim </a:t>
            </a:r>
            <a:r>
              <a:rPr lang="pl-PL" dirty="0" smtClean="0"/>
              <a:t>rozumieniu sprawstwa</a:t>
            </a:r>
            <a:r>
              <a:rPr lang="pl-PL" dirty="0"/>
              <a:t>, z biegiem czasu wyłoniła się koncepcja mająca w założeniu stanowić podstawę do zawężenia i </a:t>
            </a:r>
            <a:r>
              <a:rPr lang="pl-PL" dirty="0" smtClean="0"/>
              <a:t>indywidualizacji odpowiedzialności </a:t>
            </a:r>
            <a:r>
              <a:rPr lang="pl-PL" dirty="0"/>
              <a:t>za współuczestniczenie w popełnieniu przestępstwa, określana w doktrynie jako </a:t>
            </a:r>
            <a:r>
              <a:rPr lang="pl-PL" dirty="0" smtClean="0"/>
              <a:t>teoria udziału </a:t>
            </a:r>
            <a:r>
              <a:rPr lang="pl-PL" dirty="0"/>
              <a:t>w cudzym </a:t>
            </a:r>
            <a:r>
              <a:rPr lang="pl-PL" dirty="0" smtClean="0"/>
              <a:t>przestępstwie. W </a:t>
            </a:r>
            <a:r>
              <a:rPr lang="pl-PL" dirty="0"/>
              <a:t>piśmiennictwie podkreśla się, że koncepcja udziału w </a:t>
            </a:r>
            <a:r>
              <a:rPr lang="pl-PL" dirty="0" smtClean="0"/>
              <a:t>cudzym przestępstwie (…) w </a:t>
            </a:r>
            <a:r>
              <a:rPr lang="pl-PL" dirty="0"/>
              <a:t>początkowym okresie charakteryzowała się </a:t>
            </a:r>
            <a:r>
              <a:rPr lang="pl-PL" dirty="0" smtClean="0"/>
              <a:t>ugrupowaniem członków </a:t>
            </a:r>
            <a:r>
              <a:rPr lang="pl-PL" dirty="0"/>
              <a:t>porozumienia około głównego sprawcy, z przeprowadzeniem pewnego podziału pracy, </a:t>
            </a:r>
            <a:r>
              <a:rPr lang="pl-PL" dirty="0" smtClean="0"/>
              <a:t>rozróżnieniem ról</a:t>
            </a:r>
            <a:r>
              <a:rPr lang="pl-PL" dirty="0"/>
              <a:t>, jakie każdy z uczestników ma odegrać, z pewnego rodzaju </a:t>
            </a:r>
            <a:r>
              <a:rPr lang="pl-PL" dirty="0" smtClean="0"/>
              <a:t>hierarchią”. </a:t>
            </a:r>
            <a:r>
              <a:rPr lang="pl-PL" dirty="0"/>
              <a:t>Łatwo dostrzec, że od zarania koncepcja ta opierała się na wyraźnym wyodrębnieniu sprawcy, popełniającego własnym </a:t>
            </a:r>
            <a:r>
              <a:rPr lang="pl-PL" dirty="0" smtClean="0"/>
              <a:t>zachowaniem przestępstwo</a:t>
            </a:r>
            <a:r>
              <a:rPr lang="pl-PL" dirty="0"/>
              <a:t>, oraz innych osób, jedynie współdziałających ze sprawcą w jego popełnieniu. </a:t>
            </a:r>
            <a:r>
              <a:rPr lang="pl-PL" dirty="0" smtClean="0"/>
              <a:t>Przy czym </a:t>
            </a:r>
            <a:r>
              <a:rPr lang="pl-PL" dirty="0"/>
              <a:t>od </a:t>
            </a:r>
            <a:r>
              <a:rPr lang="pl-PL" dirty="0" smtClean="0"/>
              <a:t>początku sprawstwo </a:t>
            </a:r>
            <a:r>
              <a:rPr lang="pl-PL" dirty="0"/>
              <a:t>definiowane było w tym ujęciu wąsko, obejmując tylko tego, kto rzeczywiście popełnił </a:t>
            </a:r>
            <a:r>
              <a:rPr lang="pl-PL" dirty="0" smtClean="0"/>
              <a:t>przestępstwo, a </a:t>
            </a:r>
            <a:r>
              <a:rPr lang="pl-PL" dirty="0"/>
              <a:t>więc swoim zachowaniem zrealizował opisane w ustawie cechy czynu </a:t>
            </a:r>
            <a:r>
              <a:rPr lang="pl-PL" dirty="0" smtClean="0"/>
              <a:t>zabronionego. </a:t>
            </a:r>
            <a:r>
              <a:rPr lang="pl-PL" dirty="0"/>
              <a:t>Wszyscy pozostali, </a:t>
            </a:r>
            <a:r>
              <a:rPr lang="pl-PL" dirty="0" smtClean="0"/>
              <a:t>którzy z </a:t>
            </a:r>
            <a:r>
              <a:rPr lang="pl-PL" dirty="0"/>
              <a:t>takim sprawcą współdziałali w popełnieniu przestępstwa, z uwagi na brak w ich zachowaniach </a:t>
            </a:r>
            <a:r>
              <a:rPr lang="pl-PL" dirty="0" smtClean="0"/>
              <a:t>określonych w </a:t>
            </a:r>
            <a:r>
              <a:rPr lang="pl-PL" dirty="0"/>
              <a:t>ustawie karnej konstytutywnych elementów przestępności, nie byli uznawani za sprawców. Jednak ze </a:t>
            </a:r>
            <a:r>
              <a:rPr lang="pl-PL" dirty="0" smtClean="0"/>
              <a:t>względu na </a:t>
            </a:r>
            <a:r>
              <a:rPr lang="pl-PL" dirty="0"/>
              <a:t>fakt współuczestniczenia ze sprawcą głównym w popełnieniu przestępstwa, byli traktowani jako </a:t>
            </a:r>
            <a:r>
              <a:rPr lang="pl-PL" dirty="0" smtClean="0"/>
              <a:t>uczestniczący w </a:t>
            </a:r>
            <a:r>
              <a:rPr lang="pl-PL" dirty="0"/>
              <a:t>czynie przestępnym sprawcy głównego i z tego powodu pociągani do odpowiedzialności </a:t>
            </a:r>
            <a:r>
              <a:rPr lang="pl-PL" dirty="0" smtClean="0"/>
              <a:t>karnej”.</a:t>
            </a:r>
          </a:p>
          <a:p>
            <a:pPr marL="0" indent="0" algn="r">
              <a:buNone/>
            </a:pPr>
            <a:r>
              <a:rPr lang="pl-PL" dirty="0" smtClean="0"/>
              <a:t>R. Dębski</a:t>
            </a:r>
            <a:endParaRPr lang="pl-PL" dirty="0"/>
          </a:p>
        </p:txBody>
      </p:sp>
    </p:spTree>
    <p:extLst>
      <p:ext uri="{BB962C8B-B14F-4D97-AF65-F5344CB8AC3E}">
        <p14:creationId xmlns:p14="http://schemas.microsoft.com/office/powerpoint/2010/main" val="2798982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352928" cy="5184576"/>
          </a:xfrm>
        </p:spPr>
        <p:txBody>
          <a:bodyPr>
            <a:normAutofit fontScale="92500" lnSpcReduction="20000"/>
          </a:bodyPr>
          <a:lstStyle/>
          <a:p>
            <a:pPr marL="0" indent="0" algn="just">
              <a:buNone/>
            </a:pPr>
            <a:r>
              <a:rPr lang="pl-PL" dirty="0" smtClean="0"/>
              <a:t>„Sąd </a:t>
            </a:r>
            <a:r>
              <a:rPr lang="pl-PL" dirty="0"/>
              <a:t>Okręgowy słusznie oparł się na koncepcji </a:t>
            </a:r>
            <a:r>
              <a:rPr lang="pl-PL" dirty="0" err="1"/>
              <a:t>bezskutkowego</a:t>
            </a:r>
            <a:r>
              <a:rPr lang="pl-PL" dirty="0"/>
              <a:t> charakteru przestępstwa podżegania, prezentowanej w piśmiennictwie i podzielonej przez Sąd Najwyższy w kilku wyrokach. Zgodnie z tą koncepcją, podżeganie jako postać zjawiskowa przestępstwa jest zrealizowane w momencie zakończenia nakłaniania, zatem odpowiedzialność podżegacza nie zależy od stadium realizacji przestępstwa przez </a:t>
            </a:r>
            <a:r>
              <a:rPr lang="pl-PL" dirty="0" smtClean="0"/>
              <a:t>sprawcę”.</a:t>
            </a:r>
          </a:p>
          <a:p>
            <a:pPr marL="0" indent="0" algn="just">
              <a:buNone/>
            </a:pPr>
            <a:endParaRPr lang="pl-PL" dirty="0"/>
          </a:p>
          <a:p>
            <a:pPr marL="0" indent="0" algn="r">
              <a:buNone/>
            </a:pPr>
            <a:r>
              <a:rPr lang="pl-PL" dirty="0" smtClean="0"/>
              <a:t>Wyrok SA w Krakowie z 4.11.2011.</a:t>
            </a:r>
          </a:p>
          <a:p>
            <a:pPr marL="0" indent="0" algn="r">
              <a:buNone/>
            </a:pPr>
            <a:r>
              <a:rPr lang="pl-PL" dirty="0" smtClean="0"/>
              <a:t>Sygn. akt II </a:t>
            </a:r>
            <a:r>
              <a:rPr lang="pl-PL" dirty="0" err="1" smtClean="0"/>
              <a:t>AKa</a:t>
            </a:r>
            <a:r>
              <a:rPr lang="pl-PL" dirty="0" smtClean="0"/>
              <a:t> 212/11</a:t>
            </a:r>
            <a:endParaRPr lang="pl-PL" dirty="0"/>
          </a:p>
        </p:txBody>
      </p:sp>
    </p:spTree>
    <p:extLst>
      <p:ext uri="{BB962C8B-B14F-4D97-AF65-F5344CB8AC3E}">
        <p14:creationId xmlns:p14="http://schemas.microsoft.com/office/powerpoint/2010/main" val="3067452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291264" cy="5217443"/>
          </a:xfrm>
        </p:spPr>
        <p:txBody>
          <a:bodyPr>
            <a:normAutofit fontScale="70000" lnSpcReduction="20000"/>
          </a:bodyPr>
          <a:lstStyle/>
          <a:p>
            <a:pPr marL="0" indent="0" algn="just">
              <a:buNone/>
            </a:pPr>
            <a:r>
              <a:rPr lang="pl-PL" dirty="0" smtClean="0"/>
              <a:t>„Przepis </a:t>
            </a:r>
            <a:r>
              <a:rPr lang="pl-PL" dirty="0"/>
              <a:t>art. 18 § 2 k.k. wymaga, aby nakłaniający działał z zamiarem bezpośrednim. Podżegacz musi mieć świadomość, że podejmowane przez niego zachowanie stanowi nakłanianie innej osoby do popełnienia czynu zabronionego, a nadto musi mieć świadomość wszystkich elementów znamion czynu zabronionego stanowiącego przedmiot nakłaniania. Oznacza to, że świadomością sprawcy objęta jest całość znamion czynu zabronionego, do którego popełnienia podżegacz nakłania, a więc zarówno przewidziane w przepisie części szczególnej znamię czynności wykonawczej oraz ewentualne znamię skutku, jak i ewentualne okoliczności modalne oraz znamię podmiotu. Świadomością nakłaniającego objęte być muszą także znamiona składające się na stronę podmiotową czynu zabronionego, do popełnienia którego podżegacz nakłania inną osobę. Podżeganie z zamiarem wynikowym oraz tzw. nieumyślne podżeganie pozostają de lege lata poza sferą </a:t>
            </a:r>
            <a:r>
              <a:rPr lang="pl-PL" dirty="0" smtClean="0"/>
              <a:t>kryminalizacji”. </a:t>
            </a:r>
          </a:p>
          <a:p>
            <a:pPr marL="0" indent="0" algn="r">
              <a:buNone/>
            </a:pPr>
            <a:r>
              <a:rPr lang="pl-PL" dirty="0" smtClean="0"/>
              <a:t>Wyrok SA w Krakowie z 9.02.2011.</a:t>
            </a:r>
          </a:p>
          <a:p>
            <a:pPr marL="0" indent="0" algn="r">
              <a:buNone/>
            </a:pPr>
            <a:r>
              <a:rPr lang="pl-PL" dirty="0" smtClean="0"/>
              <a:t>Sygn. akt II </a:t>
            </a:r>
            <a:r>
              <a:rPr lang="pl-PL" dirty="0" err="1" smtClean="0"/>
              <a:t>AKa</a:t>
            </a:r>
            <a:r>
              <a:rPr lang="pl-PL" dirty="0" smtClean="0"/>
              <a:t> 103/10</a:t>
            </a:r>
            <a:endParaRPr lang="pl-PL" dirty="0"/>
          </a:p>
          <a:p>
            <a:endParaRPr lang="pl-PL" dirty="0"/>
          </a:p>
          <a:p>
            <a:endParaRPr lang="pl-PL" dirty="0"/>
          </a:p>
        </p:txBody>
      </p:sp>
    </p:spTree>
    <p:extLst>
      <p:ext uri="{BB962C8B-B14F-4D97-AF65-F5344CB8AC3E}">
        <p14:creationId xmlns:p14="http://schemas.microsoft.com/office/powerpoint/2010/main" val="2250037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lnSpcReduction="10000"/>
          </a:bodyPr>
          <a:lstStyle/>
          <a:p>
            <a:pPr marL="0" indent="0" algn="just">
              <a:buNone/>
            </a:pPr>
            <a:r>
              <a:rPr lang="pl-PL" dirty="0" smtClean="0"/>
              <a:t>„Odpowiada </a:t>
            </a:r>
            <a:r>
              <a:rPr lang="pl-PL" dirty="0"/>
              <a:t>za pomocnictwo, kto w zamiarze, aby inna osoba dokonała czynu zabronionego, swoim zachowaniem ułatwia jego popełnienie, w szczególności dostarczając narzędzie, środek przewozu, udzielając rady lub informacji; odpowiada za pomocnictwo także ten, kto wbrew prawnemu, szczególnemu obowiązkowi niedopuszczenia do popełnienia czynu zabronionego swoim zaniechaniem ułatwia innej osobie jego </a:t>
            </a:r>
            <a:r>
              <a:rPr lang="pl-PL" dirty="0" smtClean="0"/>
              <a:t>popełnienie”.</a:t>
            </a:r>
          </a:p>
          <a:p>
            <a:pPr marL="0" indent="0" algn="r">
              <a:buNone/>
            </a:pPr>
            <a:r>
              <a:rPr lang="pl-PL" dirty="0" smtClean="0"/>
              <a:t>Art. 18 § 3 Kodeksu karnego</a:t>
            </a:r>
          </a:p>
        </p:txBody>
      </p:sp>
    </p:spTree>
    <p:extLst>
      <p:ext uri="{BB962C8B-B14F-4D97-AF65-F5344CB8AC3E}">
        <p14:creationId xmlns:p14="http://schemas.microsoft.com/office/powerpoint/2010/main" val="2339071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„Pomocnictwem </a:t>
            </a:r>
            <a:r>
              <a:rPr lang="pl-PL" dirty="0"/>
              <a:t>jest ułatwienie popełnienia czynu zabronionego innej osobie, pomocnik musi mieć więc wyobrażenie konkretnego czynu zabronionego, który ma być popełniony przez sprawcę głównego. Wprawdzie z istoty pomocnictwa wynika, że nie musi być ono warunkiem dokonania czynu zabronionego, może być wręcz działaniem o nieistotnym znaczeniu, ale wszak ustawodawca normatywnej istoty pomocnictwa nie ograniczył formułą </a:t>
            </a:r>
            <a:r>
              <a:rPr lang="pl-PL" dirty="0" err="1"/>
              <a:t>taksatywnego</a:t>
            </a:r>
            <a:r>
              <a:rPr lang="pl-PL" dirty="0"/>
              <a:t> wyliczenia sposobów udzielenia wsparcia sprawcy głównemu, zatem w grę mogą wchodzić inne, nie wymienione w przepisie art. 18 § 3 k.k., </a:t>
            </a:r>
            <a:r>
              <a:rPr lang="pl-PL" dirty="0" smtClean="0"/>
              <a:t>formy”.</a:t>
            </a:r>
          </a:p>
          <a:p>
            <a:pPr marL="0" indent="0" algn="r">
              <a:buNone/>
            </a:pPr>
            <a:r>
              <a:rPr lang="pl-PL" dirty="0" smtClean="0"/>
              <a:t>Wyrok SA w Lublinie z 14.02.2018.</a:t>
            </a:r>
          </a:p>
          <a:p>
            <a:pPr marL="0" indent="0" algn="r">
              <a:buNone/>
            </a:pPr>
            <a:r>
              <a:rPr lang="pl-PL" dirty="0" smtClean="0"/>
              <a:t>Sygn. akt. II </a:t>
            </a:r>
            <a:r>
              <a:rPr lang="pl-PL" dirty="0" err="1" smtClean="0"/>
              <a:t>AKa</a:t>
            </a:r>
            <a:r>
              <a:rPr lang="pl-PL" dirty="0" smtClean="0"/>
              <a:t> 284/18</a:t>
            </a:r>
          </a:p>
        </p:txBody>
      </p:sp>
    </p:spTree>
    <p:extLst>
      <p:ext uri="{BB962C8B-B14F-4D97-AF65-F5344CB8AC3E}">
        <p14:creationId xmlns:p14="http://schemas.microsoft.com/office/powerpoint/2010/main" val="2400023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lstStyle/>
          <a:p>
            <a:pPr marL="0" indent="0" algn="just">
              <a:buNone/>
            </a:pPr>
            <a:r>
              <a:rPr lang="pl-PL" dirty="0" smtClean="0"/>
              <a:t>„Pomocnictwo </a:t>
            </a:r>
            <a:r>
              <a:rPr lang="pl-PL" dirty="0"/>
              <a:t>stanowi tzw. </a:t>
            </a:r>
            <a:r>
              <a:rPr lang="pl-PL" dirty="0" err="1"/>
              <a:t>bezskutkową</a:t>
            </a:r>
            <a:r>
              <a:rPr lang="pl-PL" dirty="0"/>
              <a:t> formę popełnienia przestępstwa, a zatem staje się ono dokonane już z chwilą, zakończenia zachowania, które według zamiaru pomocnika miało ułatwić popełnienie właściwego czynu </a:t>
            </a:r>
            <a:r>
              <a:rPr lang="pl-PL" dirty="0" smtClean="0"/>
              <a:t>zabronionego”.</a:t>
            </a:r>
          </a:p>
          <a:p>
            <a:pPr marL="0" indent="0" algn="just">
              <a:buNone/>
            </a:pPr>
            <a:endParaRPr lang="pl-PL" dirty="0"/>
          </a:p>
          <a:p>
            <a:pPr marL="0" indent="0" algn="r">
              <a:buNone/>
            </a:pPr>
            <a:r>
              <a:rPr lang="pl-PL" dirty="0" smtClean="0"/>
              <a:t>Wyrok SA w Lublinie z 28.06.2017.</a:t>
            </a:r>
          </a:p>
          <a:p>
            <a:pPr marL="0" indent="0" algn="r">
              <a:buNone/>
            </a:pPr>
            <a:r>
              <a:rPr lang="pl-PL" dirty="0" smtClean="0"/>
              <a:t>Sygn. akt II </a:t>
            </a:r>
            <a:r>
              <a:rPr lang="pl-PL" dirty="0" err="1" smtClean="0"/>
              <a:t>AKa</a:t>
            </a:r>
            <a:r>
              <a:rPr lang="pl-PL" dirty="0" smtClean="0"/>
              <a:t> 288/16</a:t>
            </a:r>
            <a:endParaRPr lang="pl-PL" dirty="0"/>
          </a:p>
        </p:txBody>
      </p:sp>
    </p:spTree>
    <p:extLst>
      <p:ext uri="{BB962C8B-B14F-4D97-AF65-F5344CB8AC3E}">
        <p14:creationId xmlns:p14="http://schemas.microsoft.com/office/powerpoint/2010/main" val="20903665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dirty="0" smtClean="0"/>
              <a:t>„Pomocnictwo </a:t>
            </a:r>
            <a:r>
              <a:rPr lang="pl-PL" dirty="0"/>
              <a:t>jest ułatwieniem w sensie obiektywnym i w konsekwencji nie zachodzi potrzeba ustalenia, że udzielona pomoc rzeczywiście się przydała, ani tego, że bez niej do dokonania czynu zabronionego by nie </a:t>
            </a:r>
            <a:r>
              <a:rPr lang="pl-PL" dirty="0" smtClean="0"/>
              <a:t>doszło”.</a:t>
            </a:r>
          </a:p>
          <a:p>
            <a:pPr marL="0" indent="0" algn="r">
              <a:buNone/>
            </a:pPr>
            <a:r>
              <a:rPr lang="pl-PL" dirty="0" smtClean="0"/>
              <a:t>Wyrok SA w Warszawie z 22.02.2017.</a:t>
            </a:r>
          </a:p>
          <a:p>
            <a:pPr marL="0" indent="0" algn="r">
              <a:buNone/>
            </a:pPr>
            <a:r>
              <a:rPr lang="pl-PL" dirty="0" smtClean="0"/>
              <a:t>Sygn. akt II </a:t>
            </a:r>
            <a:r>
              <a:rPr lang="pl-PL" dirty="0" err="1" smtClean="0"/>
              <a:t>AKa</a:t>
            </a:r>
            <a:r>
              <a:rPr lang="pl-PL" dirty="0" smtClean="0"/>
              <a:t> 8/17 </a:t>
            </a:r>
            <a:endParaRPr lang="pl-PL" dirty="0"/>
          </a:p>
        </p:txBody>
      </p:sp>
    </p:spTree>
    <p:extLst>
      <p:ext uri="{BB962C8B-B14F-4D97-AF65-F5344CB8AC3E}">
        <p14:creationId xmlns:p14="http://schemas.microsoft.com/office/powerpoint/2010/main" val="2887161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124744"/>
            <a:ext cx="8291264" cy="5001419"/>
          </a:xfrm>
        </p:spPr>
        <p:txBody>
          <a:bodyPr>
            <a:normAutofit fontScale="70000" lnSpcReduction="20000"/>
          </a:bodyPr>
          <a:lstStyle/>
          <a:p>
            <a:pPr marL="0" indent="0" algn="just">
              <a:buNone/>
            </a:pPr>
            <a:r>
              <a:rPr lang="pl-PL" dirty="0" smtClean="0"/>
              <a:t>„Odpowiedzialność </a:t>
            </a:r>
            <a:r>
              <a:rPr lang="pl-PL" dirty="0"/>
              <a:t>karna pomocnika oparta jest na obiektywnym ułatwieniu popełnienia czynu zabronionego. Aby można było mówić o przestępstwie pomocnictwa, musi ono realizować wszystkie jego elementy. Zamiar musi być udowodniony i opierać się na konkretnych dowodach, nie może być domniemany. Precyzyjne ustalenie zamiaru jest o tyle istotne, albowiem pomocnictwo musi dotyczyć działań podjętych po wyrażaniu przez inną osobę zamiaru popełniania określonego czynu, działania muszą być podjęte w tym konkretnym celu, a nie jako przy okazji.</a:t>
            </a:r>
          </a:p>
          <a:p>
            <a:pPr marL="0" indent="0" algn="just">
              <a:buNone/>
            </a:pPr>
            <a:r>
              <a:rPr lang="pl-PL" dirty="0" smtClean="0"/>
              <a:t>Pomocnictwo </a:t>
            </a:r>
            <a:r>
              <a:rPr lang="pl-PL" dirty="0"/>
              <a:t>(czy podżeganie) nie może być skierowane do bliżej nieokreślonego przestępstwa, czy bliżej nieokreślonej osoby, aby czyn dokonała. Nie jest pomocnictwem np. nawoływanie do spalenia czegoś, czy zabicia nieokreślonej osoby. Pomocnictwo (podżeganie) musi być zindywidualizowane do konkretnego </a:t>
            </a:r>
            <a:r>
              <a:rPr lang="pl-PL" dirty="0" smtClean="0"/>
              <a:t>przestępstwa”. </a:t>
            </a:r>
          </a:p>
          <a:p>
            <a:pPr marL="0" indent="0" algn="r">
              <a:buNone/>
            </a:pPr>
            <a:r>
              <a:rPr lang="pl-PL" dirty="0" smtClean="0"/>
              <a:t>Wyrok SA w Szczecinie z 8.02.2017.</a:t>
            </a:r>
          </a:p>
          <a:p>
            <a:pPr marL="0" indent="0" algn="r">
              <a:buNone/>
            </a:pPr>
            <a:r>
              <a:rPr lang="pl-PL" dirty="0" smtClean="0"/>
              <a:t>Sygn. akt II </a:t>
            </a:r>
            <a:r>
              <a:rPr lang="pl-PL" dirty="0" err="1" smtClean="0"/>
              <a:t>AKa</a:t>
            </a:r>
            <a:r>
              <a:rPr lang="pl-PL" dirty="0" smtClean="0"/>
              <a:t> 199/16</a:t>
            </a:r>
            <a:endParaRPr lang="pl-PL" dirty="0"/>
          </a:p>
        </p:txBody>
      </p:sp>
    </p:spTree>
    <p:extLst>
      <p:ext uri="{BB962C8B-B14F-4D97-AF65-F5344CB8AC3E}">
        <p14:creationId xmlns:p14="http://schemas.microsoft.com/office/powerpoint/2010/main" val="1476193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496944" cy="6120680"/>
          </a:xfrm>
        </p:spPr>
        <p:txBody>
          <a:bodyPr>
            <a:normAutofit fontScale="55000" lnSpcReduction="20000"/>
          </a:bodyPr>
          <a:lstStyle/>
          <a:p>
            <a:pPr marL="0" indent="0" algn="just">
              <a:buNone/>
            </a:pPr>
            <a:r>
              <a:rPr lang="pl-PL" dirty="0" smtClean="0"/>
              <a:t>„Pomocnictwo </a:t>
            </a:r>
            <a:r>
              <a:rPr lang="pl-PL" dirty="0"/>
              <a:t>do oszustwa polega na ułatwieniu sprawcy głównemu, poprzez działanie (lub ewentualnie zaniechanie wbrew prawnemu obowiązkowi), doprowadzenia innej osoby do niekorzystnego rozporządzenia mieniem, za pomocą wprowadzenia jej w błąd lub wyzyskania błędu (przez sprawcę głównego), w celu osiągnięcia korzyści majątkowej. Pomocnik, co najmniej w chwili podejmowania działań (zaniechań), ułatwiających dokonanie oszustwa, musi mieć wyobrażenie konkretnego czynu podejmowanego przez sprawcę głównego. Musi zatem obejmować swoją świadomością fakt, że sprawca główny, w celu osiągnięcia korzyści majątkowej, zamierza doprowadzić osobę pokrzywdzoną do niekorzystnego rozporządzenia mieniem, za pomocą wprowadzenia jej w błąd. Nadto pomocnik musi mieć świadomość znaczenia swojego zachowania, w tym szczególnie tego, iż stanowi ono ułatwienie popełnienia czynu przez sprawcę głównego. Elementy przedmiotowe oszustwa muszą się mieścić w świadomości sprawcy głównego i muszą być objęte jego wolą. Sprawca ten musi, nie tylko chcieć uzyskać korzyść majątkową, ale musi chcieć użyć określonego sposobu działania lub zaniechania. Brak jest realizacji znamion strony podmiotowej oszustwa w przypadku, w którym sprawca, chociażby jednego z ww. elementów, nie obejmuje chęcią lecz tylko nań się godzi. Na płaszczyźnie </a:t>
            </a:r>
            <a:r>
              <a:rPr lang="pl-PL" dirty="0" err="1"/>
              <a:t>woluntatywnej</a:t>
            </a:r>
            <a:r>
              <a:rPr lang="pl-PL" dirty="0"/>
              <a:t> zamiar oszustwa przyjmować musi postać chęci skierowanej na zachowanie prowadzące do wywołania błędu (wyzyskania błędu) i chęci doprowadzenia do niekorzystnego rozporządzenia mieniem osoby pokrzywdzonej, oraz chęci osiągnięcia, przy pomocy obu opisanych wyżej elementów, korzyści </a:t>
            </a:r>
            <a:r>
              <a:rPr lang="pl-PL" dirty="0" smtClean="0"/>
              <a:t>majątkowej”. </a:t>
            </a:r>
          </a:p>
          <a:p>
            <a:pPr marL="0" indent="0">
              <a:buNone/>
            </a:pPr>
            <a:endParaRPr lang="pl-PL" dirty="0" smtClean="0"/>
          </a:p>
          <a:p>
            <a:pPr marL="0" indent="0" algn="r">
              <a:buNone/>
            </a:pPr>
            <a:r>
              <a:rPr lang="pl-PL" dirty="0" smtClean="0"/>
              <a:t>Wyrok SA w Warszawie z 10.01.2017.</a:t>
            </a:r>
          </a:p>
          <a:p>
            <a:pPr marL="0" indent="0" algn="r">
              <a:buNone/>
            </a:pPr>
            <a:r>
              <a:rPr lang="pl-PL" dirty="0" smtClean="0"/>
              <a:t>Sygn. akt II </a:t>
            </a:r>
            <a:r>
              <a:rPr lang="pl-PL" dirty="0" err="1" smtClean="0"/>
              <a:t>AKa</a:t>
            </a:r>
            <a:r>
              <a:rPr lang="pl-PL" dirty="0" smtClean="0"/>
              <a:t> 419/16</a:t>
            </a:r>
            <a:endParaRPr lang="pl-PL" dirty="0"/>
          </a:p>
        </p:txBody>
      </p:sp>
    </p:spTree>
    <p:extLst>
      <p:ext uri="{BB962C8B-B14F-4D97-AF65-F5344CB8AC3E}">
        <p14:creationId xmlns:p14="http://schemas.microsoft.com/office/powerpoint/2010/main" val="3122034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normAutofit fontScale="85000" lnSpcReduction="20000"/>
          </a:bodyPr>
          <a:lstStyle/>
          <a:p>
            <a:pPr marL="0" indent="0" algn="just">
              <a:buNone/>
            </a:pPr>
            <a:r>
              <a:rPr lang="pl-PL" dirty="0" smtClean="0"/>
              <a:t>„Udzielający </a:t>
            </a:r>
            <a:r>
              <a:rPr lang="pl-PL" dirty="0"/>
              <a:t>pomocy musi obejmować świadomością to, że podejmując określone czynności ułatwia w ten sposób innej osobie popełnienie czynu zabronionego oraz to, że czyni to w odniesieniu do konkretnego, scharakteryzowanego w odpowiednim przepisie części szczególnej czynu zabronionego. W konsekwencji musi on obejmować świadomością zarówno prawną charakterystykę czynu zabronionego, którego popełnienie ma zamiar ułatwić oraz mieć świadomość znaczenia swojego zachowania w tym w szczególności tego, że stanowi ono ułatwienie popełnienia czynu zabronionego przez inną </a:t>
            </a:r>
            <a:r>
              <a:rPr lang="pl-PL" dirty="0" smtClean="0"/>
              <a:t>osobę”.</a:t>
            </a:r>
          </a:p>
          <a:p>
            <a:pPr marL="0" indent="0" algn="r">
              <a:buNone/>
            </a:pPr>
            <a:r>
              <a:rPr lang="pl-PL" dirty="0" smtClean="0"/>
              <a:t>Wyrok SA w Warszawie z 1.04.2016.</a:t>
            </a:r>
          </a:p>
          <a:p>
            <a:pPr marL="0" indent="0" algn="r">
              <a:buNone/>
            </a:pPr>
            <a:r>
              <a:rPr lang="pl-PL" dirty="0" smtClean="0"/>
              <a:t>Sygn. akt II </a:t>
            </a:r>
            <a:r>
              <a:rPr lang="pl-PL" dirty="0" err="1" smtClean="0"/>
              <a:t>AKa</a:t>
            </a:r>
            <a:r>
              <a:rPr lang="pl-PL" dirty="0" smtClean="0"/>
              <a:t> 87/16 </a:t>
            </a:r>
            <a:endParaRPr lang="pl-PL" dirty="0"/>
          </a:p>
        </p:txBody>
      </p:sp>
    </p:spTree>
    <p:extLst>
      <p:ext uri="{BB962C8B-B14F-4D97-AF65-F5344CB8AC3E}">
        <p14:creationId xmlns:p14="http://schemas.microsoft.com/office/powerpoint/2010/main" val="2425374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352928" cy="5904656"/>
          </a:xfrm>
        </p:spPr>
        <p:txBody>
          <a:bodyPr>
            <a:normAutofit fontScale="85000" lnSpcReduction="20000"/>
          </a:bodyPr>
          <a:lstStyle/>
          <a:p>
            <a:pPr marL="0" indent="0" algn="just">
              <a:buNone/>
            </a:pPr>
            <a:r>
              <a:rPr lang="pl-PL" dirty="0" smtClean="0"/>
              <a:t>„Ułatwienie </a:t>
            </a:r>
            <a:r>
              <a:rPr lang="pl-PL" dirty="0"/>
              <a:t>popełnienia przez inną osobę czynu zabronionego jest istotą strony przedmiotowej pomocnictwa. Pomocnictwo jest więc zachowaniem, które - w sensie obiektywnym - ułatwia dokonanie czynu zabronionego. Przy tym, zachowanie ułatwiające innej osobie realizację czynu zabronionego, tylko wtedy stanowi pomoc do tego czynu, gdy jest popełnione przed dokonaniem czynu zabronionego albo najpóźniej w trakcie jego dokonania. Z kolei strona przedmiotowa pomocnictwa charakteryzuje się zamiarem (bezpośrednim lub wynikowym), aby inna osoba popełniła czyn zabroniony. Pomocnik, udzielający pomocy, chce żeby inna osoba dokonała czynu zabronionego, albo przewidując możliwość dokonania takiego czynu przez inną osobę, godzi się na </a:t>
            </a:r>
            <a:r>
              <a:rPr lang="pl-PL" dirty="0" smtClean="0"/>
              <a:t>to”.</a:t>
            </a:r>
          </a:p>
          <a:p>
            <a:pPr marL="0" indent="0" algn="r">
              <a:buNone/>
            </a:pPr>
            <a:r>
              <a:rPr lang="pl-PL" dirty="0" smtClean="0"/>
              <a:t>Wyrok SA w Warszawie z 24.11.2015.</a:t>
            </a:r>
          </a:p>
          <a:p>
            <a:pPr marL="0" indent="0" algn="r">
              <a:buNone/>
            </a:pPr>
            <a:r>
              <a:rPr lang="pl-PL" dirty="0" smtClean="0"/>
              <a:t>Sygn. akt II </a:t>
            </a:r>
            <a:r>
              <a:rPr lang="pl-PL" dirty="0" err="1" smtClean="0"/>
              <a:t>AKa</a:t>
            </a:r>
            <a:r>
              <a:rPr lang="pl-PL" dirty="0" smtClean="0"/>
              <a:t> 320/15</a:t>
            </a:r>
          </a:p>
        </p:txBody>
      </p:sp>
    </p:spTree>
    <p:extLst>
      <p:ext uri="{BB962C8B-B14F-4D97-AF65-F5344CB8AC3E}">
        <p14:creationId xmlns:p14="http://schemas.microsoft.com/office/powerpoint/2010/main" val="1960316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8640960" cy="6408712"/>
          </a:xfrm>
        </p:spPr>
        <p:txBody>
          <a:bodyPr>
            <a:noAutofit/>
          </a:bodyPr>
          <a:lstStyle/>
          <a:p>
            <a:pPr marL="0" indent="0" algn="just">
              <a:buNone/>
            </a:pPr>
            <a:r>
              <a:rPr lang="pl-PL" sz="1800" dirty="0" smtClean="0"/>
              <a:t>„Oba </a:t>
            </a:r>
            <a:r>
              <a:rPr lang="pl-PL" sz="1800" dirty="0"/>
              <a:t>przedstawione wyżej rozwiązania, chociaż stwarzają podstawy odpowiedzialności karnej osób, które </a:t>
            </a:r>
            <a:r>
              <a:rPr lang="pl-PL" sz="1800" dirty="0" smtClean="0"/>
              <a:t>nie wypełniły </a:t>
            </a:r>
            <a:r>
              <a:rPr lang="pl-PL" sz="1800" dirty="0"/>
              <a:t>swoim zachowaniem warunków przestępności zawartych w opisie typu czynu zabronionego, różnią </a:t>
            </a:r>
            <a:r>
              <a:rPr lang="pl-PL" sz="1800" dirty="0" smtClean="0"/>
              <a:t>się między </a:t>
            </a:r>
            <a:r>
              <a:rPr lang="pl-PL" sz="1800" dirty="0"/>
              <a:t>sobą normatywną podstawą odpowiedzialności osób współdziałających oraz zakresem granic tej </a:t>
            </a:r>
            <a:r>
              <a:rPr lang="pl-PL" sz="1800" dirty="0" smtClean="0"/>
              <a:t>odpowiedzialności. Model </a:t>
            </a:r>
            <a:r>
              <a:rPr lang="pl-PL" sz="1800" dirty="0"/>
              <a:t>pierwszy (jednolitego </a:t>
            </a:r>
            <a:r>
              <a:rPr lang="pl-PL" sz="1800" dirty="0" smtClean="0"/>
              <a:t>sprawstwa) uznający </a:t>
            </a:r>
            <a:r>
              <a:rPr lang="pl-PL" sz="1800" dirty="0"/>
              <a:t>wszystkich </a:t>
            </a:r>
            <a:r>
              <a:rPr lang="pl-PL" sz="1800" dirty="0" smtClean="0"/>
              <a:t>współdziałających za </a:t>
            </a:r>
            <a:r>
              <a:rPr lang="pl-PL" sz="1800" dirty="0"/>
              <a:t>sprawców, stwarza bardzo szerokie ramy odpowiedzialności karnej. Sprawcą jest każdy, kto uczestniczył w </a:t>
            </a:r>
            <a:r>
              <a:rPr lang="pl-PL" sz="1800" dirty="0" smtClean="0"/>
              <a:t>popełnieniu przestępstwa</a:t>
            </a:r>
            <a:r>
              <a:rPr lang="pl-PL" sz="1800" dirty="0"/>
              <a:t>. Podstawy odpowiedzialności karnej współdziałających określa szerokie ujęcie </a:t>
            </a:r>
            <a:r>
              <a:rPr lang="pl-PL" sz="1800" dirty="0" smtClean="0"/>
              <a:t>sprawstwa. W </a:t>
            </a:r>
            <a:r>
              <a:rPr lang="pl-PL" sz="1800" dirty="0"/>
              <a:t>tym przypadku nie jest konieczne wprowadzanie do ustawy jakichkolwiek </a:t>
            </a:r>
            <a:r>
              <a:rPr lang="pl-PL" sz="1800" dirty="0" smtClean="0"/>
              <a:t>przepisów, których </a:t>
            </a:r>
            <a:r>
              <a:rPr lang="pl-PL" sz="1800" dirty="0"/>
              <a:t>rolą byłoby stworzenie jurydycznych przesłanek odpowiedzialności za współdziałanie w popełnieniu </a:t>
            </a:r>
            <a:r>
              <a:rPr lang="pl-PL" sz="1800" dirty="0" smtClean="0"/>
              <a:t>przestępstwa. Wprowadzenie </a:t>
            </a:r>
            <a:r>
              <a:rPr lang="pl-PL" sz="1800" dirty="0"/>
              <a:t>przepisów odnoszących się do zasad odpowiedzialności współdziałających w </a:t>
            </a:r>
            <a:r>
              <a:rPr lang="pl-PL" sz="1800" dirty="0" smtClean="0"/>
              <a:t>popełnieniu przestępstwa </a:t>
            </a:r>
            <a:r>
              <a:rPr lang="pl-PL" sz="1800" dirty="0"/>
              <a:t>potrzebne jest jedynie wówczas, gdy pojawia się potrzeba zawężenia zakresu </a:t>
            </a:r>
            <a:r>
              <a:rPr lang="pl-PL" sz="1800" dirty="0" smtClean="0"/>
              <a:t>odpowiedzialności karnej </a:t>
            </a:r>
            <a:r>
              <a:rPr lang="pl-PL" sz="1800" dirty="0"/>
              <a:t>współdziałających. Można to uczynić wprowadzając </a:t>
            </a:r>
            <a:r>
              <a:rPr lang="pl-PL" sz="1800" dirty="0" smtClean="0"/>
              <a:t>do </a:t>
            </a:r>
            <a:r>
              <a:rPr lang="pl-PL" sz="1800" dirty="0"/>
              <a:t>ustawy karnej szczególne przepisy, które </a:t>
            </a:r>
            <a:r>
              <a:rPr lang="pl-PL" sz="1800" dirty="0" smtClean="0"/>
              <a:t>np. definiując </a:t>
            </a:r>
            <a:r>
              <a:rPr lang="pl-PL" sz="1800" dirty="0"/>
              <a:t>formy sprawczego uczestnictwa w popełnieniu przestępstwa, tym samym pozostawiać będą poza </a:t>
            </a:r>
            <a:r>
              <a:rPr lang="pl-PL" sz="1800" dirty="0" smtClean="0"/>
              <a:t>zakresem odpowiedzialności </a:t>
            </a:r>
            <a:r>
              <a:rPr lang="pl-PL" sz="1800" dirty="0"/>
              <a:t>karnej takie postaci współuczestnictwa, które nie będą wypełniać opisanych w </a:t>
            </a:r>
            <a:r>
              <a:rPr lang="pl-PL" sz="1800" dirty="0" smtClean="0"/>
              <a:t>ustawie warunków. </a:t>
            </a:r>
            <a:r>
              <a:rPr lang="pl-PL" sz="1800" dirty="0"/>
              <a:t>Drugie rozwiązanie, tj. koncepcja </a:t>
            </a:r>
            <a:r>
              <a:rPr lang="pl-PL" sz="1800" dirty="0" smtClean="0"/>
              <a:t>udziału, stosunkowo </a:t>
            </a:r>
            <a:r>
              <a:rPr lang="pl-PL" sz="1800" dirty="0"/>
              <a:t>wąsko określa zakres </a:t>
            </a:r>
            <a:r>
              <a:rPr lang="pl-PL" sz="1800" dirty="0" smtClean="0"/>
              <a:t>odpowiedzialności karnej </a:t>
            </a:r>
            <a:r>
              <a:rPr lang="pl-PL" sz="1800" dirty="0"/>
              <a:t>za sprawstwo. Wiążąc odpowiedzialność współdziałających z przestępstwem sprawcy </a:t>
            </a:r>
            <a:r>
              <a:rPr lang="pl-PL" sz="1800" dirty="0" smtClean="0"/>
              <a:t>głównego, określać </a:t>
            </a:r>
            <a:r>
              <a:rPr lang="pl-PL" sz="1800" dirty="0"/>
              <a:t>musi ze swej istoty formy udziału i przesłanki odpowiedzialności. Przepisy dotyczące </a:t>
            </a:r>
            <a:r>
              <a:rPr lang="pl-PL" sz="1800" dirty="0" smtClean="0"/>
              <a:t>odpowiedzialności biorących </a:t>
            </a:r>
            <a:r>
              <a:rPr lang="pl-PL" sz="1800" dirty="0"/>
              <a:t>udział w cudzym przestępstwie mają charakter konstytutywny w tym sensie, że tworzą podstawy </a:t>
            </a:r>
            <a:r>
              <a:rPr lang="pl-PL" sz="1800" dirty="0" smtClean="0"/>
              <a:t>odpowiedzialności karnej</a:t>
            </a:r>
            <a:r>
              <a:rPr lang="pl-PL" sz="1800" dirty="0"/>
              <a:t>. Bez nich bowiem „</a:t>
            </a:r>
            <a:r>
              <a:rPr lang="pl-PL" sz="1800" dirty="0" err="1"/>
              <a:t>niesprawcze</a:t>
            </a:r>
            <a:r>
              <a:rPr lang="pl-PL" sz="1800" dirty="0"/>
              <a:t>” formy udziału w cudzym przestępstwie musiałby </a:t>
            </a:r>
            <a:r>
              <a:rPr lang="pl-PL" sz="1800" dirty="0" smtClean="0"/>
              <a:t>pozostać bezkarne”</a:t>
            </a:r>
            <a:endParaRPr lang="pl-PL" sz="1800" dirty="0"/>
          </a:p>
        </p:txBody>
      </p:sp>
    </p:spTree>
    <p:extLst>
      <p:ext uri="{BB962C8B-B14F-4D97-AF65-F5344CB8AC3E}">
        <p14:creationId xmlns:p14="http://schemas.microsoft.com/office/powerpoint/2010/main" val="3875774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lstStyle/>
          <a:p>
            <a:pPr marL="0" indent="0" algn="just">
              <a:buNone/>
            </a:pPr>
            <a:r>
              <a:rPr lang="pl-PL" dirty="0" smtClean="0"/>
              <a:t>„Dla </a:t>
            </a:r>
            <a:r>
              <a:rPr lang="pl-PL" dirty="0"/>
              <a:t>odpowiedzialności pomocnika nie ma znaczenia okoliczność, czy jego zachowanie rzeczywiście ułatwiło innej osobie popełnienie przestępstwa, a ważne jest, czy według jego zamiaru miało to </a:t>
            </a:r>
            <a:r>
              <a:rPr lang="pl-PL" dirty="0" smtClean="0"/>
              <a:t>ułatwić”. </a:t>
            </a:r>
          </a:p>
          <a:p>
            <a:pPr marL="0" indent="0" algn="just">
              <a:buNone/>
            </a:pPr>
            <a:endParaRPr lang="pl-PL" dirty="0" smtClean="0"/>
          </a:p>
          <a:p>
            <a:pPr marL="0" indent="0" algn="r">
              <a:buNone/>
            </a:pPr>
            <a:r>
              <a:rPr lang="pl-PL" dirty="0" smtClean="0"/>
              <a:t>Wyrok SA w Warszawie z 19.10.2015.</a:t>
            </a:r>
          </a:p>
          <a:p>
            <a:pPr marL="0" indent="0" algn="r">
              <a:buNone/>
            </a:pPr>
            <a:r>
              <a:rPr lang="pl-PL" dirty="0" smtClean="0"/>
              <a:t>Sygn. akt II </a:t>
            </a:r>
            <a:r>
              <a:rPr lang="pl-PL" dirty="0" err="1" smtClean="0"/>
              <a:t>AKa</a:t>
            </a:r>
            <a:r>
              <a:rPr lang="pl-PL" dirty="0" smtClean="0"/>
              <a:t> 300/15</a:t>
            </a:r>
            <a:endParaRPr lang="pl-PL" dirty="0"/>
          </a:p>
        </p:txBody>
      </p:sp>
    </p:spTree>
    <p:extLst>
      <p:ext uri="{BB962C8B-B14F-4D97-AF65-F5344CB8AC3E}">
        <p14:creationId xmlns:p14="http://schemas.microsoft.com/office/powerpoint/2010/main" val="57469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291264" cy="5721499"/>
          </a:xfrm>
        </p:spPr>
        <p:txBody>
          <a:bodyPr>
            <a:normAutofit fontScale="92500" lnSpcReduction="20000"/>
          </a:bodyPr>
          <a:lstStyle/>
          <a:p>
            <a:pPr marL="0" indent="0" algn="just">
              <a:buNone/>
            </a:pPr>
            <a:r>
              <a:rPr lang="pl-PL" dirty="0" smtClean="0"/>
              <a:t>„</a:t>
            </a:r>
            <a:r>
              <a:rPr lang="pl-PL" dirty="0"/>
              <a:t>Z</a:t>
            </a:r>
            <a:r>
              <a:rPr lang="pl-PL" dirty="0" smtClean="0"/>
              <a:t>ależność </a:t>
            </a:r>
            <a:r>
              <a:rPr lang="pl-PL" dirty="0"/>
              <a:t>karygodności uczestników od faktu </a:t>
            </a:r>
            <a:r>
              <a:rPr lang="pl-PL" dirty="0" smtClean="0"/>
              <a:t>dokonania przestępstwa </a:t>
            </a:r>
            <a:r>
              <a:rPr lang="pl-PL" dirty="0"/>
              <a:t>przez sprawcę prowadzi do logicznych a niepożądanych z punktu widzenia interesów społecznych </a:t>
            </a:r>
            <a:r>
              <a:rPr lang="pl-PL" dirty="0" smtClean="0"/>
              <a:t>konsekwencji, oto </a:t>
            </a:r>
            <a:r>
              <a:rPr lang="pl-PL" dirty="0"/>
              <a:t>jeżeli sprawca przestępstwa nie wykonał, nie odpowiada ani podżegacz za swą namowę, ani pomocnik za </a:t>
            </a:r>
            <a:r>
              <a:rPr lang="pl-PL" dirty="0" smtClean="0"/>
              <a:t>dostarczone środki </a:t>
            </a:r>
            <a:r>
              <a:rPr lang="pl-PL" dirty="0"/>
              <a:t>lub udzielane rady pomimo, iż ani jeden ani drugi najmniejszej nie mają zasługi w </a:t>
            </a:r>
            <a:r>
              <a:rPr lang="pl-PL" dirty="0" err="1"/>
              <a:t>tem</a:t>
            </a:r>
            <a:r>
              <a:rPr lang="pl-PL" dirty="0"/>
              <a:t>, że sprawca </a:t>
            </a:r>
            <a:r>
              <a:rPr lang="pl-PL" dirty="0" smtClean="0"/>
              <a:t>wstrzymał się </a:t>
            </a:r>
            <a:r>
              <a:rPr lang="pl-PL" dirty="0"/>
              <a:t>od dokonania, pomimo, że uczynili oni wszystko, co można tylko było, by do dokonania doprowadzić, pomimo, </a:t>
            </a:r>
            <a:r>
              <a:rPr lang="pl-PL" dirty="0" smtClean="0"/>
              <a:t>że w </a:t>
            </a:r>
            <a:r>
              <a:rPr lang="pl-PL" dirty="0"/>
              <a:t>razie dokonania odpowiedzialność ich nie ulegałaby żadnej </a:t>
            </a:r>
            <a:r>
              <a:rPr lang="pl-PL" dirty="0" smtClean="0"/>
              <a:t>wątpliwości”</a:t>
            </a:r>
          </a:p>
          <a:p>
            <a:pPr marL="0" indent="0" algn="r">
              <a:buNone/>
            </a:pPr>
            <a:r>
              <a:rPr lang="pl-PL" dirty="0" smtClean="0"/>
              <a:t>J. Makarewicz (o koncepcji udziału w cudzym przestępstwie) </a:t>
            </a:r>
            <a:endParaRPr lang="pl-PL" dirty="0"/>
          </a:p>
        </p:txBody>
      </p:sp>
    </p:spTree>
    <p:extLst>
      <p:ext uri="{BB962C8B-B14F-4D97-AF65-F5344CB8AC3E}">
        <p14:creationId xmlns:p14="http://schemas.microsoft.com/office/powerpoint/2010/main" val="247227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Sprawstwo</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„Odpowiada </a:t>
            </a:r>
            <a:r>
              <a:rPr lang="pl-PL" dirty="0"/>
              <a:t>za sprawstwo nie tylko ten, kto wykonuje czyn zabroniony </a:t>
            </a:r>
            <a:r>
              <a:rPr lang="pl-PL" b="1" dirty="0"/>
              <a:t>sam</a:t>
            </a:r>
            <a:r>
              <a:rPr lang="pl-PL" dirty="0"/>
              <a:t> albo </a:t>
            </a:r>
            <a:r>
              <a:rPr lang="pl-PL" b="1" dirty="0"/>
              <a:t>wspólnie i w porozumieniu z inną osobą</a:t>
            </a:r>
            <a:r>
              <a:rPr lang="pl-PL" dirty="0"/>
              <a:t>, ale także ten, kto kieruje wykonaniem czynu zabronionego przez inną osobę lub wykorzystując uzależnienie innej osoby od siebie, poleca jej wykonanie takiego </a:t>
            </a:r>
            <a:r>
              <a:rPr lang="pl-PL" dirty="0" smtClean="0"/>
              <a:t>czynu”. </a:t>
            </a:r>
          </a:p>
          <a:p>
            <a:pPr marL="0" indent="0" algn="r">
              <a:buNone/>
            </a:pPr>
            <a:r>
              <a:rPr lang="pl-PL" dirty="0" smtClean="0"/>
              <a:t>Art. 18 § 1 Kodeksu karnego</a:t>
            </a:r>
            <a:endParaRPr lang="pl-PL" dirty="0"/>
          </a:p>
        </p:txBody>
      </p:sp>
    </p:spTree>
    <p:extLst>
      <p:ext uri="{BB962C8B-B14F-4D97-AF65-F5344CB8AC3E}">
        <p14:creationId xmlns:p14="http://schemas.microsoft.com/office/powerpoint/2010/main" val="983883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24744"/>
            <a:ext cx="8229600" cy="4525963"/>
          </a:xfrm>
        </p:spPr>
        <p:txBody>
          <a:bodyPr>
            <a:normAutofit lnSpcReduction="10000"/>
          </a:bodyPr>
          <a:lstStyle/>
          <a:p>
            <a:pPr marL="0" indent="0">
              <a:buNone/>
            </a:pPr>
            <a:r>
              <a:rPr lang="pl-PL" dirty="0" smtClean="0"/>
              <a:t>Najważniejsze pojęcia:</a:t>
            </a:r>
            <a:endParaRPr lang="pl-PL" dirty="0"/>
          </a:p>
          <a:p>
            <a:r>
              <a:rPr lang="pl-PL" dirty="0" err="1" smtClean="0"/>
              <a:t>Jednosprawstwo</a:t>
            </a:r>
            <a:endParaRPr lang="pl-PL" dirty="0" smtClean="0"/>
          </a:p>
          <a:p>
            <a:r>
              <a:rPr lang="pl-PL" dirty="0" err="1" smtClean="0"/>
              <a:t>Wielosprawstwo</a:t>
            </a:r>
            <a:endParaRPr lang="pl-PL" dirty="0" smtClean="0"/>
          </a:p>
          <a:p>
            <a:r>
              <a:rPr lang="pl-PL" dirty="0" smtClean="0"/>
              <a:t>Sprawstwo kierownicze</a:t>
            </a:r>
          </a:p>
          <a:p>
            <a:r>
              <a:rPr lang="pl-PL" dirty="0" smtClean="0"/>
              <a:t>Sprawstwo polecające</a:t>
            </a:r>
          </a:p>
          <a:p>
            <a:r>
              <a:rPr lang="pl-PL" dirty="0" smtClean="0"/>
              <a:t>Sprawstwo równoległe (</a:t>
            </a:r>
            <a:r>
              <a:rPr lang="pl-PL" dirty="0" err="1" smtClean="0"/>
              <a:t>koincydentalne</a:t>
            </a:r>
            <a:r>
              <a:rPr lang="pl-PL" dirty="0" smtClean="0"/>
              <a:t>)</a:t>
            </a:r>
          </a:p>
          <a:p>
            <a:r>
              <a:rPr lang="pl-PL" dirty="0" smtClean="0"/>
              <a:t>Współsprawstwo sukcesywne</a:t>
            </a:r>
          </a:p>
          <a:p>
            <a:r>
              <a:rPr lang="pl-PL" dirty="0" smtClean="0"/>
              <a:t>Współsprawstwo właściwe (dopełniające)</a:t>
            </a:r>
            <a:endParaRPr lang="pl-PL" dirty="0"/>
          </a:p>
        </p:txBody>
      </p:sp>
    </p:spTree>
    <p:extLst>
      <p:ext uri="{BB962C8B-B14F-4D97-AF65-F5344CB8AC3E}">
        <p14:creationId xmlns:p14="http://schemas.microsoft.com/office/powerpoint/2010/main" val="247312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505475"/>
          </a:xfrm>
        </p:spPr>
        <p:txBody>
          <a:bodyPr>
            <a:normAutofit fontScale="85000" lnSpcReduction="10000"/>
          </a:bodyPr>
          <a:lstStyle/>
          <a:p>
            <a:pPr marL="0" indent="0" algn="just">
              <a:buNone/>
            </a:pPr>
            <a:r>
              <a:rPr lang="pl-PL" dirty="0" smtClean="0"/>
              <a:t>„Do </a:t>
            </a:r>
            <a:r>
              <a:rPr lang="pl-PL" dirty="0"/>
              <a:t>przyjęcia współsprawstwa wystarczy, że oskarżeni w ramach podziału ról podejmowali takie działania, które z działaniami pozostałych uczestników porozumienia zmierzały do dokonania przypisanego czynu.</a:t>
            </a:r>
          </a:p>
          <a:p>
            <a:pPr marL="0" indent="0" algn="just">
              <a:buNone/>
            </a:pPr>
            <a:r>
              <a:rPr lang="pl-PL" dirty="0" smtClean="0"/>
              <a:t> </a:t>
            </a:r>
            <a:r>
              <a:rPr lang="pl-PL" dirty="0"/>
              <a:t>Decydujące jest to, czy współdziałający dążyli do tego samego celu wspólnymi siłami (</a:t>
            </a:r>
            <a:r>
              <a:rPr lang="pl-PL" dirty="0" err="1"/>
              <a:t>comuni</a:t>
            </a:r>
            <a:r>
              <a:rPr lang="pl-PL" dirty="0"/>
              <a:t> </a:t>
            </a:r>
            <a:r>
              <a:rPr lang="pl-PL" dirty="0" err="1"/>
              <a:t>auxilio</a:t>
            </a:r>
            <a:r>
              <a:rPr lang="pl-PL" dirty="0"/>
              <a:t>) w ramach wspólnego porozumienia (</a:t>
            </a:r>
            <a:r>
              <a:rPr lang="pl-PL" dirty="0" err="1"/>
              <a:t>comuni</a:t>
            </a:r>
            <a:r>
              <a:rPr lang="pl-PL" dirty="0"/>
              <a:t> </a:t>
            </a:r>
            <a:r>
              <a:rPr lang="pl-PL" dirty="0" err="1"/>
              <a:t>consilio</a:t>
            </a:r>
            <a:r>
              <a:rPr lang="pl-PL" dirty="0"/>
              <a:t>).</a:t>
            </a:r>
          </a:p>
          <a:p>
            <a:pPr marL="0" indent="0" algn="just">
              <a:buNone/>
            </a:pPr>
            <a:r>
              <a:rPr lang="pl-PL" dirty="0" smtClean="0"/>
              <a:t>Porozumienie </a:t>
            </a:r>
            <a:r>
              <a:rPr lang="pl-PL" dirty="0"/>
              <a:t>nie wymaga żadnej szczególnej formy, co oznacza, że może być ono nawet dorozumiane, czyli nastąpić per </a:t>
            </a:r>
            <a:r>
              <a:rPr lang="pl-PL" dirty="0" err="1"/>
              <a:t>facta</a:t>
            </a:r>
            <a:r>
              <a:rPr lang="pl-PL" dirty="0"/>
              <a:t> </a:t>
            </a:r>
            <a:r>
              <a:rPr lang="pl-PL" dirty="0" err="1" smtClean="0"/>
              <a:t>concludentia</a:t>
            </a:r>
            <a:r>
              <a:rPr lang="pl-PL" dirty="0" smtClean="0"/>
              <a:t>”.</a:t>
            </a:r>
          </a:p>
          <a:p>
            <a:pPr marL="0" indent="0">
              <a:buNone/>
            </a:pPr>
            <a:endParaRPr lang="pl-PL" dirty="0" smtClean="0"/>
          </a:p>
          <a:p>
            <a:pPr marL="0" indent="0" algn="r">
              <a:buNone/>
            </a:pPr>
            <a:r>
              <a:rPr lang="pl-PL" dirty="0" smtClean="0"/>
              <a:t>Wyrok SA w Warszawie z 21.03.2018 r.</a:t>
            </a:r>
          </a:p>
          <a:p>
            <a:pPr marL="0" indent="0" algn="r">
              <a:buNone/>
            </a:pPr>
            <a:r>
              <a:rPr lang="pl-PL" dirty="0" smtClean="0"/>
              <a:t>Sygn. akt II </a:t>
            </a:r>
            <a:r>
              <a:rPr lang="pl-PL" dirty="0" err="1" smtClean="0"/>
              <a:t>AKa</a:t>
            </a:r>
            <a:r>
              <a:rPr lang="pl-PL" dirty="0" smtClean="0"/>
              <a:t> 13/18</a:t>
            </a:r>
          </a:p>
        </p:txBody>
      </p:sp>
    </p:spTree>
    <p:extLst>
      <p:ext uri="{BB962C8B-B14F-4D97-AF65-F5344CB8AC3E}">
        <p14:creationId xmlns:p14="http://schemas.microsoft.com/office/powerpoint/2010/main" val="2158578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19256" cy="5649491"/>
          </a:xfrm>
        </p:spPr>
        <p:txBody>
          <a:bodyPr>
            <a:normAutofit fontScale="92500" lnSpcReduction="10000"/>
          </a:bodyPr>
          <a:lstStyle/>
          <a:p>
            <a:pPr marL="0" indent="0" algn="just">
              <a:buNone/>
            </a:pPr>
            <a:r>
              <a:rPr lang="pl-PL" dirty="0" smtClean="0"/>
              <a:t>„Współsprawstwo </a:t>
            </a:r>
            <a:r>
              <a:rPr lang="pl-PL" dirty="0"/>
              <a:t>obejmuje również takie działania, których podjęcie dyktuje czy wymusza dynamiczny rozwój wydarzeń, o ile postawa współdziałającego nie dostarczy podstaw do przyjęcia, iż nie akceptuje on działań nieuzgodnionych, wykraczających poza zakres wstępnego porozumienia. Jedynie wówczas możliwe jest uznanie, iż sprawca ten ponosi odpowiedzialność w granicach swego pierwotnego zamiaru, z wyłączeniem czynności stanowiących eksces </a:t>
            </a:r>
            <a:r>
              <a:rPr lang="pl-PL" dirty="0" smtClean="0"/>
              <a:t>współdziałających”</a:t>
            </a:r>
          </a:p>
          <a:p>
            <a:pPr marL="0" indent="0" algn="r">
              <a:buNone/>
            </a:pPr>
            <a:r>
              <a:rPr lang="pl-PL" dirty="0" smtClean="0"/>
              <a:t>Postanowienie SN z 16.01.2018 r.</a:t>
            </a:r>
          </a:p>
          <a:p>
            <a:pPr marL="0" indent="0" algn="r">
              <a:buNone/>
            </a:pPr>
            <a:r>
              <a:rPr lang="pl-PL" dirty="0" smtClean="0"/>
              <a:t>Sygn. akt IV KK 210/17 </a:t>
            </a:r>
            <a:endParaRPr lang="pl-PL" dirty="0"/>
          </a:p>
        </p:txBody>
      </p:sp>
    </p:spTree>
    <p:extLst>
      <p:ext uri="{BB962C8B-B14F-4D97-AF65-F5344CB8AC3E}">
        <p14:creationId xmlns:p14="http://schemas.microsoft.com/office/powerpoint/2010/main" val="138201262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4381</Words>
  <Application>Microsoft Office PowerPoint</Application>
  <PresentationFormat>Pokaz na ekranie (4:3)</PresentationFormat>
  <Paragraphs>145</Paragraphs>
  <Slides>40</Slides>
  <Notes>0</Notes>
  <HiddenSlides>0</HiddenSlides>
  <MMClips>0</MMClips>
  <ScaleCrop>false</ScaleCrop>
  <HeadingPairs>
    <vt:vector size="4" baseType="variant">
      <vt:variant>
        <vt:lpstr>Motyw</vt:lpstr>
      </vt:variant>
      <vt:variant>
        <vt:i4>1</vt:i4>
      </vt:variant>
      <vt:variant>
        <vt:lpstr>Tytuły slajdów</vt:lpstr>
      </vt:variant>
      <vt:variant>
        <vt:i4>40</vt:i4>
      </vt:variant>
    </vt:vector>
  </HeadingPairs>
  <TitlesOfParts>
    <vt:vector size="41" baseType="lpstr">
      <vt:lpstr>Motyw pakietu Office</vt:lpstr>
      <vt:lpstr>Formy współdziałania przestępnego – wybrane zagadnienia</vt:lpstr>
      <vt:lpstr>Koncepcja jednolitego sprawstwa</vt:lpstr>
      <vt:lpstr>Koncepcja udziału w cudzym przestępstwie</vt:lpstr>
      <vt:lpstr>Prezentacja programu PowerPoint</vt:lpstr>
      <vt:lpstr>Prezentacja programu PowerPoint</vt:lpstr>
      <vt:lpstr>Sprawstwo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Formy współdziałania przestępnego</dc:title>
  <dc:creator>Karolina</dc:creator>
  <cp:lastModifiedBy>Karolina</cp:lastModifiedBy>
  <cp:revision>13</cp:revision>
  <dcterms:created xsi:type="dcterms:W3CDTF">2018-06-30T17:07:12Z</dcterms:created>
  <dcterms:modified xsi:type="dcterms:W3CDTF">2018-07-09T21:33:28Z</dcterms:modified>
</cp:coreProperties>
</file>