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3" r:id="rId7"/>
    <p:sldId id="265" r:id="rId8"/>
    <p:sldId id="261" r:id="rId9"/>
    <p:sldId id="262" r:id="rId10"/>
    <p:sldId id="264"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3" r:id="rId28"/>
    <p:sldId id="282" r:id="rId29"/>
    <p:sldId id="284" r:id="rId30"/>
    <p:sldId id="285" r:id="rId31"/>
    <p:sldId id="286" r:id="rId32"/>
    <p:sldId id="287" r:id="rId33"/>
    <p:sldId id="288" r:id="rId34"/>
    <p:sldId id="290" r:id="rId35"/>
    <p:sldId id="289"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0" d="100"/>
          <a:sy n="60" d="100"/>
        </p:scale>
        <p:origin x="84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pl-PL"/>
              <a:t>Kliknij, aby edytować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4/9/2024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4/9/2024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4/9/2024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4/9/2024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pl-PL"/>
              <a:t>Kliknij, aby edytować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7" name="Date Placeholder 6"/>
          <p:cNvSpPr>
            <a:spLocks noGrp="1"/>
          </p:cNvSpPr>
          <p:nvPr>
            <p:ph type="dt" sz="half" idx="10"/>
          </p:nvPr>
        </p:nvSpPr>
        <p:spPr/>
        <p:txBody>
          <a:bodyPr/>
          <a:lstStyle/>
          <a:p>
            <a:fld id="{1160EA64-D806-43AC-9DF2-F8C432F32B4C}" type="datetimeFigureOut">
              <a:rPr lang="en-US" dirty="0"/>
              <a:t>4/9/2024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4/9/2024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583436" y="3143250"/>
            <a:ext cx="4270248" cy="2596776"/>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7" name="Date Placeholder 6"/>
          <p:cNvSpPr>
            <a:spLocks noGrp="1"/>
          </p:cNvSpPr>
          <p:nvPr>
            <p:ph type="dt" sz="half" idx="10"/>
          </p:nvPr>
        </p:nvSpPr>
        <p:spPr/>
        <p:txBody>
          <a:bodyPr/>
          <a:lstStyle/>
          <a:p>
            <a:fld id="{4F7D4976-E339-4826-83B7-FBD03F55ECF8}" type="datetimeFigureOut">
              <a:rPr lang="en-US" dirty="0"/>
              <a:t>4/9/2024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pl-PL"/>
              <a:t>Kliknij, aby edytować styl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4/9/2024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4/9/2024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pl-PL"/>
              <a:t>Kliknij, aby edytować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9" name="Date Placeholder 8"/>
          <p:cNvSpPr>
            <a:spLocks noGrp="1"/>
          </p:cNvSpPr>
          <p:nvPr>
            <p:ph type="dt" sz="half" idx="10"/>
          </p:nvPr>
        </p:nvSpPr>
        <p:spPr/>
        <p:txBody>
          <a:bodyPr/>
          <a:lstStyle/>
          <a:p>
            <a:fld id="{D1BE4249-C0D0-4B06-8692-E8BB871AF643}" type="datetimeFigureOut">
              <a:rPr lang="en-US" dirty="0"/>
              <a:t>4/9/2024</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pl-PL"/>
              <a:t>Kliknij, aby edytować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4/9/2024</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4/9/2024</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hyperlink" Target="http://wuwr.pl/nkp/article/view/8115/7748" TargetMode="External"/><Relationship Id="rId2" Type="http://schemas.openxmlformats.org/officeDocument/2006/relationships/hyperlink" Target="https://palestra.pl/pl/czasopismo/wydanie/7-8-2015/artykul/ciag-przestepstw-w-swietle-nowelizacji-kodeksu-karnego-z-20-lutego-2015-r"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8C683C6-3AE1-4CAD-9A17-28FC446995AF}"/>
              </a:ext>
            </a:extLst>
          </p:cNvPr>
          <p:cNvSpPr>
            <a:spLocks noGrp="1"/>
          </p:cNvSpPr>
          <p:nvPr>
            <p:ph type="ctrTitle"/>
          </p:nvPr>
        </p:nvSpPr>
        <p:spPr>
          <a:xfrm>
            <a:off x="254000" y="2606040"/>
            <a:ext cx="11684000" cy="1645920"/>
          </a:xfrm>
        </p:spPr>
        <p:txBody>
          <a:bodyPr>
            <a:normAutofit fontScale="90000"/>
          </a:bodyPr>
          <a:lstStyle/>
          <a:p>
            <a:r>
              <a:rPr lang="pl-PL" dirty="0"/>
              <a:t>Jedność i wielość czynów zabronionych.</a:t>
            </a:r>
            <a:br>
              <a:rPr lang="pl-PL" dirty="0"/>
            </a:br>
            <a:r>
              <a:rPr lang="pl-PL" dirty="0"/>
              <a:t>Zbieg przepisów i przestępstw.</a:t>
            </a:r>
          </a:p>
        </p:txBody>
      </p:sp>
      <p:sp>
        <p:nvSpPr>
          <p:cNvPr id="3" name="Podtytuł 2">
            <a:extLst>
              <a:ext uri="{FF2B5EF4-FFF2-40B4-BE49-F238E27FC236}">
                <a16:creationId xmlns:a16="http://schemas.microsoft.com/office/drawing/2014/main" id="{F3768585-6875-40BB-9568-CDED56AFF7EC}"/>
              </a:ext>
            </a:extLst>
          </p:cNvPr>
          <p:cNvSpPr>
            <a:spLocks noGrp="1"/>
          </p:cNvSpPr>
          <p:nvPr>
            <p:ph type="subTitle" idx="1"/>
          </p:nvPr>
        </p:nvSpPr>
        <p:spPr>
          <a:xfrm>
            <a:off x="2695194" y="4454144"/>
            <a:ext cx="6801612" cy="1239894"/>
          </a:xfrm>
        </p:spPr>
        <p:txBody>
          <a:bodyPr>
            <a:normAutofit/>
          </a:bodyPr>
          <a:lstStyle/>
          <a:p>
            <a:r>
              <a:rPr lang="pl-PL" sz="2400" dirty="0"/>
              <a:t>dr Alicja Limburska</a:t>
            </a:r>
          </a:p>
        </p:txBody>
      </p:sp>
    </p:spTree>
    <p:extLst>
      <p:ext uri="{BB962C8B-B14F-4D97-AF65-F5344CB8AC3E}">
        <p14:creationId xmlns:p14="http://schemas.microsoft.com/office/powerpoint/2010/main" val="15761160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9115EB24-3868-4CC4-BD6F-7DCF8B127FDB}"/>
              </a:ext>
            </a:extLst>
          </p:cNvPr>
          <p:cNvSpPr txBox="1"/>
          <p:nvPr/>
        </p:nvSpPr>
        <p:spPr>
          <a:xfrm>
            <a:off x="726440" y="1676400"/>
            <a:ext cx="10739120" cy="3170099"/>
          </a:xfrm>
          <a:prstGeom prst="rect">
            <a:avLst/>
          </a:prstGeom>
          <a:noFill/>
        </p:spPr>
        <p:txBody>
          <a:bodyPr wrap="square" rtlCol="0">
            <a:spAutoFit/>
          </a:bodyPr>
          <a:lstStyle/>
          <a:p>
            <a:pPr algn="just"/>
            <a:r>
              <a:rPr lang="pl-PL" sz="2000" b="1" dirty="0"/>
              <a:t>UWAGA!!</a:t>
            </a:r>
          </a:p>
          <a:p>
            <a:pPr algn="just"/>
            <a:endParaRPr lang="pl-PL" sz="2000" dirty="0"/>
          </a:p>
          <a:p>
            <a:pPr algn="just"/>
            <a:r>
              <a:rPr lang="pl-PL" sz="2000" dirty="0"/>
              <a:t>Niektórzy przedstawiciele nauki w ogóle nie uważają art. 12 § 2 k.k. za wariant czynu ciągłego!! Na takim stanowisku m.in. prof. Łukasz Pohl oraz dr hab. Marek Kulik.</a:t>
            </a:r>
          </a:p>
          <a:p>
            <a:pPr algn="just"/>
            <a:endParaRPr lang="pl-PL" sz="2000" dirty="0"/>
          </a:p>
          <a:p>
            <a:pPr algn="just"/>
            <a:r>
              <a:rPr lang="pl-PL" sz="2000" dirty="0"/>
              <a:t>Stanowisko to zakłada, że przepis art. 12 § 2 k.k. nie należy nawet do prawa karnego w jego ścisłym rozumieniu, lecz do prawa wykroczeń. Stanowi on bowiem szczególną postać rzeczywistego zbiegu wykroczeń, a zatem </a:t>
            </a:r>
            <a:r>
              <a:rPr lang="pl-PL" sz="2000" i="1" dirty="0"/>
              <a:t>lex </a:t>
            </a:r>
            <a:r>
              <a:rPr lang="pl-PL" sz="2000" i="1" dirty="0" err="1"/>
              <a:t>specialis</a:t>
            </a:r>
            <a:r>
              <a:rPr lang="pl-PL" sz="2000" dirty="0"/>
              <a:t> w odniesieniu do art. 9 § 2 kodeksu wykroczeń.</a:t>
            </a:r>
          </a:p>
          <a:p>
            <a:pPr algn="just"/>
            <a:endParaRPr lang="pl-PL" sz="2000" dirty="0"/>
          </a:p>
          <a:p>
            <a:pPr algn="just"/>
            <a:r>
              <a:rPr lang="pl-PL" sz="2000" dirty="0"/>
              <a:t>Powinni mieć Państwo świadomość istnienia takiego poglądu.</a:t>
            </a:r>
          </a:p>
        </p:txBody>
      </p:sp>
    </p:spTree>
    <p:extLst>
      <p:ext uri="{BB962C8B-B14F-4D97-AF65-F5344CB8AC3E}">
        <p14:creationId xmlns:p14="http://schemas.microsoft.com/office/powerpoint/2010/main" val="1723757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1C8AF5-DC36-4386-AAE7-4BC5645B622D}"/>
              </a:ext>
            </a:extLst>
          </p:cNvPr>
          <p:cNvSpPr>
            <a:spLocks noGrp="1"/>
          </p:cNvSpPr>
          <p:nvPr>
            <p:ph type="title"/>
          </p:nvPr>
        </p:nvSpPr>
        <p:spPr>
          <a:xfrm>
            <a:off x="2231136" y="649732"/>
            <a:ext cx="7729728" cy="853948"/>
          </a:xfrm>
        </p:spPr>
        <p:txBody>
          <a:bodyPr/>
          <a:lstStyle/>
          <a:p>
            <a:r>
              <a:rPr lang="pl-PL" dirty="0"/>
              <a:t>Zbieg przepisów ustawy</a:t>
            </a:r>
          </a:p>
        </p:txBody>
      </p:sp>
      <p:sp>
        <p:nvSpPr>
          <p:cNvPr id="3" name="pole tekstowe 2">
            <a:extLst>
              <a:ext uri="{FF2B5EF4-FFF2-40B4-BE49-F238E27FC236}">
                <a16:creationId xmlns:a16="http://schemas.microsoft.com/office/drawing/2014/main" id="{28EA46EC-DE44-4E9B-86DA-1005132F00F8}"/>
              </a:ext>
            </a:extLst>
          </p:cNvPr>
          <p:cNvSpPr txBox="1"/>
          <p:nvPr/>
        </p:nvSpPr>
        <p:spPr>
          <a:xfrm>
            <a:off x="604520" y="1916340"/>
            <a:ext cx="10982960" cy="2246769"/>
          </a:xfrm>
          <a:prstGeom prst="rect">
            <a:avLst/>
          </a:prstGeom>
          <a:noFill/>
        </p:spPr>
        <p:txBody>
          <a:bodyPr wrap="square" rtlCol="0">
            <a:spAutoFit/>
          </a:bodyPr>
          <a:lstStyle/>
          <a:p>
            <a:pPr algn="just"/>
            <a:r>
              <a:rPr lang="pl-PL" sz="2000" dirty="0"/>
              <a:t>Tak jak było powiedziane, jeden czyn może stanowić tylko jedno przestępstwo. Nie należą jednak do rzadkości sytuacje, w których jednym czynem sprawca realizuje znamiona różnych typów czynów zabronionych </a:t>
            </a:r>
            <a:r>
              <a:rPr lang="pl-PL" sz="2000" dirty="0">
                <a:sym typeface="Wingdings" panose="05000000000000000000" pitchFamily="2" charset="2"/>
              </a:rPr>
              <a:t> w takim przypadku mamy do czynienia z tzw. </a:t>
            </a:r>
            <a:r>
              <a:rPr lang="pl-PL" sz="2000" b="1" dirty="0">
                <a:sym typeface="Wingdings" panose="05000000000000000000" pitchFamily="2" charset="2"/>
              </a:rPr>
              <a:t>zbiegiem przepisów</a:t>
            </a:r>
          </a:p>
          <a:p>
            <a:pPr algn="just"/>
            <a:endParaRPr lang="pl-PL" sz="2000" b="1" dirty="0"/>
          </a:p>
          <a:p>
            <a:pPr algn="just"/>
            <a:r>
              <a:rPr lang="pl-PL" sz="2000" dirty="0"/>
              <a:t>Np. sprawca dopuszcza się znęcania się nad ofiarą, podczas którego narusza również jej nietykalność; sprawca prowadząc pojazd w stanie nietrzeźwości powoduje wypadek komunikacyjny, w wyniku którego pasażer doznaje wstrząśnienia mózgu i zniszczony zostaje przystanek autobusowy.</a:t>
            </a:r>
          </a:p>
        </p:txBody>
      </p:sp>
      <p:cxnSp>
        <p:nvCxnSpPr>
          <p:cNvPr id="6" name="Łącznik prosty ze strzałką 5">
            <a:extLst>
              <a:ext uri="{FF2B5EF4-FFF2-40B4-BE49-F238E27FC236}">
                <a16:creationId xmlns:a16="http://schemas.microsoft.com/office/drawing/2014/main" id="{AF520514-1FB6-4655-939D-A215DE46C899}"/>
              </a:ext>
            </a:extLst>
          </p:cNvPr>
          <p:cNvCxnSpPr/>
          <p:nvPr/>
        </p:nvCxnSpPr>
        <p:spPr>
          <a:xfrm flipH="1">
            <a:off x="2489197" y="4572000"/>
            <a:ext cx="873760" cy="75184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7" name="Łącznik prosty ze strzałką 6">
            <a:extLst>
              <a:ext uri="{FF2B5EF4-FFF2-40B4-BE49-F238E27FC236}">
                <a16:creationId xmlns:a16="http://schemas.microsoft.com/office/drawing/2014/main" id="{4958F876-5162-4C34-AC7C-9A311DB0F9AE}"/>
              </a:ext>
            </a:extLst>
          </p:cNvPr>
          <p:cNvCxnSpPr>
            <a:cxnSpLocks/>
          </p:cNvCxnSpPr>
          <p:nvPr/>
        </p:nvCxnSpPr>
        <p:spPr>
          <a:xfrm>
            <a:off x="8148320" y="4572000"/>
            <a:ext cx="995680" cy="75184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2" name="Łącznik prosty ze strzałką 11">
            <a:extLst>
              <a:ext uri="{FF2B5EF4-FFF2-40B4-BE49-F238E27FC236}">
                <a16:creationId xmlns:a16="http://schemas.microsoft.com/office/drawing/2014/main" id="{526A7525-2A35-43A2-8D2A-B2352A1FA707}"/>
              </a:ext>
            </a:extLst>
          </p:cNvPr>
          <p:cNvCxnSpPr>
            <a:cxnSpLocks/>
          </p:cNvCxnSpPr>
          <p:nvPr/>
        </p:nvCxnSpPr>
        <p:spPr>
          <a:xfrm>
            <a:off x="5659120" y="4572000"/>
            <a:ext cx="0" cy="96520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4" name="pole tekstowe 13">
            <a:extLst>
              <a:ext uri="{FF2B5EF4-FFF2-40B4-BE49-F238E27FC236}">
                <a16:creationId xmlns:a16="http://schemas.microsoft.com/office/drawing/2014/main" id="{221BD05C-657C-4D9D-ACEE-1E7C1F822BC9}"/>
              </a:ext>
            </a:extLst>
          </p:cNvPr>
          <p:cNvSpPr txBox="1"/>
          <p:nvPr/>
        </p:nvSpPr>
        <p:spPr>
          <a:xfrm>
            <a:off x="1001097" y="5351125"/>
            <a:ext cx="1633460" cy="400110"/>
          </a:xfrm>
          <a:prstGeom prst="rect">
            <a:avLst/>
          </a:prstGeom>
          <a:noFill/>
        </p:spPr>
        <p:txBody>
          <a:bodyPr wrap="none" rtlCol="0">
            <a:spAutoFit/>
          </a:bodyPr>
          <a:lstStyle/>
          <a:p>
            <a:r>
              <a:rPr lang="pl-PL" sz="2000" dirty="0"/>
              <a:t>zbieg pozorny</a:t>
            </a:r>
          </a:p>
        </p:txBody>
      </p:sp>
      <p:sp>
        <p:nvSpPr>
          <p:cNvPr id="15" name="pole tekstowe 14">
            <a:extLst>
              <a:ext uri="{FF2B5EF4-FFF2-40B4-BE49-F238E27FC236}">
                <a16:creationId xmlns:a16="http://schemas.microsoft.com/office/drawing/2014/main" id="{1B1C6C60-4F80-4BBB-B34B-79BB9EC06E1D}"/>
              </a:ext>
            </a:extLst>
          </p:cNvPr>
          <p:cNvSpPr txBox="1"/>
          <p:nvPr/>
        </p:nvSpPr>
        <p:spPr>
          <a:xfrm>
            <a:off x="4285090" y="5749151"/>
            <a:ext cx="3029676" cy="400110"/>
          </a:xfrm>
          <a:prstGeom prst="rect">
            <a:avLst/>
          </a:prstGeom>
          <a:noFill/>
        </p:spPr>
        <p:txBody>
          <a:bodyPr wrap="none" rtlCol="0">
            <a:spAutoFit/>
          </a:bodyPr>
          <a:lstStyle/>
          <a:p>
            <a:r>
              <a:rPr lang="pl-PL" sz="2000" dirty="0"/>
              <a:t>zbieg rzeczywisty pomijalny</a:t>
            </a:r>
          </a:p>
        </p:txBody>
      </p:sp>
      <p:sp>
        <p:nvSpPr>
          <p:cNvPr id="16" name="pole tekstowe 15">
            <a:extLst>
              <a:ext uri="{FF2B5EF4-FFF2-40B4-BE49-F238E27FC236}">
                <a16:creationId xmlns:a16="http://schemas.microsoft.com/office/drawing/2014/main" id="{F851AE92-05A7-4A00-9E16-B52E97609E79}"/>
              </a:ext>
            </a:extLst>
          </p:cNvPr>
          <p:cNvSpPr txBox="1"/>
          <p:nvPr/>
        </p:nvSpPr>
        <p:spPr>
          <a:xfrm>
            <a:off x="8285820" y="5462885"/>
            <a:ext cx="2964273" cy="400110"/>
          </a:xfrm>
          <a:prstGeom prst="rect">
            <a:avLst/>
          </a:prstGeom>
          <a:noFill/>
        </p:spPr>
        <p:txBody>
          <a:bodyPr wrap="none" rtlCol="0">
            <a:spAutoFit/>
          </a:bodyPr>
          <a:lstStyle/>
          <a:p>
            <a:r>
              <a:rPr lang="pl-PL" sz="2000" dirty="0"/>
              <a:t>zbieg rzeczywisty właściwy</a:t>
            </a:r>
          </a:p>
        </p:txBody>
      </p:sp>
    </p:spTree>
    <p:extLst>
      <p:ext uri="{BB962C8B-B14F-4D97-AF65-F5344CB8AC3E}">
        <p14:creationId xmlns:p14="http://schemas.microsoft.com/office/powerpoint/2010/main" val="42058262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6A70B41C-96A1-41D5-9677-13AC25A8CE3A}"/>
              </a:ext>
            </a:extLst>
          </p:cNvPr>
          <p:cNvSpPr txBox="1"/>
          <p:nvPr/>
        </p:nvSpPr>
        <p:spPr>
          <a:xfrm>
            <a:off x="960120" y="612844"/>
            <a:ext cx="10271760" cy="5632311"/>
          </a:xfrm>
          <a:prstGeom prst="rect">
            <a:avLst/>
          </a:prstGeom>
          <a:noFill/>
        </p:spPr>
        <p:txBody>
          <a:bodyPr wrap="square" rtlCol="0">
            <a:spAutoFit/>
          </a:bodyPr>
          <a:lstStyle/>
          <a:p>
            <a:pPr algn="ctr"/>
            <a:r>
              <a:rPr lang="pl-PL" sz="2000" b="1" dirty="0"/>
              <a:t>POZORNY ZBIEG PRZEPISÓW</a:t>
            </a:r>
          </a:p>
          <a:p>
            <a:pPr algn="just"/>
            <a:endParaRPr lang="pl-PL" sz="2000" dirty="0"/>
          </a:p>
          <a:p>
            <a:pPr algn="just"/>
            <a:r>
              <a:rPr lang="pl-PL" sz="2000" dirty="0"/>
              <a:t>Ma miejsce w sytuacji, gdy sprawca jedynie pozornie zdaje się jednocześnie realizować znamiona różnych typów czynów zabronionych, których wzajemna relacja polega na stosunku zawierania się. Chodzi o relację typ zasadniczy – zmodyfikowany, ponieważ opierają się one na wspólnym zespole znamion konstytutywnych. Przykładowo, gdy sprawca zabija człowieka ze szczególnym okrucieństwem, to pozornie realizuje zarówno znamiona art. 148 § 1 k.k., jak i art. 148 § 4 k.k.</a:t>
            </a:r>
          </a:p>
          <a:p>
            <a:pPr algn="just"/>
            <a:endParaRPr lang="pl-PL" sz="2000" dirty="0"/>
          </a:p>
          <a:p>
            <a:pPr algn="just"/>
            <a:r>
              <a:rPr lang="pl-PL" sz="2000" dirty="0"/>
              <a:t>Modelowo są dwie drogi rozstrzygnięcia takiego zbiegu:</a:t>
            </a:r>
          </a:p>
          <a:p>
            <a:pPr marL="457200" lvl="0" indent="-457200" algn="just">
              <a:buFont typeface="+mj-lt"/>
              <a:buAutoNum type="arabicParenR"/>
            </a:pPr>
            <a:r>
              <a:rPr lang="pl-PL" sz="2000" b="1" dirty="0"/>
              <a:t>według koncepcji znamion negatywnych </a:t>
            </a:r>
            <a:r>
              <a:rPr lang="pl-PL" sz="2000" dirty="0"/>
              <a:t>– relacja pomiędzy typem zasadniczym a zmodyfikowanym tylko pozornie jest relacją zawierania się, w istocie jest to stosunek wykluczania, ponieważ na typ zasadniczy składają się również znamiona modyfikujące ujęte w sposób negatywny </a:t>
            </a:r>
            <a:r>
              <a:rPr lang="pl-PL" sz="2000" dirty="0">
                <a:sym typeface="Wingdings" panose="05000000000000000000" pitchFamily="2" charset="2"/>
              </a:rPr>
              <a:t> </a:t>
            </a:r>
            <a:r>
              <a:rPr lang="pl-PL" sz="2000" u="sng" dirty="0">
                <a:sym typeface="Wingdings" panose="05000000000000000000" pitchFamily="2" charset="2"/>
              </a:rPr>
              <a:t>nie jest to koncepcja powszechnie akceptowana</a:t>
            </a:r>
            <a:endParaRPr lang="pl-PL" sz="2000" u="sng" dirty="0"/>
          </a:p>
          <a:p>
            <a:pPr marL="457200" lvl="0" indent="-457200" algn="just">
              <a:buFont typeface="+mj-lt"/>
              <a:buAutoNum type="arabicParenR"/>
            </a:pPr>
            <a:endParaRPr lang="pl-PL" sz="2000" dirty="0"/>
          </a:p>
          <a:p>
            <a:pPr marL="457200" lvl="0" indent="-457200" algn="just">
              <a:buFont typeface="+mj-lt"/>
              <a:buAutoNum type="arabicParenR"/>
            </a:pPr>
            <a:r>
              <a:rPr lang="pl-PL" sz="2000" b="1" dirty="0"/>
              <a:t>użycie zasady </a:t>
            </a:r>
            <a:r>
              <a:rPr lang="pl-PL" sz="2000" b="1" i="1" dirty="0"/>
              <a:t>lex </a:t>
            </a:r>
            <a:r>
              <a:rPr lang="pl-PL" sz="2000" b="1" i="1" dirty="0" err="1"/>
              <a:t>specialis</a:t>
            </a:r>
            <a:r>
              <a:rPr lang="pl-PL" sz="2000" b="1" i="1" dirty="0"/>
              <a:t> derogat legi </a:t>
            </a:r>
            <a:r>
              <a:rPr lang="pl-PL" sz="2000" b="1" i="1" dirty="0" err="1"/>
              <a:t>generali</a:t>
            </a:r>
            <a:r>
              <a:rPr lang="pl-PL" sz="2000" b="1" dirty="0"/>
              <a:t> </a:t>
            </a:r>
            <a:r>
              <a:rPr lang="pl-PL" sz="2000" dirty="0"/>
              <a:t>– w tym ujęciu przyjmuje się, że typ zmodyfikowany stanowi przepis szczególny względem typu podstawowego </a:t>
            </a:r>
            <a:r>
              <a:rPr lang="pl-PL" sz="2000" dirty="0">
                <a:sym typeface="Wingdings" panose="05000000000000000000" pitchFamily="2" charset="2"/>
              </a:rPr>
              <a:t> </a:t>
            </a:r>
            <a:r>
              <a:rPr lang="pl-PL" sz="2000" u="sng" dirty="0">
                <a:sym typeface="Wingdings" panose="05000000000000000000" pitchFamily="2" charset="2"/>
              </a:rPr>
              <a:t>akceptacja tego stanowiska oznacza traktowanie opisanej sytuacji jako przypadku zbiegu rzeczywistego pomijalnego!</a:t>
            </a:r>
            <a:endParaRPr lang="pl-PL" sz="2000" u="sng" dirty="0"/>
          </a:p>
        </p:txBody>
      </p:sp>
    </p:spTree>
    <p:extLst>
      <p:ext uri="{BB962C8B-B14F-4D97-AF65-F5344CB8AC3E}">
        <p14:creationId xmlns:p14="http://schemas.microsoft.com/office/powerpoint/2010/main" val="8443395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52EF5D70-1BF1-4F6D-904A-AD8F9667EBF8}"/>
              </a:ext>
            </a:extLst>
          </p:cNvPr>
          <p:cNvSpPr txBox="1"/>
          <p:nvPr/>
        </p:nvSpPr>
        <p:spPr>
          <a:xfrm>
            <a:off x="558800" y="574372"/>
            <a:ext cx="11074400" cy="5709255"/>
          </a:xfrm>
          <a:prstGeom prst="rect">
            <a:avLst/>
          </a:prstGeom>
          <a:noFill/>
        </p:spPr>
        <p:txBody>
          <a:bodyPr wrap="square" rtlCol="0">
            <a:spAutoFit/>
          </a:bodyPr>
          <a:lstStyle/>
          <a:p>
            <a:pPr algn="ctr"/>
            <a:r>
              <a:rPr lang="pl-PL" sz="2000" b="1" dirty="0"/>
              <a:t>ZBIEG RZECZYWISTY</a:t>
            </a:r>
          </a:p>
          <a:p>
            <a:pPr algn="just"/>
            <a:endParaRPr lang="pl-PL" sz="2000" dirty="0"/>
          </a:p>
          <a:p>
            <a:pPr algn="just"/>
            <a:r>
              <a:rPr lang="pl-PL" sz="2000" dirty="0"/>
              <a:t>Ma miejsce w sytuacji, gdy sprawca faktycznie jednocześnie realizuje znamiona różnych typów czynów zabronionych.</a:t>
            </a:r>
          </a:p>
          <a:p>
            <a:pPr algn="just"/>
            <a:endParaRPr lang="pl-PL" sz="2000" dirty="0"/>
          </a:p>
          <a:p>
            <a:pPr algn="just">
              <a:spcAft>
                <a:spcPts val="600"/>
              </a:spcAft>
            </a:pPr>
            <a:r>
              <a:rPr lang="pl-PL" sz="2000" dirty="0"/>
              <a:t>a) </a:t>
            </a:r>
            <a:r>
              <a:rPr lang="pl-PL" sz="2000" b="1" dirty="0"/>
              <a:t>zbieg pomijalny</a:t>
            </a:r>
            <a:r>
              <a:rPr lang="pl-PL" sz="2000" dirty="0"/>
              <a:t> (niewłaściwy) – ma miejsce wtedy, gdy wielość ocen prawnych może zostać zredukowana przy pomocy jednej z poniższych zasad (tzw. mechanizmów redukcji wielości ocen)</a:t>
            </a:r>
          </a:p>
          <a:p>
            <a:pPr marL="720725" indent="-342900" algn="just">
              <a:spcAft>
                <a:spcPts val="600"/>
              </a:spcAft>
              <a:buFont typeface="Arial" panose="020B0604020202020204" pitchFamily="34" charset="0"/>
              <a:buChar char="•"/>
            </a:pPr>
            <a:r>
              <a:rPr lang="pl-PL" sz="2000" i="1" dirty="0"/>
              <a:t>lex </a:t>
            </a:r>
            <a:r>
              <a:rPr lang="pl-PL" sz="2000" i="1" dirty="0" err="1"/>
              <a:t>specialis</a:t>
            </a:r>
            <a:r>
              <a:rPr lang="pl-PL" sz="2000" i="1" dirty="0"/>
              <a:t> derogat legi </a:t>
            </a:r>
            <a:r>
              <a:rPr lang="pl-PL" sz="2000" i="1" dirty="0" err="1"/>
              <a:t>generali</a:t>
            </a:r>
            <a:r>
              <a:rPr lang="pl-PL" sz="2000" dirty="0"/>
              <a:t> </a:t>
            </a:r>
            <a:r>
              <a:rPr lang="pl-PL" sz="2000" dirty="0">
                <a:sym typeface="Wingdings" panose="05000000000000000000" pitchFamily="2" charset="2"/>
              </a:rPr>
              <a:t></a:t>
            </a:r>
            <a:r>
              <a:rPr lang="pl-PL" sz="2000" dirty="0"/>
              <a:t> jeden z przepisów ma charakter szczególny</a:t>
            </a:r>
          </a:p>
          <a:p>
            <a:pPr marL="720725" lvl="0" indent="-342900" algn="just">
              <a:spcAft>
                <a:spcPts val="600"/>
              </a:spcAft>
              <a:buFont typeface="Arial" panose="020B0604020202020204" pitchFamily="34" charset="0"/>
              <a:buChar char="•"/>
            </a:pPr>
            <a:r>
              <a:rPr lang="pl-PL" sz="2000" i="1" dirty="0"/>
              <a:t>lex </a:t>
            </a:r>
            <a:r>
              <a:rPr lang="pl-PL" sz="2000" i="1" dirty="0" err="1"/>
              <a:t>primariae</a:t>
            </a:r>
            <a:r>
              <a:rPr lang="pl-PL" sz="2000" i="1" dirty="0"/>
              <a:t> </a:t>
            </a:r>
            <a:r>
              <a:rPr lang="pl-PL" sz="2000" i="1" dirty="0" err="1"/>
              <a:t>derogate</a:t>
            </a:r>
            <a:r>
              <a:rPr lang="pl-PL" sz="2000" i="1" dirty="0"/>
              <a:t> legi </a:t>
            </a:r>
            <a:r>
              <a:rPr lang="pl-PL" sz="2000" i="1" dirty="0" err="1"/>
              <a:t>subsidiariae</a:t>
            </a:r>
            <a:r>
              <a:rPr lang="pl-PL" sz="2000" dirty="0"/>
              <a:t> </a:t>
            </a:r>
            <a:r>
              <a:rPr lang="pl-PL" sz="2000" dirty="0">
                <a:sym typeface="Wingdings" panose="05000000000000000000" pitchFamily="2" charset="2"/>
              </a:rPr>
              <a:t></a:t>
            </a:r>
            <a:r>
              <a:rPr lang="pl-PL" sz="2000" dirty="0"/>
              <a:t> jeśli jeden z przepisów ma charakter pomocniczy (subsydiarny), stosuję się go tylko wtedy, gdy nie stosuje się drugiego ze zbiegających się przepisów</a:t>
            </a:r>
          </a:p>
          <a:p>
            <a:pPr marL="720725" lvl="0" algn="just">
              <a:spcAft>
                <a:spcPts val="600"/>
              </a:spcAft>
            </a:pPr>
            <a:r>
              <a:rPr lang="pl-PL" sz="2000" dirty="0"/>
              <a:t>(np. przepisem subsydiarnym jest przepis określający wcześniejszą formę stadialną albo przepis penalizujący narażenie dobra na niebezpieczeństwo w przypadku naruszenia dobra przy zachowanej tożsamości dobra prawnego, przedmiotu bezpośredniego działania i strony podmiotowej)</a:t>
            </a:r>
          </a:p>
          <a:p>
            <a:pPr marL="720725" lvl="0" indent="-342900" algn="just">
              <a:spcAft>
                <a:spcPts val="600"/>
              </a:spcAft>
              <a:buFont typeface="Arial" panose="020B0604020202020204" pitchFamily="34" charset="0"/>
              <a:buChar char="•"/>
            </a:pPr>
            <a:r>
              <a:rPr lang="pl-PL" sz="2000" i="1" dirty="0"/>
              <a:t>lex </a:t>
            </a:r>
            <a:r>
              <a:rPr lang="pl-PL" sz="2000" i="1" dirty="0" err="1"/>
              <a:t>consument</a:t>
            </a:r>
            <a:r>
              <a:rPr lang="pl-PL" sz="2000" i="1" dirty="0"/>
              <a:t> </a:t>
            </a:r>
            <a:r>
              <a:rPr lang="pl-PL" sz="2000" i="1" dirty="0" err="1"/>
              <a:t>derogate</a:t>
            </a:r>
            <a:r>
              <a:rPr lang="pl-PL" sz="2000" i="1" dirty="0"/>
              <a:t> legi </a:t>
            </a:r>
            <a:r>
              <a:rPr lang="pl-PL" sz="2000" i="1" dirty="0" err="1"/>
              <a:t>consumpte</a:t>
            </a:r>
            <a:r>
              <a:rPr lang="pl-PL" sz="2000" dirty="0"/>
              <a:t> </a:t>
            </a:r>
            <a:r>
              <a:rPr lang="en-GB" sz="2000" dirty="0">
                <a:sym typeface="Wingdings" panose="05000000000000000000" pitchFamily="2" charset="2"/>
              </a:rPr>
              <a:t></a:t>
            </a:r>
            <a:r>
              <a:rPr lang="pl-PL" sz="2000" dirty="0"/>
              <a:t> jeden ze zbiegających się przepisów oddaje całą zawartość bezprawia czynu</a:t>
            </a:r>
          </a:p>
          <a:p>
            <a:pPr marL="720725" lvl="0" algn="just">
              <a:spcAft>
                <a:spcPts val="600"/>
              </a:spcAft>
            </a:pPr>
            <a:r>
              <a:rPr lang="pl-PL" sz="2000" dirty="0"/>
              <a:t>(np. kradzież z włamaniem konsumuje zniszczenie mienia związane z przełamaniem zabezpieczenia)</a:t>
            </a:r>
          </a:p>
        </p:txBody>
      </p:sp>
    </p:spTree>
    <p:extLst>
      <p:ext uri="{BB962C8B-B14F-4D97-AF65-F5344CB8AC3E}">
        <p14:creationId xmlns:p14="http://schemas.microsoft.com/office/powerpoint/2010/main" val="12370227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a16="http://schemas.microsoft.com/office/drawing/2014/main" id="{D4462549-9A90-4113-B2FA-5AF4FC4EE425}"/>
              </a:ext>
            </a:extLst>
          </p:cNvPr>
          <p:cNvSpPr/>
          <p:nvPr/>
        </p:nvSpPr>
        <p:spPr>
          <a:xfrm>
            <a:off x="624840" y="1266869"/>
            <a:ext cx="10942320" cy="4016484"/>
          </a:xfrm>
          <a:prstGeom prst="rect">
            <a:avLst/>
          </a:prstGeom>
        </p:spPr>
        <p:txBody>
          <a:bodyPr wrap="square">
            <a:spAutoFit/>
          </a:bodyPr>
          <a:lstStyle/>
          <a:p>
            <a:pPr algn="just">
              <a:spcBef>
                <a:spcPts val="600"/>
              </a:spcBef>
              <a:spcAft>
                <a:spcPts val="1200"/>
              </a:spcAft>
            </a:pPr>
            <a:r>
              <a:rPr lang="pl-PL" sz="2000" dirty="0">
                <a:ea typeface="Calibri" panose="020F0502020204030204" pitchFamily="34" charset="0"/>
                <a:cs typeface="Times New Roman" panose="02020603050405020304" pitchFamily="18" charset="0"/>
              </a:rPr>
              <a:t>b) </a:t>
            </a:r>
            <a:r>
              <a:rPr lang="pl-PL" sz="2000" b="1" dirty="0">
                <a:ea typeface="Calibri" panose="020F0502020204030204" pitchFamily="34" charset="0"/>
                <a:cs typeface="Times New Roman" panose="02020603050405020304" pitchFamily="18" charset="0"/>
              </a:rPr>
              <a:t>zbieg właściwy</a:t>
            </a:r>
            <a:r>
              <a:rPr lang="pl-PL" sz="2000" dirty="0">
                <a:ea typeface="Calibri" panose="020F0502020204030204" pitchFamily="34" charset="0"/>
                <a:cs typeface="Times New Roman" panose="02020603050405020304" pitchFamily="18" charset="0"/>
              </a:rPr>
              <a:t> – wielości ocen prawnych nie da się wyłączyć przy zastosowaniu powyższych zasad; modelowo konsekwencje prawne zbiegu właściwego można rozwiązać na trzy sposoby:</a:t>
            </a:r>
          </a:p>
          <a:p>
            <a:pPr marL="342900" lvl="0" indent="-342900" algn="just">
              <a:spcBef>
                <a:spcPts val="600"/>
              </a:spcBef>
              <a:spcAft>
                <a:spcPts val="1200"/>
              </a:spcAft>
              <a:buFont typeface="+mj-lt"/>
              <a:buAutoNum type="arabicPeriod"/>
            </a:pPr>
            <a:r>
              <a:rPr lang="pl-PL" sz="2000" u="sng" dirty="0">
                <a:ea typeface="Calibri" panose="020F0502020204030204" pitchFamily="34" charset="0"/>
                <a:cs typeface="Times New Roman" panose="02020603050405020304" pitchFamily="18" charset="0"/>
              </a:rPr>
              <a:t>eliminacyjny zbieg przepisów</a:t>
            </a:r>
            <a:r>
              <a:rPr lang="pl-PL" sz="2000" dirty="0">
                <a:ea typeface="Calibri" panose="020F0502020204030204" pitchFamily="34" charset="0"/>
                <a:cs typeface="Times New Roman" panose="02020603050405020304" pitchFamily="18" charset="0"/>
              </a:rPr>
              <a:t>– eliminacja z opisu popełnionego czynu tych typów, które przewidują łagodniejszą sankcję i pozostawienie tylko jednego, najsurowszego przepisu (kodeks karny z 1932 r.)</a:t>
            </a:r>
          </a:p>
          <a:p>
            <a:pPr marL="342900" lvl="0" indent="-342900" algn="just">
              <a:spcAft>
                <a:spcPts val="1200"/>
              </a:spcAft>
              <a:buFont typeface="+mj-lt"/>
              <a:buAutoNum type="arabicPeriod"/>
            </a:pPr>
            <a:r>
              <a:rPr lang="pl-PL" sz="2000" u="sng" dirty="0">
                <a:ea typeface="Calibri" panose="020F0502020204030204" pitchFamily="34" charset="0"/>
                <a:cs typeface="Times New Roman" panose="02020603050405020304" pitchFamily="18" charset="0"/>
              </a:rPr>
              <a:t>kumulatywny zbieg przepisów</a:t>
            </a:r>
            <a:r>
              <a:rPr lang="pl-PL" sz="2000" dirty="0">
                <a:ea typeface="Calibri" panose="020F0502020204030204" pitchFamily="34" charset="0"/>
                <a:cs typeface="Times New Roman" panose="02020603050405020304" pitchFamily="18" charset="0"/>
              </a:rPr>
              <a:t> – sąd skazuje za jedno przestępstwo na podstawie wszystkich zbiegających się przepisów, karę wymierza na podstawie przepisu przewidującego karę najsurowszą, a środki karne na podstawie wszystkich zbiegających się przepisów (kodeks karny z 1969 r. i 1997 r.)</a:t>
            </a:r>
          </a:p>
          <a:p>
            <a:pPr marL="342900" lvl="0" indent="-342900" algn="just">
              <a:spcAft>
                <a:spcPts val="1200"/>
              </a:spcAft>
              <a:buFont typeface="+mj-lt"/>
              <a:buAutoNum type="arabicPeriod"/>
            </a:pPr>
            <a:r>
              <a:rPr lang="pl-PL" sz="2000" u="sng" dirty="0">
                <a:ea typeface="Calibri" panose="020F0502020204030204" pitchFamily="34" charset="0"/>
                <a:cs typeface="Times New Roman" panose="02020603050405020304" pitchFamily="18" charset="0"/>
              </a:rPr>
              <a:t>idealny zbieg przestępstw</a:t>
            </a:r>
            <a:r>
              <a:rPr lang="pl-PL" sz="2000" dirty="0">
                <a:ea typeface="Calibri" panose="020F0502020204030204" pitchFamily="34" charset="0"/>
                <a:cs typeface="Times New Roman" panose="02020603050405020304" pitchFamily="18" charset="0"/>
              </a:rPr>
              <a:t> – sprawca dopuścił się tylu przestępstw, ile przepisów zrealizowało jego zachowanie, wymierza się za nie osobno kary i redukuje wielość kar na etapie ich wykonania, np. przez wykonanie kary najsurowszej (ta zasada ma zastosowanie np. gdy jeden czyn realizuje znamiona przestępstwa i wykroczenia)</a:t>
            </a:r>
          </a:p>
        </p:txBody>
      </p:sp>
    </p:spTree>
    <p:extLst>
      <p:ext uri="{BB962C8B-B14F-4D97-AF65-F5344CB8AC3E}">
        <p14:creationId xmlns:p14="http://schemas.microsoft.com/office/powerpoint/2010/main" val="11797727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a16="http://schemas.microsoft.com/office/drawing/2014/main" id="{04FD70BF-A36D-46DB-B0E4-33D64A0F4529}"/>
              </a:ext>
            </a:extLst>
          </p:cNvPr>
          <p:cNvSpPr/>
          <p:nvPr/>
        </p:nvSpPr>
        <p:spPr>
          <a:xfrm>
            <a:off x="756920" y="382012"/>
            <a:ext cx="10678160" cy="6093976"/>
          </a:xfrm>
          <a:prstGeom prst="rect">
            <a:avLst/>
          </a:prstGeom>
        </p:spPr>
        <p:txBody>
          <a:bodyPr wrap="square">
            <a:spAutoFit/>
          </a:bodyPr>
          <a:lstStyle/>
          <a:p>
            <a:pPr algn="just"/>
            <a:r>
              <a:rPr lang="pl-PL" sz="2000" i="1" dirty="0"/>
              <a:t>Art.  11  §  1.  Ten sam czyn może stanowić tylko jedno przestępstwo.</a:t>
            </a:r>
          </a:p>
          <a:p>
            <a:pPr algn="just"/>
            <a:r>
              <a:rPr lang="pl-PL" sz="2000" i="1" dirty="0"/>
              <a:t>§  2.  Jeżeli czyn wyczerpuje znamiona określone w dwóch albo więcej przepisach ustawy karnej, sąd skazuje za jedno przestępstwo na podstawie wszystkich zbiegających się przepisów.</a:t>
            </a:r>
          </a:p>
          <a:p>
            <a:pPr algn="just"/>
            <a:r>
              <a:rPr lang="pl-PL" sz="2000" i="1" dirty="0"/>
              <a:t>§ 3. W wypadku określonym w § 2 sąd wymierza karę na podstawie przepisu przewidującego karę najsurowszą, co nie stoi na przeszkodzie orzeczeniu innych środków przewidzianych w ustawie na podstawie wszystkich zbiegających się przepisów.</a:t>
            </a:r>
          </a:p>
          <a:p>
            <a:pPr algn="just"/>
            <a:endParaRPr lang="pl-PL" sz="2000" dirty="0"/>
          </a:p>
          <a:p>
            <a:pPr algn="just"/>
            <a:r>
              <a:rPr lang="pl-PL" sz="2000" dirty="0"/>
              <a:t>Na gruncie kodeksu karnego w przypadku właściwego zbiegu przepisów ma miejsce tzw. </a:t>
            </a:r>
            <a:r>
              <a:rPr lang="pl-PL" sz="2000" b="1" dirty="0"/>
              <a:t>kumulatywny zbieg przepisów ustawy </a:t>
            </a:r>
            <a:r>
              <a:rPr lang="pl-PL" sz="2000" dirty="0"/>
              <a:t>(art. 11 § 2 k.k.). Oznacza to, że w przypadku, gdy jednym czynem sprawca wypełnił znamiona dwóch lub więcej przestępstw, jego czyn opisany zostanie za pomocą </a:t>
            </a:r>
            <a:r>
              <a:rPr lang="pl-PL" sz="2000" b="1" dirty="0"/>
              <a:t>kwalifikacji kumulatywnej</a:t>
            </a:r>
            <a:r>
              <a:rPr lang="pl-PL" sz="2000" dirty="0"/>
              <a:t>, która wyszczególnia wszystkie przepisy zawierające charakterystykę zachowania sprawcy.</a:t>
            </a:r>
          </a:p>
          <a:p>
            <a:pPr algn="just"/>
            <a:endParaRPr lang="pl-PL" sz="2000" dirty="0"/>
          </a:p>
          <a:p>
            <a:pPr algn="just">
              <a:spcAft>
                <a:spcPts val="600"/>
              </a:spcAft>
            </a:pPr>
            <a:r>
              <a:rPr lang="pl-PL" sz="2000" u="sng" dirty="0"/>
              <a:t>Przykłady kwalifikacji kumulatywnej</a:t>
            </a:r>
            <a:r>
              <a:rPr lang="pl-PL" sz="2000" dirty="0"/>
              <a:t>:</a:t>
            </a:r>
          </a:p>
          <a:p>
            <a:pPr algn="just">
              <a:spcAft>
                <a:spcPts val="600"/>
              </a:spcAft>
            </a:pPr>
            <a:r>
              <a:rPr lang="pl-PL" sz="2000" dirty="0"/>
              <a:t>Sprawca dopuszcza się fizycznego znęcania się nad ofiarą, podczas którego łamie jej żebro </a:t>
            </a:r>
            <a:r>
              <a:rPr lang="pl-PL" sz="2000" dirty="0">
                <a:sym typeface="Wingdings" panose="05000000000000000000" pitchFamily="2" charset="2"/>
              </a:rPr>
              <a:t></a:t>
            </a:r>
            <a:r>
              <a:rPr lang="pl-PL" sz="2000" dirty="0"/>
              <a:t> czyn z art. 207 § 1 k.k. w zw. z art. 157 § 1 k.k.</a:t>
            </a:r>
          </a:p>
          <a:p>
            <a:pPr algn="just">
              <a:spcAft>
                <a:spcPts val="600"/>
              </a:spcAft>
            </a:pPr>
            <a:r>
              <a:rPr lang="pl-PL" sz="2000" dirty="0"/>
              <a:t>Sprawca prowadząc pojazd w stanie nietrzeźwości powoduje wypadek komunikacyjny, w wyniku którego pasażer doznaje wstrząśnienia mózgu i zniszczony zostaje inny samochód </a:t>
            </a:r>
            <a:r>
              <a:rPr lang="pl-PL" sz="2000" dirty="0">
                <a:sym typeface="Wingdings" panose="05000000000000000000" pitchFamily="2" charset="2"/>
              </a:rPr>
              <a:t> czyn z art. 178a k.k. w zw. z art. 177 </a:t>
            </a:r>
            <a:r>
              <a:rPr lang="pl-PL" sz="2000" dirty="0"/>
              <a:t>§ 1 k.k. i 288 § 1 k.k.</a:t>
            </a:r>
          </a:p>
        </p:txBody>
      </p:sp>
    </p:spTree>
    <p:extLst>
      <p:ext uri="{BB962C8B-B14F-4D97-AF65-F5344CB8AC3E}">
        <p14:creationId xmlns:p14="http://schemas.microsoft.com/office/powerpoint/2010/main" val="20756196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a16="http://schemas.microsoft.com/office/drawing/2014/main" id="{4C4886C1-A8AD-48DE-B78A-2E4C0F5B139A}"/>
              </a:ext>
            </a:extLst>
          </p:cNvPr>
          <p:cNvSpPr/>
          <p:nvPr/>
        </p:nvSpPr>
        <p:spPr>
          <a:xfrm>
            <a:off x="767080" y="2305615"/>
            <a:ext cx="10657840" cy="2246769"/>
          </a:xfrm>
          <a:prstGeom prst="rect">
            <a:avLst/>
          </a:prstGeom>
        </p:spPr>
        <p:txBody>
          <a:bodyPr wrap="square">
            <a:spAutoFit/>
          </a:bodyPr>
          <a:lstStyle/>
          <a:p>
            <a:pPr algn="just"/>
            <a:r>
              <a:rPr lang="pl-PL" sz="2000" dirty="0"/>
              <a:t>W przypadku właściwego zbiegu przepisów – a zatem, gdy czyn sprawcy opisany jest za pomocą kwalifikacji kumulatywnej – sąd wymierza karę na podstawie przepisu przewidującego karę najsurowszą. To nie zmienia jednak faktu, że inne środki przewidziane w ustawie mogą zostać orzeczone na podstawie także pozostałych zbiegających się przepisów.</a:t>
            </a:r>
          </a:p>
          <a:p>
            <a:pPr algn="just"/>
            <a:endParaRPr lang="pl-PL" sz="2000" dirty="0"/>
          </a:p>
          <a:p>
            <a:pPr algn="just"/>
            <a:r>
              <a:rPr lang="pl-PL" sz="2000" dirty="0"/>
              <a:t>Jeżeli zbiegające się przepisy są zagrożone taką samą sankcją karną, wówczas sąd winien orzec karę na podstawie przepisu, który najpełniej oddaje stopień społecznej szkodliwości czynu.</a:t>
            </a:r>
          </a:p>
        </p:txBody>
      </p:sp>
    </p:spTree>
    <p:extLst>
      <p:ext uri="{BB962C8B-B14F-4D97-AF65-F5344CB8AC3E}">
        <p14:creationId xmlns:p14="http://schemas.microsoft.com/office/powerpoint/2010/main" val="21228807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40B4074-6731-4FC7-8CE5-3ED63413BE80}"/>
              </a:ext>
            </a:extLst>
          </p:cNvPr>
          <p:cNvSpPr>
            <a:spLocks noGrp="1"/>
          </p:cNvSpPr>
          <p:nvPr>
            <p:ph type="title"/>
          </p:nvPr>
        </p:nvSpPr>
        <p:spPr>
          <a:xfrm>
            <a:off x="2231136" y="735175"/>
            <a:ext cx="7729728" cy="833628"/>
          </a:xfrm>
        </p:spPr>
        <p:txBody>
          <a:bodyPr/>
          <a:lstStyle/>
          <a:p>
            <a:r>
              <a:rPr lang="pl-PL" dirty="0"/>
              <a:t>Zbieg przestępstw</a:t>
            </a:r>
          </a:p>
        </p:txBody>
      </p:sp>
      <p:sp>
        <p:nvSpPr>
          <p:cNvPr id="3" name="pole tekstowe 2">
            <a:extLst>
              <a:ext uri="{FF2B5EF4-FFF2-40B4-BE49-F238E27FC236}">
                <a16:creationId xmlns:a16="http://schemas.microsoft.com/office/drawing/2014/main" id="{A6A7F8FE-77FA-4018-81CD-862B683EDA3F}"/>
              </a:ext>
            </a:extLst>
          </p:cNvPr>
          <p:cNvSpPr txBox="1"/>
          <p:nvPr/>
        </p:nvSpPr>
        <p:spPr>
          <a:xfrm>
            <a:off x="635000" y="2275840"/>
            <a:ext cx="10922000" cy="1015663"/>
          </a:xfrm>
          <a:prstGeom prst="rect">
            <a:avLst/>
          </a:prstGeom>
          <a:noFill/>
        </p:spPr>
        <p:txBody>
          <a:bodyPr wrap="square" rtlCol="0">
            <a:spAutoFit/>
          </a:bodyPr>
          <a:lstStyle/>
          <a:p>
            <a:pPr algn="just"/>
            <a:r>
              <a:rPr lang="pl-PL" sz="2000" dirty="0"/>
              <a:t>W przypadku popełnienia przez sprawcę dwóch lub większej liczby przestępstw, mamy do czynienia z sytuacją nazywaną zbiegiem przestępstw. Również w takich sytuacjach pojawia się potrzeba ukształtowania odpowiedzialności karnej.</a:t>
            </a:r>
          </a:p>
        </p:txBody>
      </p:sp>
      <p:cxnSp>
        <p:nvCxnSpPr>
          <p:cNvPr id="5" name="Łącznik prosty ze strzałką 4">
            <a:extLst>
              <a:ext uri="{FF2B5EF4-FFF2-40B4-BE49-F238E27FC236}">
                <a16:creationId xmlns:a16="http://schemas.microsoft.com/office/drawing/2014/main" id="{BA2BA2B1-0666-4393-90A0-60C12362A3FD}"/>
              </a:ext>
            </a:extLst>
          </p:cNvPr>
          <p:cNvCxnSpPr/>
          <p:nvPr/>
        </p:nvCxnSpPr>
        <p:spPr>
          <a:xfrm flipH="1">
            <a:off x="2979066" y="3738366"/>
            <a:ext cx="975360" cy="97536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6" name="Łącznik prosty ze strzałką 5">
            <a:extLst>
              <a:ext uri="{FF2B5EF4-FFF2-40B4-BE49-F238E27FC236}">
                <a16:creationId xmlns:a16="http://schemas.microsoft.com/office/drawing/2014/main" id="{6496CD50-8E9A-4BE3-8CBC-64C22FCD9EB2}"/>
              </a:ext>
            </a:extLst>
          </p:cNvPr>
          <p:cNvCxnSpPr>
            <a:cxnSpLocks/>
          </p:cNvCxnSpPr>
          <p:nvPr/>
        </p:nvCxnSpPr>
        <p:spPr>
          <a:xfrm>
            <a:off x="7774588" y="3712941"/>
            <a:ext cx="1033746" cy="960956"/>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0" name="pole tekstowe 9">
            <a:extLst>
              <a:ext uri="{FF2B5EF4-FFF2-40B4-BE49-F238E27FC236}">
                <a16:creationId xmlns:a16="http://schemas.microsoft.com/office/drawing/2014/main" id="{3A5CEF5B-B46C-44F5-8757-F059B646D823}"/>
              </a:ext>
            </a:extLst>
          </p:cNvPr>
          <p:cNvSpPr txBox="1"/>
          <p:nvPr/>
        </p:nvSpPr>
        <p:spPr>
          <a:xfrm>
            <a:off x="1018572" y="4933290"/>
            <a:ext cx="3676263" cy="461665"/>
          </a:xfrm>
          <a:prstGeom prst="rect">
            <a:avLst/>
          </a:prstGeom>
          <a:noFill/>
        </p:spPr>
        <p:txBody>
          <a:bodyPr wrap="none" rtlCol="0">
            <a:spAutoFit/>
          </a:bodyPr>
          <a:lstStyle/>
          <a:p>
            <a:r>
              <a:rPr lang="pl-PL" sz="2400" dirty="0"/>
              <a:t>pomijalny zbieg przestępstw</a:t>
            </a:r>
          </a:p>
        </p:txBody>
      </p:sp>
      <p:sp>
        <p:nvSpPr>
          <p:cNvPr id="11" name="Prostokąt 10">
            <a:extLst>
              <a:ext uri="{FF2B5EF4-FFF2-40B4-BE49-F238E27FC236}">
                <a16:creationId xmlns:a16="http://schemas.microsoft.com/office/drawing/2014/main" id="{A9598629-8014-4EED-82F7-2460F758EBCD}"/>
              </a:ext>
            </a:extLst>
          </p:cNvPr>
          <p:cNvSpPr/>
          <p:nvPr/>
        </p:nvSpPr>
        <p:spPr>
          <a:xfrm>
            <a:off x="7497167" y="4933289"/>
            <a:ext cx="3243708" cy="461665"/>
          </a:xfrm>
          <a:prstGeom prst="rect">
            <a:avLst/>
          </a:prstGeom>
        </p:spPr>
        <p:txBody>
          <a:bodyPr wrap="none">
            <a:spAutoFit/>
          </a:bodyPr>
          <a:lstStyle/>
          <a:p>
            <a:r>
              <a:rPr lang="pl-PL" sz="2400" dirty="0"/>
              <a:t>realny zbieg przestępstw</a:t>
            </a:r>
          </a:p>
        </p:txBody>
      </p:sp>
    </p:spTree>
    <p:extLst>
      <p:ext uri="{BB962C8B-B14F-4D97-AF65-F5344CB8AC3E}">
        <p14:creationId xmlns:p14="http://schemas.microsoft.com/office/powerpoint/2010/main" val="16487932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a16="http://schemas.microsoft.com/office/drawing/2014/main" id="{487F8640-3F03-4B9B-BAF7-B5E09E23D216}"/>
              </a:ext>
            </a:extLst>
          </p:cNvPr>
          <p:cNvSpPr/>
          <p:nvPr/>
        </p:nvSpPr>
        <p:spPr>
          <a:xfrm>
            <a:off x="713772" y="766732"/>
            <a:ext cx="10764456" cy="5324535"/>
          </a:xfrm>
          <a:prstGeom prst="rect">
            <a:avLst/>
          </a:prstGeom>
        </p:spPr>
        <p:txBody>
          <a:bodyPr wrap="square">
            <a:spAutoFit/>
          </a:bodyPr>
          <a:lstStyle/>
          <a:p>
            <a:pPr algn="just">
              <a:spcBef>
                <a:spcPts val="600"/>
              </a:spcBef>
              <a:spcAft>
                <a:spcPts val="600"/>
              </a:spcAft>
            </a:pPr>
            <a:r>
              <a:rPr lang="pl-PL" sz="2400" b="1" dirty="0">
                <a:ea typeface="Calibri" panose="020F0502020204030204" pitchFamily="34" charset="0"/>
                <a:cs typeface="Times New Roman" panose="02020603050405020304" pitchFamily="18" charset="0"/>
              </a:rPr>
              <a:t>Pomijalny (niewłaściwy) zbieg przestępstw</a:t>
            </a:r>
            <a:endParaRPr lang="pl-PL" sz="2400" dirty="0">
              <a:ea typeface="Calibri" panose="020F0502020204030204" pitchFamily="34" charset="0"/>
              <a:cs typeface="Times New Roman" panose="02020603050405020304" pitchFamily="18" charset="0"/>
            </a:endParaRPr>
          </a:p>
          <a:p>
            <a:pPr algn="just">
              <a:spcBef>
                <a:spcPts val="600"/>
              </a:spcBef>
              <a:spcAft>
                <a:spcPts val="600"/>
              </a:spcAft>
            </a:pPr>
            <a:r>
              <a:rPr lang="pl-PL" sz="2000" dirty="0">
                <a:ea typeface="Calibri" panose="020F0502020204030204" pitchFamily="34" charset="0"/>
                <a:cs typeface="Times New Roman" panose="02020603050405020304" pitchFamily="18" charset="0"/>
              </a:rPr>
              <a:t>Pomiędzy popełnionymi przestępstwami zachodzi związek funkcjonalny i kara wymierzona za jedno przestępstwo wyczerpuje potrzebę ukarania za pozostałe. Brak jednak ścisłych kryteriów normatywnych, które pozwalają na jednoznaczne ustalenie, czy mamy do czynienia ze zbiegiem pomijalnym – rozróżnienie to ma wyłącznie charakter celowościowy.</a:t>
            </a:r>
          </a:p>
          <a:p>
            <a:pPr algn="just"/>
            <a:endParaRPr lang="pl-PL" sz="2000" dirty="0">
              <a:ea typeface="Calibri" panose="020F0502020204030204" pitchFamily="34" charset="0"/>
              <a:cs typeface="Times New Roman" panose="02020603050405020304" pitchFamily="18" charset="0"/>
            </a:endParaRPr>
          </a:p>
          <a:p>
            <a:pPr algn="just">
              <a:spcBef>
                <a:spcPts val="600"/>
              </a:spcBef>
              <a:spcAft>
                <a:spcPts val="600"/>
              </a:spcAft>
            </a:pPr>
            <a:r>
              <a:rPr lang="pl-PL" sz="2000" dirty="0">
                <a:ea typeface="Calibri" panose="020F0502020204030204" pitchFamily="34" charset="0"/>
                <a:cs typeface="Times New Roman" panose="02020603050405020304" pitchFamily="18" charset="0"/>
              </a:rPr>
              <a:t>Przypadki pomijalnego zbiegu przestępstw:</a:t>
            </a:r>
          </a:p>
          <a:p>
            <a:pPr marL="342900" lvl="0" indent="-342900" algn="just">
              <a:spcBef>
                <a:spcPts val="600"/>
              </a:spcBef>
              <a:spcAft>
                <a:spcPts val="600"/>
              </a:spcAft>
              <a:buFont typeface="Symbol" panose="05050102010706020507" pitchFamily="18" charset="2"/>
              <a:buChar char=""/>
            </a:pPr>
            <a:r>
              <a:rPr lang="pl-PL" sz="2000" dirty="0">
                <a:ea typeface="Calibri" panose="020F0502020204030204" pitchFamily="34" charset="0"/>
                <a:cs typeface="Times New Roman" panose="02020603050405020304" pitchFamily="18" charset="0"/>
              </a:rPr>
              <a:t>przestępstwa stanowią różne formy stadialne tego samego czynu</a:t>
            </a:r>
          </a:p>
          <a:p>
            <a:pPr marL="342900" lvl="0" indent="-342900" algn="just">
              <a:spcAft>
                <a:spcPts val="600"/>
              </a:spcAft>
              <a:buFont typeface="Symbol" panose="05050102010706020507" pitchFamily="18" charset="2"/>
              <a:buChar char=""/>
            </a:pPr>
            <a:r>
              <a:rPr lang="pl-PL" sz="2000" dirty="0">
                <a:ea typeface="Calibri" panose="020F0502020204030204" pitchFamily="34" charset="0"/>
                <a:cs typeface="Times New Roman" panose="02020603050405020304" pitchFamily="18" charset="0"/>
              </a:rPr>
              <a:t>narażenie dobra na niebezpieczeństwo i naruszenie tego samego dobra</a:t>
            </a:r>
          </a:p>
          <a:p>
            <a:pPr marL="342900" lvl="0" indent="-342900" algn="just">
              <a:spcAft>
                <a:spcPts val="600"/>
              </a:spcAft>
              <a:buFont typeface="Symbol" panose="05050102010706020507" pitchFamily="18" charset="2"/>
              <a:buChar char=""/>
            </a:pPr>
            <a:r>
              <a:rPr lang="pl-PL" sz="2000" dirty="0">
                <a:ea typeface="Calibri" panose="020F0502020204030204" pitchFamily="34" charset="0"/>
                <a:cs typeface="Times New Roman" panose="02020603050405020304" pitchFamily="18" charset="0"/>
              </a:rPr>
              <a:t>podżeganie/pomocnictwo do przestępstwa i formy sprawcze popełnienia tego przestępstwa</a:t>
            </a:r>
          </a:p>
          <a:p>
            <a:pPr marL="342900" lvl="0" indent="-342900" algn="just">
              <a:spcAft>
                <a:spcPts val="600"/>
              </a:spcAft>
              <a:buFont typeface="Symbol" panose="05050102010706020507" pitchFamily="18" charset="2"/>
              <a:buChar char=""/>
            </a:pPr>
            <a:r>
              <a:rPr lang="pl-PL" sz="2000" u="sng" dirty="0">
                <a:ea typeface="Calibri" panose="020F0502020204030204" pitchFamily="34" charset="0"/>
                <a:cs typeface="Times New Roman" panose="02020603050405020304" pitchFamily="18" charset="0"/>
              </a:rPr>
              <a:t>czyn współukarany uprzedni</a:t>
            </a:r>
            <a:r>
              <a:rPr lang="pl-PL" sz="2000" dirty="0">
                <a:ea typeface="Calibri" panose="020F0502020204030204" pitchFamily="34" charset="0"/>
                <a:cs typeface="Times New Roman" panose="02020603050405020304" pitchFamily="18" charset="0"/>
              </a:rPr>
              <a:t> (czyn jest środkiem do popełnienia drugiego czynu o wyższym stopniu społecznej szkodliwości – np. fałszerstwo dokumentu i późniejsze oszustwo)</a:t>
            </a:r>
          </a:p>
          <a:p>
            <a:pPr marL="342900" lvl="0" indent="-342900" algn="just">
              <a:spcAft>
                <a:spcPts val="600"/>
              </a:spcAft>
              <a:buFont typeface="Symbol" panose="05050102010706020507" pitchFamily="18" charset="2"/>
              <a:buChar char=""/>
            </a:pPr>
            <a:r>
              <a:rPr lang="pl-PL" sz="2000" u="sng" dirty="0">
                <a:ea typeface="Calibri" panose="020F0502020204030204" pitchFamily="34" charset="0"/>
                <a:cs typeface="Times New Roman" panose="02020603050405020304" pitchFamily="18" charset="0"/>
              </a:rPr>
              <a:t>czyn współukarany następczy</a:t>
            </a:r>
            <a:r>
              <a:rPr lang="pl-PL" sz="2000" dirty="0">
                <a:ea typeface="Calibri" panose="020F0502020204030204" pitchFamily="34" charset="0"/>
                <a:cs typeface="Times New Roman" panose="02020603050405020304" pitchFamily="18" charset="0"/>
              </a:rPr>
              <a:t> (drugi czyn związany jest używaniem owoców przestępstwa albo z zatarciem śladów po pierwszym – np. kradzież i następnie paserstwo)</a:t>
            </a:r>
          </a:p>
        </p:txBody>
      </p:sp>
    </p:spTree>
    <p:extLst>
      <p:ext uri="{BB962C8B-B14F-4D97-AF65-F5344CB8AC3E}">
        <p14:creationId xmlns:p14="http://schemas.microsoft.com/office/powerpoint/2010/main" val="16058956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a16="http://schemas.microsoft.com/office/drawing/2014/main" id="{5E13A3E2-201C-4755-8034-E4CCF10465B4}"/>
              </a:ext>
            </a:extLst>
          </p:cNvPr>
          <p:cNvSpPr/>
          <p:nvPr/>
        </p:nvSpPr>
        <p:spPr>
          <a:xfrm>
            <a:off x="534364" y="945788"/>
            <a:ext cx="11123271" cy="2693045"/>
          </a:xfrm>
          <a:prstGeom prst="rect">
            <a:avLst/>
          </a:prstGeom>
        </p:spPr>
        <p:txBody>
          <a:bodyPr wrap="square">
            <a:spAutoFit/>
          </a:bodyPr>
          <a:lstStyle/>
          <a:p>
            <a:pPr algn="just">
              <a:spcAft>
                <a:spcPts val="1200"/>
              </a:spcAft>
            </a:pPr>
            <a:r>
              <a:rPr lang="pl-PL" sz="2400" b="1" dirty="0">
                <a:ea typeface="Calibri" panose="020F0502020204030204" pitchFamily="34" charset="0"/>
                <a:cs typeface="Times New Roman" panose="02020603050405020304" pitchFamily="18" charset="0"/>
              </a:rPr>
              <a:t>Realny (właściwy) zbieg przestępstw</a:t>
            </a:r>
          </a:p>
          <a:p>
            <a:pPr algn="just">
              <a:spcAft>
                <a:spcPts val="600"/>
              </a:spcAft>
            </a:pPr>
            <a:r>
              <a:rPr lang="pl-PL" sz="2000" dirty="0">
                <a:ea typeface="Calibri" panose="020F0502020204030204" pitchFamily="34" charset="0"/>
                <a:cs typeface="Times New Roman" panose="02020603050405020304" pitchFamily="18" charset="0"/>
              </a:rPr>
              <a:t>Zbieg realny przestępstw ma miejsce w sytuacji, gdy rezygnacja z ukarania za któryś z popełnionych czynów nie jest celowa i zrealizowane zostały poniższe przesłanki z art. 85 </a:t>
            </a:r>
            <a:r>
              <a:rPr lang="pl-PL" sz="2000" dirty="0"/>
              <a:t>k.k.</a:t>
            </a:r>
            <a:r>
              <a:rPr lang="pl-PL" sz="2000" dirty="0">
                <a:ea typeface="Calibri" panose="020F0502020204030204" pitchFamily="34" charset="0"/>
                <a:cs typeface="Times New Roman" panose="02020603050405020304" pitchFamily="18" charset="0"/>
              </a:rPr>
              <a:t>:</a:t>
            </a:r>
          </a:p>
          <a:p>
            <a:pPr marL="457200" indent="-457200" algn="just">
              <a:spcAft>
                <a:spcPts val="600"/>
              </a:spcAft>
              <a:buFont typeface="+mj-lt"/>
              <a:buAutoNum type="alphaLcParenR"/>
            </a:pPr>
            <a:r>
              <a:rPr lang="pl-PL" sz="2000" b="1" dirty="0">
                <a:ea typeface="Calibri" panose="020F0502020204030204" pitchFamily="34" charset="0"/>
                <a:cs typeface="Times New Roman" panose="02020603050405020304" pitchFamily="18" charset="0"/>
              </a:rPr>
              <a:t>sprawca popełnił dwa lub więcej przestępstw</a:t>
            </a:r>
          </a:p>
          <a:p>
            <a:pPr marL="457200" indent="-457200" algn="just">
              <a:spcAft>
                <a:spcPts val="600"/>
              </a:spcAft>
              <a:buFont typeface="+mj-lt"/>
              <a:buAutoNum type="alphaLcParenR"/>
            </a:pPr>
            <a:r>
              <a:rPr lang="pl-PL" sz="2000" b="1" dirty="0">
                <a:ea typeface="Calibri" panose="020F0502020204030204" pitchFamily="34" charset="0"/>
                <a:cs typeface="Times New Roman" panose="02020603050405020304" pitchFamily="18" charset="0"/>
              </a:rPr>
              <a:t>przestępstwa popełniono </a:t>
            </a:r>
            <a:r>
              <a:rPr lang="pl-PL" sz="2000" b="1" dirty="0"/>
              <a:t>zanim zapadł pierwszy wyrok, chociażby nieprawomocny, co do któregokolwiek z tych przestępstw</a:t>
            </a:r>
            <a:endParaRPr lang="pl-PL" sz="2000" b="1" dirty="0">
              <a:ea typeface="Calibri" panose="020F0502020204030204" pitchFamily="34" charset="0"/>
              <a:cs typeface="Times New Roman" panose="02020603050405020304" pitchFamily="18" charset="0"/>
            </a:endParaRPr>
          </a:p>
          <a:p>
            <a:pPr marL="457200" indent="-457200" algn="just">
              <a:spcAft>
                <a:spcPts val="600"/>
              </a:spcAft>
              <a:buFont typeface="+mj-lt"/>
              <a:buAutoNum type="alphaLcParenR"/>
            </a:pPr>
            <a:r>
              <a:rPr lang="pl-PL" sz="2000" b="1" dirty="0">
                <a:ea typeface="Calibri" panose="020F0502020204030204" pitchFamily="34" charset="0"/>
                <a:cs typeface="Times New Roman" panose="02020603050405020304" pitchFamily="18" charset="0"/>
              </a:rPr>
              <a:t>wymierzono za nie kary tego samego rodzaju albo inne podlegające łączeniu</a:t>
            </a:r>
          </a:p>
        </p:txBody>
      </p:sp>
      <p:pic>
        <p:nvPicPr>
          <p:cNvPr id="5" name="Obraz 4">
            <a:extLst>
              <a:ext uri="{FF2B5EF4-FFF2-40B4-BE49-F238E27FC236}">
                <a16:creationId xmlns:a16="http://schemas.microsoft.com/office/drawing/2014/main" id="{5D5DDABE-D05C-47B2-85E9-2D6D1C428E0D}"/>
              </a:ext>
            </a:extLst>
          </p:cNvPr>
          <p:cNvPicPr>
            <a:picLocks noChangeAspect="1"/>
          </p:cNvPicPr>
          <p:nvPr/>
        </p:nvPicPr>
        <p:blipFill>
          <a:blip r:embed="rId2"/>
          <a:stretch>
            <a:fillRect/>
          </a:stretch>
        </p:blipFill>
        <p:spPr>
          <a:xfrm>
            <a:off x="1843086" y="4008815"/>
            <a:ext cx="8505825" cy="2333625"/>
          </a:xfrm>
          <a:prstGeom prst="rect">
            <a:avLst/>
          </a:prstGeom>
        </p:spPr>
      </p:pic>
    </p:spTree>
    <p:extLst>
      <p:ext uri="{BB962C8B-B14F-4D97-AF65-F5344CB8AC3E}">
        <p14:creationId xmlns:p14="http://schemas.microsoft.com/office/powerpoint/2010/main" val="2212631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0DEB4F2B-6FE8-4B46-A711-18CCD216492E}"/>
              </a:ext>
            </a:extLst>
          </p:cNvPr>
          <p:cNvSpPr txBox="1"/>
          <p:nvPr/>
        </p:nvSpPr>
        <p:spPr>
          <a:xfrm>
            <a:off x="751840" y="1613118"/>
            <a:ext cx="10688320" cy="3631763"/>
          </a:xfrm>
          <a:prstGeom prst="rect">
            <a:avLst/>
          </a:prstGeom>
          <a:noFill/>
        </p:spPr>
        <p:txBody>
          <a:bodyPr wrap="square" rtlCol="0">
            <a:spAutoFit/>
          </a:bodyPr>
          <a:lstStyle/>
          <a:p>
            <a:pPr algn="just">
              <a:spcAft>
                <a:spcPts val="1200"/>
              </a:spcAft>
            </a:pPr>
            <a:r>
              <a:rPr lang="pl-PL" sz="2000" dirty="0"/>
              <a:t>Jak było powiedziane wcześniej, podstawą odpowiedzialności karnej jest popełnienie przez sprawcę czynu zabronionego. Pojęcie czynu ma charakter pojęcia prawnego – potoczne jego rozumienie nie przesądza o jego treści. </a:t>
            </a:r>
          </a:p>
          <a:p>
            <a:pPr algn="just">
              <a:spcAft>
                <a:spcPts val="1200"/>
              </a:spcAft>
            </a:pPr>
            <a:r>
              <a:rPr lang="pl-PL" sz="2000" dirty="0"/>
              <a:t>Pojęcie czynu odnosi się do pewnego wycinka ludzkiego zachowania. Na gruncie prawa karnego </a:t>
            </a:r>
            <a:r>
              <a:rPr lang="pl-PL" sz="2000" b="1" dirty="0"/>
              <a:t>ten sam kompleks ruchów może stanowić tylko jeden czyn</a:t>
            </a:r>
            <a:r>
              <a:rPr lang="pl-PL" sz="2000" dirty="0"/>
              <a:t>.</a:t>
            </a:r>
          </a:p>
          <a:p>
            <a:pPr algn="just">
              <a:spcAft>
                <a:spcPts val="1200"/>
              </a:spcAft>
            </a:pPr>
            <a:r>
              <a:rPr lang="pl-PL" sz="2000" dirty="0"/>
              <a:t>Ponadto zgodnie z art. 11 § 1 k.k. </a:t>
            </a:r>
            <a:r>
              <a:rPr lang="pl-PL" sz="2000" b="1" dirty="0"/>
              <a:t>ten sam czyn może stanowić tylko jedno przestępstwo</a:t>
            </a:r>
            <a:r>
              <a:rPr lang="pl-PL" sz="2000" dirty="0"/>
              <a:t>.</a:t>
            </a:r>
          </a:p>
          <a:p>
            <a:pPr algn="just">
              <a:spcAft>
                <a:spcPts val="1200"/>
              </a:spcAft>
            </a:pPr>
            <a:r>
              <a:rPr lang="pl-PL" sz="2000" dirty="0"/>
              <a:t>W przypadku zachowań rozciągniętych w czasie pojawia się jednak pytanie, w jaki sposób „wykroić” ów wycinek nazywany czynem z </a:t>
            </a:r>
            <a:r>
              <a:rPr lang="pl-PL" sz="2000" i="1" dirty="0"/>
              <a:t>continuum</a:t>
            </a:r>
            <a:r>
              <a:rPr lang="pl-PL" sz="2000" dirty="0"/>
              <a:t> zachowania człowieka. Człowiek przez całe swoje życie zachowuje się bowiem zawsze w jakiś sposób. Inaczej mówiąc, odpowiedzieć sobie należy na pytanie, kiedy dany czyn „zaczyna się”, a kiedy „kończy”?</a:t>
            </a:r>
          </a:p>
        </p:txBody>
      </p:sp>
    </p:spTree>
    <p:extLst>
      <p:ext uri="{BB962C8B-B14F-4D97-AF65-F5344CB8AC3E}">
        <p14:creationId xmlns:p14="http://schemas.microsoft.com/office/powerpoint/2010/main" val="21682341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D2A26A80-C9BD-43F4-B01C-148070C11B98}"/>
              </a:ext>
            </a:extLst>
          </p:cNvPr>
          <p:cNvSpPr txBox="1"/>
          <p:nvPr/>
        </p:nvSpPr>
        <p:spPr>
          <a:xfrm>
            <a:off x="891803" y="1843950"/>
            <a:ext cx="10408394" cy="1938992"/>
          </a:xfrm>
          <a:prstGeom prst="rect">
            <a:avLst/>
          </a:prstGeom>
          <a:noFill/>
        </p:spPr>
        <p:txBody>
          <a:bodyPr wrap="square" rtlCol="0">
            <a:spAutoFit/>
          </a:bodyPr>
          <a:lstStyle/>
          <a:p>
            <a:pPr algn="just"/>
            <a:r>
              <a:rPr lang="pl-PL" sz="2000" dirty="0"/>
              <a:t>W przypadku wystąpienia realnego zbiegu przestępstw, sąd wymierza kary za poszczególne zbiegające się przestępstwa (tzw. kary jednostkowe), a następnie na podstawie tych kar wymierza jedną </a:t>
            </a:r>
            <a:r>
              <a:rPr lang="pl-PL" sz="2000" b="1" dirty="0"/>
              <a:t>karę łączną</a:t>
            </a:r>
            <a:r>
              <a:rPr lang="pl-PL" sz="2000" dirty="0"/>
              <a:t>.</a:t>
            </a:r>
          </a:p>
          <a:p>
            <a:pPr algn="just"/>
            <a:endParaRPr lang="pl-PL" sz="2000" dirty="0"/>
          </a:p>
          <a:p>
            <a:pPr algn="just"/>
            <a:r>
              <a:rPr lang="pl-PL" sz="2000" dirty="0"/>
              <a:t>Kara łączna to byt odrębny od kar jednostkowych.</a:t>
            </a:r>
          </a:p>
          <a:p>
            <a:pPr algn="just"/>
            <a:endParaRPr lang="pl-PL" sz="2000" dirty="0"/>
          </a:p>
        </p:txBody>
      </p:sp>
    </p:spTree>
    <p:extLst>
      <p:ext uri="{BB962C8B-B14F-4D97-AF65-F5344CB8AC3E}">
        <p14:creationId xmlns:p14="http://schemas.microsoft.com/office/powerpoint/2010/main" val="35295995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052C2B6-4BFD-42DA-A638-797282106BF5}"/>
              </a:ext>
            </a:extLst>
          </p:cNvPr>
          <p:cNvSpPr>
            <a:spLocks noGrp="1"/>
          </p:cNvSpPr>
          <p:nvPr>
            <p:ph type="title"/>
          </p:nvPr>
        </p:nvSpPr>
        <p:spPr>
          <a:xfrm>
            <a:off x="2231136" y="355092"/>
            <a:ext cx="7729728" cy="874268"/>
          </a:xfrm>
        </p:spPr>
        <p:txBody>
          <a:bodyPr/>
          <a:lstStyle/>
          <a:p>
            <a:r>
              <a:rPr lang="pl-PL" dirty="0"/>
              <a:t>Kara łączna</a:t>
            </a:r>
          </a:p>
        </p:txBody>
      </p:sp>
      <p:sp>
        <p:nvSpPr>
          <p:cNvPr id="3" name="pole tekstowe 2">
            <a:extLst>
              <a:ext uri="{FF2B5EF4-FFF2-40B4-BE49-F238E27FC236}">
                <a16:creationId xmlns:a16="http://schemas.microsoft.com/office/drawing/2014/main" id="{595F3866-315F-4490-BB18-482A30DE2579}"/>
              </a:ext>
            </a:extLst>
          </p:cNvPr>
          <p:cNvSpPr txBox="1"/>
          <p:nvPr/>
        </p:nvSpPr>
        <p:spPr>
          <a:xfrm>
            <a:off x="321310" y="1413542"/>
            <a:ext cx="11549380" cy="5170646"/>
          </a:xfrm>
          <a:prstGeom prst="rect">
            <a:avLst/>
          </a:prstGeom>
          <a:noFill/>
        </p:spPr>
        <p:txBody>
          <a:bodyPr wrap="square" rtlCol="0">
            <a:spAutoFit/>
          </a:bodyPr>
          <a:lstStyle/>
          <a:p>
            <a:pPr algn="just"/>
            <a:r>
              <a:rPr lang="pl-PL" sz="2000" dirty="0"/>
              <a:t>Kara łączna jest to jedna kara wymierzana za dwa lub więcej zbiegających się przestępstw, za które pierwotnie orzeczono podlegające łączeniu kary jednostkowe. Najważniejszym skutkiem prawnym realnego zbiegu przestępstw jest właśnie </a:t>
            </a:r>
            <a:r>
              <a:rPr lang="pl-PL" sz="2000" b="1" dirty="0"/>
              <a:t>obowiązek</a:t>
            </a:r>
            <a:r>
              <a:rPr lang="pl-PL" sz="2000" dirty="0"/>
              <a:t> wymierzenia kary łącznej za zbiegające się przestępstwa. </a:t>
            </a:r>
          </a:p>
          <a:p>
            <a:pPr algn="just"/>
            <a:endParaRPr lang="pl-PL" sz="2000" dirty="0"/>
          </a:p>
          <a:p>
            <a:pPr algn="just"/>
            <a:r>
              <a:rPr lang="pl-PL" sz="2000" dirty="0"/>
              <a:t>Instytucja realnego zbiegu przestępstw służy eliminowaniu z obrotu prawnego wielości orzeczonych w stosunku do skazanego kar poprzez ich zautomatyzowane łączenie. Opisany w art. 85 k.k. i kolejnych przepisach mechanizm zbiegu przestępstw oraz wymiaru kary łącznej stanowi tym samym swoiste podsumowanie przestępczej działalności sprawcy.</a:t>
            </a:r>
          </a:p>
          <a:p>
            <a:pPr algn="just"/>
            <a:endParaRPr lang="pl-PL" sz="2000" dirty="0"/>
          </a:p>
          <a:p>
            <a:pPr algn="just">
              <a:spcAft>
                <a:spcPts val="1200"/>
              </a:spcAft>
            </a:pPr>
            <a:r>
              <a:rPr lang="pl-PL" sz="2000" dirty="0"/>
              <a:t>Kara łączna może zostać orzeczona:</a:t>
            </a:r>
          </a:p>
          <a:p>
            <a:pPr marL="342900" indent="-342900" algn="just">
              <a:buFont typeface="+mj-lt"/>
              <a:buAutoNum type="alphaLcParenR"/>
            </a:pPr>
            <a:r>
              <a:rPr lang="pl-PL" sz="2000" b="1" dirty="0"/>
              <a:t>w wyroku skazującym </a:t>
            </a:r>
            <a:r>
              <a:rPr lang="pl-PL" sz="2000" dirty="0"/>
              <a:t>– jeżeli jedno postępowanie karne dotyczyło kilku przestępstw popełnionych przez tego samego sprawcę, sąd wydając wyrok skazujący, orzeka karę jednostkową za każde przestępstwo i następnie (w tym samym wyroku) łączy wszystkie kary w karę łączną</a:t>
            </a:r>
          </a:p>
          <a:p>
            <a:pPr marL="342900" indent="-342900" algn="just">
              <a:buFont typeface="+mj-lt"/>
              <a:buAutoNum type="alphaLcParenR"/>
            </a:pPr>
            <a:r>
              <a:rPr lang="pl-PL" sz="2000" b="1" dirty="0"/>
              <a:t>w wyroku łącznym </a:t>
            </a:r>
            <a:r>
              <a:rPr lang="pl-PL" sz="2000" dirty="0"/>
              <a:t>– jeżeli sprawca został skazany kilkoma wyrokami skazującymi za zbiegające się przestępstwa, sąd jest zobligowany połączyć wyrokiem łącznym orzeczone tymi wyrokami kary w jedną karę łączną</a:t>
            </a:r>
          </a:p>
        </p:txBody>
      </p:sp>
    </p:spTree>
    <p:extLst>
      <p:ext uri="{BB962C8B-B14F-4D97-AF65-F5344CB8AC3E}">
        <p14:creationId xmlns:p14="http://schemas.microsoft.com/office/powerpoint/2010/main" val="7757454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C668FADE-382F-460C-9C61-B40D6668CDB0}"/>
              </a:ext>
            </a:extLst>
          </p:cNvPr>
          <p:cNvSpPr txBox="1"/>
          <p:nvPr/>
        </p:nvSpPr>
        <p:spPr>
          <a:xfrm>
            <a:off x="675640" y="586020"/>
            <a:ext cx="10840720" cy="5093702"/>
          </a:xfrm>
          <a:prstGeom prst="rect">
            <a:avLst/>
          </a:prstGeom>
          <a:noFill/>
        </p:spPr>
        <p:txBody>
          <a:bodyPr wrap="square" rtlCol="0">
            <a:spAutoFit/>
          </a:bodyPr>
          <a:lstStyle/>
          <a:p>
            <a:pPr algn="ctr"/>
            <a:r>
              <a:rPr lang="pl-PL" sz="2000" dirty="0"/>
              <a:t>ZASADY WYMIARU KARY ŁĄCZNEJ</a:t>
            </a:r>
          </a:p>
          <a:p>
            <a:pPr algn="just"/>
            <a:endParaRPr lang="pl-PL" sz="2000" dirty="0"/>
          </a:p>
          <a:p>
            <a:pPr algn="just"/>
            <a:r>
              <a:rPr lang="pl-PL" sz="2000" dirty="0"/>
              <a:t>Granice kary łącznej wyznaczone są przez wysokość łączonych kar jednostkowych - sąd wymierza bowiem karę łączną w granicach od najwyższej z kar wymierzonych za poszczególne przestępstwa aż do ich sumy.</a:t>
            </a:r>
          </a:p>
          <a:p>
            <a:pPr algn="just"/>
            <a:endParaRPr lang="pl-PL" sz="2000" dirty="0"/>
          </a:p>
          <a:p>
            <a:pPr algn="just">
              <a:spcAft>
                <a:spcPts val="600"/>
              </a:spcAft>
            </a:pPr>
            <a:r>
              <a:rPr lang="pl-PL" sz="2000" dirty="0"/>
              <a:t>Łącząc kary sąd może zastosować jedną z poniższych zasad:</a:t>
            </a:r>
          </a:p>
          <a:p>
            <a:pPr marL="342900" indent="-342900" algn="just">
              <a:buFont typeface="Wingdings" panose="05000000000000000000" pitchFamily="2" charset="2"/>
              <a:buChar char="§"/>
            </a:pPr>
            <a:r>
              <a:rPr lang="pl-PL" sz="2000" b="1" dirty="0"/>
              <a:t>zasada kumulacji </a:t>
            </a:r>
            <a:r>
              <a:rPr lang="pl-PL" sz="2000" dirty="0"/>
              <a:t>– polega na wymierzeniu kary łącznej równej sumie wszystkich łączonych kar</a:t>
            </a:r>
          </a:p>
          <a:p>
            <a:pPr marL="342900" indent="-342900" algn="just">
              <a:buFont typeface="Wingdings" panose="05000000000000000000" pitchFamily="2" charset="2"/>
              <a:buChar char="§"/>
            </a:pPr>
            <a:r>
              <a:rPr lang="pl-PL" sz="2000" b="1" dirty="0"/>
              <a:t>zasada </a:t>
            </a:r>
            <a:r>
              <a:rPr lang="pl-PL" sz="2000" b="1" dirty="0" err="1"/>
              <a:t>asperacji</a:t>
            </a:r>
            <a:r>
              <a:rPr lang="pl-PL" sz="2000" b="1" dirty="0"/>
              <a:t> </a:t>
            </a:r>
            <a:r>
              <a:rPr lang="pl-PL" sz="2000" dirty="0"/>
              <a:t>– polega na wymierzeniu kary łącznej o wysokości wyższej niż najwyższa z kar jednostkowych ale niższej niż suma wszystkich tych kar</a:t>
            </a:r>
          </a:p>
          <a:p>
            <a:pPr marL="342900" indent="-342900" algn="just">
              <a:buFont typeface="Wingdings" panose="05000000000000000000" pitchFamily="2" charset="2"/>
              <a:buChar char="§"/>
            </a:pPr>
            <a:r>
              <a:rPr lang="pl-PL" sz="2000" b="1" dirty="0"/>
              <a:t>ustawodawca wyeliminował zasadę absorbcji!!</a:t>
            </a:r>
          </a:p>
          <a:p>
            <a:pPr marL="342900" indent="-342900" algn="just">
              <a:buFont typeface="Wingdings" panose="05000000000000000000" pitchFamily="2" charset="2"/>
              <a:buChar char="§"/>
            </a:pPr>
            <a:endParaRPr lang="pl-PL" sz="2000" dirty="0"/>
          </a:p>
          <a:p>
            <a:pPr algn="just"/>
            <a:r>
              <a:rPr lang="pl-PL" sz="2000" dirty="0"/>
              <a:t>np.  Łącząc karę 1 roku, 2 lat i 5 lat pozbawienia wolności, sąd może orzec karę łączną w granicach od 5 lat i 1 miesiąca do 8 lat pozbawienia wolności: przy zastosowaniu zasady kumulacji orzeknie 8 lat, natomiast przy zasadzie </a:t>
            </a:r>
            <a:r>
              <a:rPr lang="pl-PL" sz="2000" dirty="0" err="1"/>
              <a:t>asperacji</a:t>
            </a:r>
            <a:r>
              <a:rPr lang="pl-PL" sz="2000" dirty="0"/>
              <a:t> orzeknie karę w wymiarze od 5 lat i 1 miesiąc do 7 lat i 11 miesięcy (np. 6 lat i 6 miesięcy).</a:t>
            </a:r>
          </a:p>
        </p:txBody>
      </p:sp>
    </p:spTree>
    <p:extLst>
      <p:ext uri="{BB962C8B-B14F-4D97-AF65-F5344CB8AC3E}">
        <p14:creationId xmlns:p14="http://schemas.microsoft.com/office/powerpoint/2010/main" val="3887980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D211D890-DCB2-4CAC-AB04-167469C6393D}"/>
              </a:ext>
            </a:extLst>
          </p:cNvPr>
          <p:cNvSpPr txBox="1"/>
          <p:nvPr/>
        </p:nvSpPr>
        <p:spPr>
          <a:xfrm>
            <a:off x="523240" y="535900"/>
            <a:ext cx="11145520" cy="5786199"/>
          </a:xfrm>
          <a:prstGeom prst="rect">
            <a:avLst/>
          </a:prstGeom>
          <a:noFill/>
        </p:spPr>
        <p:txBody>
          <a:bodyPr wrap="square" rtlCol="0">
            <a:spAutoFit/>
          </a:bodyPr>
          <a:lstStyle/>
          <a:p>
            <a:pPr algn="just"/>
            <a:r>
              <a:rPr lang="pl-PL" sz="2000" dirty="0"/>
              <a:t>To, którą z zasad posłuży się sąd przy wymierzaniu kary łącznej, należy do jego swobody orzeczniczej. Wybór ten nie może jednak cechować się dowolnością. Ustawodawca oraz praktyka orzecznicza wypracowała pewne wytyczne, którymi kierować winien się sąd podczas orzekania w przedmiocie kary łącznej.</a:t>
            </a:r>
          </a:p>
          <a:p>
            <a:pPr algn="just"/>
            <a:endParaRPr lang="pl-PL" sz="2000" dirty="0"/>
          </a:p>
          <a:p>
            <a:pPr algn="just">
              <a:spcAft>
                <a:spcPts val="600"/>
              </a:spcAft>
            </a:pPr>
            <a:r>
              <a:rPr lang="pl-PL" sz="2000" u="sng" dirty="0"/>
              <a:t>Ustawowe dyrektywy wymiaru kary łącznej</a:t>
            </a:r>
            <a:r>
              <a:rPr lang="pl-PL" sz="2000" dirty="0"/>
              <a:t> (art. 85a k.k.):</a:t>
            </a:r>
          </a:p>
          <a:p>
            <a:pPr marL="285750" indent="-285750" algn="just">
              <a:buFont typeface="Wingdings" panose="05000000000000000000" pitchFamily="2" charset="2"/>
              <a:buChar char="§"/>
            </a:pPr>
            <a:r>
              <a:rPr lang="pl-PL" sz="2000" b="1" dirty="0"/>
              <a:t>dyrektywa prewencji generalnej </a:t>
            </a:r>
            <a:r>
              <a:rPr lang="pl-PL" sz="2000" dirty="0"/>
              <a:t>– sąd bierze pod uwagę przede wszystkim cele kary w zakresie społecznego oddziaływania</a:t>
            </a:r>
          </a:p>
          <a:p>
            <a:pPr marL="285750" indent="-285750" algn="just">
              <a:buFont typeface="Wingdings" panose="05000000000000000000" pitchFamily="2" charset="2"/>
              <a:buChar char="§"/>
            </a:pPr>
            <a:r>
              <a:rPr lang="pl-PL" sz="2000" b="1" dirty="0"/>
              <a:t>dyrektywa prewencji indywidualnej </a:t>
            </a:r>
            <a:r>
              <a:rPr lang="pl-PL" sz="2000" dirty="0"/>
              <a:t>– sąd bierze pod uwagę także cele zapobiegawcze, które ma ona osiągnąć w stosunku do skazanego</a:t>
            </a:r>
          </a:p>
          <a:p>
            <a:pPr marL="285750" indent="-285750" algn="just">
              <a:buFont typeface="Wingdings" panose="05000000000000000000" pitchFamily="2" charset="2"/>
              <a:buChar char="§"/>
            </a:pPr>
            <a:endParaRPr lang="pl-PL" sz="2000" dirty="0"/>
          </a:p>
          <a:p>
            <a:pPr algn="just">
              <a:spcAft>
                <a:spcPts val="600"/>
              </a:spcAft>
            </a:pPr>
            <a:r>
              <a:rPr lang="pl-PL" sz="2000" u="sng" dirty="0"/>
              <a:t>Dodatkowe zasady wynikające z praktyki</a:t>
            </a:r>
            <a:r>
              <a:rPr lang="pl-PL" sz="2000" dirty="0"/>
              <a:t>:</a:t>
            </a:r>
          </a:p>
          <a:p>
            <a:pPr marL="285750" indent="-285750" algn="just">
              <a:buFont typeface="Arial" panose="020B0604020202020204" pitchFamily="34" charset="0"/>
              <a:buChar char="•"/>
            </a:pPr>
            <a:r>
              <a:rPr lang="pl-PL" sz="2000" b="1" dirty="0"/>
              <a:t>związek podmiotowo-przedmiotowy pomiędzy przestępstwami</a:t>
            </a:r>
            <a:r>
              <a:rPr lang="pl-PL" sz="2000" dirty="0"/>
              <a:t> – im związek luźniejszy, tym wyższa powinna być kara łączna; im związek ściślejszy, tym niższa kara łączna</a:t>
            </a:r>
          </a:p>
          <a:p>
            <a:pPr marL="285750" indent="-285750" algn="just">
              <a:buFont typeface="Arial" panose="020B0604020202020204" pitchFamily="34" charset="0"/>
              <a:buChar char="•"/>
            </a:pPr>
            <a:r>
              <a:rPr lang="pl-PL" sz="2000" b="1" dirty="0"/>
              <a:t>bliskość czasowa </a:t>
            </a:r>
            <a:r>
              <a:rPr lang="pl-PL" sz="2000" dirty="0"/>
              <a:t>– niewielkie odstępy czasu przemawiają za niższą karą łączna, a duże za wyższą</a:t>
            </a:r>
          </a:p>
          <a:p>
            <a:pPr marL="285750" indent="-285750" algn="just">
              <a:buFont typeface="Arial" panose="020B0604020202020204" pitchFamily="34" charset="0"/>
              <a:buChar char="•"/>
            </a:pPr>
            <a:r>
              <a:rPr lang="pl-PL" sz="2000" b="1" dirty="0"/>
              <a:t>wszelkie okoliczności, które mogą wpływać na wymiar kary, a które zaistniały już po orzeczeniu kar jednostkowych </a:t>
            </a:r>
            <a:r>
              <a:rPr lang="pl-PL" sz="2000" dirty="0"/>
              <a:t>– np. zachowanie skazanego po orzeczeniu kar, jego obecny stan zdrowia, sytuacja rodzinna, przestrzeganie porządku prawnego, wiek</a:t>
            </a:r>
          </a:p>
        </p:txBody>
      </p:sp>
    </p:spTree>
    <p:extLst>
      <p:ext uri="{BB962C8B-B14F-4D97-AF65-F5344CB8AC3E}">
        <p14:creationId xmlns:p14="http://schemas.microsoft.com/office/powerpoint/2010/main" val="18829457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ABC508BE-F728-49EC-BC8A-94A5EF9B78C1}"/>
              </a:ext>
            </a:extLst>
          </p:cNvPr>
          <p:cNvSpPr txBox="1"/>
          <p:nvPr/>
        </p:nvSpPr>
        <p:spPr>
          <a:xfrm>
            <a:off x="538480" y="2337584"/>
            <a:ext cx="11115040" cy="1938992"/>
          </a:xfrm>
          <a:prstGeom prst="rect">
            <a:avLst/>
          </a:prstGeom>
          <a:noFill/>
        </p:spPr>
        <p:txBody>
          <a:bodyPr wrap="square" rtlCol="0">
            <a:spAutoFit/>
          </a:bodyPr>
          <a:lstStyle/>
          <a:p>
            <a:pPr algn="just"/>
            <a:r>
              <a:rPr lang="pl-PL" sz="2000" dirty="0"/>
              <a:t>W orzecznictwie wskazuje się, że wymierzenie kary łącznej na zasadzie absorbcji albo kumulacji – jako rozwiązania skrajne – powinny stanowić wyjątek. Co do zasady zatem kara łączna powinna (i jest w praktyce) wymierzana na zasadzie </a:t>
            </a:r>
            <a:r>
              <a:rPr lang="pl-PL" sz="2000" dirty="0" err="1"/>
              <a:t>asperacji</a:t>
            </a:r>
            <a:r>
              <a:rPr lang="pl-PL" sz="2000" dirty="0"/>
              <a:t>.</a:t>
            </a:r>
          </a:p>
          <a:p>
            <a:pPr algn="just"/>
            <a:endParaRPr lang="pl-PL" sz="2000" dirty="0"/>
          </a:p>
          <a:p>
            <a:pPr algn="just"/>
            <a:r>
              <a:rPr lang="pl-PL" sz="2000" dirty="0"/>
              <a:t>Pamiętać należy jednocześnie, że instytucja kary łącznej stanowi swoiste podsumowanie przestępczej działalności sprawcy i nie ma charakteru nagrody czy premii dla sprawcy wielu przestępstw!</a:t>
            </a:r>
          </a:p>
        </p:txBody>
      </p:sp>
    </p:spTree>
    <p:extLst>
      <p:ext uri="{BB962C8B-B14F-4D97-AF65-F5344CB8AC3E}">
        <p14:creationId xmlns:p14="http://schemas.microsoft.com/office/powerpoint/2010/main" val="4221647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zaokrąglone rogi 2">
            <a:extLst>
              <a:ext uri="{FF2B5EF4-FFF2-40B4-BE49-F238E27FC236}">
                <a16:creationId xmlns:a16="http://schemas.microsoft.com/office/drawing/2014/main" id="{47C0F263-C4F3-430C-BBD4-37F9F555FB20}"/>
              </a:ext>
            </a:extLst>
          </p:cNvPr>
          <p:cNvSpPr/>
          <p:nvPr/>
        </p:nvSpPr>
        <p:spPr>
          <a:xfrm>
            <a:off x="2174240" y="4358640"/>
            <a:ext cx="8280400" cy="1869440"/>
          </a:xfrm>
          <a:prstGeom prst="round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lang="pl-PL"/>
          </a:p>
        </p:txBody>
      </p:sp>
      <p:sp>
        <p:nvSpPr>
          <p:cNvPr id="2" name="pole tekstowe 1">
            <a:extLst>
              <a:ext uri="{FF2B5EF4-FFF2-40B4-BE49-F238E27FC236}">
                <a16:creationId xmlns:a16="http://schemas.microsoft.com/office/drawing/2014/main" id="{A276C376-2F9E-4152-BAD0-0C4DC5A75E3E}"/>
              </a:ext>
            </a:extLst>
          </p:cNvPr>
          <p:cNvSpPr txBox="1"/>
          <p:nvPr/>
        </p:nvSpPr>
        <p:spPr>
          <a:xfrm>
            <a:off x="441960" y="397401"/>
            <a:ext cx="11308080" cy="5555367"/>
          </a:xfrm>
          <a:prstGeom prst="rect">
            <a:avLst/>
          </a:prstGeom>
          <a:noFill/>
        </p:spPr>
        <p:txBody>
          <a:bodyPr wrap="square" rtlCol="0">
            <a:spAutoFit/>
          </a:bodyPr>
          <a:lstStyle/>
          <a:p>
            <a:pPr algn="just">
              <a:spcAft>
                <a:spcPts val="1200"/>
              </a:spcAft>
            </a:pPr>
            <a:r>
              <a:rPr lang="pl-PL" sz="2000" dirty="0"/>
              <a:t>Kary podlegające łączeniu</a:t>
            </a:r>
            <a:r>
              <a:rPr lang="pl-PL" dirty="0"/>
              <a:t>:</a:t>
            </a:r>
          </a:p>
          <a:p>
            <a:pPr marL="285750" indent="-285750" algn="just">
              <a:spcAft>
                <a:spcPts val="600"/>
              </a:spcAft>
              <a:buFont typeface="Gill Sans MT" panose="020B0502020104020203" pitchFamily="34" charset="-18"/>
              <a:buChar char="–"/>
            </a:pPr>
            <a:r>
              <a:rPr lang="pl-PL" b="1" dirty="0"/>
              <a:t>kary tego samego rodzaju </a:t>
            </a:r>
            <a:r>
              <a:rPr lang="pl-PL" dirty="0"/>
              <a:t>(np. dwie kary grzywny, dwie kary ograniczenia wolności, dwie terminowe kary pozbawienia wolności)</a:t>
            </a:r>
          </a:p>
          <a:p>
            <a:pPr marL="285750" indent="-285750" algn="just">
              <a:spcAft>
                <a:spcPts val="600"/>
              </a:spcAft>
              <a:buFont typeface="Gill Sans MT" panose="020B0502020104020203" pitchFamily="34" charset="-18"/>
              <a:buChar char="–"/>
            </a:pPr>
            <a:r>
              <a:rPr lang="pl-PL" b="1" dirty="0"/>
              <a:t>kara pozbawienia wolności z karą ograniczenia wolności</a:t>
            </a:r>
          </a:p>
          <a:p>
            <a:pPr marL="742950" lvl="1" indent="-285750" algn="just">
              <a:spcAft>
                <a:spcPts val="600"/>
              </a:spcAft>
              <a:buFont typeface="Arial" panose="020B0604020202020204" pitchFamily="34" charset="0"/>
              <a:buChar char="•"/>
            </a:pPr>
            <a:r>
              <a:rPr lang="pl-PL" dirty="0"/>
              <a:t>zob. wyrok Trybunału Konstytucyjnego z 11.06.2019, sygn. akt P 20/17, który stwierdził częściową niezgodność art. 87 § 1 k.k. z Konstytucją</a:t>
            </a:r>
          </a:p>
          <a:p>
            <a:pPr marL="742950" lvl="1" indent="-285750" algn="just">
              <a:spcAft>
                <a:spcPts val="600"/>
              </a:spcAft>
              <a:buFont typeface="Arial" panose="020B0604020202020204" pitchFamily="34" charset="0"/>
              <a:buChar char="•"/>
            </a:pPr>
            <a:r>
              <a:rPr lang="pl-PL" dirty="0"/>
              <a:t>jeśli za zbiegające się przestępstwa wymierzono co najmniej dwie kary pozbawienia wolności oraz co najmniej dwie kary ograniczenia wolności to wyjątkowo – przy spełnieniu warunków z art. 87 § 2 k.k. – możliwe jest wymierzenie jednocześnie kary łącznej pozbawienia wolności oraz kary łącznej ograniczenia wolności</a:t>
            </a:r>
          </a:p>
          <a:p>
            <a:pPr marL="285750" indent="-285750" algn="just">
              <a:spcAft>
                <a:spcPts val="600"/>
              </a:spcAft>
              <a:buFont typeface="Gill Sans MT" panose="020B0502020104020203" pitchFamily="34" charset="-18"/>
              <a:buChar char="–"/>
            </a:pPr>
            <a:r>
              <a:rPr lang="pl-PL" b="1" dirty="0"/>
              <a:t>kara dożywotniego pozbawienia wolności z jakąkolwiek inną karą</a:t>
            </a:r>
          </a:p>
          <a:p>
            <a:pPr algn="just"/>
            <a:endParaRPr lang="pl-PL" sz="1600" dirty="0"/>
          </a:p>
          <a:p>
            <a:pPr algn="just"/>
            <a:endParaRPr lang="pl-PL" sz="1400" dirty="0"/>
          </a:p>
          <a:p>
            <a:pPr algn="just"/>
            <a:endParaRPr lang="pl-PL" sz="1400" dirty="0"/>
          </a:p>
          <a:p>
            <a:pPr algn="ctr">
              <a:spcAft>
                <a:spcPts val="1200"/>
              </a:spcAft>
            </a:pPr>
            <a:r>
              <a:rPr lang="pl-PL" sz="2000" b="1" dirty="0"/>
              <a:t>Granice kary łącznej w przypadku poszczególnych rodzajów kar</a:t>
            </a:r>
            <a:r>
              <a:rPr lang="pl-PL" dirty="0"/>
              <a:t>:</a:t>
            </a:r>
          </a:p>
          <a:p>
            <a:pPr marL="630238" indent="-285750" algn="ctr">
              <a:spcAft>
                <a:spcPts val="600"/>
              </a:spcAft>
              <a:buFont typeface="Wingdings" panose="05000000000000000000" pitchFamily="2" charset="2"/>
              <a:buChar char="§"/>
            </a:pPr>
            <a:r>
              <a:rPr lang="pl-PL" dirty="0"/>
              <a:t>kara łączna grzywny – maksymalnie </a:t>
            </a:r>
            <a:r>
              <a:rPr lang="pl-PL" b="1" dirty="0"/>
              <a:t>810 stawek </a:t>
            </a:r>
            <a:r>
              <a:rPr lang="pl-PL" dirty="0"/>
              <a:t>dziennych grzywny</a:t>
            </a:r>
          </a:p>
          <a:p>
            <a:pPr marL="630238" indent="-285750" algn="ctr">
              <a:spcAft>
                <a:spcPts val="600"/>
              </a:spcAft>
              <a:buFont typeface="Wingdings" panose="05000000000000000000" pitchFamily="2" charset="2"/>
              <a:buChar char="§"/>
            </a:pPr>
            <a:r>
              <a:rPr lang="pl-PL" dirty="0"/>
              <a:t>kara łączna ograniczenia wolności – maksymalnie </a:t>
            </a:r>
            <a:r>
              <a:rPr lang="pl-PL" b="1" dirty="0"/>
              <a:t>2 lata</a:t>
            </a:r>
          </a:p>
          <a:p>
            <a:pPr marL="630238" indent="-285750" algn="ctr">
              <a:spcAft>
                <a:spcPts val="600"/>
              </a:spcAft>
              <a:buFont typeface="Wingdings" panose="05000000000000000000" pitchFamily="2" charset="2"/>
              <a:buChar char="§"/>
            </a:pPr>
            <a:r>
              <a:rPr lang="pl-PL" dirty="0"/>
              <a:t>kara łączna terminowej kary pozbawienia wolności – maksymalnie </a:t>
            </a:r>
            <a:r>
              <a:rPr lang="pl-PL" b="1" dirty="0"/>
              <a:t>30 lat</a:t>
            </a:r>
          </a:p>
        </p:txBody>
      </p:sp>
    </p:spTree>
    <p:extLst>
      <p:ext uri="{BB962C8B-B14F-4D97-AF65-F5344CB8AC3E}">
        <p14:creationId xmlns:p14="http://schemas.microsoft.com/office/powerpoint/2010/main" val="8647064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D5F264D0-B986-404F-9747-9DAE98FCDD0D}"/>
              </a:ext>
            </a:extLst>
          </p:cNvPr>
          <p:cNvSpPr txBox="1"/>
          <p:nvPr/>
        </p:nvSpPr>
        <p:spPr>
          <a:xfrm>
            <a:off x="419100" y="1302777"/>
            <a:ext cx="11353800" cy="4252446"/>
          </a:xfrm>
          <a:prstGeom prst="rect">
            <a:avLst/>
          </a:prstGeom>
          <a:noFill/>
        </p:spPr>
        <p:txBody>
          <a:bodyPr wrap="square" rtlCol="0">
            <a:spAutoFit/>
          </a:bodyPr>
          <a:lstStyle/>
          <a:p>
            <a:pPr algn="ctr"/>
            <a:r>
              <a:rPr lang="pl-PL" sz="2000" dirty="0"/>
              <a:t>SZCZEGÓŁOWE ZASADY WYMIARU KARY ŁĄCZNEJ</a:t>
            </a:r>
          </a:p>
          <a:p>
            <a:endParaRPr lang="pl-PL" sz="2800" dirty="0"/>
          </a:p>
          <a:p>
            <a:pPr marL="342900" indent="-342900" algn="just">
              <a:spcAft>
                <a:spcPts val="1000"/>
              </a:spcAft>
              <a:buAutoNum type="arabicParenR"/>
            </a:pPr>
            <a:r>
              <a:rPr lang="pl-PL" sz="2000" b="1" dirty="0"/>
              <a:t>Łączenie kar grzywny</a:t>
            </a:r>
          </a:p>
          <a:p>
            <a:pPr marL="342900" indent="-342900" algn="just">
              <a:buFont typeface="Gill Sans MT" panose="020B0502020104020203" pitchFamily="34" charset="-18"/>
              <a:buChar char="–"/>
            </a:pPr>
            <a:r>
              <a:rPr lang="pl-PL" sz="2000" dirty="0"/>
              <a:t>wymierzając karę łączną grzywny, sąd określa na nowo wysokość stawki dziennej; wysokość stawki dziennej nie może jednak przekraczać najwyższej ustalonej poprzednio</a:t>
            </a:r>
          </a:p>
          <a:p>
            <a:pPr marL="342900" indent="-342900" algn="just">
              <a:spcAft>
                <a:spcPts val="600"/>
              </a:spcAft>
              <a:buFont typeface="Gill Sans MT" panose="020B0502020104020203" pitchFamily="34" charset="-18"/>
              <a:buChar char="–"/>
            </a:pPr>
            <a:r>
              <a:rPr lang="pl-PL" sz="2000" dirty="0"/>
              <a:t>jeżeli chociażby jedna z podlegających łączeniu grzywien jest wymierzona kwotowo, karę łączną grzywny wymierza się kwotowo</a:t>
            </a:r>
          </a:p>
          <a:p>
            <a:pPr marL="342900" indent="-342900" algn="just">
              <a:buAutoNum type="arabicParenR"/>
            </a:pPr>
            <a:endParaRPr lang="pl-PL" sz="2000" dirty="0"/>
          </a:p>
          <a:p>
            <a:pPr algn="just">
              <a:spcAft>
                <a:spcPts val="600"/>
              </a:spcAft>
            </a:pPr>
            <a:r>
              <a:rPr lang="pl-PL" sz="2000" b="1" dirty="0"/>
              <a:t>2)  Łączenie kar ograniczenia wolności</a:t>
            </a:r>
          </a:p>
          <a:p>
            <a:pPr marL="342900" indent="-342900" algn="just">
              <a:buFont typeface="Gill Sans MT" panose="020B0502020104020203" pitchFamily="34" charset="-18"/>
              <a:buChar char="–"/>
            </a:pPr>
            <a:r>
              <a:rPr lang="pl-PL" sz="2000" dirty="0"/>
              <a:t>wymierzając karę łączną ograniczenia wolności, sąd określa na nowo obowiązki lub wymiar potrącenia, a także może nałożyć na sprawcę obowiązki wymienione w art. 72 § 1 pkt 2-7a, jak również orzec świadczenie pieniężne</a:t>
            </a:r>
          </a:p>
        </p:txBody>
      </p:sp>
    </p:spTree>
    <p:extLst>
      <p:ext uri="{BB962C8B-B14F-4D97-AF65-F5344CB8AC3E}">
        <p14:creationId xmlns:p14="http://schemas.microsoft.com/office/powerpoint/2010/main" val="12940914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a16="http://schemas.microsoft.com/office/drawing/2014/main" id="{434DF00C-7F26-4C7B-BE59-2BA8FBF7A928}"/>
              </a:ext>
            </a:extLst>
          </p:cNvPr>
          <p:cNvSpPr/>
          <p:nvPr/>
        </p:nvSpPr>
        <p:spPr>
          <a:xfrm>
            <a:off x="457200" y="856501"/>
            <a:ext cx="11277600" cy="5144998"/>
          </a:xfrm>
          <a:prstGeom prst="rect">
            <a:avLst/>
          </a:prstGeom>
        </p:spPr>
        <p:txBody>
          <a:bodyPr wrap="square">
            <a:spAutoFit/>
          </a:bodyPr>
          <a:lstStyle/>
          <a:p>
            <a:pPr algn="just">
              <a:spcAft>
                <a:spcPts val="1000"/>
              </a:spcAft>
            </a:pPr>
            <a:r>
              <a:rPr lang="pl-PL" sz="2000" b="1" dirty="0"/>
              <a:t>3) Warunkowe zawieszenie wykonania kary łącznej pozbawienia wolności</a:t>
            </a:r>
          </a:p>
          <a:p>
            <a:pPr marL="342900" indent="-342900" algn="just">
              <a:spcAft>
                <a:spcPts val="600"/>
              </a:spcAft>
              <a:buFont typeface="Gill Sans MT" panose="020B0502020104020203" pitchFamily="34" charset="-18"/>
              <a:buChar char="–"/>
            </a:pPr>
            <a:r>
              <a:rPr lang="pl-PL" sz="2000" dirty="0"/>
              <a:t>jeżeli choć jedna ze zbiegających się kar pozbawienia wolności orzeczona była z warunkowym zawieszeniem wykonania, sąd może (ale nie musi) warunkowo zawiesić wykonanie kary łącznej w wymiarze nieprzekraczającym roku, jeżeli sprawca w czasie popełnienia każdego z tych przestępstw nie był skazany na karę pozbawienia wolności i jest to wystarczające do osiągnięcia wobec niego celów kary, a w szczególności zapobieżenia powrotowi do przestępstwa</a:t>
            </a:r>
          </a:p>
          <a:p>
            <a:pPr marL="342900" indent="-342900" algn="just">
              <a:spcAft>
                <a:spcPts val="600"/>
              </a:spcAft>
              <a:buFont typeface="Gill Sans MT" panose="020B0502020104020203" pitchFamily="34" charset="-18"/>
              <a:buChar char="–"/>
            </a:pPr>
            <a:r>
              <a:rPr lang="pl-PL" sz="2000" dirty="0"/>
              <a:t>nawet jeżeli wykonanie wszystkich zbiegających się kar pozbawienia wolności zostało warunkowo zawieszone, sąd może orzec karę łączną bez warunkowego zawieszenia</a:t>
            </a:r>
          </a:p>
          <a:p>
            <a:pPr marL="342900" indent="-342900" algn="just">
              <a:spcAft>
                <a:spcPts val="600"/>
              </a:spcAft>
              <a:buFont typeface="Gill Sans MT" panose="020B0502020104020203" pitchFamily="34" charset="-18"/>
              <a:buChar char="–"/>
            </a:pPr>
            <a:r>
              <a:rPr lang="pl-PL" sz="2000" dirty="0"/>
              <a:t>łącząc karę z i bez warunkowego zawieszenia, przyjmuje się, że miesiąc kary pozbawienia wolności z warunkowym zawieszeniem jej wykonania równa się 15 dniom kary pozbawienia wolności bez warunkowego zawieszenia jej wykonania</a:t>
            </a:r>
          </a:p>
          <a:p>
            <a:pPr marL="342900" indent="-342900" algn="just">
              <a:spcAft>
                <a:spcPts val="600"/>
              </a:spcAft>
              <a:buFont typeface="Gill Sans MT" panose="020B0502020104020203" pitchFamily="34" charset="-18"/>
              <a:buChar char="–"/>
            </a:pPr>
            <a:r>
              <a:rPr lang="pl-PL" sz="2000" dirty="0"/>
              <a:t>obok kary łącznej z warunkowym zawieszeniem jej wykonania, sąd może orzec grzywnę określoną w art. 71 § 1, chociażby jej nie orzeczono wcześniej za pozostające w zbiegu przestępstwa</a:t>
            </a:r>
          </a:p>
          <a:p>
            <a:pPr marL="342900" indent="-342900" algn="just">
              <a:spcAft>
                <a:spcPts val="600"/>
              </a:spcAft>
              <a:buFont typeface="Gill Sans MT" panose="020B0502020104020203" pitchFamily="34" charset="-18"/>
              <a:buChar char="–"/>
            </a:pPr>
            <a:r>
              <a:rPr lang="pl-PL" sz="2000" dirty="0"/>
              <a:t>warunkowo zawieszając wykonanie kary łącznej pozbawienia wolności, sąd na nowo ustala okres próby oraz związane z nim obowiązki</a:t>
            </a:r>
          </a:p>
        </p:txBody>
      </p:sp>
    </p:spTree>
    <p:extLst>
      <p:ext uri="{BB962C8B-B14F-4D97-AF65-F5344CB8AC3E}">
        <p14:creationId xmlns:p14="http://schemas.microsoft.com/office/powerpoint/2010/main" val="23297884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a16="http://schemas.microsoft.com/office/drawing/2014/main" id="{408F114F-186F-42A4-B50C-61CB1EE872CF}"/>
              </a:ext>
            </a:extLst>
          </p:cNvPr>
          <p:cNvSpPr/>
          <p:nvPr/>
        </p:nvSpPr>
        <p:spPr>
          <a:xfrm>
            <a:off x="495300" y="1407934"/>
            <a:ext cx="11201400" cy="1759456"/>
          </a:xfrm>
          <a:prstGeom prst="rect">
            <a:avLst/>
          </a:prstGeom>
        </p:spPr>
        <p:txBody>
          <a:bodyPr wrap="square">
            <a:spAutoFit/>
          </a:bodyPr>
          <a:lstStyle/>
          <a:p>
            <a:pPr algn="just">
              <a:spcAft>
                <a:spcPts val="1000"/>
              </a:spcAft>
            </a:pPr>
            <a:r>
              <a:rPr lang="pl-PL" sz="2000" b="1" dirty="0"/>
              <a:t>4) Kara dożywotniego pozbawienia wolności jako kara łączna</a:t>
            </a:r>
          </a:p>
          <a:p>
            <a:pPr marL="285750" indent="-285750" algn="just">
              <a:buFont typeface="Gill Sans MT" panose="020B0502020104020203" pitchFamily="34" charset="-18"/>
              <a:buChar char="–"/>
            </a:pPr>
            <a:r>
              <a:rPr lang="pl-PL" sz="2000" dirty="0"/>
              <a:t>jeżeli najsurowszą karą orzeczoną za jedno ze zbiegających się przestępstw jest kara dożywotniego pozbawienia wolności, orzeka się tę karę jako karę łączną</a:t>
            </a:r>
          </a:p>
          <a:p>
            <a:pPr marL="285750" indent="-285750" algn="just">
              <a:buFont typeface="Gill Sans MT" panose="020B0502020104020203" pitchFamily="34" charset="-18"/>
              <a:buChar char="–"/>
            </a:pPr>
            <a:r>
              <a:rPr lang="pl-PL" sz="2000" dirty="0"/>
              <a:t>w wypadku zbiegu dwóch lub więcej kar 25 lat pozbawienia wolności sąd może (ale nie musi) orzec jako karę łączną karę dożywotniego pozbawienia wolności</a:t>
            </a:r>
          </a:p>
        </p:txBody>
      </p:sp>
    </p:spTree>
    <p:extLst>
      <p:ext uri="{BB962C8B-B14F-4D97-AF65-F5344CB8AC3E}">
        <p14:creationId xmlns:p14="http://schemas.microsoft.com/office/powerpoint/2010/main" val="31970488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a16="http://schemas.microsoft.com/office/drawing/2014/main" id="{151CA17C-4750-482F-A7EA-EC85B3F3872F}"/>
              </a:ext>
            </a:extLst>
          </p:cNvPr>
          <p:cNvSpPr/>
          <p:nvPr/>
        </p:nvSpPr>
        <p:spPr>
          <a:xfrm>
            <a:off x="792480" y="612844"/>
            <a:ext cx="10607040" cy="5632311"/>
          </a:xfrm>
          <a:prstGeom prst="rect">
            <a:avLst/>
          </a:prstGeom>
        </p:spPr>
        <p:txBody>
          <a:bodyPr wrap="square">
            <a:spAutoFit/>
          </a:bodyPr>
          <a:lstStyle/>
          <a:p>
            <a:pPr algn="just">
              <a:spcAft>
                <a:spcPts val="600"/>
              </a:spcAft>
            </a:pPr>
            <a:r>
              <a:rPr lang="pl-PL" sz="2000" b="1" dirty="0"/>
              <a:t>5) </a:t>
            </a:r>
            <a:r>
              <a:rPr lang="pl-PL" sz="2000" b="1" dirty="0">
                <a:sym typeface="Wingdings" panose="05000000000000000000" pitchFamily="2" charset="2"/>
              </a:rPr>
              <a:t>Łączenie innych środków</a:t>
            </a:r>
          </a:p>
          <a:p>
            <a:pPr marL="342900" indent="-342900" algn="just">
              <a:spcAft>
                <a:spcPts val="600"/>
              </a:spcAft>
              <a:buFont typeface="Gill Sans MT" panose="020B0502020104020203" pitchFamily="34" charset="-18"/>
              <a:buChar char="–"/>
            </a:pPr>
            <a:r>
              <a:rPr lang="pl-PL" sz="2000" dirty="0"/>
              <a:t>środki karne, przepadek, środki kompensacyjne, środki zabezpieczające oraz dozór stosuje się, chociażby orzeczono je tylko co do jednego ze zbiegających się przestępstw</a:t>
            </a:r>
          </a:p>
          <a:p>
            <a:pPr marL="342900" indent="-342900" algn="just">
              <a:buFont typeface="Gill Sans MT" panose="020B0502020104020203" pitchFamily="34" charset="-18"/>
              <a:buChar char="–"/>
            </a:pPr>
            <a:r>
              <a:rPr lang="pl-PL" sz="2000" dirty="0"/>
              <a:t>w razie orzeczenia za zbiegające się przestępstwa pozbawienia praw publicznych, zakazów lub obowiązku tego samego rodzaju, sąd stosuje odpowiednio przepisy o karze łącznej</a:t>
            </a:r>
          </a:p>
          <a:p>
            <a:pPr marL="342900" indent="-342900" algn="just">
              <a:buFont typeface="Gill Sans MT" panose="020B0502020104020203" pitchFamily="34" charset="-18"/>
              <a:buChar char="–"/>
            </a:pPr>
            <a:endParaRPr lang="pl-PL" sz="2000" dirty="0"/>
          </a:p>
          <a:p>
            <a:pPr algn="just">
              <a:spcAft>
                <a:spcPts val="600"/>
              </a:spcAft>
            </a:pPr>
            <a:r>
              <a:rPr lang="pl-PL" sz="2000" b="1" dirty="0"/>
              <a:t>6) Łączenie kar łącznych</a:t>
            </a:r>
          </a:p>
          <a:p>
            <a:pPr marL="285750" indent="-285750" algn="just">
              <a:buFont typeface="Gill Sans MT" panose="020B0502020104020203" pitchFamily="34" charset="-18"/>
              <a:buChar char="–"/>
            </a:pPr>
            <a:r>
              <a:rPr lang="pl-PL" sz="2000" dirty="0"/>
              <a:t>po wyroku Trybunału Konstytucyjnego z 18.04.2019, sygn. akt K 14/17, który stwierdził częściową niezgodność art. 86 § 4 k.k. z Konstytucją, kara łączna w wyroku łącznym powinna być orzekana na podstawie kar jednostkowych, nawet jeżeli na ich podstawie w wyroku skazującym była wymierzona wcześniej kara łączna (tak B. Nita-Światłowska) </a:t>
            </a:r>
            <a:r>
              <a:rPr lang="pl-PL" sz="2000" dirty="0">
                <a:sym typeface="Wingdings" panose="05000000000000000000" pitchFamily="2" charset="2"/>
              </a:rPr>
              <a:t> węzeł uprzednio orzeczonych kar łącznych powinien ulec rozwiązaniu</a:t>
            </a:r>
          </a:p>
          <a:p>
            <a:pPr marL="285750" indent="-285750" algn="just">
              <a:buFont typeface="Gill Sans MT" panose="020B0502020104020203" pitchFamily="34" charset="-18"/>
              <a:buChar char="–"/>
            </a:pPr>
            <a:endParaRPr lang="pl-PL" sz="2000" dirty="0">
              <a:sym typeface="Wingdings" panose="05000000000000000000" pitchFamily="2" charset="2"/>
            </a:endParaRPr>
          </a:p>
          <a:p>
            <a:pPr algn="just">
              <a:spcAft>
                <a:spcPts val="600"/>
              </a:spcAft>
            </a:pPr>
            <a:r>
              <a:rPr lang="pl-PL" sz="2000" b="1" dirty="0"/>
              <a:t>7) Łączenie kar orzeczonych za ciągi przestępstw</a:t>
            </a:r>
          </a:p>
          <a:p>
            <a:pPr marL="342900" indent="-342900" algn="just">
              <a:buFont typeface="Gill Sans MT" panose="020B0502020104020203" pitchFamily="34" charset="-18"/>
              <a:buChar char="–"/>
            </a:pPr>
            <a:r>
              <a:rPr lang="pl-PL" sz="2000" dirty="0"/>
              <a:t>jeżeli sprawca w warunkach określonych w art. 85 popełnia dwa lub więcej ciągów przestępstw lub ciąg przestępstw oraz inne przestępstwo, sąd orzeka karę łączną, stosując odpowiednio przepisy rozdziału IX</a:t>
            </a:r>
          </a:p>
        </p:txBody>
      </p:sp>
    </p:spTree>
    <p:extLst>
      <p:ext uri="{BB962C8B-B14F-4D97-AF65-F5344CB8AC3E}">
        <p14:creationId xmlns:p14="http://schemas.microsoft.com/office/powerpoint/2010/main" val="2073657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a16="http://schemas.microsoft.com/office/drawing/2014/main" id="{E79421DE-A815-4A99-86B9-24BAE72DEF00}"/>
              </a:ext>
            </a:extLst>
          </p:cNvPr>
          <p:cNvSpPr/>
          <p:nvPr/>
        </p:nvSpPr>
        <p:spPr>
          <a:xfrm>
            <a:off x="694693" y="1870016"/>
            <a:ext cx="10802614" cy="4093428"/>
          </a:xfrm>
          <a:prstGeom prst="rect">
            <a:avLst/>
          </a:prstGeom>
        </p:spPr>
        <p:txBody>
          <a:bodyPr wrap="square">
            <a:spAutoFit/>
          </a:bodyPr>
          <a:lstStyle/>
          <a:p>
            <a:pPr marL="342900" indent="-342900" algn="just">
              <a:buAutoNum type="arabicParenR"/>
            </a:pPr>
            <a:r>
              <a:rPr lang="pl-PL" sz="2000" b="1" dirty="0"/>
              <a:t>Kryteria ontologiczne </a:t>
            </a:r>
            <a:r>
              <a:rPr lang="pl-PL" sz="2000" dirty="0"/>
              <a:t>(naturalistyczne) – czynniki pozaprawne, takie jak tożsamość czasowa, jedność miejsca, tożsamość pokrzywdzonego (istotne szczególnie w przypadku naruszenia dóbr osobistych), cel działania sprawcy oraz z góry powzięty zamiar</a:t>
            </a:r>
          </a:p>
          <a:p>
            <a:pPr marL="342900" indent="-342900" algn="just">
              <a:buAutoNum type="arabicParenR"/>
            </a:pPr>
            <a:endParaRPr lang="pl-PL" sz="2000" dirty="0"/>
          </a:p>
          <a:p>
            <a:pPr marL="342900" indent="-342900" algn="just">
              <a:buAutoNum type="arabicParenR"/>
            </a:pPr>
            <a:r>
              <a:rPr lang="pl-PL" sz="2000" b="1" dirty="0"/>
              <a:t>Kryteria prawne </a:t>
            </a:r>
            <a:r>
              <a:rPr lang="pl-PL" sz="2000" dirty="0"/>
              <a:t>(normatywne) – czynniki prawne, które mogą skutkować przekształceniem wielości zachowań w sensie ontologicznym (faktycznym) w jeden czyn zabroniony:</a:t>
            </a:r>
          </a:p>
          <a:p>
            <a:pPr marL="800100" lvl="1" indent="-342900" algn="just">
              <a:buAutoNum type="arabicParenR"/>
            </a:pPr>
            <a:r>
              <a:rPr lang="pl-PL" sz="2000" dirty="0">
                <a:sym typeface="Wingdings" panose="05000000000000000000" pitchFamily="2" charset="2"/>
              </a:rPr>
              <a:t>konstrukcja czynu ciągłego</a:t>
            </a:r>
          </a:p>
          <a:p>
            <a:pPr marL="800100" lvl="1" indent="-342900" algn="just">
              <a:buAutoNum type="arabicParenR"/>
            </a:pPr>
            <a:r>
              <a:rPr lang="pl-PL" sz="2000" dirty="0">
                <a:sym typeface="Wingdings" panose="05000000000000000000" pitchFamily="2" charset="2"/>
              </a:rPr>
              <a:t>kształt znamion poszczególnych typów czynów zabronionych – np. przestępstwo rozboju składa się z dwóch zachowań w postaci dokonania kradzieży oraz użycia przemocy; kradzież z włamaniem składa się z przełamania przeszkody (zniszczenia mienia) oraz kradzieży</a:t>
            </a:r>
          </a:p>
          <a:p>
            <a:pPr marL="342900" indent="-342900" algn="just">
              <a:buAutoNum type="arabicParenR"/>
            </a:pPr>
            <a:endParaRPr lang="pl-PL" sz="2000" dirty="0"/>
          </a:p>
          <a:p>
            <a:pPr algn="just" defTabSz="355600"/>
            <a:r>
              <a:rPr lang="pl-PL" sz="2000" dirty="0"/>
              <a:t>	Powyższe kryteria łącznie służą właśnie do „wykrawania” jednego czynu z ciągłości zachowania 	człowieka, do określenia jego granic.</a:t>
            </a:r>
          </a:p>
        </p:txBody>
      </p:sp>
      <p:sp>
        <p:nvSpPr>
          <p:cNvPr id="3" name="Tytuł 2">
            <a:extLst>
              <a:ext uri="{FF2B5EF4-FFF2-40B4-BE49-F238E27FC236}">
                <a16:creationId xmlns:a16="http://schemas.microsoft.com/office/drawing/2014/main" id="{17F660F6-D134-48B2-A501-329EED5DDAA9}"/>
              </a:ext>
            </a:extLst>
          </p:cNvPr>
          <p:cNvSpPr>
            <a:spLocks noGrp="1"/>
          </p:cNvSpPr>
          <p:nvPr>
            <p:ph type="title"/>
          </p:nvPr>
        </p:nvSpPr>
        <p:spPr>
          <a:xfrm>
            <a:off x="2231136" y="656467"/>
            <a:ext cx="7729728" cy="802463"/>
          </a:xfrm>
        </p:spPr>
        <p:txBody>
          <a:bodyPr/>
          <a:lstStyle/>
          <a:p>
            <a:r>
              <a:rPr lang="pl-PL" dirty="0"/>
              <a:t>Kryteria jedności czynu</a:t>
            </a:r>
          </a:p>
        </p:txBody>
      </p:sp>
    </p:spTree>
    <p:extLst>
      <p:ext uri="{BB962C8B-B14F-4D97-AF65-F5344CB8AC3E}">
        <p14:creationId xmlns:p14="http://schemas.microsoft.com/office/powerpoint/2010/main" val="27835410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E17E8C3-9AFC-4EA6-A87C-B50FFA1DC301}"/>
              </a:ext>
            </a:extLst>
          </p:cNvPr>
          <p:cNvSpPr>
            <a:spLocks noGrp="1"/>
          </p:cNvSpPr>
          <p:nvPr>
            <p:ph type="title"/>
          </p:nvPr>
        </p:nvSpPr>
        <p:spPr>
          <a:xfrm>
            <a:off x="2231132" y="748297"/>
            <a:ext cx="7729728" cy="735063"/>
          </a:xfrm>
        </p:spPr>
        <p:txBody>
          <a:bodyPr>
            <a:normAutofit fontScale="90000"/>
          </a:bodyPr>
          <a:lstStyle/>
          <a:p>
            <a:r>
              <a:rPr lang="pl-PL" dirty="0"/>
              <a:t>Ciąg przestępstw</a:t>
            </a:r>
          </a:p>
        </p:txBody>
      </p:sp>
      <p:sp>
        <p:nvSpPr>
          <p:cNvPr id="4" name="pole tekstowe 3">
            <a:extLst>
              <a:ext uri="{FF2B5EF4-FFF2-40B4-BE49-F238E27FC236}">
                <a16:creationId xmlns:a16="http://schemas.microsoft.com/office/drawing/2014/main" id="{C556B11F-9CC8-4DA1-A9E2-19346FC24349}"/>
              </a:ext>
            </a:extLst>
          </p:cNvPr>
          <p:cNvSpPr txBox="1"/>
          <p:nvPr/>
        </p:nvSpPr>
        <p:spPr>
          <a:xfrm>
            <a:off x="577889" y="1835251"/>
            <a:ext cx="11036213" cy="2554545"/>
          </a:xfrm>
          <a:prstGeom prst="rect">
            <a:avLst/>
          </a:prstGeom>
          <a:noFill/>
        </p:spPr>
        <p:txBody>
          <a:bodyPr wrap="square" rtlCol="0">
            <a:spAutoFit/>
          </a:bodyPr>
          <a:lstStyle/>
          <a:p>
            <a:pPr algn="just"/>
            <a:r>
              <a:rPr lang="pl-PL" sz="2000" dirty="0"/>
              <a:t>Szczególną odmianą realnego zbiegu przestępstw jest </a:t>
            </a:r>
            <a:r>
              <a:rPr lang="pl-PL" sz="2000" b="1" dirty="0"/>
              <a:t>ciąg przestępstw</a:t>
            </a:r>
            <a:r>
              <a:rPr lang="pl-PL" sz="2000" dirty="0"/>
              <a:t>. Tak jak zwykły zbieg realny przestępstw jest to konstrukcja wieloczynowa, która nie skutkuje połączeniem kilku przestępstw w jeden byt. Przewiduje ona jednak inne implikacje niż obowiązek wymierzenia kary łącznej.</a:t>
            </a:r>
          </a:p>
          <a:p>
            <a:pPr algn="just"/>
            <a:endParaRPr lang="pl-PL" sz="2000" dirty="0"/>
          </a:p>
          <a:p>
            <a:pPr algn="just"/>
            <a:r>
              <a:rPr lang="pl-PL" sz="2000" dirty="0"/>
              <a:t>Prawną konsekwencją ciągu przestępstwa jest wymierzenie sprawcy jednej kary w wysokości do górnej granicy ustawowego zagrożenia zwiększonego o połowę </a:t>
            </a:r>
            <a:r>
              <a:rPr lang="pl-PL" sz="2000" dirty="0">
                <a:sym typeface="Wingdings" panose="05000000000000000000" pitchFamily="2" charset="2"/>
              </a:rPr>
              <a:t> jest to </a:t>
            </a:r>
            <a:r>
              <a:rPr lang="pl-PL" sz="2000" b="1" dirty="0">
                <a:sym typeface="Wingdings" panose="05000000000000000000" pitchFamily="2" charset="2"/>
              </a:rPr>
              <a:t>podstawa nadzwyczajnego obostrzenia kary</a:t>
            </a:r>
            <a:r>
              <a:rPr lang="pl-PL" sz="2000" dirty="0">
                <a:sym typeface="Wingdings" panose="05000000000000000000" pitchFamily="2" charset="2"/>
              </a:rPr>
              <a:t>. </a:t>
            </a:r>
            <a:r>
              <a:rPr lang="pl-PL" sz="2000" dirty="0"/>
              <a:t>Co ważne, jeżeli czyny wchodzące w skład ciągu przestępstw zostały osądzone w osobnych postępowaniach, to wymierzona za nie kara łączna nie może przekraczać w/w granicy.</a:t>
            </a:r>
          </a:p>
        </p:txBody>
      </p:sp>
      <p:sp>
        <p:nvSpPr>
          <p:cNvPr id="5" name="Prostokąt 4">
            <a:extLst>
              <a:ext uri="{FF2B5EF4-FFF2-40B4-BE49-F238E27FC236}">
                <a16:creationId xmlns:a16="http://schemas.microsoft.com/office/drawing/2014/main" id="{D95C3621-08B2-44B2-B21E-9E391A59B8E1}"/>
              </a:ext>
            </a:extLst>
          </p:cNvPr>
          <p:cNvSpPr/>
          <p:nvPr/>
        </p:nvSpPr>
        <p:spPr>
          <a:xfrm>
            <a:off x="1183635" y="4479163"/>
            <a:ext cx="9824720" cy="1631216"/>
          </a:xfrm>
          <a:prstGeom prst="rect">
            <a:avLst/>
          </a:prstGeom>
        </p:spPr>
        <p:txBody>
          <a:bodyPr wrap="square">
            <a:spAutoFit/>
          </a:bodyPr>
          <a:lstStyle/>
          <a:p>
            <a:pPr algn="just"/>
            <a:r>
              <a:rPr lang="pl-PL" sz="2000" i="1" dirty="0"/>
              <a:t>Art.  91 § 1.  Jeżeli sprawca popełnia w krótkich odstępach czasu, z wykorzystaniem takiej samej sposobności, dwa lub więcej przestępstw, zanim zapadł pierwszy wyrok, chociażby nieprawomocny, co do któregokolwiek z tych przestępstw, sąd orzeka jedną karę określoną w przepisie stanowiącym podstawę jej wymiaru dla każdego z tych przestępstw, w wysokości do górnej granicy ustawowego zagrożenia zwiększonego o połowę.</a:t>
            </a:r>
          </a:p>
        </p:txBody>
      </p:sp>
    </p:spTree>
    <p:extLst>
      <p:ext uri="{BB962C8B-B14F-4D97-AF65-F5344CB8AC3E}">
        <p14:creationId xmlns:p14="http://schemas.microsoft.com/office/powerpoint/2010/main" val="3441908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F5158CC4-E53F-4E2B-9688-F7BF300D814E}"/>
              </a:ext>
            </a:extLst>
          </p:cNvPr>
          <p:cNvSpPr txBox="1"/>
          <p:nvPr/>
        </p:nvSpPr>
        <p:spPr>
          <a:xfrm>
            <a:off x="660400" y="1391920"/>
            <a:ext cx="10871199" cy="3580467"/>
          </a:xfrm>
          <a:prstGeom prst="rect">
            <a:avLst/>
          </a:prstGeom>
          <a:noFill/>
        </p:spPr>
        <p:txBody>
          <a:bodyPr wrap="square" rtlCol="0">
            <a:spAutoFit/>
          </a:bodyPr>
          <a:lstStyle/>
          <a:p>
            <a:pPr algn="ctr"/>
            <a:r>
              <a:rPr lang="pl-PL" sz="2000" dirty="0"/>
              <a:t>PRZESŁANKI CIĄGU PRZESTĘPSTW</a:t>
            </a:r>
          </a:p>
          <a:p>
            <a:pPr algn="just"/>
            <a:endParaRPr lang="pl-PL" sz="2000" dirty="0"/>
          </a:p>
          <a:p>
            <a:pPr algn="just">
              <a:spcAft>
                <a:spcPts val="800"/>
              </a:spcAft>
            </a:pPr>
            <a:r>
              <a:rPr lang="pl-PL" sz="2000" dirty="0"/>
              <a:t>a) </a:t>
            </a:r>
            <a:r>
              <a:rPr lang="pl-PL" sz="2000" b="1" dirty="0"/>
              <a:t>dwa lub więcej przestępstw</a:t>
            </a:r>
            <a:endParaRPr lang="pl-PL" sz="2000" dirty="0"/>
          </a:p>
          <a:p>
            <a:pPr algn="just">
              <a:spcAft>
                <a:spcPts val="800"/>
              </a:spcAft>
            </a:pPr>
            <a:r>
              <a:rPr lang="pl-PL" sz="2000" dirty="0"/>
              <a:t>b) </a:t>
            </a:r>
            <a:r>
              <a:rPr lang="pl-PL" sz="2000" b="1" dirty="0"/>
              <a:t>przestępstwa popełnione zanim zapadł pierwszy chociażby nieprawomocny wyrok co do któregokolwiek przestępstwa z ciągu</a:t>
            </a:r>
          </a:p>
          <a:p>
            <a:pPr algn="just">
              <a:spcAft>
                <a:spcPts val="800"/>
              </a:spcAft>
            </a:pPr>
            <a:r>
              <a:rPr lang="pl-PL" sz="2000" dirty="0"/>
              <a:t>c) </a:t>
            </a:r>
            <a:r>
              <a:rPr lang="pl-PL" sz="2000" b="1" dirty="0"/>
              <a:t>krótkie odstępy czasu</a:t>
            </a:r>
            <a:r>
              <a:rPr lang="pl-PL" sz="2000" dirty="0"/>
              <a:t> – A. Zoll przyjmuje maksymalnie 6 miesięcy (jednak pojęcie to powinno być wykładane tożsamo na gruncie art. 12 i 91 k.k.)</a:t>
            </a:r>
          </a:p>
          <a:p>
            <a:pPr algn="just">
              <a:spcAft>
                <a:spcPts val="800"/>
              </a:spcAft>
            </a:pPr>
            <a:r>
              <a:rPr lang="pl-PL" sz="2000" dirty="0"/>
              <a:t>d) </a:t>
            </a:r>
            <a:r>
              <a:rPr lang="pl-PL" sz="2000" b="1" dirty="0"/>
              <a:t>taka sama sposobność</a:t>
            </a:r>
            <a:r>
              <a:rPr lang="pl-PL" sz="2000" dirty="0"/>
              <a:t> – chodzi o takie same (</a:t>
            </a:r>
            <a:r>
              <a:rPr lang="pl-PL" sz="2000" u="sng" dirty="0"/>
              <a:t>nie te same</a:t>
            </a:r>
            <a:r>
              <a:rPr lang="pl-PL" sz="2000" dirty="0"/>
              <a:t>) okoliczności popełnienia czynu tworzące pewien kontekst sytuacyjny, stwarzające możliwość jego popełnienia</a:t>
            </a:r>
          </a:p>
          <a:p>
            <a:pPr algn="just"/>
            <a:r>
              <a:rPr lang="pl-PL" sz="2000" dirty="0"/>
              <a:t>e) </a:t>
            </a:r>
            <a:r>
              <a:rPr lang="pl-PL" sz="2000" b="1" dirty="0"/>
              <a:t>tożsamość przepisu stanowiącego podstawę wymiaru kary za każde z przestępstw</a:t>
            </a:r>
            <a:r>
              <a:rPr lang="pl-PL" sz="2000" dirty="0"/>
              <a:t> </a:t>
            </a:r>
          </a:p>
        </p:txBody>
      </p:sp>
    </p:spTree>
    <p:extLst>
      <p:ext uri="{BB962C8B-B14F-4D97-AF65-F5344CB8AC3E}">
        <p14:creationId xmlns:p14="http://schemas.microsoft.com/office/powerpoint/2010/main" val="12203097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az 1">
            <a:extLst>
              <a:ext uri="{FF2B5EF4-FFF2-40B4-BE49-F238E27FC236}">
                <a16:creationId xmlns:a16="http://schemas.microsoft.com/office/drawing/2014/main" id="{FAAA7793-AAD9-4F09-A10D-6660B1529C72}"/>
              </a:ext>
            </a:extLst>
          </p:cNvPr>
          <p:cNvPicPr>
            <a:picLocks noChangeAspect="1"/>
          </p:cNvPicPr>
          <p:nvPr/>
        </p:nvPicPr>
        <p:blipFill>
          <a:blip r:embed="rId2"/>
          <a:stretch>
            <a:fillRect/>
          </a:stretch>
        </p:blipFill>
        <p:spPr>
          <a:xfrm>
            <a:off x="1914204" y="493455"/>
            <a:ext cx="8505825" cy="2333625"/>
          </a:xfrm>
          <a:prstGeom prst="rect">
            <a:avLst/>
          </a:prstGeom>
        </p:spPr>
      </p:pic>
      <p:sp>
        <p:nvSpPr>
          <p:cNvPr id="3" name="pole tekstowe 2">
            <a:extLst>
              <a:ext uri="{FF2B5EF4-FFF2-40B4-BE49-F238E27FC236}">
                <a16:creationId xmlns:a16="http://schemas.microsoft.com/office/drawing/2014/main" id="{D48CA2ED-6429-480D-B3D0-7E84FF2EFD56}"/>
              </a:ext>
            </a:extLst>
          </p:cNvPr>
          <p:cNvSpPr txBox="1"/>
          <p:nvPr/>
        </p:nvSpPr>
        <p:spPr>
          <a:xfrm>
            <a:off x="493353" y="3002280"/>
            <a:ext cx="11205293" cy="3170099"/>
          </a:xfrm>
          <a:prstGeom prst="rect">
            <a:avLst/>
          </a:prstGeom>
          <a:noFill/>
        </p:spPr>
        <p:txBody>
          <a:bodyPr wrap="square" rtlCol="0">
            <a:spAutoFit/>
          </a:bodyPr>
          <a:lstStyle/>
          <a:p>
            <a:pPr algn="just"/>
            <a:r>
              <a:rPr lang="pl-PL" sz="2000" dirty="0"/>
              <a:t>Załóżmy, że wszystkie kropki (P</a:t>
            </a:r>
            <a:r>
              <a:rPr lang="pl-PL" sz="2000" dirty="0">
                <a:latin typeface="Arial" panose="020B0604020202020204" pitchFamily="34" charset="0"/>
                <a:cs typeface="Arial" panose="020B0604020202020204" pitchFamily="34" charset="0"/>
              </a:rPr>
              <a:t>1</a:t>
            </a:r>
            <a:r>
              <a:rPr lang="pl-PL" sz="2000" dirty="0"/>
              <a:t>-7) symbolizują umiejscowione na osi czasu przestępstwa popełnione przez tego samego sprawcę. Popełnione one zostały w krótkich odstępach czasu, z wykorzystaniem takiej samej sposobności, a ich kwalifikacja prawna jest tożsama. Wszystkie one potencjalnie mogłyby zatem tworzyć ciąg przestępstw. Znaczniki W</a:t>
            </a:r>
            <a:r>
              <a:rPr lang="pl-PL" sz="2000" dirty="0">
                <a:latin typeface="Arial" panose="020B0604020202020204" pitchFamily="34" charset="0"/>
                <a:cs typeface="Arial" panose="020B0604020202020204" pitchFamily="34" charset="0"/>
              </a:rPr>
              <a:t>1</a:t>
            </a:r>
            <a:r>
              <a:rPr lang="pl-PL" sz="2000" dirty="0"/>
              <a:t> i W2 oznaczają natomiast nieprawomocne wyroki, które zapadły w sprawach dotyczących odpowiednio przestępstwa pierwszego i drugiego.</a:t>
            </a:r>
          </a:p>
          <a:p>
            <a:pPr algn="just"/>
            <a:r>
              <a:rPr lang="pl-PL" sz="2000" dirty="0"/>
              <a:t>Przestępstwa </a:t>
            </a:r>
            <a:r>
              <a:rPr lang="pl-PL" sz="2000" dirty="0">
                <a:latin typeface="Arial" panose="020B0604020202020204" pitchFamily="34" charset="0"/>
                <a:cs typeface="Arial" panose="020B0604020202020204" pitchFamily="34" charset="0"/>
              </a:rPr>
              <a:t>1</a:t>
            </a:r>
            <a:r>
              <a:rPr lang="pl-PL" sz="2000" dirty="0"/>
              <a:t>-3 popełnione zostały zanim zapadł pierwszy chociażby nieprawomocny wyrok co do któregokolwiek przestępstwa z ciągu. Tym samym </a:t>
            </a:r>
            <a:r>
              <a:rPr lang="pl-PL" sz="2000" b="1" dirty="0"/>
              <a:t>przestępstwa oznaczone żółtymi kropkami tworzą ciąg przestępstw</a:t>
            </a:r>
            <a:r>
              <a:rPr lang="pl-PL" sz="2000" dirty="0"/>
              <a:t>.</a:t>
            </a:r>
          </a:p>
          <a:p>
            <a:pPr algn="just"/>
            <a:r>
              <a:rPr lang="pl-PL" sz="2000" dirty="0"/>
              <a:t>Co do żadnego z przestępstw 4-7 nie zapadł jeszcze wyrok (chociażby nieprawomocny). Tym samym </a:t>
            </a:r>
            <a:r>
              <a:rPr lang="pl-PL" sz="2000" b="1" dirty="0"/>
              <a:t>przestępstwa oznaczone czarnymi kropkami stanowią drugi, niezależny ciąg przestępstw</a:t>
            </a:r>
            <a:r>
              <a:rPr lang="pl-PL" sz="2000" dirty="0"/>
              <a:t>.</a:t>
            </a:r>
          </a:p>
        </p:txBody>
      </p:sp>
    </p:spTree>
    <p:extLst>
      <p:ext uri="{BB962C8B-B14F-4D97-AF65-F5344CB8AC3E}">
        <p14:creationId xmlns:p14="http://schemas.microsoft.com/office/powerpoint/2010/main" val="3886591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E441C9C1-2D66-459C-83ED-B453CB5C5703}"/>
              </a:ext>
            </a:extLst>
          </p:cNvPr>
          <p:cNvSpPr txBox="1"/>
          <p:nvPr/>
        </p:nvSpPr>
        <p:spPr>
          <a:xfrm>
            <a:off x="863600" y="662781"/>
            <a:ext cx="10464800" cy="5375831"/>
          </a:xfrm>
          <a:prstGeom prst="rect">
            <a:avLst/>
          </a:prstGeom>
          <a:noFill/>
        </p:spPr>
        <p:txBody>
          <a:bodyPr wrap="square" rtlCol="0">
            <a:spAutoFit/>
          </a:bodyPr>
          <a:lstStyle/>
          <a:p>
            <a:pPr algn="just"/>
            <a:r>
              <a:rPr lang="pl-PL" sz="2000" dirty="0"/>
              <a:t>Pewnego komentarza wymaga ostatnia z przesłanek. Zgodnie z art. 91 § 1 k.k. w przypadku przestępstw wchodzących w skład ciągu przestępstw przepis stanowiący podstawę wymiaru kary za każde z nich jest tożsamy. </a:t>
            </a:r>
            <a:r>
              <a:rPr lang="pl-PL" sz="2000" b="1" dirty="0"/>
              <a:t>Nie oznacza to jednak, że każde z przestępstw musi mieć identyczną kwalifikację prawną! </a:t>
            </a:r>
            <a:r>
              <a:rPr lang="pl-PL" sz="2000" dirty="0"/>
              <a:t>Koniecznym elementem wspólnym wszystkich kwalifikacji musi być jedynie przepis stanowiący podstawę wymiaru kary, ale obok niego mogą występować również inne przepisy, które nie mają takiej funkcji.</a:t>
            </a:r>
          </a:p>
          <a:p>
            <a:pPr algn="just"/>
            <a:endParaRPr lang="pl-PL" sz="2000" dirty="0"/>
          </a:p>
          <a:p>
            <a:pPr algn="just">
              <a:spcAft>
                <a:spcPts val="1000"/>
              </a:spcAft>
            </a:pPr>
            <a:r>
              <a:rPr lang="pl-PL" sz="2000" dirty="0"/>
              <a:t>Warunek ten będzie spełniony w następujących przypadkach:</a:t>
            </a:r>
          </a:p>
          <a:p>
            <a:pPr marL="342900" lvl="0" indent="-342900" algn="just">
              <a:spcAft>
                <a:spcPts val="600"/>
              </a:spcAft>
              <a:buFont typeface="Wingdings" panose="05000000000000000000" pitchFamily="2" charset="2"/>
              <a:buChar char="§"/>
            </a:pPr>
            <a:r>
              <a:rPr lang="pl-PL" sz="2000" dirty="0"/>
              <a:t>tożsamość kwalifikacji prawnej wszystkich czynów</a:t>
            </a:r>
          </a:p>
          <a:p>
            <a:pPr marL="342900" lvl="0" indent="-342900" algn="just">
              <a:spcAft>
                <a:spcPts val="600"/>
              </a:spcAft>
              <a:buFont typeface="Wingdings" panose="05000000000000000000" pitchFamily="2" charset="2"/>
              <a:buChar char="§"/>
            </a:pPr>
            <a:r>
              <a:rPr lang="pl-PL" sz="2000" dirty="0"/>
              <a:t>czyny są kwalifikowane kumulatywnie, ale przepis stanowiący podstawę wymiaru kary – czyli zgodnie z art. 11 § 3 k.k. przepis przewidujący karę najsurowszą – jest tożsamy</a:t>
            </a:r>
          </a:p>
          <a:p>
            <a:pPr marL="342900" lvl="0" indent="-342900" algn="just">
              <a:spcAft>
                <a:spcPts val="600"/>
              </a:spcAft>
              <a:buFont typeface="Wingdings" panose="05000000000000000000" pitchFamily="2" charset="2"/>
              <a:buChar char="§"/>
            </a:pPr>
            <a:r>
              <a:rPr lang="pl-PL" sz="2000" dirty="0"/>
              <a:t>czyny stanowiące usiłowanie i dokonanie tego samego typu czynu</a:t>
            </a:r>
          </a:p>
          <a:p>
            <a:pPr marL="342900" lvl="0" indent="-342900" algn="just">
              <a:buFont typeface="Wingdings" panose="05000000000000000000" pitchFamily="2" charset="2"/>
              <a:buChar char="§"/>
            </a:pPr>
            <a:r>
              <a:rPr lang="pl-PL" sz="2000" dirty="0"/>
              <a:t>czyny popełnione w różnych formach zjawiskowych (sprawczych i </a:t>
            </a:r>
            <a:r>
              <a:rPr lang="pl-PL" sz="2000" dirty="0" err="1"/>
              <a:t>niesprawczych</a:t>
            </a:r>
            <a:r>
              <a:rPr lang="pl-PL" sz="2000" dirty="0"/>
              <a:t>)</a:t>
            </a:r>
          </a:p>
          <a:p>
            <a:pPr marL="342900" lvl="0" indent="-342900" algn="just">
              <a:buFont typeface="Wingdings" panose="05000000000000000000" pitchFamily="2" charset="2"/>
              <a:buChar char="§"/>
            </a:pPr>
            <a:endParaRPr lang="pl-PL" sz="2000" dirty="0"/>
          </a:p>
          <a:p>
            <a:pPr lvl="0" algn="just"/>
            <a:r>
              <a:rPr lang="pl-PL" sz="2000" dirty="0"/>
              <a:t>Np.: do jednego ciągu przestępstw może należeć m.in. dokonana kradzież, usiłowana kradzież i podżeganie innej osoby do popełnienia przestępstwa kradzieży</a:t>
            </a:r>
          </a:p>
        </p:txBody>
      </p:sp>
    </p:spTree>
    <p:extLst>
      <p:ext uri="{BB962C8B-B14F-4D97-AF65-F5344CB8AC3E}">
        <p14:creationId xmlns:p14="http://schemas.microsoft.com/office/powerpoint/2010/main" val="1173501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az 2">
            <a:extLst>
              <a:ext uri="{FF2B5EF4-FFF2-40B4-BE49-F238E27FC236}">
                <a16:creationId xmlns:a16="http://schemas.microsoft.com/office/drawing/2014/main" id="{2C4C2417-6A39-73B9-2356-2765F131A332}"/>
              </a:ext>
            </a:extLst>
          </p:cNvPr>
          <p:cNvPicPr>
            <a:picLocks noChangeAspect="1"/>
          </p:cNvPicPr>
          <p:nvPr/>
        </p:nvPicPr>
        <p:blipFill>
          <a:blip r:embed="rId2"/>
          <a:stretch>
            <a:fillRect/>
          </a:stretch>
        </p:blipFill>
        <p:spPr>
          <a:xfrm>
            <a:off x="931789" y="1"/>
            <a:ext cx="10328422" cy="6857999"/>
          </a:xfrm>
          <a:prstGeom prst="rect">
            <a:avLst/>
          </a:prstGeom>
        </p:spPr>
      </p:pic>
    </p:spTree>
    <p:extLst>
      <p:ext uri="{BB962C8B-B14F-4D97-AF65-F5344CB8AC3E}">
        <p14:creationId xmlns:p14="http://schemas.microsoft.com/office/powerpoint/2010/main" val="14352681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523D3CBB-7457-4B2F-B7ED-1F0C70E70B3C}"/>
              </a:ext>
            </a:extLst>
          </p:cNvPr>
          <p:cNvSpPr txBox="1"/>
          <p:nvPr/>
        </p:nvSpPr>
        <p:spPr>
          <a:xfrm>
            <a:off x="1163320" y="1661160"/>
            <a:ext cx="9865360" cy="3477875"/>
          </a:xfrm>
          <a:prstGeom prst="rect">
            <a:avLst/>
          </a:prstGeom>
          <a:noFill/>
        </p:spPr>
        <p:txBody>
          <a:bodyPr wrap="square" rtlCol="0">
            <a:spAutoFit/>
          </a:bodyPr>
          <a:lstStyle/>
          <a:p>
            <a:pPr algn="just"/>
            <a:r>
              <a:rPr lang="pl-PL" sz="2000" dirty="0"/>
              <a:t>Dodatkowa literatura:</a:t>
            </a:r>
          </a:p>
          <a:p>
            <a:pPr algn="just"/>
            <a:endParaRPr lang="pl-PL" sz="2000" dirty="0"/>
          </a:p>
          <a:p>
            <a:pPr algn="just"/>
            <a:r>
              <a:rPr lang="pl-PL" sz="2000" dirty="0"/>
              <a:t>1) P. Kardas, </a:t>
            </a:r>
            <a:r>
              <a:rPr lang="pl-PL" sz="2000" i="1" dirty="0"/>
              <a:t>Ciąg przestępstw w świetle nowelizacji kodeksu karnego z 20 lutego 2015 r.</a:t>
            </a:r>
            <a:r>
              <a:rPr lang="pl-PL" sz="2000" dirty="0"/>
              <a:t>, „Palestra” 2015, nr 7-8.</a:t>
            </a:r>
          </a:p>
          <a:p>
            <a:pPr algn="just"/>
            <a:r>
              <a:rPr lang="pl-PL" sz="2000" dirty="0">
                <a:hlinkClick r:id="rId2">
                  <a:extLst>
                    <a:ext uri="{A12FA001-AC4F-418D-AE19-62706E023703}">
                      <ahyp:hlinkClr xmlns:ahyp="http://schemas.microsoft.com/office/drawing/2018/hyperlinkcolor" val="tx"/>
                    </a:ext>
                  </a:extLst>
                </a:hlinkClick>
              </a:rPr>
              <a:t>https://palestra.pl/pl/czasopismo/wydanie/7-8-2015/artykul/ciag-przestepstw-w-swietle-nowelizacji-kodeksu-karnego-z-20-lutego-2015-r</a:t>
            </a:r>
            <a:endParaRPr lang="pl-PL" sz="2000" dirty="0"/>
          </a:p>
          <a:p>
            <a:pPr algn="just"/>
            <a:endParaRPr lang="pl-PL" sz="2000" dirty="0"/>
          </a:p>
          <a:p>
            <a:pPr algn="just"/>
            <a:r>
              <a:rPr lang="pl-PL" sz="2000" dirty="0"/>
              <a:t>2) J. Giezek, </a:t>
            </a:r>
            <a:r>
              <a:rPr lang="pl-PL" sz="2000" i="1" dirty="0"/>
              <a:t>Tożsamość czynu jako podstawa różnicowania mechanizmów redukujących odpowiedzialność karną</a:t>
            </a:r>
            <a:r>
              <a:rPr lang="pl-PL" sz="2000" dirty="0"/>
              <a:t>, „Nowa Kodyfikacja Prawa Karnego” 2017, tom XLII</a:t>
            </a:r>
          </a:p>
          <a:p>
            <a:pPr algn="just"/>
            <a:r>
              <a:rPr lang="pl-PL" sz="2000" dirty="0">
                <a:hlinkClick r:id="rId3">
                  <a:extLst>
                    <a:ext uri="{A12FA001-AC4F-418D-AE19-62706E023703}">
                      <ahyp:hlinkClr xmlns:ahyp="http://schemas.microsoft.com/office/drawing/2018/hyperlinkcolor" val="tx"/>
                    </a:ext>
                  </a:extLst>
                </a:hlinkClick>
              </a:rPr>
              <a:t>http://wuwr.pl/nkp/article/view/8115/7748</a:t>
            </a:r>
            <a:endParaRPr lang="pl-PL" sz="2000" dirty="0"/>
          </a:p>
          <a:p>
            <a:pPr algn="just"/>
            <a:endParaRPr lang="pl-PL" sz="2000" dirty="0"/>
          </a:p>
        </p:txBody>
      </p:sp>
    </p:spTree>
    <p:extLst>
      <p:ext uri="{BB962C8B-B14F-4D97-AF65-F5344CB8AC3E}">
        <p14:creationId xmlns:p14="http://schemas.microsoft.com/office/powerpoint/2010/main" val="20030092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A9AE65A-231A-4D5D-B50F-1FDFD7AD1744}"/>
              </a:ext>
            </a:extLst>
          </p:cNvPr>
          <p:cNvSpPr>
            <a:spLocks noGrp="1"/>
          </p:cNvSpPr>
          <p:nvPr>
            <p:ph type="title"/>
          </p:nvPr>
        </p:nvSpPr>
        <p:spPr>
          <a:xfrm>
            <a:off x="2231136" y="574274"/>
            <a:ext cx="7729728" cy="853834"/>
          </a:xfrm>
        </p:spPr>
        <p:txBody>
          <a:bodyPr/>
          <a:lstStyle/>
          <a:p>
            <a:r>
              <a:rPr lang="pl-PL" dirty="0"/>
              <a:t>Czyn ciągły</a:t>
            </a:r>
          </a:p>
        </p:txBody>
      </p:sp>
      <p:sp>
        <p:nvSpPr>
          <p:cNvPr id="3" name="pole tekstowe 2">
            <a:extLst>
              <a:ext uri="{FF2B5EF4-FFF2-40B4-BE49-F238E27FC236}">
                <a16:creationId xmlns:a16="http://schemas.microsoft.com/office/drawing/2014/main" id="{7A1FF787-D1A1-45C6-B780-E7CB34D4464B}"/>
              </a:ext>
            </a:extLst>
          </p:cNvPr>
          <p:cNvSpPr txBox="1"/>
          <p:nvPr/>
        </p:nvSpPr>
        <p:spPr>
          <a:xfrm>
            <a:off x="657546" y="2065106"/>
            <a:ext cx="10985814" cy="4093428"/>
          </a:xfrm>
          <a:prstGeom prst="rect">
            <a:avLst/>
          </a:prstGeom>
          <a:noFill/>
        </p:spPr>
        <p:txBody>
          <a:bodyPr wrap="square" rtlCol="0">
            <a:spAutoFit/>
          </a:bodyPr>
          <a:lstStyle/>
          <a:p>
            <a:pPr algn="just"/>
            <a:r>
              <a:rPr lang="pl-PL" sz="2000" dirty="0"/>
              <a:t>Jest to specyficzna konstrukcja unormowana w art. 12 k.k., która redukuje wiele zachowań w sensie faktycznym w jeden czyn zabroniony.</a:t>
            </a:r>
          </a:p>
          <a:p>
            <a:pPr algn="just"/>
            <a:endParaRPr lang="pl-PL" sz="2000" dirty="0"/>
          </a:p>
          <a:p>
            <a:pPr algn="just"/>
            <a:r>
              <a:rPr lang="pl-PL" sz="2000" dirty="0"/>
              <a:t>W przypadku spełnienia się przesłanek czynu ciągłego sąd zawsze ma obowiązek uznać wiele zachowań za jeden czyn zabroniony i na tej podstawie orzec jedna karę w granicach określonych w art. 57b k.k. (powyżej dolnej granicy ustawowego zagrożenia do podwójnej wysokości górnej granicy ustawowego zagrożenia).</a:t>
            </a:r>
          </a:p>
          <a:p>
            <a:pPr algn="just"/>
            <a:endParaRPr lang="pl-PL" sz="2000" dirty="0"/>
          </a:p>
          <a:p>
            <a:pPr algn="just"/>
            <a:r>
              <a:rPr lang="pl-PL" sz="2000" dirty="0"/>
              <a:t>Jako że czyn ciągły stanowi jeden czyn – a zatem również jedno przestępstwo – sąd dokonuje łącznej oceny stopnia jego społecznej szkodliwości oraz stopnia winy sprawcy.</a:t>
            </a:r>
          </a:p>
          <a:p>
            <a:pPr algn="just"/>
            <a:endParaRPr lang="pl-PL" sz="2000" dirty="0"/>
          </a:p>
          <a:p>
            <a:pPr algn="just"/>
            <a:r>
              <a:rPr lang="pl-PL" sz="2000" dirty="0"/>
              <a:t>Ustawodawca przewidział dwie odmiany czynu ciągłego.</a:t>
            </a:r>
            <a:endParaRPr lang="pl-PL" dirty="0"/>
          </a:p>
          <a:p>
            <a:pPr algn="just"/>
            <a:endParaRPr lang="pl-PL" sz="2000" dirty="0"/>
          </a:p>
        </p:txBody>
      </p:sp>
    </p:spTree>
    <p:extLst>
      <p:ext uri="{BB962C8B-B14F-4D97-AF65-F5344CB8AC3E}">
        <p14:creationId xmlns:p14="http://schemas.microsoft.com/office/powerpoint/2010/main" val="1752237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a16="http://schemas.microsoft.com/office/drawing/2014/main" id="{C6D10DF5-8881-41AC-A469-5EEADB371693}"/>
              </a:ext>
            </a:extLst>
          </p:cNvPr>
          <p:cNvSpPr/>
          <p:nvPr/>
        </p:nvSpPr>
        <p:spPr>
          <a:xfrm>
            <a:off x="685800" y="705177"/>
            <a:ext cx="10820400" cy="5447645"/>
          </a:xfrm>
          <a:prstGeom prst="rect">
            <a:avLst/>
          </a:prstGeom>
        </p:spPr>
        <p:txBody>
          <a:bodyPr wrap="square">
            <a:spAutoFit/>
          </a:bodyPr>
          <a:lstStyle/>
          <a:p>
            <a:pPr algn="ctr"/>
            <a:r>
              <a:rPr lang="pl-PL" sz="2000" b="1" dirty="0"/>
              <a:t>PRZESŁANKI CZYNU CIĄGŁEGO Z ART. 12 § 1 k.k.</a:t>
            </a:r>
          </a:p>
          <a:p>
            <a:pPr algn="just"/>
            <a:endParaRPr lang="pl-PL" sz="2000" i="1" dirty="0"/>
          </a:p>
          <a:p>
            <a:pPr algn="just"/>
            <a:r>
              <a:rPr lang="pl-PL" sz="2000" i="1" dirty="0"/>
              <a:t>Art.  12.  § 1. Dwa lub więcej zachowań, podjętych w krótkich odstępach czasu w wykonaniu z góry powziętego zamiaru, uważa się za jeden czyn zabroniony; jeżeli przedmiotem zamachu jest dobro osobiste, warunkiem uznania wielości zachowań za jeden czyn zabroniony jest tożsamość pokrzywdzonego.</a:t>
            </a:r>
          </a:p>
          <a:p>
            <a:pPr algn="just"/>
            <a:endParaRPr lang="pl-PL" sz="2000" dirty="0"/>
          </a:p>
          <a:p>
            <a:pPr marL="457200" indent="-457200" algn="just">
              <a:spcAft>
                <a:spcPts val="1200"/>
              </a:spcAft>
              <a:buAutoNum type="alphaLcParenR"/>
            </a:pPr>
            <a:r>
              <a:rPr lang="pl-PL" sz="2000" b="1" dirty="0"/>
              <a:t>dwa lub więcej zachowań</a:t>
            </a:r>
            <a:r>
              <a:rPr lang="pl-PL" sz="2000" dirty="0"/>
              <a:t> – zachowania te mogą realizować samodzielnie znamiona różnych typów czynów zabronionych, nawet wykroczeń</a:t>
            </a:r>
          </a:p>
          <a:p>
            <a:pPr marL="457200" indent="-457200" algn="just">
              <a:spcAft>
                <a:spcPts val="1200"/>
              </a:spcAft>
              <a:buAutoNum type="alphaLcParenR"/>
            </a:pPr>
            <a:r>
              <a:rPr lang="pl-PL" sz="2000" b="1" dirty="0"/>
              <a:t>krótkie odstępy czasu</a:t>
            </a:r>
            <a:r>
              <a:rPr lang="pl-PL" sz="2000" dirty="0"/>
              <a:t> </a:t>
            </a:r>
            <a:r>
              <a:rPr lang="pl-PL" sz="2000" b="1" dirty="0"/>
              <a:t>pomiędzy zachowaniami </a:t>
            </a:r>
            <a:r>
              <a:rPr lang="pl-PL" sz="2000" dirty="0"/>
              <a:t>– to określenie względne (najczęściej od kilku minut do kilkunastu dni)</a:t>
            </a:r>
          </a:p>
          <a:p>
            <a:pPr marL="457200" indent="-457200" algn="just">
              <a:spcAft>
                <a:spcPts val="1200"/>
              </a:spcAft>
              <a:buAutoNum type="alphaLcParenR"/>
            </a:pPr>
            <a:r>
              <a:rPr lang="pl-PL" sz="2000" b="1" dirty="0"/>
              <a:t>z</a:t>
            </a:r>
            <a:r>
              <a:rPr lang="pl-PL" sz="2000" dirty="0"/>
              <a:t> </a:t>
            </a:r>
            <a:r>
              <a:rPr lang="pl-PL" sz="2000" b="1" dirty="0"/>
              <a:t>góry powzięty zamiar</a:t>
            </a:r>
            <a:r>
              <a:rPr lang="pl-PL" sz="2000" dirty="0"/>
              <a:t> – zamiar musi powstać najpóźniej w chwili realizacji pierwszego zachowania i obejmuje wszystkie kolejne zachowania, które mają wejść w skład czynu ciągłego (czyn ciągły może być zatem </a:t>
            </a:r>
            <a:r>
              <a:rPr lang="pl-PL" sz="2000" u="sng" dirty="0"/>
              <a:t>tylko umyślny</a:t>
            </a:r>
            <a:r>
              <a:rPr lang="pl-PL" sz="2000" dirty="0"/>
              <a:t>)</a:t>
            </a:r>
          </a:p>
          <a:p>
            <a:pPr marL="457200" indent="-457200" algn="just">
              <a:spcAft>
                <a:spcPts val="1200"/>
              </a:spcAft>
              <a:buAutoNum type="alphaLcParenR"/>
            </a:pPr>
            <a:r>
              <a:rPr lang="pl-PL" sz="2000" b="1" dirty="0"/>
              <a:t>tożsamość pokrzywdzonego</a:t>
            </a:r>
            <a:r>
              <a:rPr lang="pl-PL" sz="2000" dirty="0"/>
              <a:t> – jeśli głównym albo pobocznym przedmiotem zamachu dobro osobiste (m.in. </a:t>
            </a:r>
            <a:r>
              <a:rPr lang="pl-PL" dirty="0"/>
              <a:t>życie, zdrowie, wolność, cześć, nietykalność cielesna); np. dwa rozboje nie mogą stanowić czynu ciągłego</a:t>
            </a:r>
            <a:endParaRPr lang="pl-PL" sz="2000" dirty="0"/>
          </a:p>
        </p:txBody>
      </p:sp>
    </p:spTree>
    <p:extLst>
      <p:ext uri="{BB962C8B-B14F-4D97-AF65-F5344CB8AC3E}">
        <p14:creationId xmlns:p14="http://schemas.microsoft.com/office/powerpoint/2010/main" val="2263795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EA4E9325-B01B-46DE-90D9-8EF355F57A95}"/>
              </a:ext>
            </a:extLst>
          </p:cNvPr>
          <p:cNvSpPr txBox="1"/>
          <p:nvPr/>
        </p:nvSpPr>
        <p:spPr>
          <a:xfrm>
            <a:off x="1010920" y="1737360"/>
            <a:ext cx="10170160" cy="3016210"/>
          </a:xfrm>
          <a:prstGeom prst="rect">
            <a:avLst/>
          </a:prstGeom>
          <a:noFill/>
        </p:spPr>
        <p:txBody>
          <a:bodyPr wrap="square" rtlCol="0">
            <a:spAutoFit/>
          </a:bodyPr>
          <a:lstStyle/>
          <a:p>
            <a:pPr algn="just">
              <a:spcAft>
                <a:spcPts val="1200"/>
              </a:spcAft>
            </a:pPr>
            <a:r>
              <a:rPr lang="pl-PL" sz="2000" b="1" dirty="0"/>
              <a:t>Przykład do art. 12 § 1 k.k.</a:t>
            </a:r>
            <a:r>
              <a:rPr lang="pl-PL" sz="2000" dirty="0"/>
              <a:t>:</a:t>
            </a:r>
          </a:p>
          <a:p>
            <a:pPr algn="just"/>
            <a:r>
              <a:rPr lang="pl-PL" sz="2000" dirty="0"/>
              <a:t>Sprawca ze z góry powziętym zamiarem, w odstępach od kilku do kilkunastu dni, działając jako lekarz chirurg, wprowadził w błąd dwanaście swoich pacjentek co do występowania u nich guza piersi, który musi zostać przez niego usunięty w ramach nierefundowanego zabiegu. W efekcie doprowadził każdą z nich do niekorzystnego rozporządzenia mieniem w wysokości 1 tys. zł.</a:t>
            </a:r>
          </a:p>
          <a:p>
            <a:pPr algn="just"/>
            <a:endParaRPr lang="pl-PL" sz="2000" dirty="0"/>
          </a:p>
          <a:p>
            <a:pPr algn="just"/>
            <a:r>
              <a:rPr lang="pl-PL" sz="2000" dirty="0"/>
              <a:t>Ze względu na treść art. 12 § 1 k.k. sprawca dopuścił się </a:t>
            </a:r>
            <a:r>
              <a:rPr lang="pl-PL" sz="2000" u="sng" dirty="0"/>
              <a:t>jednego przestępstwa oszustwa</a:t>
            </a:r>
            <a:r>
              <a:rPr lang="pl-PL" sz="2000" dirty="0"/>
              <a:t> na szkodę dwunastu kobiet, a sąd wymierzy za ten czyn jedną karę na podstawie art. 286 § 1 k.k. w zw. z art. 57b k.k.</a:t>
            </a:r>
          </a:p>
        </p:txBody>
      </p:sp>
    </p:spTree>
    <p:extLst>
      <p:ext uri="{BB962C8B-B14F-4D97-AF65-F5344CB8AC3E}">
        <p14:creationId xmlns:p14="http://schemas.microsoft.com/office/powerpoint/2010/main" val="1661760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2441BFC0-814F-48D7-B609-EAD1FC1C33A3}"/>
              </a:ext>
            </a:extLst>
          </p:cNvPr>
          <p:cNvSpPr txBox="1"/>
          <p:nvPr/>
        </p:nvSpPr>
        <p:spPr>
          <a:xfrm>
            <a:off x="701040" y="2459504"/>
            <a:ext cx="10789920" cy="1938992"/>
          </a:xfrm>
          <a:prstGeom prst="rect">
            <a:avLst/>
          </a:prstGeom>
          <a:noFill/>
        </p:spPr>
        <p:txBody>
          <a:bodyPr wrap="square" rtlCol="0">
            <a:spAutoFit/>
          </a:bodyPr>
          <a:lstStyle/>
          <a:p>
            <a:pPr algn="just"/>
            <a:r>
              <a:rPr lang="pl-PL" sz="2000" dirty="0"/>
              <a:t>Co istotne, poszczególne zachowania wchodzące w skład czynu ciągłego </a:t>
            </a:r>
            <a:r>
              <a:rPr lang="pl-PL" sz="2000" b="1" dirty="0"/>
              <a:t>mogą realizować znamiona różnych typów czynów zabronionych</a:t>
            </a:r>
            <a:r>
              <a:rPr lang="pl-PL" sz="2000" dirty="0"/>
              <a:t>. Chodzi przede wszystkim o sytuacje, w których różne zachowanie składowe realizują znamiona typu podstawowego i zmodyfikowanego. Przykładowo sprawca może ze z góry powziętym zamiarem dopuścić się kradzieży zwykłej, kradzieży z włamaniem i rozboju – w takim wypadku do całego czynu ciągłego zastosowanie będzie miała kwalifikacja kumulatywna (zob. zbieg przepisów).</a:t>
            </a:r>
          </a:p>
        </p:txBody>
      </p:sp>
    </p:spTree>
    <p:extLst>
      <p:ext uri="{BB962C8B-B14F-4D97-AF65-F5344CB8AC3E}">
        <p14:creationId xmlns:p14="http://schemas.microsoft.com/office/powerpoint/2010/main" val="438968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79F99D39-7142-4AB8-8A74-4932892E59A1}"/>
              </a:ext>
            </a:extLst>
          </p:cNvPr>
          <p:cNvSpPr txBox="1"/>
          <p:nvPr/>
        </p:nvSpPr>
        <p:spPr>
          <a:xfrm>
            <a:off x="497840" y="535900"/>
            <a:ext cx="11196320" cy="5786199"/>
          </a:xfrm>
          <a:prstGeom prst="rect">
            <a:avLst/>
          </a:prstGeom>
          <a:noFill/>
        </p:spPr>
        <p:txBody>
          <a:bodyPr wrap="square" rtlCol="0">
            <a:spAutoFit/>
          </a:bodyPr>
          <a:lstStyle/>
          <a:p>
            <a:pPr algn="ctr"/>
            <a:r>
              <a:rPr lang="pl-PL" sz="2000" b="1" dirty="0"/>
              <a:t>PRZESŁANKI CZYNU CIĄGŁEGO Z ART. 12 § 2 k.k.</a:t>
            </a:r>
          </a:p>
          <a:p>
            <a:endParaRPr lang="pl-PL" sz="2000" b="1" dirty="0"/>
          </a:p>
          <a:p>
            <a:pPr algn="just"/>
            <a:r>
              <a:rPr lang="pl-PL" sz="2000" i="1" dirty="0"/>
              <a:t>Art. 12 § 2. Odpowiada jak za jeden czyn zabroniony wyczerpujący znamiona przestępstwa ten, kto w krótkich odstępach czasu, przy wykorzystaniu tej samej albo takiej samej sposobności lub w podobny sposób popełnia dwa lub więcej umyślnych wykroczeń przeciwko mieniu, jeżeli łączna wartość mienia uzasadnia odpowiedzialność za przestępstwo</a:t>
            </a:r>
            <a:endParaRPr lang="pl-PL" sz="2000" b="1" i="1" dirty="0"/>
          </a:p>
          <a:p>
            <a:pPr algn="just"/>
            <a:endParaRPr lang="pl-PL" sz="2000" b="1" dirty="0"/>
          </a:p>
          <a:p>
            <a:pPr marL="457200" indent="-457200" algn="just">
              <a:spcAft>
                <a:spcPts val="1200"/>
              </a:spcAft>
              <a:buFont typeface="+mj-lt"/>
              <a:buAutoNum type="alphaLcParenR"/>
            </a:pPr>
            <a:r>
              <a:rPr lang="pl-PL" sz="2000" b="1" dirty="0"/>
              <a:t>dwa lub więcej umyślnych wykroczeń przeciwko mieniu</a:t>
            </a:r>
          </a:p>
          <a:p>
            <a:pPr marL="457200" indent="-457200" algn="just">
              <a:spcAft>
                <a:spcPts val="1200"/>
              </a:spcAft>
              <a:buFont typeface="+mj-lt"/>
              <a:buAutoNum type="alphaLcParenR"/>
            </a:pPr>
            <a:r>
              <a:rPr lang="pl-PL" sz="2000" b="1" dirty="0"/>
              <a:t>wykroczenia te – z uwagi na łączną wartość mienia – wyczerpują znamiona przestępstwa</a:t>
            </a:r>
          </a:p>
          <a:p>
            <a:pPr marL="457200" indent="-457200" algn="just">
              <a:spcAft>
                <a:spcPts val="1200"/>
              </a:spcAft>
              <a:buFont typeface="+mj-lt"/>
              <a:buAutoNum type="alphaLcParenR"/>
            </a:pPr>
            <a:r>
              <a:rPr lang="pl-PL" sz="2000" b="1" dirty="0"/>
              <a:t>krótkie odstępy czasu pomiędzy wykroczeniami</a:t>
            </a:r>
          </a:p>
          <a:p>
            <a:pPr marL="457200" indent="-457200" algn="just">
              <a:buFont typeface="+mj-lt"/>
              <a:buAutoNum type="alphaLcParenR"/>
            </a:pPr>
            <a:r>
              <a:rPr lang="pl-PL" sz="2000" b="1" dirty="0"/>
              <a:t>wykorzystanie przez sprawcę tej samej (bądź takiej samej) sposobności lub popełnienie wykroczeń w podobny sposób:</a:t>
            </a:r>
          </a:p>
          <a:p>
            <a:pPr marL="914400" lvl="1" indent="-457200" algn="just">
              <a:buFont typeface="Gill Sans MT" panose="020B0502020104020203" pitchFamily="34" charset="-18"/>
              <a:buChar char="–"/>
            </a:pPr>
            <a:r>
              <a:rPr lang="pl-PL" sz="2000" dirty="0"/>
              <a:t>istnienie </a:t>
            </a:r>
            <a:r>
              <a:rPr lang="pl-PL" sz="2000" u="sng" dirty="0"/>
              <a:t>tej samej</a:t>
            </a:r>
            <a:r>
              <a:rPr lang="pl-PL" sz="2000" dirty="0"/>
              <a:t> sposobności oznacza, że trwa ona i nie zmienia się w czasie popełniania wszystkich wykroczeń</a:t>
            </a:r>
          </a:p>
          <a:p>
            <a:pPr marL="914400" lvl="1" indent="-457200" algn="just">
              <a:buFont typeface="Gill Sans MT" panose="020B0502020104020203" pitchFamily="34" charset="-18"/>
              <a:buChar char="–"/>
            </a:pPr>
            <a:r>
              <a:rPr lang="pl-PL" sz="2000" dirty="0"/>
              <a:t>wykorzystanie </a:t>
            </a:r>
            <a:r>
              <a:rPr lang="pl-PL" sz="2000" u="sng" dirty="0"/>
              <a:t>takiej samej</a:t>
            </a:r>
            <a:r>
              <a:rPr lang="pl-PL" sz="2000" dirty="0"/>
              <a:t> sposobności polega na zaistnieniu okresowo okoliczności podobnych do tych, które poprzednio zostały przez sprawcę wykorzystane</a:t>
            </a:r>
          </a:p>
          <a:p>
            <a:pPr marL="914400" lvl="1" indent="-457200" algn="just">
              <a:buFont typeface="Gill Sans MT" panose="020B0502020104020203" pitchFamily="34" charset="-18"/>
              <a:buChar char="–"/>
            </a:pPr>
            <a:r>
              <a:rPr lang="pl-PL" sz="2000" dirty="0"/>
              <a:t>podobny sposób popełnienia czynu oznacza podobieństwo w sensie technicznym</a:t>
            </a:r>
            <a:endParaRPr lang="pl-PL" sz="2000" b="1" dirty="0"/>
          </a:p>
        </p:txBody>
      </p:sp>
    </p:spTree>
    <p:extLst>
      <p:ext uri="{BB962C8B-B14F-4D97-AF65-F5344CB8AC3E}">
        <p14:creationId xmlns:p14="http://schemas.microsoft.com/office/powerpoint/2010/main" val="16262545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42511B71-9D15-4C82-B0EC-837EE0D87EBE}"/>
              </a:ext>
            </a:extLst>
          </p:cNvPr>
          <p:cNvSpPr txBox="1"/>
          <p:nvPr/>
        </p:nvSpPr>
        <p:spPr>
          <a:xfrm>
            <a:off x="850089" y="792381"/>
            <a:ext cx="10491821" cy="5273238"/>
          </a:xfrm>
          <a:prstGeom prst="rect">
            <a:avLst/>
          </a:prstGeom>
          <a:noFill/>
        </p:spPr>
        <p:txBody>
          <a:bodyPr wrap="square" rtlCol="0">
            <a:spAutoFit/>
          </a:bodyPr>
          <a:lstStyle/>
          <a:p>
            <a:pPr algn="just"/>
            <a:r>
              <a:rPr lang="pl-PL" sz="2000" dirty="0"/>
              <a:t>Wariant czynu ciągłego z § 2 odnosi się wyłącznie do </a:t>
            </a:r>
            <a:r>
              <a:rPr lang="pl-PL" sz="2000" b="1" dirty="0"/>
              <a:t>tzw. CZYNÓW PRZEPOŁOWIONYCH</a:t>
            </a:r>
            <a:r>
              <a:rPr lang="pl-PL" sz="2000" dirty="0"/>
              <a:t>.</a:t>
            </a:r>
          </a:p>
          <a:p>
            <a:pPr algn="just"/>
            <a:endParaRPr lang="pl-PL" sz="2000" dirty="0"/>
          </a:p>
          <a:p>
            <a:pPr algn="just"/>
            <a:r>
              <a:rPr lang="pl-PL" sz="2000" dirty="0"/>
              <a:t>Do tej kategorii należą wybrane czyny zabronione skierowane przeciwko mieniu, które w zależności od wartości przedmiotu zamachu stanowią albo wykroczenie albo przestępstwo. Jeżeli wartość ta wynosi maksymalnie 500 zł, mamy do czynienia z wykroczeniem, a jeżeli jest wyższa – z przestępstwem.</a:t>
            </a:r>
          </a:p>
          <a:p>
            <a:pPr algn="just"/>
            <a:endParaRPr lang="pl-PL" sz="2000" dirty="0"/>
          </a:p>
          <a:p>
            <a:pPr algn="just" defTabSz="2600325">
              <a:spcAft>
                <a:spcPts val="800"/>
              </a:spcAft>
            </a:pPr>
            <a:r>
              <a:rPr lang="pl-PL" sz="2000" u="sng" dirty="0"/>
              <a:t>Czyny przepołowione</a:t>
            </a:r>
            <a:r>
              <a:rPr lang="pl-PL" sz="2000" dirty="0"/>
              <a:t>:	kradzież, przywłaszczenie, zniszczenie rzeczy, kradzież leśna, paserstwo</a:t>
            </a:r>
          </a:p>
          <a:p>
            <a:pPr algn="just" defTabSz="2600325"/>
            <a:r>
              <a:rPr lang="pl-PL" sz="2000" u="sng" dirty="0"/>
              <a:t>Zawsze przestępstwa</a:t>
            </a:r>
            <a:r>
              <a:rPr lang="pl-PL" sz="2000" dirty="0"/>
              <a:t>:  	rozbój, kradzież z włamaniem, kradzież rozbójnicza, oszustwo, wymuszenie 	rozbójnicze (!)</a:t>
            </a:r>
          </a:p>
          <a:p>
            <a:pPr algn="just" defTabSz="2600325"/>
            <a:endParaRPr lang="pl-PL" sz="2000" dirty="0"/>
          </a:p>
          <a:p>
            <a:pPr algn="just" defTabSz="2600325"/>
            <a:endParaRPr lang="pl-PL" sz="2000" dirty="0"/>
          </a:p>
          <a:p>
            <a:pPr algn="just" defTabSz="2600325">
              <a:spcAft>
                <a:spcPts val="1200"/>
              </a:spcAft>
            </a:pPr>
            <a:r>
              <a:rPr lang="pl-PL" sz="2000" b="1" dirty="0"/>
              <a:t>Przykład do art. 12 § 2 k.k.</a:t>
            </a:r>
            <a:r>
              <a:rPr lang="pl-PL" sz="2000" dirty="0"/>
              <a:t>:</a:t>
            </a:r>
          </a:p>
          <a:p>
            <a:pPr algn="just" defTabSz="2600325"/>
            <a:r>
              <a:rPr lang="pl-PL" sz="2000" dirty="0"/>
              <a:t>W ciągu jednego tygodnia sprawca wszedł do kilkunastu mieszkań, podając się za pracownika GUS. Podczas wizyty w każdym z mieszkań zabrał w celu przywłaszczenia mienie ruchome lokatorów w postaci telefonów komórkowych, których wartość każdorazowo nie przekraczała 500 zł.</a:t>
            </a:r>
          </a:p>
        </p:txBody>
      </p:sp>
    </p:spTree>
    <p:extLst>
      <p:ext uri="{BB962C8B-B14F-4D97-AF65-F5344CB8AC3E}">
        <p14:creationId xmlns:p14="http://schemas.microsoft.com/office/powerpoint/2010/main" val="2348523730"/>
      </p:ext>
    </p:extLst>
  </p:cSld>
  <p:clrMapOvr>
    <a:masterClrMapping/>
  </p:clrMapOvr>
</p:sld>
</file>

<file path=ppt/theme/theme1.xml><?xml version="1.0" encoding="utf-8"?>
<a:theme xmlns:a="http://schemas.openxmlformats.org/drawingml/2006/main" name="Paczka">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TM10001115[[fn=Paczka]]</Template>
  <TotalTime>958</TotalTime>
  <Words>4233</Words>
  <Application>Microsoft Office PowerPoint</Application>
  <PresentationFormat>Panoramiczny</PresentationFormat>
  <Paragraphs>226</Paragraphs>
  <Slides>35</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35</vt:i4>
      </vt:variant>
    </vt:vector>
  </HeadingPairs>
  <TitlesOfParts>
    <vt:vector size="41" baseType="lpstr">
      <vt:lpstr>Arial</vt:lpstr>
      <vt:lpstr>Calibri</vt:lpstr>
      <vt:lpstr>Gill Sans MT</vt:lpstr>
      <vt:lpstr>Symbol</vt:lpstr>
      <vt:lpstr>Wingdings</vt:lpstr>
      <vt:lpstr>Paczka</vt:lpstr>
      <vt:lpstr>Jedność i wielość czynów zabronionych. Zbieg przepisów i przestępstw.</vt:lpstr>
      <vt:lpstr>Prezentacja programu PowerPoint</vt:lpstr>
      <vt:lpstr>Kryteria jedności czynu</vt:lpstr>
      <vt:lpstr>Czyn ciągły</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Zbieg przepisów ustawy</vt:lpstr>
      <vt:lpstr>Prezentacja programu PowerPoint</vt:lpstr>
      <vt:lpstr>Prezentacja programu PowerPoint</vt:lpstr>
      <vt:lpstr>Prezentacja programu PowerPoint</vt:lpstr>
      <vt:lpstr>Prezentacja programu PowerPoint</vt:lpstr>
      <vt:lpstr>Prezentacja programu PowerPoint</vt:lpstr>
      <vt:lpstr>Zbieg przestępstw</vt:lpstr>
      <vt:lpstr>Prezentacja programu PowerPoint</vt:lpstr>
      <vt:lpstr>Prezentacja programu PowerPoint</vt:lpstr>
      <vt:lpstr>Prezentacja programu PowerPoint</vt:lpstr>
      <vt:lpstr>Kara łączna</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Ciąg przestępstw</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Jedność i wielość czynów zabronionych. Zbieg przepisów.</dc:title>
  <dc:creator>Alicja Limburska</dc:creator>
  <cp:lastModifiedBy>Alicja Limburska</cp:lastModifiedBy>
  <cp:revision>74</cp:revision>
  <dcterms:created xsi:type="dcterms:W3CDTF">2020-04-21T12:02:20Z</dcterms:created>
  <dcterms:modified xsi:type="dcterms:W3CDTF">2024-04-09T19:29:29Z</dcterms:modified>
</cp:coreProperties>
</file>