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3" r:id="rId8"/>
    <p:sldId id="264" r:id="rId9"/>
    <p:sldId id="265" r:id="rId10"/>
    <p:sldId id="262"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71" autoAdjust="0"/>
    <p:restoredTop sz="94660"/>
  </p:normalViewPr>
  <p:slideViewPr>
    <p:cSldViewPr snapToGrid="0">
      <p:cViewPr varScale="1">
        <p:scale>
          <a:sx n="96" d="100"/>
          <a:sy n="96" d="100"/>
        </p:scale>
        <p:origin x="8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pl-PL" smtClean="0"/>
              <a:t>Kliknij, aby edytować styl</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10/24/2016</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raz panoramiczny z podpise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pl-PL" smtClean="0"/>
              <a:t>Kliknij, aby edytować styl</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smtClean="0"/>
              <a:t>Kliknij ikonę, aby dodać obraz</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923A1CC3-2375-41D4-9E03-427CAF2A4C1A}" type="datetimeFigureOut">
              <a:rPr lang="en-US" dirty="0"/>
              <a:t>10/24/2016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ytuł i podpis">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pl-PL" smtClean="0"/>
              <a:t>Kliknij, aby edytować styl</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AFF16868-8199-4C2C-A5B1-63AEE139F88E}" type="datetimeFigureOut">
              <a:rPr lang="en-US" dirty="0"/>
              <a:t>10/24/2016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Oferta z podpisem">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pl-PL" smtClean="0"/>
              <a:t>Kliknij, aby edytować styl</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AAD9FF7F-6988-44CC-821B-644E70CD2F73}" type="datetimeFigureOut">
              <a:rPr lang="en-US" dirty="0"/>
              <a:t>10/24/2016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Karta nazwy">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pl-PL" smtClean="0"/>
              <a:t>Kliknij, aby edytować styl</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5C12C299-16B2-4475-990D-751901EACC14}" type="datetimeFigureOut">
              <a:rPr lang="en-US" dirty="0"/>
              <a:t>10/24/2016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umna">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pl-PL" smtClean="0"/>
              <a:t>Kliknij, aby edytować styl</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10/24/2016</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kolumna obrazu">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pl-PL" smtClean="0"/>
              <a:t>Kliknij, aby edytować styl</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smtClean="0"/>
              <a:t>Kliknij ikonę, aby dodać obraz</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smtClean="0"/>
              <a:t>Kliknij ikonę, aby dodać obraz</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smtClean="0"/>
              <a:t>Kliknij ikonę, aby dodać obraz</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10/24/2016</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pl-PL" smtClean="0"/>
              <a:t>Kliknij, aby edytować styl</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10/24/2016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pl-PL" smtClean="0"/>
              <a:t>Kliknij, aby edytować styl</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10/24/2016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10/24/2016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pl-PL" smtClean="0"/>
              <a:t>Kliknij, aby edytować styl</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F34E6425-0181-43F2-84FC-787E803FD2F8}" type="datetimeFigureOut">
              <a:rPr lang="en-US" dirty="0"/>
              <a:t>10/24/2016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10/24/2016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smtClean="0"/>
              <a:t>Kliknij, aby edytować styl</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10/24/2016</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pl-PL" smtClean="0"/>
              <a:t>Kliknij, aby edytować styl</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10/24/2016</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10/24/2016</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pl-PL" smtClean="0"/>
              <a:t>Kliknij, aby edytować styl</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76E86A4C-8E40-4F87-A4F0-01A0687C5742}" type="datetimeFigureOut">
              <a:rPr lang="en-US" dirty="0"/>
              <a:t>10/24/2016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pl-PL" smtClean="0"/>
              <a:t>Kliknij, aby edytować styl</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pl-PL" smtClean="0"/>
              <a:t>Kliknij ikonę, aby dodać obraz</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35E72C73-2D91-4E12-BA25-F0AA0C03599B}" type="datetimeFigureOut">
              <a:rPr lang="en-US" dirty="0"/>
              <a:t>10/24/2016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pl-PL" smtClean="0"/>
              <a:t>Kliknij, aby edytować styl</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10/24/2016</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dirty="0"/>
              <a:t>
              </a:t>
            </a: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085381" y="1264846"/>
            <a:ext cx="8825658" cy="2677648"/>
          </a:xfrm>
        </p:spPr>
        <p:txBody>
          <a:bodyPr/>
          <a:lstStyle/>
          <a:p>
            <a:r>
              <a:rPr lang="pl-PL" b="1" dirty="0" smtClean="0"/>
              <a:t>ADVANTAGE</a:t>
            </a:r>
            <a:endParaRPr lang="en-GB" b="1" dirty="0"/>
          </a:p>
        </p:txBody>
      </p:sp>
      <p:sp>
        <p:nvSpPr>
          <p:cNvPr id="3" name="Podtytuł 2"/>
          <p:cNvSpPr>
            <a:spLocks noGrp="1"/>
          </p:cNvSpPr>
          <p:nvPr>
            <p:ph type="subTitle" idx="1"/>
          </p:nvPr>
        </p:nvSpPr>
        <p:spPr/>
        <p:txBody>
          <a:bodyPr/>
          <a:lstStyle/>
          <a:p>
            <a:r>
              <a:rPr lang="pl-PL" dirty="0" smtClean="0"/>
              <a:t>© Łukasz Stępkowski 2016</a:t>
            </a:r>
          </a:p>
          <a:p>
            <a:r>
              <a:rPr lang="pl-PL" dirty="0" smtClean="0"/>
              <a:t>For </a:t>
            </a:r>
            <a:r>
              <a:rPr lang="pl-PL" dirty="0" err="1" smtClean="0"/>
              <a:t>ll.b</a:t>
            </a:r>
            <a:r>
              <a:rPr lang="pl-PL" dirty="0" smtClean="0"/>
              <a:t>. - </a:t>
            </a:r>
            <a:r>
              <a:rPr lang="pl-PL" dirty="0" err="1" smtClean="0"/>
              <a:t>introduction</a:t>
            </a:r>
            <a:r>
              <a:rPr lang="pl-PL" dirty="0" smtClean="0"/>
              <a:t> to </a:t>
            </a:r>
            <a:r>
              <a:rPr lang="pl-PL" dirty="0" err="1" smtClean="0"/>
              <a:t>eu</a:t>
            </a:r>
            <a:r>
              <a:rPr lang="pl-PL" dirty="0" smtClean="0"/>
              <a:t> </a:t>
            </a:r>
            <a:r>
              <a:rPr lang="pl-PL" dirty="0" err="1" smtClean="0"/>
              <a:t>state</a:t>
            </a:r>
            <a:r>
              <a:rPr lang="pl-PL" dirty="0" smtClean="0"/>
              <a:t> </a:t>
            </a:r>
            <a:r>
              <a:rPr lang="pl-PL" dirty="0" err="1" smtClean="0"/>
              <a:t>aid</a:t>
            </a:r>
            <a:r>
              <a:rPr lang="pl-PL" dirty="0" smtClean="0"/>
              <a:t> law</a:t>
            </a:r>
            <a:endParaRPr lang="en-GB" dirty="0"/>
          </a:p>
        </p:txBody>
      </p:sp>
    </p:spTree>
    <p:extLst>
      <p:ext uri="{BB962C8B-B14F-4D97-AF65-F5344CB8AC3E}">
        <p14:creationId xmlns:p14="http://schemas.microsoft.com/office/powerpoint/2010/main" val="7978311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154954" y="973668"/>
            <a:ext cx="9112168" cy="706964"/>
          </a:xfrm>
        </p:spPr>
        <p:txBody>
          <a:bodyPr/>
          <a:lstStyle/>
          <a:p>
            <a:r>
              <a:rPr lang="pl-PL" dirty="0" err="1" smtClean="0"/>
              <a:t>Assessing</a:t>
            </a:r>
            <a:r>
              <a:rPr lang="pl-PL" dirty="0" smtClean="0"/>
              <a:t> market </a:t>
            </a:r>
            <a:r>
              <a:rPr lang="pl-PL" dirty="0" err="1" smtClean="0"/>
              <a:t>conditions</a:t>
            </a:r>
            <a:endParaRPr lang="en-GB" dirty="0"/>
          </a:p>
        </p:txBody>
      </p:sp>
      <p:sp>
        <p:nvSpPr>
          <p:cNvPr id="3" name="Symbol zastępczy zawartości 2"/>
          <p:cNvSpPr>
            <a:spLocks noGrp="1"/>
          </p:cNvSpPr>
          <p:nvPr>
            <p:ph idx="1"/>
          </p:nvPr>
        </p:nvSpPr>
        <p:spPr>
          <a:xfrm>
            <a:off x="1154954" y="2603500"/>
            <a:ext cx="9947055" cy="3416300"/>
          </a:xfrm>
        </p:spPr>
        <p:txBody>
          <a:bodyPr/>
          <a:lstStyle/>
          <a:p>
            <a:r>
              <a:rPr lang="pl-PL" dirty="0" smtClean="0"/>
              <a:t>The </a:t>
            </a:r>
            <a:r>
              <a:rPr lang="pl-PL" dirty="0" err="1" smtClean="0"/>
              <a:t>Commission</a:t>
            </a:r>
            <a:r>
              <a:rPr lang="pl-PL" dirty="0" smtClean="0"/>
              <a:t> and the CJEU </a:t>
            </a:r>
            <a:r>
              <a:rPr lang="pl-PL" dirty="0" err="1" smtClean="0"/>
              <a:t>developed</a:t>
            </a:r>
            <a:r>
              <a:rPr lang="pl-PL" dirty="0" smtClean="0"/>
              <a:t> a </a:t>
            </a:r>
            <a:r>
              <a:rPr lang="pl-PL" dirty="0" err="1" smtClean="0"/>
              <a:t>tool</a:t>
            </a:r>
            <a:r>
              <a:rPr lang="pl-PL" dirty="0" smtClean="0"/>
              <a:t> for </a:t>
            </a:r>
            <a:r>
              <a:rPr lang="pl-PL" dirty="0" err="1" smtClean="0"/>
              <a:t>assessing</a:t>
            </a:r>
            <a:r>
              <a:rPr lang="pl-PL" dirty="0" smtClean="0"/>
              <a:t> </a:t>
            </a:r>
            <a:r>
              <a:rPr lang="pl-PL" dirty="0" err="1" smtClean="0"/>
              <a:t>whether</a:t>
            </a:r>
            <a:r>
              <a:rPr lang="pl-PL" dirty="0" smtClean="0"/>
              <a:t> a </a:t>
            </a:r>
            <a:r>
              <a:rPr lang="pl-PL" dirty="0" err="1" smtClean="0"/>
              <a:t>measure</a:t>
            </a:r>
            <a:r>
              <a:rPr lang="pl-PL" dirty="0" smtClean="0"/>
              <a:t> was „market-</a:t>
            </a:r>
            <a:r>
              <a:rPr lang="pl-PL" dirty="0" err="1" smtClean="0"/>
              <a:t>like</a:t>
            </a:r>
            <a:r>
              <a:rPr lang="pl-PL" dirty="0" smtClean="0"/>
              <a:t>”</a:t>
            </a:r>
          </a:p>
          <a:p>
            <a:r>
              <a:rPr lang="pl-PL" dirty="0" smtClean="0"/>
              <a:t>The </a:t>
            </a:r>
            <a:r>
              <a:rPr lang="pl-PL" dirty="0" err="1" smtClean="0"/>
              <a:t>tool</a:t>
            </a:r>
            <a:r>
              <a:rPr lang="pl-PL" dirty="0" smtClean="0"/>
              <a:t> </a:t>
            </a:r>
            <a:r>
              <a:rPr lang="pl-PL" dirty="0" err="1" smtClean="0"/>
              <a:t>is</a:t>
            </a:r>
            <a:r>
              <a:rPr lang="pl-PL" dirty="0" smtClean="0"/>
              <a:t> </a:t>
            </a:r>
            <a:r>
              <a:rPr lang="pl-PL" dirty="0" err="1" smtClean="0"/>
              <a:t>called</a:t>
            </a:r>
            <a:r>
              <a:rPr lang="pl-PL" dirty="0" smtClean="0"/>
              <a:t> a market </a:t>
            </a:r>
            <a:r>
              <a:rPr lang="pl-PL" dirty="0" err="1" smtClean="0"/>
              <a:t>economy</a:t>
            </a:r>
            <a:r>
              <a:rPr lang="pl-PL" dirty="0" smtClean="0"/>
              <a:t> </a:t>
            </a:r>
            <a:r>
              <a:rPr lang="pl-PL" dirty="0" err="1" smtClean="0"/>
              <a:t>investor</a:t>
            </a:r>
            <a:r>
              <a:rPr lang="pl-PL" dirty="0" smtClean="0"/>
              <a:t> </a:t>
            </a:r>
            <a:r>
              <a:rPr lang="pl-PL" dirty="0" err="1" smtClean="0"/>
              <a:t>principle</a:t>
            </a:r>
            <a:r>
              <a:rPr lang="pl-PL" dirty="0" smtClean="0"/>
              <a:t> (M.E.I.P.) </a:t>
            </a:r>
            <a:r>
              <a:rPr lang="pl-PL" dirty="0" err="1" smtClean="0"/>
              <a:t>or</a:t>
            </a:r>
            <a:r>
              <a:rPr lang="pl-PL" dirty="0" smtClean="0"/>
              <a:t> a market </a:t>
            </a:r>
            <a:r>
              <a:rPr lang="pl-PL" dirty="0" err="1" smtClean="0"/>
              <a:t>economy</a:t>
            </a:r>
            <a:r>
              <a:rPr lang="pl-PL" dirty="0" smtClean="0"/>
              <a:t> operator (M.E.O.) test</a:t>
            </a:r>
          </a:p>
          <a:p>
            <a:r>
              <a:rPr lang="pl-PL" dirty="0" smtClean="0"/>
              <a:t>A </a:t>
            </a:r>
            <a:r>
              <a:rPr lang="pl-PL" dirty="0" err="1" smtClean="0"/>
              <a:t>variation</a:t>
            </a:r>
            <a:r>
              <a:rPr lang="pl-PL" dirty="0" smtClean="0"/>
              <a:t> of the M.E.I.P. </a:t>
            </a:r>
            <a:r>
              <a:rPr lang="pl-PL" dirty="0" err="1" smtClean="0"/>
              <a:t>is</a:t>
            </a:r>
            <a:r>
              <a:rPr lang="pl-PL" dirty="0" smtClean="0"/>
              <a:t> the market </a:t>
            </a:r>
            <a:r>
              <a:rPr lang="pl-PL" dirty="0" err="1" smtClean="0"/>
              <a:t>economy</a:t>
            </a:r>
            <a:r>
              <a:rPr lang="pl-PL" dirty="0" smtClean="0"/>
              <a:t> </a:t>
            </a:r>
            <a:r>
              <a:rPr lang="pl-PL" dirty="0" err="1" smtClean="0"/>
              <a:t>creditor</a:t>
            </a:r>
            <a:r>
              <a:rPr lang="pl-PL" dirty="0" smtClean="0"/>
              <a:t> </a:t>
            </a:r>
            <a:r>
              <a:rPr lang="pl-PL" dirty="0" err="1" smtClean="0"/>
              <a:t>principle</a:t>
            </a:r>
            <a:r>
              <a:rPr lang="pl-PL" dirty="0" smtClean="0"/>
              <a:t> (M.E.C.P.), for </a:t>
            </a:r>
            <a:r>
              <a:rPr lang="pl-PL" dirty="0" err="1" smtClean="0"/>
              <a:t>when</a:t>
            </a:r>
            <a:r>
              <a:rPr lang="pl-PL" dirty="0" smtClean="0"/>
              <a:t> a </a:t>
            </a:r>
            <a:r>
              <a:rPr lang="pl-PL" dirty="0" err="1" smtClean="0"/>
              <a:t>State</a:t>
            </a:r>
            <a:r>
              <a:rPr lang="pl-PL" dirty="0" smtClean="0"/>
              <a:t> </a:t>
            </a:r>
            <a:r>
              <a:rPr lang="pl-PL" dirty="0" err="1" smtClean="0"/>
              <a:t>already</a:t>
            </a:r>
            <a:r>
              <a:rPr lang="pl-PL" dirty="0" smtClean="0"/>
              <a:t> </a:t>
            </a:r>
            <a:r>
              <a:rPr lang="pl-PL" dirty="0" err="1" smtClean="0"/>
              <a:t>acts</a:t>
            </a:r>
            <a:r>
              <a:rPr lang="pl-PL" dirty="0" smtClean="0"/>
              <a:t> as a </a:t>
            </a:r>
            <a:r>
              <a:rPr lang="pl-PL" dirty="0" err="1" smtClean="0"/>
              <a:t>creditor</a:t>
            </a:r>
            <a:r>
              <a:rPr lang="pl-PL" dirty="0" smtClean="0"/>
              <a:t> </a:t>
            </a:r>
            <a:r>
              <a:rPr lang="pl-PL" dirty="0" err="1" smtClean="0"/>
              <a:t>wishing</a:t>
            </a:r>
            <a:r>
              <a:rPr lang="pl-PL" dirty="0" smtClean="0"/>
              <a:t> to </a:t>
            </a:r>
            <a:r>
              <a:rPr lang="pl-PL" dirty="0" err="1" smtClean="0"/>
              <a:t>obtain</a:t>
            </a:r>
            <a:r>
              <a:rPr lang="pl-PL" dirty="0" smtClean="0"/>
              <a:t> the </a:t>
            </a:r>
            <a:r>
              <a:rPr lang="pl-PL" dirty="0" err="1" smtClean="0"/>
              <a:t>highest</a:t>
            </a:r>
            <a:r>
              <a:rPr lang="pl-PL" dirty="0" smtClean="0"/>
              <a:t> </a:t>
            </a:r>
            <a:r>
              <a:rPr lang="pl-PL" dirty="0" err="1" smtClean="0"/>
              <a:t>payment</a:t>
            </a:r>
            <a:r>
              <a:rPr lang="pl-PL" dirty="0" smtClean="0"/>
              <a:t> </a:t>
            </a:r>
            <a:r>
              <a:rPr lang="pl-PL" dirty="0" err="1" smtClean="0"/>
              <a:t>possible</a:t>
            </a:r>
            <a:endParaRPr lang="pl-PL" dirty="0" smtClean="0"/>
          </a:p>
          <a:p>
            <a:r>
              <a:rPr lang="pl-PL" dirty="0" err="1" smtClean="0"/>
              <a:t>Further</a:t>
            </a:r>
            <a:r>
              <a:rPr lang="pl-PL" dirty="0" smtClean="0"/>
              <a:t> </a:t>
            </a:r>
            <a:r>
              <a:rPr lang="pl-PL" dirty="0" err="1" smtClean="0"/>
              <a:t>variation</a:t>
            </a:r>
            <a:r>
              <a:rPr lang="pl-PL" dirty="0" smtClean="0"/>
              <a:t> </a:t>
            </a:r>
            <a:r>
              <a:rPr lang="pl-PL" dirty="0" err="1" smtClean="0"/>
              <a:t>is</a:t>
            </a:r>
            <a:r>
              <a:rPr lang="pl-PL" dirty="0" smtClean="0"/>
              <a:t> </a:t>
            </a:r>
            <a:r>
              <a:rPr lang="pl-PL" dirty="0" err="1" smtClean="0"/>
              <a:t>found</a:t>
            </a:r>
            <a:r>
              <a:rPr lang="pl-PL" dirty="0" smtClean="0"/>
              <a:t> in the market </a:t>
            </a:r>
            <a:r>
              <a:rPr lang="pl-PL" dirty="0" err="1" smtClean="0"/>
              <a:t>economy</a:t>
            </a:r>
            <a:r>
              <a:rPr lang="pl-PL" dirty="0" smtClean="0"/>
              <a:t> </a:t>
            </a:r>
            <a:r>
              <a:rPr lang="pl-PL" dirty="0" err="1" smtClean="0"/>
              <a:t>vendor</a:t>
            </a:r>
            <a:r>
              <a:rPr lang="pl-PL" dirty="0" smtClean="0"/>
              <a:t> </a:t>
            </a:r>
            <a:r>
              <a:rPr lang="pl-PL" dirty="0" err="1" smtClean="0"/>
              <a:t>principle</a:t>
            </a:r>
            <a:r>
              <a:rPr lang="pl-PL" dirty="0" smtClean="0"/>
              <a:t> (M.E.V.P.), </a:t>
            </a:r>
            <a:r>
              <a:rPr lang="pl-PL" dirty="0" err="1" smtClean="0"/>
              <a:t>who</a:t>
            </a:r>
            <a:r>
              <a:rPr lang="pl-PL" dirty="0" smtClean="0"/>
              <a:t> </a:t>
            </a:r>
            <a:r>
              <a:rPr lang="pl-PL" dirty="0" err="1" smtClean="0"/>
              <a:t>wants</a:t>
            </a:r>
            <a:r>
              <a:rPr lang="pl-PL" dirty="0" smtClean="0"/>
              <a:t> a </a:t>
            </a:r>
            <a:r>
              <a:rPr lang="pl-PL" dirty="0" err="1" smtClean="0"/>
              <a:t>highest</a:t>
            </a:r>
            <a:r>
              <a:rPr lang="pl-PL" dirty="0" smtClean="0"/>
              <a:t> </a:t>
            </a:r>
            <a:r>
              <a:rPr lang="pl-PL" dirty="0" err="1" smtClean="0"/>
              <a:t>possible</a:t>
            </a:r>
            <a:r>
              <a:rPr lang="pl-PL" dirty="0" smtClean="0"/>
              <a:t> </a:t>
            </a:r>
            <a:r>
              <a:rPr lang="pl-PL" dirty="0" err="1" smtClean="0"/>
              <a:t>offer</a:t>
            </a:r>
            <a:endParaRPr lang="en-GB" dirty="0"/>
          </a:p>
        </p:txBody>
      </p:sp>
    </p:spTree>
    <p:extLst>
      <p:ext uri="{BB962C8B-B14F-4D97-AF65-F5344CB8AC3E}">
        <p14:creationId xmlns:p14="http://schemas.microsoft.com/office/powerpoint/2010/main" val="39284923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Assessing</a:t>
            </a:r>
            <a:r>
              <a:rPr lang="pl-PL" dirty="0" smtClean="0"/>
              <a:t> market </a:t>
            </a:r>
            <a:r>
              <a:rPr lang="pl-PL" dirty="0" err="1" smtClean="0"/>
              <a:t>conditions</a:t>
            </a:r>
            <a:r>
              <a:rPr lang="pl-PL" dirty="0" smtClean="0"/>
              <a:t>, </a:t>
            </a:r>
            <a:r>
              <a:rPr lang="pl-PL" dirty="0" err="1" smtClean="0"/>
              <a:t>cont</a:t>
            </a:r>
            <a:r>
              <a:rPr lang="pl-PL" dirty="0" smtClean="0"/>
              <a:t>.</a:t>
            </a:r>
            <a:endParaRPr lang="en-GB" dirty="0"/>
          </a:p>
        </p:txBody>
      </p:sp>
      <p:sp>
        <p:nvSpPr>
          <p:cNvPr id="3" name="Symbol zastępczy zawartości 2"/>
          <p:cNvSpPr>
            <a:spLocks noGrp="1"/>
          </p:cNvSpPr>
          <p:nvPr>
            <p:ph idx="1"/>
          </p:nvPr>
        </p:nvSpPr>
        <p:spPr/>
        <p:txBody>
          <a:bodyPr/>
          <a:lstStyle/>
          <a:p>
            <a:r>
              <a:rPr lang="pl-PL" dirty="0" smtClean="0"/>
              <a:t>The test </a:t>
            </a:r>
            <a:r>
              <a:rPr lang="pl-PL" dirty="0" err="1" smtClean="0"/>
              <a:t>is</a:t>
            </a:r>
            <a:r>
              <a:rPr lang="pl-PL" dirty="0" smtClean="0"/>
              <a:t> </a:t>
            </a:r>
            <a:r>
              <a:rPr lang="pl-PL" dirty="0" err="1" smtClean="0"/>
              <a:t>supposed</a:t>
            </a:r>
            <a:r>
              <a:rPr lang="pl-PL" dirty="0" smtClean="0"/>
              <a:t> to be </a:t>
            </a:r>
            <a:r>
              <a:rPr lang="pl-PL" dirty="0" err="1" smtClean="0"/>
              <a:t>carried</a:t>
            </a:r>
            <a:r>
              <a:rPr lang="pl-PL" dirty="0" smtClean="0"/>
              <a:t> out ex </a:t>
            </a:r>
            <a:r>
              <a:rPr lang="pl-PL" dirty="0" err="1" smtClean="0"/>
              <a:t>ante</a:t>
            </a:r>
            <a:r>
              <a:rPr lang="pl-PL" dirty="0" smtClean="0"/>
              <a:t>, </a:t>
            </a:r>
            <a:r>
              <a:rPr lang="pl-PL" dirty="0" err="1" smtClean="0"/>
              <a:t>ie</a:t>
            </a:r>
            <a:r>
              <a:rPr lang="pl-PL" dirty="0" smtClean="0"/>
              <a:t>. </a:t>
            </a:r>
            <a:r>
              <a:rPr lang="pl-PL" dirty="0" err="1"/>
              <a:t>b</a:t>
            </a:r>
            <a:r>
              <a:rPr lang="pl-PL" dirty="0" err="1" smtClean="0"/>
              <a:t>efore</a:t>
            </a:r>
            <a:r>
              <a:rPr lang="pl-PL" dirty="0" smtClean="0"/>
              <a:t> the </a:t>
            </a:r>
            <a:r>
              <a:rPr lang="pl-PL" dirty="0" err="1" smtClean="0"/>
              <a:t>action</a:t>
            </a:r>
            <a:r>
              <a:rPr lang="pl-PL" dirty="0" smtClean="0"/>
              <a:t> to be </a:t>
            </a:r>
            <a:r>
              <a:rPr lang="pl-PL" dirty="0" err="1" smtClean="0"/>
              <a:t>taken</a:t>
            </a:r>
            <a:r>
              <a:rPr lang="pl-PL" dirty="0" smtClean="0"/>
              <a:t>,</a:t>
            </a:r>
            <a:r>
              <a:rPr lang="en-US" dirty="0"/>
              <a:t> having regard to the information available at the time the intervention was decided upon</a:t>
            </a:r>
            <a:endParaRPr lang="pl-PL" dirty="0" smtClean="0"/>
          </a:p>
          <a:p>
            <a:r>
              <a:rPr lang="en-US" dirty="0"/>
              <a:t>only the benefits and obligations linked to the role of the State as an economic operator — to the exclusion of those linked to its role as a public authority — are to be taken into account</a:t>
            </a:r>
            <a:endParaRPr lang="en-GB" dirty="0"/>
          </a:p>
        </p:txBody>
      </p:sp>
    </p:spTree>
    <p:extLst>
      <p:ext uri="{BB962C8B-B14F-4D97-AF65-F5344CB8AC3E}">
        <p14:creationId xmlns:p14="http://schemas.microsoft.com/office/powerpoint/2010/main" val="42836163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Methods</a:t>
            </a:r>
            <a:r>
              <a:rPr lang="pl-PL" dirty="0" smtClean="0"/>
              <a:t> of </a:t>
            </a:r>
            <a:r>
              <a:rPr lang="pl-PL" dirty="0" err="1" smtClean="0"/>
              <a:t>assessing</a:t>
            </a:r>
            <a:r>
              <a:rPr lang="pl-PL" dirty="0" smtClean="0"/>
              <a:t> market </a:t>
            </a:r>
            <a:r>
              <a:rPr lang="pl-PL" dirty="0" err="1" smtClean="0"/>
              <a:t>conditions</a:t>
            </a:r>
            <a:r>
              <a:rPr lang="pl-PL" dirty="0" smtClean="0"/>
              <a:t>	</a:t>
            </a:r>
            <a:endParaRPr lang="en-GB" dirty="0"/>
          </a:p>
        </p:txBody>
      </p:sp>
      <p:sp>
        <p:nvSpPr>
          <p:cNvPr id="3" name="Symbol zastępczy zawartości 2"/>
          <p:cNvSpPr>
            <a:spLocks noGrp="1"/>
          </p:cNvSpPr>
          <p:nvPr>
            <p:ph idx="1"/>
          </p:nvPr>
        </p:nvSpPr>
        <p:spPr/>
        <p:txBody>
          <a:bodyPr/>
          <a:lstStyle/>
          <a:p>
            <a:r>
              <a:rPr lang="pl-PL" i="1" dirty="0" err="1"/>
              <a:t>p</a:t>
            </a:r>
            <a:r>
              <a:rPr lang="pl-PL" i="1" dirty="0" err="1" smtClean="0"/>
              <a:t>ari</a:t>
            </a:r>
            <a:r>
              <a:rPr lang="pl-PL" i="1" dirty="0" smtClean="0"/>
              <a:t> </a:t>
            </a:r>
            <a:r>
              <a:rPr lang="pl-PL" i="1" dirty="0" err="1" smtClean="0"/>
              <a:t>passu</a:t>
            </a:r>
            <a:r>
              <a:rPr lang="pl-PL" dirty="0" smtClean="0"/>
              <a:t> investment</a:t>
            </a:r>
          </a:p>
          <a:p>
            <a:r>
              <a:rPr lang="pl-PL" dirty="0" err="1"/>
              <a:t>competitive</a:t>
            </a:r>
            <a:r>
              <a:rPr lang="pl-PL" dirty="0"/>
              <a:t>, transparent, non-</a:t>
            </a:r>
            <a:r>
              <a:rPr lang="pl-PL" dirty="0" err="1"/>
              <a:t>discriminatory</a:t>
            </a:r>
            <a:r>
              <a:rPr lang="pl-PL" dirty="0"/>
              <a:t> and </a:t>
            </a:r>
            <a:r>
              <a:rPr lang="pl-PL" dirty="0" err="1"/>
              <a:t>unconditional</a:t>
            </a:r>
            <a:r>
              <a:rPr lang="pl-PL" dirty="0"/>
              <a:t> </a:t>
            </a:r>
            <a:r>
              <a:rPr lang="pl-PL" dirty="0" err="1" smtClean="0"/>
              <a:t>tenders</a:t>
            </a:r>
            <a:endParaRPr lang="pl-PL" dirty="0" smtClean="0"/>
          </a:p>
          <a:p>
            <a:r>
              <a:rPr lang="pl-PL" dirty="0" err="1"/>
              <a:t>b</a:t>
            </a:r>
            <a:r>
              <a:rPr lang="pl-PL" dirty="0" err="1" smtClean="0"/>
              <a:t>enchmarking</a:t>
            </a:r>
            <a:endParaRPr lang="pl-PL" dirty="0" smtClean="0"/>
          </a:p>
          <a:p>
            <a:r>
              <a:rPr lang="pl-PL" dirty="0" err="1"/>
              <a:t>e</a:t>
            </a:r>
            <a:r>
              <a:rPr lang="pl-PL" dirty="0" err="1" smtClean="0"/>
              <a:t>xpert</a:t>
            </a:r>
            <a:r>
              <a:rPr lang="pl-PL" dirty="0" smtClean="0"/>
              <a:t> </a:t>
            </a:r>
            <a:r>
              <a:rPr lang="pl-PL" dirty="0" err="1" smtClean="0"/>
              <a:t>valuation</a:t>
            </a:r>
            <a:endParaRPr lang="pl-PL" dirty="0" smtClean="0"/>
          </a:p>
          <a:p>
            <a:pPr marL="0" indent="0">
              <a:buNone/>
            </a:pPr>
            <a:endParaRPr lang="pl-PL" dirty="0"/>
          </a:p>
        </p:txBody>
      </p:sp>
    </p:spTree>
    <p:extLst>
      <p:ext uri="{BB962C8B-B14F-4D97-AF65-F5344CB8AC3E}">
        <p14:creationId xmlns:p14="http://schemas.microsoft.com/office/powerpoint/2010/main" val="20016909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i="1" dirty="0" err="1" smtClean="0"/>
              <a:t>Pari</a:t>
            </a:r>
            <a:r>
              <a:rPr lang="pl-PL" i="1" dirty="0" smtClean="0"/>
              <a:t> </a:t>
            </a:r>
            <a:r>
              <a:rPr lang="pl-PL" i="1" dirty="0" err="1" smtClean="0"/>
              <a:t>passu</a:t>
            </a:r>
            <a:r>
              <a:rPr lang="pl-PL" i="1" dirty="0" smtClean="0"/>
              <a:t> </a:t>
            </a:r>
            <a:r>
              <a:rPr lang="pl-PL" dirty="0" smtClean="0"/>
              <a:t>investment</a:t>
            </a:r>
            <a:endParaRPr lang="en-GB" i="1" dirty="0"/>
          </a:p>
        </p:txBody>
      </p:sp>
      <p:sp>
        <p:nvSpPr>
          <p:cNvPr id="3" name="Symbol zastępczy zawartości 2"/>
          <p:cNvSpPr>
            <a:spLocks noGrp="1"/>
          </p:cNvSpPr>
          <p:nvPr>
            <p:ph idx="1"/>
          </p:nvPr>
        </p:nvSpPr>
        <p:spPr/>
        <p:txBody>
          <a:bodyPr/>
          <a:lstStyle/>
          <a:p>
            <a:r>
              <a:rPr lang="pl-PL" dirty="0" smtClean="0"/>
              <a:t>A </a:t>
            </a:r>
            <a:r>
              <a:rPr lang="pl-PL" dirty="0" err="1" smtClean="0"/>
              <a:t>method</a:t>
            </a:r>
            <a:r>
              <a:rPr lang="pl-PL" dirty="0" smtClean="0"/>
              <a:t> </a:t>
            </a:r>
            <a:r>
              <a:rPr lang="pl-PL" dirty="0" err="1" smtClean="0"/>
              <a:t>establishing</a:t>
            </a:r>
            <a:r>
              <a:rPr lang="pl-PL" dirty="0" smtClean="0"/>
              <a:t> </a:t>
            </a:r>
            <a:r>
              <a:rPr lang="pl-PL" dirty="0" err="1" smtClean="0"/>
              <a:t>direct</a:t>
            </a:r>
            <a:r>
              <a:rPr lang="pl-PL" dirty="0" smtClean="0"/>
              <a:t> </a:t>
            </a:r>
            <a:r>
              <a:rPr lang="pl-PL" dirty="0" err="1" smtClean="0"/>
              <a:t>evidence</a:t>
            </a:r>
            <a:r>
              <a:rPr lang="pl-PL" dirty="0" smtClean="0"/>
              <a:t> </a:t>
            </a:r>
            <a:r>
              <a:rPr lang="pl-PL" dirty="0" err="1" smtClean="0"/>
              <a:t>that</a:t>
            </a:r>
            <a:r>
              <a:rPr lang="pl-PL" dirty="0" smtClean="0"/>
              <a:t> </a:t>
            </a:r>
            <a:r>
              <a:rPr lang="pl-PL" dirty="0" err="1" smtClean="0"/>
              <a:t>an</a:t>
            </a:r>
            <a:r>
              <a:rPr lang="pl-PL" dirty="0" smtClean="0"/>
              <a:t> </a:t>
            </a:r>
            <a:r>
              <a:rPr lang="pl-PL" dirty="0" err="1" smtClean="0"/>
              <a:t>activity</a:t>
            </a:r>
            <a:r>
              <a:rPr lang="pl-PL" dirty="0" smtClean="0"/>
              <a:t> </a:t>
            </a:r>
            <a:r>
              <a:rPr lang="pl-PL" dirty="0" err="1" smtClean="0"/>
              <a:t>would</a:t>
            </a:r>
            <a:r>
              <a:rPr lang="pl-PL" dirty="0" smtClean="0"/>
              <a:t> be </a:t>
            </a:r>
            <a:r>
              <a:rPr lang="pl-PL" dirty="0" err="1" smtClean="0"/>
              <a:t>carried</a:t>
            </a:r>
            <a:r>
              <a:rPr lang="pl-PL" dirty="0" smtClean="0"/>
              <a:t> out on market </a:t>
            </a:r>
            <a:r>
              <a:rPr lang="pl-PL" dirty="0" err="1" smtClean="0"/>
              <a:t>conditions</a:t>
            </a:r>
            <a:endParaRPr lang="pl-PL" dirty="0" smtClean="0"/>
          </a:p>
          <a:p>
            <a:r>
              <a:rPr lang="en-US" dirty="0"/>
              <a:t>When a transaction is carried out under the same terms and conditions (and therefore with the same level of risk and rewards) by public bodies and private operators who are in a comparable situation </a:t>
            </a:r>
            <a:endParaRPr lang="pl-PL" dirty="0" smtClean="0"/>
          </a:p>
          <a:p>
            <a:r>
              <a:rPr lang="en-US" dirty="0" smtClean="0"/>
              <a:t>The </a:t>
            </a:r>
            <a:r>
              <a:rPr lang="en-US" dirty="0"/>
              <a:t>‘</a:t>
            </a:r>
            <a:r>
              <a:rPr lang="en-US" dirty="0" err="1"/>
              <a:t>pari</a:t>
            </a:r>
            <a:r>
              <a:rPr lang="en-US" dirty="0"/>
              <a:t> </a:t>
            </a:r>
            <a:r>
              <a:rPr lang="en-US" dirty="0" err="1"/>
              <a:t>passu</a:t>
            </a:r>
            <a:r>
              <a:rPr lang="en-US" dirty="0"/>
              <a:t>’ condition may not be applicable in some cases where the public involvement (in view of its unique nature or magnitude) is such that it could in practice not be replicated by a market economy </a:t>
            </a:r>
            <a:r>
              <a:rPr lang="en-US" dirty="0" smtClean="0"/>
              <a:t>operator</a:t>
            </a:r>
            <a:endParaRPr lang="en-GB" dirty="0"/>
          </a:p>
        </p:txBody>
      </p:sp>
    </p:spTree>
    <p:extLst>
      <p:ext uri="{BB962C8B-B14F-4D97-AF65-F5344CB8AC3E}">
        <p14:creationId xmlns:p14="http://schemas.microsoft.com/office/powerpoint/2010/main" val="11658342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Tender</a:t>
            </a:r>
            <a:endParaRPr lang="en-GB" dirty="0"/>
          </a:p>
        </p:txBody>
      </p:sp>
      <p:sp>
        <p:nvSpPr>
          <p:cNvPr id="3" name="Symbol zastępczy zawartości 2"/>
          <p:cNvSpPr>
            <a:spLocks noGrp="1"/>
          </p:cNvSpPr>
          <p:nvPr>
            <p:ph idx="1"/>
          </p:nvPr>
        </p:nvSpPr>
        <p:spPr/>
        <p:txBody>
          <a:bodyPr/>
          <a:lstStyle/>
          <a:p>
            <a:r>
              <a:rPr lang="pl-PL" dirty="0" err="1" smtClean="0"/>
              <a:t>If</a:t>
            </a:r>
            <a:r>
              <a:rPr lang="pl-PL" dirty="0" smtClean="0"/>
              <a:t> </a:t>
            </a:r>
            <a:r>
              <a:rPr lang="pl-PL" dirty="0" err="1" smtClean="0"/>
              <a:t>an</a:t>
            </a:r>
            <a:r>
              <a:rPr lang="pl-PL" dirty="0" smtClean="0"/>
              <a:t> </a:t>
            </a:r>
            <a:r>
              <a:rPr lang="pl-PL" dirty="0" err="1" smtClean="0"/>
              <a:t>activity</a:t>
            </a:r>
            <a:r>
              <a:rPr lang="pl-PL" dirty="0" smtClean="0"/>
              <a:t> </a:t>
            </a:r>
            <a:r>
              <a:rPr lang="pl-PL" dirty="0" err="1" smtClean="0"/>
              <a:t>is</a:t>
            </a:r>
            <a:r>
              <a:rPr lang="pl-PL" dirty="0" smtClean="0"/>
              <a:t> </a:t>
            </a:r>
            <a:r>
              <a:rPr lang="pl-PL" dirty="0" err="1" smtClean="0"/>
              <a:t>carried</a:t>
            </a:r>
            <a:r>
              <a:rPr lang="pl-PL" dirty="0" smtClean="0"/>
              <a:t> out by </a:t>
            </a:r>
            <a:r>
              <a:rPr lang="pl-PL" dirty="0" err="1" smtClean="0"/>
              <a:t>way</a:t>
            </a:r>
            <a:r>
              <a:rPr lang="pl-PL" dirty="0" smtClean="0"/>
              <a:t> of a tender, the </a:t>
            </a:r>
            <a:r>
              <a:rPr lang="pl-PL" dirty="0" err="1" smtClean="0"/>
              <a:t>existence</a:t>
            </a:r>
            <a:r>
              <a:rPr lang="pl-PL" dirty="0" smtClean="0"/>
              <a:t> of </a:t>
            </a:r>
            <a:r>
              <a:rPr lang="pl-PL" dirty="0" err="1" smtClean="0"/>
              <a:t>aid</a:t>
            </a:r>
            <a:r>
              <a:rPr lang="pl-PL" dirty="0" smtClean="0"/>
              <a:t> </a:t>
            </a:r>
            <a:r>
              <a:rPr lang="pl-PL" dirty="0" err="1" smtClean="0"/>
              <a:t>is</a:t>
            </a:r>
            <a:r>
              <a:rPr lang="pl-PL" dirty="0" smtClean="0"/>
              <a:t> in </a:t>
            </a:r>
            <a:r>
              <a:rPr lang="pl-PL" dirty="0" err="1" smtClean="0"/>
              <a:t>principle</a:t>
            </a:r>
            <a:r>
              <a:rPr lang="pl-PL" dirty="0" smtClean="0"/>
              <a:t> </a:t>
            </a:r>
            <a:r>
              <a:rPr lang="pl-PL" dirty="0" err="1" smtClean="0"/>
              <a:t>excluded</a:t>
            </a:r>
            <a:endParaRPr lang="pl-PL" dirty="0" smtClean="0"/>
          </a:p>
          <a:p>
            <a:r>
              <a:rPr lang="pl-PL" dirty="0" err="1" smtClean="0"/>
              <a:t>However</a:t>
            </a:r>
            <a:r>
              <a:rPr lang="pl-PL" dirty="0" smtClean="0"/>
              <a:t>, tender </a:t>
            </a:r>
            <a:r>
              <a:rPr lang="pl-PL" dirty="0" err="1" smtClean="0"/>
              <a:t>procedure</a:t>
            </a:r>
            <a:r>
              <a:rPr lang="pl-PL" dirty="0" smtClean="0"/>
              <a:t> </a:t>
            </a:r>
            <a:r>
              <a:rPr lang="pl-PL" dirty="0" err="1" smtClean="0"/>
              <a:t>has</a:t>
            </a:r>
            <a:r>
              <a:rPr lang="pl-PL" dirty="0" smtClean="0"/>
              <a:t> to be </a:t>
            </a:r>
            <a:r>
              <a:rPr lang="pl-PL" dirty="0" err="1"/>
              <a:t>competitive</a:t>
            </a:r>
            <a:r>
              <a:rPr lang="pl-PL" dirty="0"/>
              <a:t>, transparent, non-</a:t>
            </a:r>
            <a:r>
              <a:rPr lang="pl-PL" dirty="0" err="1"/>
              <a:t>discriminatory</a:t>
            </a:r>
            <a:r>
              <a:rPr lang="pl-PL" dirty="0"/>
              <a:t> and </a:t>
            </a:r>
            <a:r>
              <a:rPr lang="pl-PL" dirty="0" err="1"/>
              <a:t>unconditional</a:t>
            </a:r>
            <a:r>
              <a:rPr lang="pl-PL" dirty="0"/>
              <a:t> </a:t>
            </a:r>
            <a:endParaRPr lang="pl-PL" dirty="0" smtClean="0"/>
          </a:p>
          <a:p>
            <a:pPr lvl="1"/>
            <a:r>
              <a:rPr lang="pl-PL" dirty="0" err="1" smtClean="0"/>
              <a:t>All</a:t>
            </a:r>
            <a:r>
              <a:rPr lang="pl-PL" dirty="0" smtClean="0"/>
              <a:t> </a:t>
            </a:r>
            <a:r>
              <a:rPr lang="pl-PL" dirty="0" err="1" smtClean="0"/>
              <a:t>interested</a:t>
            </a:r>
            <a:r>
              <a:rPr lang="pl-PL" dirty="0" smtClean="0"/>
              <a:t> </a:t>
            </a:r>
            <a:r>
              <a:rPr lang="pl-PL" dirty="0" err="1" smtClean="0"/>
              <a:t>parties</a:t>
            </a:r>
            <a:r>
              <a:rPr lang="pl-PL" dirty="0" smtClean="0"/>
              <a:t> </a:t>
            </a:r>
            <a:r>
              <a:rPr lang="pl-PL" dirty="0" err="1" smtClean="0"/>
              <a:t>are</a:t>
            </a:r>
            <a:r>
              <a:rPr lang="pl-PL" dirty="0" smtClean="0"/>
              <a:t> to be </a:t>
            </a:r>
            <a:r>
              <a:rPr lang="pl-PL" dirty="0" err="1" smtClean="0"/>
              <a:t>allowed</a:t>
            </a:r>
            <a:r>
              <a:rPr lang="pl-PL" dirty="0" smtClean="0"/>
              <a:t> to </a:t>
            </a:r>
            <a:r>
              <a:rPr lang="pl-PL" dirty="0" err="1" smtClean="0"/>
              <a:t>participate</a:t>
            </a:r>
            <a:endParaRPr lang="pl-PL" dirty="0" smtClean="0"/>
          </a:p>
          <a:p>
            <a:pPr lvl="1"/>
            <a:r>
              <a:rPr lang="pl-PL" dirty="0" smtClean="0"/>
              <a:t>No „</a:t>
            </a:r>
            <a:r>
              <a:rPr lang="pl-PL" dirty="0" err="1" smtClean="0"/>
              <a:t>secret</a:t>
            </a:r>
            <a:r>
              <a:rPr lang="pl-PL" dirty="0" smtClean="0"/>
              <a:t>” </a:t>
            </a:r>
            <a:r>
              <a:rPr lang="pl-PL" dirty="0" err="1" smtClean="0"/>
              <a:t>or</a:t>
            </a:r>
            <a:r>
              <a:rPr lang="pl-PL" dirty="0" smtClean="0"/>
              <a:t> „</a:t>
            </a:r>
            <a:r>
              <a:rPr lang="pl-PL" dirty="0" err="1" smtClean="0"/>
              <a:t>special</a:t>
            </a:r>
            <a:r>
              <a:rPr lang="pl-PL" dirty="0" smtClean="0"/>
              <a:t>” </a:t>
            </a:r>
            <a:r>
              <a:rPr lang="pl-PL" dirty="0" err="1" smtClean="0"/>
              <a:t>rules</a:t>
            </a:r>
            <a:r>
              <a:rPr lang="pl-PL" dirty="0"/>
              <a:t> </a:t>
            </a:r>
            <a:r>
              <a:rPr lang="pl-PL" dirty="0" smtClean="0"/>
              <a:t>for </a:t>
            </a:r>
            <a:r>
              <a:rPr lang="pl-PL" dirty="0" err="1" smtClean="0"/>
              <a:t>certain</a:t>
            </a:r>
            <a:r>
              <a:rPr lang="pl-PL" dirty="0" smtClean="0"/>
              <a:t> </a:t>
            </a:r>
            <a:r>
              <a:rPr lang="pl-PL" dirty="0" err="1" smtClean="0"/>
              <a:t>bidders</a:t>
            </a:r>
            <a:endParaRPr lang="pl-PL" dirty="0" smtClean="0"/>
          </a:p>
          <a:p>
            <a:pPr lvl="1"/>
            <a:r>
              <a:rPr lang="pl-PL" dirty="0" smtClean="0"/>
              <a:t>No </a:t>
            </a:r>
            <a:r>
              <a:rPr lang="en-US" dirty="0" smtClean="0"/>
              <a:t>condition</a:t>
            </a:r>
            <a:r>
              <a:rPr lang="pl-PL" dirty="0" smtClean="0"/>
              <a:t>s</a:t>
            </a:r>
            <a:r>
              <a:rPr lang="en-US" dirty="0" smtClean="0"/>
              <a:t> </a:t>
            </a:r>
            <a:r>
              <a:rPr lang="en-US" dirty="0"/>
              <a:t>that the buyer is to assume special obligations for the benefit of the public authorities or in the general public interest, which a private seller would not have demanded </a:t>
            </a:r>
            <a:endParaRPr lang="pl-PL" dirty="0" smtClean="0"/>
          </a:p>
          <a:p>
            <a:r>
              <a:rPr lang="pl-PL" dirty="0" smtClean="0"/>
              <a:t>Using EU Public </a:t>
            </a:r>
            <a:r>
              <a:rPr lang="pl-PL" dirty="0" err="1" smtClean="0"/>
              <a:t>Procurement</a:t>
            </a:r>
            <a:r>
              <a:rPr lang="pl-PL" dirty="0" smtClean="0"/>
              <a:t> </a:t>
            </a:r>
            <a:r>
              <a:rPr lang="pl-PL" dirty="0" err="1" smtClean="0"/>
              <a:t>provisions</a:t>
            </a:r>
            <a:r>
              <a:rPr lang="pl-PL" dirty="0" smtClean="0"/>
              <a:t> </a:t>
            </a:r>
            <a:r>
              <a:rPr lang="pl-PL" dirty="0" err="1" smtClean="0"/>
              <a:t>generally</a:t>
            </a:r>
            <a:r>
              <a:rPr lang="pl-PL" dirty="0" smtClean="0"/>
              <a:t> </a:t>
            </a:r>
            <a:r>
              <a:rPr lang="pl-PL" dirty="0" err="1" smtClean="0"/>
              <a:t>is</a:t>
            </a:r>
            <a:r>
              <a:rPr lang="pl-PL" dirty="0" smtClean="0"/>
              <a:t> </a:t>
            </a:r>
            <a:r>
              <a:rPr lang="pl-PL" dirty="0" err="1" smtClean="0"/>
              <a:t>sufficient</a:t>
            </a:r>
            <a:r>
              <a:rPr lang="pl-PL" dirty="0" smtClean="0"/>
              <a:t> to </a:t>
            </a:r>
            <a:r>
              <a:rPr lang="pl-PL" dirty="0" err="1" smtClean="0"/>
              <a:t>exclude</a:t>
            </a:r>
            <a:r>
              <a:rPr lang="pl-PL" dirty="0" smtClean="0"/>
              <a:t> </a:t>
            </a:r>
            <a:r>
              <a:rPr lang="pl-PL" dirty="0" err="1" smtClean="0"/>
              <a:t>aid</a:t>
            </a:r>
            <a:endParaRPr lang="en-GB" dirty="0"/>
          </a:p>
        </p:txBody>
      </p:sp>
    </p:spTree>
    <p:extLst>
      <p:ext uri="{BB962C8B-B14F-4D97-AF65-F5344CB8AC3E}">
        <p14:creationId xmlns:p14="http://schemas.microsoft.com/office/powerpoint/2010/main" val="21860833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Benchmarking</a:t>
            </a:r>
            <a:endParaRPr lang="en-GB" dirty="0"/>
          </a:p>
        </p:txBody>
      </p:sp>
      <p:sp>
        <p:nvSpPr>
          <p:cNvPr id="3" name="Symbol zastępczy zawartości 2"/>
          <p:cNvSpPr>
            <a:spLocks noGrp="1"/>
          </p:cNvSpPr>
          <p:nvPr>
            <p:ph idx="1"/>
          </p:nvPr>
        </p:nvSpPr>
        <p:spPr/>
        <p:txBody>
          <a:bodyPr/>
          <a:lstStyle/>
          <a:p>
            <a:r>
              <a:rPr lang="pl-PL" dirty="0" err="1" smtClean="0"/>
              <a:t>If</a:t>
            </a:r>
            <a:r>
              <a:rPr lang="pl-PL" dirty="0" smtClean="0"/>
              <a:t> </a:t>
            </a:r>
            <a:r>
              <a:rPr lang="pl-PL" dirty="0" err="1" smtClean="0"/>
              <a:t>there</a:t>
            </a:r>
            <a:r>
              <a:rPr lang="pl-PL" dirty="0" smtClean="0"/>
              <a:t> </a:t>
            </a:r>
            <a:r>
              <a:rPr lang="pl-PL" dirty="0" err="1" smtClean="0"/>
              <a:t>is</a:t>
            </a:r>
            <a:r>
              <a:rPr lang="pl-PL" dirty="0" smtClean="0"/>
              <a:t> no </a:t>
            </a:r>
            <a:r>
              <a:rPr lang="pl-PL" dirty="0" err="1" smtClean="0"/>
              <a:t>pari</a:t>
            </a:r>
            <a:r>
              <a:rPr lang="pl-PL" dirty="0" smtClean="0"/>
              <a:t> </a:t>
            </a:r>
            <a:r>
              <a:rPr lang="pl-PL" dirty="0" err="1" smtClean="0"/>
              <a:t>passu</a:t>
            </a:r>
            <a:r>
              <a:rPr lang="pl-PL" dirty="0" smtClean="0"/>
              <a:t> investment and/</a:t>
            </a:r>
            <a:r>
              <a:rPr lang="pl-PL" dirty="0" err="1" smtClean="0"/>
              <a:t>or</a:t>
            </a:r>
            <a:r>
              <a:rPr lang="pl-PL" dirty="0" smtClean="0"/>
              <a:t> tender </a:t>
            </a:r>
            <a:r>
              <a:rPr lang="pl-PL" dirty="0" err="1" smtClean="0"/>
              <a:t>rules</a:t>
            </a:r>
            <a:r>
              <a:rPr lang="pl-PL" dirty="0" smtClean="0"/>
              <a:t> do not </a:t>
            </a:r>
            <a:r>
              <a:rPr lang="pl-PL" dirty="0" err="1" smtClean="0"/>
              <a:t>apply</a:t>
            </a:r>
            <a:r>
              <a:rPr lang="pl-PL" dirty="0" smtClean="0"/>
              <a:t>, </a:t>
            </a:r>
            <a:r>
              <a:rPr lang="pl-PL" dirty="0" err="1" smtClean="0"/>
              <a:t>benchmarking</a:t>
            </a:r>
            <a:r>
              <a:rPr lang="pl-PL" dirty="0" smtClean="0"/>
              <a:t> </a:t>
            </a:r>
            <a:r>
              <a:rPr lang="pl-PL" dirty="0" err="1" smtClean="0"/>
              <a:t>may</a:t>
            </a:r>
            <a:r>
              <a:rPr lang="pl-PL" dirty="0" smtClean="0"/>
              <a:t> be </a:t>
            </a:r>
            <a:r>
              <a:rPr lang="pl-PL" dirty="0" err="1" smtClean="0"/>
              <a:t>used</a:t>
            </a:r>
            <a:r>
              <a:rPr lang="pl-PL" dirty="0" smtClean="0"/>
              <a:t> to </a:t>
            </a:r>
            <a:r>
              <a:rPr lang="pl-PL" dirty="0" err="1" smtClean="0"/>
              <a:t>establish</a:t>
            </a:r>
            <a:r>
              <a:rPr lang="pl-PL" dirty="0" smtClean="0"/>
              <a:t> „market-</a:t>
            </a:r>
            <a:r>
              <a:rPr lang="pl-PL" dirty="0" err="1" smtClean="0"/>
              <a:t>likeness</a:t>
            </a:r>
            <a:r>
              <a:rPr lang="pl-PL" dirty="0" smtClean="0"/>
              <a:t>”</a:t>
            </a:r>
          </a:p>
          <a:p>
            <a:r>
              <a:rPr lang="pl-PL" dirty="0" err="1" smtClean="0"/>
              <a:t>Evidence</a:t>
            </a:r>
            <a:r>
              <a:rPr lang="pl-PL" dirty="0" smtClean="0"/>
              <a:t> of a </a:t>
            </a:r>
            <a:r>
              <a:rPr lang="pl-PL" dirty="0" err="1" smtClean="0"/>
              <a:t>genuine</a:t>
            </a:r>
            <a:r>
              <a:rPr lang="pl-PL" dirty="0" smtClean="0"/>
              <a:t> market </a:t>
            </a:r>
            <a:r>
              <a:rPr lang="pl-PL" dirty="0" err="1" smtClean="0"/>
              <a:t>measure</a:t>
            </a:r>
            <a:r>
              <a:rPr lang="pl-PL" dirty="0" smtClean="0"/>
              <a:t> </a:t>
            </a:r>
            <a:r>
              <a:rPr lang="pl-PL" dirty="0" err="1" smtClean="0"/>
              <a:t>within</a:t>
            </a:r>
            <a:r>
              <a:rPr lang="pl-PL" dirty="0" smtClean="0"/>
              <a:t> the </a:t>
            </a:r>
            <a:r>
              <a:rPr lang="pl-PL" dirty="0" err="1" smtClean="0"/>
              <a:t>projected</a:t>
            </a:r>
            <a:r>
              <a:rPr lang="pl-PL" dirty="0" smtClean="0"/>
              <a:t> </a:t>
            </a:r>
            <a:r>
              <a:rPr lang="pl-PL" dirty="0" err="1" smtClean="0"/>
              <a:t>parameters</a:t>
            </a:r>
            <a:r>
              <a:rPr lang="pl-PL" dirty="0" smtClean="0"/>
              <a:t> </a:t>
            </a:r>
            <a:r>
              <a:rPr lang="pl-PL" dirty="0" err="1" smtClean="0"/>
              <a:t>is</a:t>
            </a:r>
            <a:r>
              <a:rPr lang="pl-PL" dirty="0" smtClean="0"/>
              <a:t> </a:t>
            </a:r>
            <a:r>
              <a:rPr lang="pl-PL" dirty="0" err="1" smtClean="0"/>
              <a:t>strong</a:t>
            </a:r>
            <a:r>
              <a:rPr lang="pl-PL" dirty="0" smtClean="0"/>
              <a:t> </a:t>
            </a:r>
            <a:r>
              <a:rPr lang="pl-PL" dirty="0" err="1" smtClean="0"/>
              <a:t>evidence</a:t>
            </a:r>
            <a:r>
              <a:rPr lang="pl-PL" dirty="0" smtClean="0"/>
              <a:t> for market </a:t>
            </a:r>
            <a:r>
              <a:rPr lang="pl-PL" dirty="0" err="1" smtClean="0"/>
              <a:t>character</a:t>
            </a:r>
            <a:r>
              <a:rPr lang="pl-PL" dirty="0" smtClean="0"/>
              <a:t> of the </a:t>
            </a:r>
            <a:r>
              <a:rPr lang="pl-PL" dirty="0" err="1" smtClean="0"/>
              <a:t>aid</a:t>
            </a:r>
            <a:r>
              <a:rPr lang="pl-PL" dirty="0" smtClean="0"/>
              <a:t> </a:t>
            </a:r>
            <a:r>
              <a:rPr lang="pl-PL" dirty="0" err="1" smtClean="0"/>
              <a:t>measure</a:t>
            </a:r>
            <a:endParaRPr lang="pl-PL" dirty="0" smtClean="0"/>
          </a:p>
          <a:p>
            <a:r>
              <a:rPr lang="pl-PL" dirty="0" err="1" smtClean="0"/>
              <a:t>Examples</a:t>
            </a:r>
            <a:r>
              <a:rPr lang="pl-PL" dirty="0" smtClean="0"/>
              <a:t> </a:t>
            </a:r>
            <a:r>
              <a:rPr lang="pl-PL" dirty="0" err="1" smtClean="0"/>
              <a:t>include</a:t>
            </a:r>
            <a:r>
              <a:rPr lang="pl-PL" dirty="0" smtClean="0"/>
              <a:t>:</a:t>
            </a:r>
          </a:p>
          <a:p>
            <a:pPr lvl="1"/>
            <a:r>
              <a:rPr lang="pl-PL" dirty="0" err="1" smtClean="0"/>
              <a:t>Loans</a:t>
            </a:r>
            <a:r>
              <a:rPr lang="pl-PL" dirty="0" smtClean="0"/>
              <a:t> with </a:t>
            </a:r>
            <a:r>
              <a:rPr lang="pl-PL" dirty="0" err="1" smtClean="0"/>
              <a:t>rates</a:t>
            </a:r>
            <a:r>
              <a:rPr lang="pl-PL" dirty="0" smtClean="0"/>
              <a:t> and </a:t>
            </a:r>
            <a:r>
              <a:rPr lang="pl-PL" dirty="0" err="1" smtClean="0"/>
              <a:t>due</a:t>
            </a:r>
            <a:r>
              <a:rPr lang="pl-PL" dirty="0" smtClean="0"/>
              <a:t> </a:t>
            </a:r>
            <a:r>
              <a:rPr lang="pl-PL" dirty="0" err="1" smtClean="0"/>
              <a:t>dates</a:t>
            </a:r>
            <a:r>
              <a:rPr lang="pl-PL" dirty="0" smtClean="0"/>
              <a:t> </a:t>
            </a:r>
            <a:r>
              <a:rPr lang="pl-PL" dirty="0" err="1" smtClean="0"/>
              <a:t>within</a:t>
            </a:r>
            <a:r>
              <a:rPr lang="pl-PL" dirty="0" smtClean="0"/>
              <a:t> </a:t>
            </a:r>
            <a:r>
              <a:rPr lang="pl-PL" dirty="0" err="1" smtClean="0"/>
              <a:t>parameters</a:t>
            </a:r>
            <a:r>
              <a:rPr lang="pl-PL" dirty="0" smtClean="0"/>
              <a:t> </a:t>
            </a:r>
            <a:r>
              <a:rPr lang="pl-PL" dirty="0" err="1" smtClean="0"/>
              <a:t>utilised</a:t>
            </a:r>
            <a:r>
              <a:rPr lang="pl-PL" dirty="0" smtClean="0"/>
              <a:t> by </a:t>
            </a:r>
            <a:r>
              <a:rPr lang="pl-PL" dirty="0" err="1" smtClean="0"/>
              <a:t>financial</a:t>
            </a:r>
            <a:r>
              <a:rPr lang="pl-PL" dirty="0" smtClean="0"/>
              <a:t> </a:t>
            </a:r>
            <a:r>
              <a:rPr lang="pl-PL" dirty="0" err="1" smtClean="0"/>
              <a:t>institutions</a:t>
            </a:r>
            <a:endParaRPr lang="pl-PL" dirty="0" smtClean="0"/>
          </a:p>
          <a:p>
            <a:pPr lvl="1"/>
            <a:r>
              <a:rPr lang="pl-PL" dirty="0" err="1" smtClean="0"/>
              <a:t>Guarantee</a:t>
            </a:r>
            <a:r>
              <a:rPr lang="pl-PL" dirty="0" smtClean="0"/>
              <a:t> with a </a:t>
            </a:r>
            <a:r>
              <a:rPr lang="pl-PL" dirty="0" err="1" smtClean="0"/>
              <a:t>premium</a:t>
            </a:r>
            <a:r>
              <a:rPr lang="pl-PL" dirty="0" smtClean="0"/>
              <a:t> </a:t>
            </a:r>
            <a:r>
              <a:rPr lang="pl-PL" dirty="0" err="1" smtClean="0"/>
              <a:t>used</a:t>
            </a:r>
            <a:r>
              <a:rPr lang="pl-PL" dirty="0" smtClean="0"/>
              <a:t> by the </a:t>
            </a:r>
            <a:r>
              <a:rPr lang="pl-PL" dirty="0" err="1" smtClean="0"/>
              <a:t>financial</a:t>
            </a:r>
            <a:r>
              <a:rPr lang="pl-PL" dirty="0" smtClean="0"/>
              <a:t> </a:t>
            </a:r>
            <a:r>
              <a:rPr lang="pl-PL" dirty="0" err="1" smtClean="0"/>
              <a:t>sector</a:t>
            </a:r>
            <a:endParaRPr lang="en-GB" dirty="0"/>
          </a:p>
        </p:txBody>
      </p:sp>
    </p:spTree>
    <p:extLst>
      <p:ext uri="{BB962C8B-B14F-4D97-AF65-F5344CB8AC3E}">
        <p14:creationId xmlns:p14="http://schemas.microsoft.com/office/powerpoint/2010/main" val="35506720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Expert</a:t>
            </a:r>
            <a:r>
              <a:rPr lang="pl-PL" dirty="0" smtClean="0"/>
              <a:t> </a:t>
            </a:r>
            <a:r>
              <a:rPr lang="pl-PL" dirty="0" err="1" smtClean="0"/>
              <a:t>valuation</a:t>
            </a:r>
            <a:endParaRPr lang="en-GB" dirty="0"/>
          </a:p>
        </p:txBody>
      </p:sp>
      <p:sp>
        <p:nvSpPr>
          <p:cNvPr id="3" name="Symbol zastępczy zawartości 2"/>
          <p:cNvSpPr>
            <a:spLocks noGrp="1"/>
          </p:cNvSpPr>
          <p:nvPr>
            <p:ph idx="1"/>
          </p:nvPr>
        </p:nvSpPr>
        <p:spPr/>
        <p:txBody>
          <a:bodyPr/>
          <a:lstStyle/>
          <a:p>
            <a:r>
              <a:rPr lang="pl-PL" dirty="0" smtClean="0"/>
              <a:t>Independent </a:t>
            </a:r>
            <a:r>
              <a:rPr lang="pl-PL" dirty="0" err="1" smtClean="0"/>
              <a:t>experts</a:t>
            </a:r>
            <a:r>
              <a:rPr lang="pl-PL" dirty="0" smtClean="0"/>
              <a:t> </a:t>
            </a:r>
            <a:r>
              <a:rPr lang="pl-PL" dirty="0" err="1" smtClean="0"/>
              <a:t>may</a:t>
            </a:r>
            <a:r>
              <a:rPr lang="pl-PL" dirty="0" smtClean="0"/>
              <a:t> be </a:t>
            </a:r>
            <a:r>
              <a:rPr lang="pl-PL" dirty="0" err="1" smtClean="0"/>
              <a:t>called</a:t>
            </a:r>
            <a:r>
              <a:rPr lang="pl-PL" dirty="0" smtClean="0"/>
              <a:t> upon to </a:t>
            </a:r>
            <a:r>
              <a:rPr lang="pl-PL" dirty="0" err="1" smtClean="0"/>
              <a:t>assess</a:t>
            </a:r>
            <a:r>
              <a:rPr lang="pl-PL" dirty="0" smtClean="0"/>
              <a:t> the </a:t>
            </a:r>
            <a:r>
              <a:rPr lang="pl-PL" dirty="0" err="1" smtClean="0"/>
              <a:t>transactions</a:t>
            </a:r>
            <a:r>
              <a:rPr lang="pl-PL" dirty="0" smtClean="0"/>
              <a:t>, </a:t>
            </a:r>
            <a:r>
              <a:rPr lang="pl-PL" dirty="0" err="1" smtClean="0"/>
              <a:t>esp</a:t>
            </a:r>
            <a:r>
              <a:rPr lang="pl-PL" dirty="0" smtClean="0"/>
              <a:t>. </a:t>
            </a:r>
            <a:r>
              <a:rPr lang="pl-PL" dirty="0" err="1" smtClean="0"/>
              <a:t>where</a:t>
            </a:r>
            <a:r>
              <a:rPr lang="pl-PL" dirty="0" smtClean="0"/>
              <a:t> the </a:t>
            </a:r>
            <a:r>
              <a:rPr lang="pl-PL" dirty="0" err="1" smtClean="0"/>
              <a:t>projected</a:t>
            </a:r>
            <a:r>
              <a:rPr lang="pl-PL" dirty="0" smtClean="0"/>
              <a:t> </a:t>
            </a:r>
            <a:r>
              <a:rPr lang="pl-PL" dirty="0" err="1" smtClean="0"/>
              <a:t>measure</a:t>
            </a:r>
            <a:r>
              <a:rPr lang="pl-PL" dirty="0" smtClean="0"/>
              <a:t> </a:t>
            </a:r>
            <a:r>
              <a:rPr lang="pl-PL" dirty="0" err="1" smtClean="0"/>
              <a:t>is</a:t>
            </a:r>
            <a:r>
              <a:rPr lang="pl-PL" dirty="0" smtClean="0"/>
              <a:t> </a:t>
            </a:r>
            <a:r>
              <a:rPr lang="pl-PL" dirty="0" err="1" smtClean="0"/>
              <a:t>complex</a:t>
            </a:r>
            <a:endParaRPr lang="pl-PL" dirty="0" smtClean="0"/>
          </a:p>
          <a:p>
            <a:r>
              <a:rPr lang="pl-PL" dirty="0" err="1" smtClean="0"/>
              <a:t>Experts</a:t>
            </a:r>
            <a:r>
              <a:rPr lang="pl-PL" dirty="0" smtClean="0"/>
              <a:t> </a:t>
            </a:r>
            <a:r>
              <a:rPr lang="pl-PL" dirty="0" err="1" smtClean="0"/>
              <a:t>should</a:t>
            </a:r>
            <a:r>
              <a:rPr lang="pl-PL" dirty="0" smtClean="0"/>
              <a:t> </a:t>
            </a:r>
            <a:r>
              <a:rPr lang="pl-PL" dirty="0" err="1" smtClean="0"/>
              <a:t>act</a:t>
            </a:r>
            <a:r>
              <a:rPr lang="pl-PL" dirty="0" smtClean="0"/>
              <a:t> </a:t>
            </a:r>
            <a:r>
              <a:rPr lang="en-US" dirty="0" smtClean="0"/>
              <a:t>on </a:t>
            </a:r>
            <a:r>
              <a:rPr lang="en-US" dirty="0"/>
              <a:t>the basis of a generally-accepted, standard assessment methodology</a:t>
            </a:r>
            <a:endParaRPr lang="en-GB" dirty="0"/>
          </a:p>
        </p:txBody>
      </p:sp>
    </p:spTree>
    <p:extLst>
      <p:ext uri="{BB962C8B-B14F-4D97-AF65-F5344CB8AC3E}">
        <p14:creationId xmlns:p14="http://schemas.microsoft.com/office/powerpoint/2010/main" val="33806992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Advantage and the </a:t>
            </a:r>
            <a:r>
              <a:rPr lang="pl-PL" dirty="0" err="1" smtClean="0"/>
              <a:t>amount</a:t>
            </a:r>
            <a:r>
              <a:rPr lang="pl-PL" dirty="0" smtClean="0"/>
              <a:t> of </a:t>
            </a:r>
            <a:r>
              <a:rPr lang="pl-PL" dirty="0" err="1" smtClean="0"/>
              <a:t>aid</a:t>
            </a:r>
            <a:r>
              <a:rPr lang="pl-PL" dirty="0" smtClean="0"/>
              <a:t>	</a:t>
            </a:r>
            <a:endParaRPr lang="en-GB" dirty="0"/>
          </a:p>
        </p:txBody>
      </p:sp>
      <p:sp>
        <p:nvSpPr>
          <p:cNvPr id="3" name="Symbol zastępczy zawartości 2"/>
          <p:cNvSpPr>
            <a:spLocks noGrp="1"/>
          </p:cNvSpPr>
          <p:nvPr>
            <p:ph idx="1"/>
          </p:nvPr>
        </p:nvSpPr>
        <p:spPr>
          <a:xfrm>
            <a:off x="1015806" y="2603499"/>
            <a:ext cx="9986811" cy="3697909"/>
          </a:xfrm>
        </p:spPr>
        <p:txBody>
          <a:bodyPr>
            <a:normAutofit/>
          </a:bodyPr>
          <a:lstStyle/>
          <a:p>
            <a:r>
              <a:rPr lang="pl-PL" dirty="0" err="1" smtClean="0"/>
              <a:t>While</a:t>
            </a:r>
            <a:r>
              <a:rPr lang="pl-PL" dirty="0" smtClean="0"/>
              <a:t> </a:t>
            </a:r>
            <a:r>
              <a:rPr lang="pl-PL" dirty="0" err="1" smtClean="0"/>
              <a:t>advantage</a:t>
            </a:r>
            <a:r>
              <a:rPr lang="pl-PL" dirty="0" smtClean="0"/>
              <a:t> </a:t>
            </a:r>
            <a:r>
              <a:rPr lang="pl-PL" dirty="0" err="1" smtClean="0"/>
              <a:t>is</a:t>
            </a:r>
            <a:r>
              <a:rPr lang="pl-PL" dirty="0" smtClean="0"/>
              <a:t> </a:t>
            </a:r>
            <a:r>
              <a:rPr lang="pl-PL" dirty="0" err="1" smtClean="0"/>
              <a:t>required</a:t>
            </a:r>
            <a:r>
              <a:rPr lang="pl-PL" dirty="0" smtClean="0"/>
              <a:t> for the </a:t>
            </a:r>
            <a:r>
              <a:rPr lang="pl-PL" dirty="0" err="1" smtClean="0"/>
              <a:t>existence</a:t>
            </a:r>
            <a:r>
              <a:rPr lang="pl-PL" dirty="0" smtClean="0"/>
              <a:t> of </a:t>
            </a:r>
            <a:r>
              <a:rPr lang="pl-PL" dirty="0" err="1" smtClean="0"/>
              <a:t>aid</a:t>
            </a:r>
            <a:r>
              <a:rPr lang="pl-PL" dirty="0" smtClean="0"/>
              <a:t> and </a:t>
            </a:r>
            <a:r>
              <a:rPr lang="pl-PL" dirty="0" err="1" smtClean="0"/>
              <a:t>influences</a:t>
            </a:r>
            <a:r>
              <a:rPr lang="pl-PL" dirty="0" smtClean="0"/>
              <a:t> the </a:t>
            </a:r>
            <a:r>
              <a:rPr lang="pl-PL" dirty="0" err="1" smtClean="0"/>
              <a:t>amount</a:t>
            </a:r>
            <a:r>
              <a:rPr lang="pl-PL" dirty="0" smtClean="0"/>
              <a:t> of </a:t>
            </a:r>
            <a:r>
              <a:rPr lang="pl-PL" dirty="0" err="1" smtClean="0"/>
              <a:t>it</a:t>
            </a:r>
            <a:r>
              <a:rPr lang="pl-PL" dirty="0" smtClean="0"/>
              <a:t>, </a:t>
            </a:r>
            <a:r>
              <a:rPr lang="pl-PL" dirty="0" err="1" smtClean="0"/>
              <a:t>there</a:t>
            </a:r>
            <a:r>
              <a:rPr lang="pl-PL" dirty="0" smtClean="0"/>
              <a:t> </a:t>
            </a:r>
            <a:r>
              <a:rPr lang="pl-PL" dirty="0" err="1" smtClean="0"/>
              <a:t>is</a:t>
            </a:r>
            <a:r>
              <a:rPr lang="pl-PL" dirty="0" smtClean="0"/>
              <a:t> no </a:t>
            </a:r>
            <a:r>
              <a:rPr lang="pl-PL" dirty="0" err="1" smtClean="0"/>
              <a:t>requirement</a:t>
            </a:r>
            <a:r>
              <a:rPr lang="pl-PL" dirty="0" smtClean="0"/>
              <a:t> </a:t>
            </a:r>
            <a:r>
              <a:rPr lang="pl-PL" dirty="0" err="1" smtClean="0"/>
              <a:t>that</a:t>
            </a:r>
            <a:r>
              <a:rPr lang="pl-PL" dirty="0" smtClean="0"/>
              <a:t> the </a:t>
            </a:r>
            <a:r>
              <a:rPr lang="pl-PL" dirty="0" err="1" smtClean="0"/>
              <a:t>amount</a:t>
            </a:r>
            <a:r>
              <a:rPr lang="pl-PL" dirty="0" smtClean="0"/>
              <a:t> of a </a:t>
            </a:r>
            <a:r>
              <a:rPr lang="pl-PL" dirty="0" err="1" smtClean="0"/>
              <a:t>given</a:t>
            </a:r>
            <a:r>
              <a:rPr lang="pl-PL" dirty="0" smtClean="0"/>
              <a:t> </a:t>
            </a:r>
            <a:r>
              <a:rPr lang="pl-PL" dirty="0" err="1" smtClean="0"/>
              <a:t>advantage</a:t>
            </a:r>
            <a:r>
              <a:rPr lang="pl-PL" dirty="0" smtClean="0"/>
              <a:t> </a:t>
            </a:r>
            <a:r>
              <a:rPr lang="pl-PL" dirty="0" err="1" smtClean="0"/>
              <a:t>should</a:t>
            </a:r>
            <a:r>
              <a:rPr lang="pl-PL" dirty="0" smtClean="0"/>
              <a:t> </a:t>
            </a:r>
            <a:r>
              <a:rPr lang="pl-PL" dirty="0" err="1" smtClean="0"/>
              <a:t>directly</a:t>
            </a:r>
            <a:r>
              <a:rPr lang="pl-PL" dirty="0" smtClean="0"/>
              <a:t> </a:t>
            </a:r>
            <a:r>
              <a:rPr lang="pl-PL" dirty="0" err="1" smtClean="0"/>
              <a:t>correspond</a:t>
            </a:r>
            <a:r>
              <a:rPr lang="pl-PL" dirty="0" smtClean="0"/>
              <a:t> </a:t>
            </a:r>
            <a:r>
              <a:rPr lang="pl-PL" dirty="0" err="1" smtClean="0"/>
              <a:t>either</a:t>
            </a:r>
            <a:r>
              <a:rPr lang="pl-PL" dirty="0" smtClean="0"/>
              <a:t> to the </a:t>
            </a:r>
            <a:r>
              <a:rPr lang="pl-PL" dirty="0" err="1" smtClean="0"/>
              <a:t>amount</a:t>
            </a:r>
            <a:r>
              <a:rPr lang="pl-PL" dirty="0" smtClean="0"/>
              <a:t> of </a:t>
            </a:r>
            <a:r>
              <a:rPr lang="pl-PL" dirty="0" err="1" smtClean="0"/>
              <a:t>any</a:t>
            </a:r>
            <a:r>
              <a:rPr lang="pl-PL" dirty="0" smtClean="0"/>
              <a:t> </a:t>
            </a:r>
            <a:r>
              <a:rPr lang="pl-PL" i="1" dirty="0" smtClean="0"/>
              <a:t>transfer </a:t>
            </a:r>
            <a:r>
              <a:rPr lang="pl-PL" dirty="0" smtClean="0"/>
              <a:t>of </a:t>
            </a:r>
            <a:r>
              <a:rPr lang="pl-PL" dirty="0" err="1" smtClean="0"/>
              <a:t>funds</a:t>
            </a:r>
            <a:r>
              <a:rPr lang="pl-PL" dirty="0" smtClean="0"/>
              <a:t> </a:t>
            </a:r>
            <a:r>
              <a:rPr lang="pl-PL" dirty="0" err="1" smtClean="0"/>
              <a:t>or</a:t>
            </a:r>
            <a:r>
              <a:rPr lang="pl-PL" dirty="0" smtClean="0"/>
              <a:t> the </a:t>
            </a:r>
            <a:r>
              <a:rPr lang="pl-PL" dirty="0" err="1" smtClean="0"/>
              <a:t>amount</a:t>
            </a:r>
            <a:r>
              <a:rPr lang="pl-PL" dirty="0" smtClean="0"/>
              <a:t> of </a:t>
            </a:r>
            <a:r>
              <a:rPr lang="pl-PL" dirty="0" err="1" smtClean="0"/>
              <a:t>aid</a:t>
            </a:r>
            <a:r>
              <a:rPr lang="pl-PL" dirty="0" smtClean="0"/>
              <a:t> </a:t>
            </a:r>
            <a:r>
              <a:rPr lang="pl-PL" dirty="0" err="1" smtClean="0"/>
              <a:t>itself</a:t>
            </a:r>
            <a:endParaRPr lang="pl-PL" dirty="0" smtClean="0"/>
          </a:p>
          <a:p>
            <a:r>
              <a:rPr lang="pl-PL" dirty="0" err="1" smtClean="0"/>
              <a:t>Even</a:t>
            </a:r>
            <a:r>
              <a:rPr lang="pl-PL" dirty="0" smtClean="0"/>
              <a:t> </a:t>
            </a:r>
            <a:r>
              <a:rPr lang="pl-PL" dirty="0" err="1" smtClean="0"/>
              <a:t>if</a:t>
            </a:r>
            <a:r>
              <a:rPr lang="pl-PL" dirty="0" smtClean="0"/>
              <a:t> </a:t>
            </a:r>
            <a:r>
              <a:rPr lang="en-US" dirty="0"/>
              <a:t>the Commission must </a:t>
            </a:r>
            <a:r>
              <a:rPr lang="en-US" dirty="0" smtClean="0"/>
              <a:t>establish </a:t>
            </a:r>
            <a:r>
              <a:rPr lang="en-US" dirty="0"/>
              <a:t>a sufficiently direct link between, on the one hand, the advantage given to the beneficiary and, on the other, a reduction of the State budget or a sufficiently concrete economic risk of burdens on that </a:t>
            </a:r>
            <a:r>
              <a:rPr lang="en-US" dirty="0" smtClean="0"/>
              <a:t>budget</a:t>
            </a:r>
            <a:r>
              <a:rPr lang="pl-PL" dirty="0" smtClean="0"/>
              <a:t>, </a:t>
            </a:r>
            <a:r>
              <a:rPr lang="en-US" dirty="0"/>
              <a:t>it is not necessary that such a reduction, or even such a risk, should correspond or be equivalent to that advantage, or that the advantage has as its counterpoint such a reduction or such a risk, or that it is of the same nature as the commitment of State resources from which it </a:t>
            </a:r>
            <a:r>
              <a:rPr lang="en-US" dirty="0" smtClean="0"/>
              <a:t>derives</a:t>
            </a:r>
            <a:r>
              <a:rPr lang="pl-PL" dirty="0"/>
              <a:t> </a:t>
            </a:r>
            <a:r>
              <a:rPr lang="pl-PL" dirty="0" smtClean="0"/>
              <a:t>(</a:t>
            </a:r>
            <a:r>
              <a:rPr lang="en-US" dirty="0"/>
              <a:t>C-399/10 P and C-401/10 </a:t>
            </a:r>
            <a:r>
              <a:rPr lang="en-US" dirty="0" smtClean="0"/>
              <a:t>P</a:t>
            </a:r>
            <a:r>
              <a:rPr lang="pl-PL" dirty="0" smtClean="0"/>
              <a:t> </a:t>
            </a:r>
            <a:r>
              <a:rPr lang="pl-PL" i="1" dirty="0" err="1" smtClean="0"/>
              <a:t>Boygues</a:t>
            </a:r>
            <a:r>
              <a:rPr lang="pl-PL" dirty="0"/>
              <a:t>, </a:t>
            </a:r>
            <a:r>
              <a:rPr lang="pl-PL" dirty="0" smtClean="0"/>
              <a:t>EU:C:2013:175, para 110).</a:t>
            </a:r>
            <a:endParaRPr lang="en-GB" dirty="0"/>
          </a:p>
        </p:txBody>
      </p:sp>
    </p:spTree>
    <p:extLst>
      <p:ext uri="{BB962C8B-B14F-4D97-AF65-F5344CB8AC3E}">
        <p14:creationId xmlns:p14="http://schemas.microsoft.com/office/powerpoint/2010/main" val="362343993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Direct and </a:t>
            </a:r>
            <a:r>
              <a:rPr lang="pl-PL" dirty="0" err="1" smtClean="0"/>
              <a:t>indirect</a:t>
            </a:r>
            <a:r>
              <a:rPr lang="pl-PL" dirty="0" smtClean="0"/>
              <a:t> </a:t>
            </a:r>
            <a:r>
              <a:rPr lang="pl-PL" dirty="0" err="1" smtClean="0"/>
              <a:t>advantages</a:t>
            </a:r>
            <a:endParaRPr lang="en-GB" dirty="0"/>
          </a:p>
        </p:txBody>
      </p:sp>
      <p:sp>
        <p:nvSpPr>
          <p:cNvPr id="3" name="Symbol zastępczy zawartości 2"/>
          <p:cNvSpPr>
            <a:spLocks noGrp="1"/>
          </p:cNvSpPr>
          <p:nvPr>
            <p:ph idx="1"/>
          </p:nvPr>
        </p:nvSpPr>
        <p:spPr/>
        <p:txBody>
          <a:bodyPr/>
          <a:lstStyle/>
          <a:p>
            <a:r>
              <a:rPr lang="pl-PL" dirty="0" err="1" smtClean="0"/>
              <a:t>While</a:t>
            </a:r>
            <a:r>
              <a:rPr lang="pl-PL" dirty="0" smtClean="0"/>
              <a:t> the </a:t>
            </a:r>
            <a:r>
              <a:rPr lang="pl-PL" dirty="0" err="1" smtClean="0"/>
              <a:t>primary</a:t>
            </a:r>
            <a:r>
              <a:rPr lang="pl-PL" dirty="0" smtClean="0"/>
              <a:t> „</a:t>
            </a:r>
            <a:r>
              <a:rPr lang="pl-PL" dirty="0" err="1" smtClean="0"/>
              <a:t>mode</a:t>
            </a:r>
            <a:r>
              <a:rPr lang="pl-PL" dirty="0" smtClean="0"/>
              <a:t> of </a:t>
            </a:r>
            <a:r>
              <a:rPr lang="pl-PL" dirty="0" err="1" smtClean="0"/>
              <a:t>application</a:t>
            </a:r>
            <a:r>
              <a:rPr lang="pl-PL" dirty="0" smtClean="0"/>
              <a:t>” for </a:t>
            </a:r>
            <a:r>
              <a:rPr lang="pl-PL" dirty="0" err="1" smtClean="0"/>
              <a:t>advantage</a:t>
            </a:r>
            <a:r>
              <a:rPr lang="pl-PL" dirty="0" smtClean="0"/>
              <a:t> </a:t>
            </a:r>
            <a:r>
              <a:rPr lang="pl-PL" dirty="0" err="1" smtClean="0"/>
              <a:t>is</a:t>
            </a:r>
            <a:r>
              <a:rPr lang="pl-PL" dirty="0" smtClean="0"/>
              <a:t> </a:t>
            </a:r>
            <a:r>
              <a:rPr lang="pl-PL" dirty="0" err="1" smtClean="0"/>
              <a:t>that</a:t>
            </a:r>
            <a:r>
              <a:rPr lang="pl-PL" dirty="0" smtClean="0"/>
              <a:t> of a </a:t>
            </a:r>
            <a:r>
              <a:rPr lang="pl-PL" dirty="0" err="1" smtClean="0"/>
              <a:t>direct</a:t>
            </a:r>
            <a:r>
              <a:rPr lang="pl-PL" dirty="0" smtClean="0"/>
              <a:t> benefit, </a:t>
            </a:r>
            <a:r>
              <a:rPr lang="pl-PL" dirty="0" err="1" smtClean="0"/>
              <a:t>it</a:t>
            </a:r>
            <a:r>
              <a:rPr lang="pl-PL" dirty="0" smtClean="0"/>
              <a:t> </a:t>
            </a:r>
            <a:r>
              <a:rPr lang="pl-PL" dirty="0" err="1" smtClean="0"/>
              <a:t>may</a:t>
            </a:r>
            <a:r>
              <a:rPr lang="pl-PL" dirty="0" smtClean="0"/>
              <a:t> be </a:t>
            </a:r>
            <a:r>
              <a:rPr lang="pl-PL" dirty="0" err="1" smtClean="0"/>
              <a:t>that</a:t>
            </a:r>
            <a:r>
              <a:rPr lang="pl-PL" dirty="0" smtClean="0"/>
              <a:t> a </a:t>
            </a:r>
            <a:r>
              <a:rPr lang="pl-PL" dirty="0" err="1" smtClean="0"/>
              <a:t>measure</a:t>
            </a:r>
            <a:r>
              <a:rPr lang="pl-PL" dirty="0" smtClean="0"/>
              <a:t> </a:t>
            </a:r>
            <a:r>
              <a:rPr lang="pl-PL" dirty="0" err="1" smtClean="0"/>
              <a:t>would</a:t>
            </a:r>
            <a:r>
              <a:rPr lang="pl-PL" dirty="0" smtClean="0"/>
              <a:t> grant </a:t>
            </a:r>
            <a:r>
              <a:rPr lang="pl-PL" dirty="0" err="1" smtClean="0"/>
              <a:t>indirect</a:t>
            </a:r>
            <a:r>
              <a:rPr lang="pl-PL" dirty="0" smtClean="0"/>
              <a:t> </a:t>
            </a:r>
            <a:r>
              <a:rPr lang="pl-PL" dirty="0" err="1" smtClean="0"/>
              <a:t>advantages</a:t>
            </a:r>
            <a:r>
              <a:rPr lang="pl-PL" dirty="0" smtClean="0"/>
              <a:t> to </a:t>
            </a:r>
            <a:r>
              <a:rPr lang="pl-PL" dirty="0" err="1" smtClean="0"/>
              <a:t>other</a:t>
            </a:r>
            <a:r>
              <a:rPr lang="pl-PL" dirty="0" smtClean="0"/>
              <a:t> </a:t>
            </a:r>
            <a:r>
              <a:rPr lang="pl-PL" dirty="0" err="1" smtClean="0"/>
              <a:t>entities</a:t>
            </a:r>
            <a:r>
              <a:rPr lang="pl-PL" dirty="0" smtClean="0"/>
              <a:t> </a:t>
            </a:r>
            <a:r>
              <a:rPr lang="pl-PL" dirty="0" err="1" smtClean="0"/>
              <a:t>than</a:t>
            </a:r>
            <a:r>
              <a:rPr lang="pl-PL" dirty="0" smtClean="0"/>
              <a:t> </a:t>
            </a:r>
            <a:r>
              <a:rPr lang="pl-PL" dirty="0" err="1" smtClean="0"/>
              <a:t>its</a:t>
            </a:r>
            <a:r>
              <a:rPr lang="pl-PL" dirty="0" smtClean="0"/>
              <a:t> </a:t>
            </a:r>
            <a:r>
              <a:rPr lang="pl-PL" dirty="0" err="1" smtClean="0"/>
              <a:t>primary</a:t>
            </a:r>
            <a:r>
              <a:rPr lang="pl-PL" dirty="0" smtClean="0"/>
              <a:t> </a:t>
            </a:r>
            <a:r>
              <a:rPr lang="pl-PL" dirty="0" err="1" smtClean="0"/>
              <a:t>addressee</a:t>
            </a:r>
            <a:endParaRPr lang="pl-PL" dirty="0" smtClean="0"/>
          </a:p>
          <a:p>
            <a:r>
              <a:rPr lang="pl-PL" dirty="0" smtClean="0"/>
              <a:t>For </a:t>
            </a:r>
            <a:r>
              <a:rPr lang="pl-PL" dirty="0" err="1" smtClean="0"/>
              <a:t>instance</a:t>
            </a:r>
            <a:r>
              <a:rPr lang="pl-PL" dirty="0" smtClean="0"/>
              <a:t>, </a:t>
            </a:r>
            <a:r>
              <a:rPr lang="pl-PL" dirty="0" err="1" smtClean="0"/>
              <a:t>if</a:t>
            </a:r>
            <a:r>
              <a:rPr lang="pl-PL" dirty="0" smtClean="0"/>
              <a:t> </a:t>
            </a:r>
            <a:r>
              <a:rPr lang="pl-PL" dirty="0" err="1" smtClean="0"/>
              <a:t>an</a:t>
            </a:r>
            <a:r>
              <a:rPr lang="pl-PL" dirty="0" smtClean="0"/>
              <a:t> </a:t>
            </a:r>
            <a:r>
              <a:rPr lang="pl-PL" dirty="0" err="1" smtClean="0"/>
              <a:t>aid</a:t>
            </a:r>
            <a:r>
              <a:rPr lang="pl-PL" dirty="0" smtClean="0"/>
              <a:t> </a:t>
            </a:r>
            <a:r>
              <a:rPr lang="pl-PL" dirty="0" err="1" smtClean="0"/>
              <a:t>programme</a:t>
            </a:r>
            <a:r>
              <a:rPr lang="pl-PL" dirty="0" smtClean="0"/>
              <a:t> </a:t>
            </a:r>
            <a:r>
              <a:rPr lang="pl-PL" dirty="0" err="1" smtClean="0"/>
              <a:t>is</a:t>
            </a:r>
            <a:r>
              <a:rPr lang="pl-PL" dirty="0" smtClean="0"/>
              <a:t> </a:t>
            </a:r>
            <a:r>
              <a:rPr lang="pl-PL" dirty="0" err="1" smtClean="0"/>
              <a:t>designed</a:t>
            </a:r>
            <a:r>
              <a:rPr lang="pl-PL" dirty="0" smtClean="0"/>
              <a:t> in </a:t>
            </a:r>
            <a:r>
              <a:rPr lang="pl-PL" dirty="0" err="1" smtClean="0"/>
              <a:t>such</a:t>
            </a:r>
            <a:r>
              <a:rPr lang="pl-PL" dirty="0" smtClean="0"/>
              <a:t> a </a:t>
            </a:r>
            <a:r>
              <a:rPr lang="pl-PL" dirty="0" err="1" smtClean="0"/>
              <a:t>way</a:t>
            </a:r>
            <a:r>
              <a:rPr lang="pl-PL" dirty="0" smtClean="0"/>
              <a:t> as to </a:t>
            </a:r>
            <a:r>
              <a:rPr lang="pl-PL" dirty="0" err="1" smtClean="0"/>
              <a:t>funnel</a:t>
            </a:r>
            <a:r>
              <a:rPr lang="pl-PL" dirty="0" smtClean="0"/>
              <a:t> </a:t>
            </a:r>
            <a:r>
              <a:rPr lang="pl-PL" dirty="0" err="1" smtClean="0"/>
              <a:t>State</a:t>
            </a:r>
            <a:r>
              <a:rPr lang="pl-PL" dirty="0" smtClean="0"/>
              <a:t> </a:t>
            </a:r>
            <a:r>
              <a:rPr lang="pl-PL" dirty="0" err="1" smtClean="0"/>
              <a:t>benefits</a:t>
            </a:r>
            <a:r>
              <a:rPr lang="pl-PL" dirty="0" smtClean="0"/>
              <a:t> to </a:t>
            </a:r>
            <a:r>
              <a:rPr lang="pl-PL" dirty="0" err="1" smtClean="0"/>
              <a:t>intermediaries</a:t>
            </a:r>
            <a:r>
              <a:rPr lang="pl-PL" dirty="0" smtClean="0"/>
              <a:t> </a:t>
            </a:r>
            <a:r>
              <a:rPr lang="pl-PL" dirty="0" err="1" smtClean="0"/>
              <a:t>dispensing</a:t>
            </a:r>
            <a:r>
              <a:rPr lang="pl-PL" dirty="0" smtClean="0"/>
              <a:t> </a:t>
            </a:r>
            <a:r>
              <a:rPr lang="pl-PL" dirty="0" err="1" smtClean="0"/>
              <a:t>aid</a:t>
            </a:r>
            <a:r>
              <a:rPr lang="pl-PL" dirty="0" smtClean="0"/>
              <a:t>, </a:t>
            </a:r>
            <a:r>
              <a:rPr lang="pl-PL" dirty="0" err="1" smtClean="0"/>
              <a:t>those</a:t>
            </a:r>
            <a:r>
              <a:rPr lang="pl-PL" dirty="0" smtClean="0"/>
              <a:t> </a:t>
            </a:r>
            <a:r>
              <a:rPr lang="pl-PL" dirty="0" err="1" smtClean="0"/>
              <a:t>entities</a:t>
            </a:r>
            <a:r>
              <a:rPr lang="pl-PL" dirty="0" smtClean="0"/>
              <a:t> </a:t>
            </a:r>
            <a:r>
              <a:rPr lang="pl-PL" dirty="0" err="1" smtClean="0"/>
              <a:t>receive</a:t>
            </a:r>
            <a:r>
              <a:rPr lang="pl-PL" dirty="0" smtClean="0"/>
              <a:t> </a:t>
            </a:r>
            <a:r>
              <a:rPr lang="pl-PL" dirty="0" err="1" smtClean="0"/>
              <a:t>indirect</a:t>
            </a:r>
            <a:r>
              <a:rPr lang="pl-PL" dirty="0" smtClean="0"/>
              <a:t> </a:t>
            </a:r>
            <a:r>
              <a:rPr lang="pl-PL" dirty="0" err="1" smtClean="0"/>
              <a:t>advantage</a:t>
            </a:r>
            <a:r>
              <a:rPr lang="pl-PL" dirty="0" smtClean="0"/>
              <a:t> and </a:t>
            </a:r>
            <a:r>
              <a:rPr lang="pl-PL" dirty="0" err="1" smtClean="0"/>
              <a:t>are</a:t>
            </a:r>
            <a:r>
              <a:rPr lang="pl-PL" dirty="0" smtClean="0"/>
              <a:t> in </a:t>
            </a:r>
            <a:r>
              <a:rPr lang="pl-PL" dirty="0" err="1" smtClean="0"/>
              <a:t>themselves</a:t>
            </a:r>
            <a:r>
              <a:rPr lang="pl-PL" dirty="0" smtClean="0"/>
              <a:t> </a:t>
            </a:r>
            <a:r>
              <a:rPr lang="pl-PL" dirty="0" err="1" smtClean="0"/>
              <a:t>beneficiaries</a:t>
            </a:r>
            <a:r>
              <a:rPr lang="pl-PL" dirty="0" smtClean="0"/>
              <a:t> – </a:t>
            </a:r>
            <a:r>
              <a:rPr lang="pl-PL" dirty="0" err="1" smtClean="0"/>
              <a:t>especially</a:t>
            </a:r>
            <a:r>
              <a:rPr lang="pl-PL" dirty="0" smtClean="0"/>
              <a:t> </a:t>
            </a:r>
            <a:r>
              <a:rPr lang="pl-PL" dirty="0" err="1" smtClean="0"/>
              <a:t>where</a:t>
            </a:r>
            <a:r>
              <a:rPr lang="pl-PL" dirty="0" smtClean="0"/>
              <a:t> </a:t>
            </a:r>
            <a:r>
              <a:rPr lang="pl-PL" dirty="0" err="1" smtClean="0"/>
              <a:t>there</a:t>
            </a:r>
            <a:r>
              <a:rPr lang="pl-PL" dirty="0" smtClean="0"/>
              <a:t> was no public, </a:t>
            </a:r>
            <a:r>
              <a:rPr lang="pl-PL" dirty="0" err="1" smtClean="0"/>
              <a:t>competitive</a:t>
            </a:r>
            <a:r>
              <a:rPr lang="pl-PL" dirty="0" smtClean="0"/>
              <a:t>, transparent and </a:t>
            </a:r>
            <a:r>
              <a:rPr lang="pl-PL" dirty="0" err="1" smtClean="0"/>
              <a:t>unconditional</a:t>
            </a:r>
            <a:r>
              <a:rPr lang="pl-PL" dirty="0" smtClean="0"/>
              <a:t> tender </a:t>
            </a:r>
            <a:r>
              <a:rPr lang="pl-PL" dirty="0" err="1" smtClean="0"/>
              <a:t>procedure</a:t>
            </a:r>
            <a:endParaRPr lang="en-GB" dirty="0"/>
          </a:p>
        </p:txBody>
      </p:sp>
    </p:spTree>
    <p:extLst>
      <p:ext uri="{BB962C8B-B14F-4D97-AF65-F5344CB8AC3E}">
        <p14:creationId xmlns:p14="http://schemas.microsoft.com/office/powerpoint/2010/main" val="36744448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Advantage</a:t>
            </a:r>
            <a:endParaRPr lang="en-GB" dirty="0"/>
          </a:p>
        </p:txBody>
      </p:sp>
      <p:sp>
        <p:nvSpPr>
          <p:cNvPr id="3" name="Symbol zastępczy zawartości 2"/>
          <p:cNvSpPr>
            <a:spLocks noGrp="1"/>
          </p:cNvSpPr>
          <p:nvPr>
            <p:ph idx="1"/>
          </p:nvPr>
        </p:nvSpPr>
        <p:spPr>
          <a:xfrm>
            <a:off x="477078" y="2305878"/>
            <a:ext cx="11241157" cy="3707296"/>
          </a:xfrm>
        </p:spPr>
        <p:txBody>
          <a:bodyPr/>
          <a:lstStyle/>
          <a:p>
            <a:r>
              <a:rPr lang="pl-PL" dirty="0" err="1" smtClean="0"/>
              <a:t>An</a:t>
            </a:r>
            <a:r>
              <a:rPr lang="pl-PL" dirty="0" smtClean="0"/>
              <a:t> </a:t>
            </a:r>
            <a:r>
              <a:rPr lang="pl-PL" dirty="0" err="1" smtClean="0"/>
              <a:t>advantage</a:t>
            </a:r>
            <a:r>
              <a:rPr lang="pl-PL" dirty="0" smtClean="0"/>
              <a:t> </a:t>
            </a:r>
            <a:r>
              <a:rPr lang="pl-PL" dirty="0" err="1" smtClean="0"/>
              <a:t>is</a:t>
            </a:r>
            <a:r>
              <a:rPr lang="pl-PL" dirty="0" smtClean="0"/>
              <a:t> one of the </a:t>
            </a:r>
            <a:r>
              <a:rPr lang="pl-PL" dirty="0" err="1" smtClean="0"/>
              <a:t>required</a:t>
            </a:r>
            <a:r>
              <a:rPr lang="pl-PL" dirty="0" smtClean="0"/>
              <a:t> </a:t>
            </a:r>
            <a:r>
              <a:rPr lang="pl-PL" dirty="0" err="1" smtClean="0"/>
              <a:t>components</a:t>
            </a:r>
            <a:r>
              <a:rPr lang="pl-PL" dirty="0" smtClean="0"/>
              <a:t> of a </a:t>
            </a:r>
            <a:r>
              <a:rPr lang="pl-PL" dirty="0" err="1" smtClean="0"/>
              <a:t>State</a:t>
            </a:r>
            <a:r>
              <a:rPr lang="pl-PL" dirty="0" smtClean="0"/>
              <a:t> </a:t>
            </a:r>
            <a:r>
              <a:rPr lang="pl-PL" dirty="0" err="1" smtClean="0"/>
              <a:t>aid</a:t>
            </a:r>
            <a:r>
              <a:rPr lang="pl-PL" dirty="0" smtClean="0"/>
              <a:t> </a:t>
            </a:r>
            <a:r>
              <a:rPr lang="pl-PL" dirty="0" err="1" smtClean="0"/>
              <a:t>measure</a:t>
            </a:r>
            <a:endParaRPr lang="pl-PL" dirty="0" smtClean="0"/>
          </a:p>
          <a:p>
            <a:r>
              <a:rPr lang="pl-PL" b="1" u="sng" dirty="0" smtClean="0"/>
              <a:t>A</a:t>
            </a:r>
            <a:r>
              <a:rPr lang="en-US" b="1" u="sng" dirty="0" err="1" smtClean="0"/>
              <a:t>ny</a:t>
            </a:r>
            <a:r>
              <a:rPr lang="en-US" b="1" u="sng" dirty="0" smtClean="0"/>
              <a:t> </a:t>
            </a:r>
            <a:r>
              <a:rPr lang="en-US" b="1" u="sng" dirty="0"/>
              <a:t>aid </a:t>
            </a:r>
            <a:r>
              <a:rPr lang="en-US" dirty="0"/>
              <a:t>granted by a Member State or through State resources in any form whatsoever which distorts or threatens to distort competition by </a:t>
            </a:r>
            <a:r>
              <a:rPr lang="en-US" b="1" u="sng" dirty="0" err="1"/>
              <a:t>favouring</a:t>
            </a:r>
            <a:r>
              <a:rPr lang="en-US" dirty="0"/>
              <a:t> certain undertakings or the production of certain goods shall, in so far as it affects trade between Member States, be incompatible with the internal </a:t>
            </a:r>
            <a:r>
              <a:rPr lang="en-US" dirty="0" smtClean="0"/>
              <a:t>market</a:t>
            </a:r>
            <a:endParaRPr lang="pl-PL" dirty="0" smtClean="0"/>
          </a:p>
          <a:p>
            <a:r>
              <a:rPr lang="pl-PL" dirty="0" err="1" smtClean="0"/>
              <a:t>Given</a:t>
            </a:r>
            <a:r>
              <a:rPr lang="pl-PL" dirty="0" smtClean="0"/>
              <a:t> </a:t>
            </a:r>
            <a:r>
              <a:rPr lang="pl-PL" dirty="0" err="1" smtClean="0"/>
              <a:t>it</a:t>
            </a:r>
            <a:r>
              <a:rPr lang="pl-PL" dirty="0" smtClean="0"/>
              <a:t> </a:t>
            </a:r>
            <a:r>
              <a:rPr lang="pl-PL" dirty="0" err="1" smtClean="0"/>
              <a:t>is</a:t>
            </a:r>
            <a:r>
              <a:rPr lang="pl-PL" dirty="0" smtClean="0"/>
              <a:t> a component of a </a:t>
            </a:r>
            <a:r>
              <a:rPr lang="pl-PL" dirty="0" err="1" smtClean="0"/>
              <a:t>State</a:t>
            </a:r>
            <a:r>
              <a:rPr lang="pl-PL" dirty="0" smtClean="0"/>
              <a:t> </a:t>
            </a:r>
            <a:r>
              <a:rPr lang="pl-PL" dirty="0" err="1" smtClean="0"/>
              <a:t>aid</a:t>
            </a:r>
            <a:r>
              <a:rPr lang="pl-PL" dirty="0" smtClean="0"/>
              <a:t> </a:t>
            </a:r>
            <a:r>
              <a:rPr lang="pl-PL" dirty="0" err="1" smtClean="0"/>
              <a:t>measure</a:t>
            </a:r>
            <a:r>
              <a:rPr lang="pl-PL" dirty="0" smtClean="0"/>
              <a:t>, the </a:t>
            </a:r>
            <a:r>
              <a:rPr lang="pl-PL" dirty="0" err="1" smtClean="0"/>
              <a:t>absence</a:t>
            </a:r>
            <a:r>
              <a:rPr lang="pl-PL" dirty="0" smtClean="0"/>
              <a:t> of </a:t>
            </a:r>
            <a:r>
              <a:rPr lang="pl-PL" dirty="0" err="1" smtClean="0"/>
              <a:t>an</a:t>
            </a:r>
            <a:r>
              <a:rPr lang="pl-PL" dirty="0" smtClean="0"/>
              <a:t> </a:t>
            </a:r>
            <a:r>
              <a:rPr lang="pl-PL" dirty="0" err="1" smtClean="0"/>
              <a:t>advantage</a:t>
            </a:r>
            <a:r>
              <a:rPr lang="pl-PL" dirty="0" smtClean="0"/>
              <a:t> in the </a:t>
            </a:r>
            <a:r>
              <a:rPr lang="pl-PL" dirty="0" err="1" smtClean="0"/>
              <a:t>sense</a:t>
            </a:r>
            <a:r>
              <a:rPr lang="pl-PL" dirty="0" smtClean="0"/>
              <a:t> of </a:t>
            </a:r>
            <a:r>
              <a:rPr lang="pl-PL" dirty="0" err="1" smtClean="0"/>
              <a:t>Article</a:t>
            </a:r>
            <a:r>
              <a:rPr lang="pl-PL" dirty="0" smtClean="0"/>
              <a:t> 107(1) TFEU </a:t>
            </a:r>
            <a:r>
              <a:rPr lang="pl-PL" dirty="0" err="1" smtClean="0"/>
              <a:t>renders</a:t>
            </a:r>
            <a:r>
              <a:rPr lang="pl-PL" dirty="0" smtClean="0"/>
              <a:t> the </a:t>
            </a:r>
            <a:r>
              <a:rPr lang="pl-PL" dirty="0" err="1" smtClean="0"/>
              <a:t>State</a:t>
            </a:r>
            <a:r>
              <a:rPr lang="pl-PL" dirty="0" smtClean="0"/>
              <a:t> </a:t>
            </a:r>
            <a:r>
              <a:rPr lang="pl-PL" dirty="0" err="1" smtClean="0"/>
              <a:t>aid</a:t>
            </a:r>
            <a:r>
              <a:rPr lang="pl-PL" dirty="0" smtClean="0"/>
              <a:t> regime </a:t>
            </a:r>
            <a:r>
              <a:rPr lang="pl-PL" dirty="0" err="1" smtClean="0"/>
              <a:t>inapplicable</a:t>
            </a:r>
            <a:endParaRPr lang="en-GB" dirty="0"/>
          </a:p>
        </p:txBody>
      </p:sp>
    </p:spTree>
    <p:extLst>
      <p:ext uri="{BB962C8B-B14F-4D97-AF65-F5344CB8AC3E}">
        <p14:creationId xmlns:p14="http://schemas.microsoft.com/office/powerpoint/2010/main" val="41843397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Absence</a:t>
            </a:r>
            <a:r>
              <a:rPr lang="pl-PL" dirty="0" smtClean="0"/>
              <a:t> of </a:t>
            </a:r>
            <a:r>
              <a:rPr lang="pl-PL" dirty="0" err="1" smtClean="0"/>
              <a:t>an</a:t>
            </a:r>
            <a:r>
              <a:rPr lang="pl-PL" dirty="0" smtClean="0"/>
              <a:t> </a:t>
            </a:r>
            <a:r>
              <a:rPr lang="pl-PL" dirty="0" err="1" smtClean="0"/>
              <a:t>advantage</a:t>
            </a:r>
            <a:r>
              <a:rPr lang="pl-PL" dirty="0" smtClean="0"/>
              <a:t> for the </a:t>
            </a:r>
            <a:r>
              <a:rPr lang="pl-PL" dirty="0" err="1" smtClean="0"/>
              <a:t>purposes</a:t>
            </a:r>
            <a:r>
              <a:rPr lang="pl-PL" dirty="0" smtClean="0"/>
              <a:t> of </a:t>
            </a:r>
            <a:r>
              <a:rPr lang="pl-PL" dirty="0" err="1" smtClean="0"/>
              <a:t>Article</a:t>
            </a:r>
            <a:r>
              <a:rPr lang="pl-PL" dirty="0" smtClean="0"/>
              <a:t> 107(1) TFEU</a:t>
            </a:r>
            <a:endParaRPr lang="en-GB" dirty="0"/>
          </a:p>
        </p:txBody>
      </p:sp>
      <p:sp>
        <p:nvSpPr>
          <p:cNvPr id="3" name="Symbol zastępczy zawartości 2"/>
          <p:cNvSpPr>
            <a:spLocks noGrp="1"/>
          </p:cNvSpPr>
          <p:nvPr>
            <p:ph idx="1"/>
          </p:nvPr>
        </p:nvSpPr>
        <p:spPr>
          <a:xfrm>
            <a:off x="1154954" y="2603500"/>
            <a:ext cx="10185594" cy="3416300"/>
          </a:xfrm>
        </p:spPr>
        <p:txBody>
          <a:bodyPr/>
          <a:lstStyle/>
          <a:p>
            <a:r>
              <a:rPr lang="pl-PL" dirty="0" err="1" smtClean="0"/>
              <a:t>There</a:t>
            </a:r>
            <a:r>
              <a:rPr lang="pl-PL" dirty="0" smtClean="0"/>
              <a:t> </a:t>
            </a:r>
            <a:r>
              <a:rPr lang="pl-PL" dirty="0" err="1" smtClean="0"/>
              <a:t>is</a:t>
            </a:r>
            <a:r>
              <a:rPr lang="pl-PL" dirty="0" smtClean="0"/>
              <a:t> no </a:t>
            </a:r>
            <a:r>
              <a:rPr lang="pl-PL" dirty="0" err="1" smtClean="0"/>
              <a:t>advantage</a:t>
            </a:r>
            <a:r>
              <a:rPr lang="pl-PL" dirty="0" smtClean="0"/>
              <a:t> for the </a:t>
            </a:r>
            <a:r>
              <a:rPr lang="pl-PL" dirty="0" err="1" smtClean="0"/>
              <a:t>purposes</a:t>
            </a:r>
            <a:r>
              <a:rPr lang="pl-PL" dirty="0" smtClean="0"/>
              <a:t> of a </a:t>
            </a:r>
            <a:r>
              <a:rPr lang="pl-PL" dirty="0" err="1" smtClean="0"/>
              <a:t>State</a:t>
            </a:r>
            <a:r>
              <a:rPr lang="pl-PL" dirty="0" smtClean="0"/>
              <a:t> </a:t>
            </a:r>
            <a:r>
              <a:rPr lang="pl-PL" dirty="0" err="1" smtClean="0"/>
              <a:t>aid</a:t>
            </a:r>
            <a:r>
              <a:rPr lang="pl-PL" dirty="0" smtClean="0"/>
              <a:t> </a:t>
            </a:r>
            <a:r>
              <a:rPr lang="pl-PL" dirty="0" err="1" smtClean="0"/>
              <a:t>measure</a:t>
            </a:r>
            <a:r>
              <a:rPr lang="pl-PL" dirty="0" smtClean="0"/>
              <a:t> </a:t>
            </a:r>
            <a:r>
              <a:rPr lang="pl-PL" dirty="0" err="1" smtClean="0"/>
              <a:t>where</a:t>
            </a:r>
            <a:r>
              <a:rPr lang="pl-PL" dirty="0" smtClean="0"/>
              <a:t>:</a:t>
            </a:r>
          </a:p>
          <a:p>
            <a:pPr lvl="1"/>
            <a:r>
              <a:rPr lang="pl-PL" dirty="0" smtClean="0"/>
              <a:t>A </a:t>
            </a:r>
            <a:r>
              <a:rPr lang="pl-PL" dirty="0" err="1" smtClean="0"/>
              <a:t>measure</a:t>
            </a:r>
            <a:r>
              <a:rPr lang="pl-PL" dirty="0" smtClean="0"/>
              <a:t> </a:t>
            </a:r>
            <a:r>
              <a:rPr lang="pl-PL" dirty="0" err="1" smtClean="0"/>
              <a:t>works</a:t>
            </a:r>
            <a:r>
              <a:rPr lang="pl-PL" dirty="0" smtClean="0"/>
              <a:t> to the </a:t>
            </a:r>
            <a:r>
              <a:rPr lang="pl-PL" dirty="0" err="1" smtClean="0"/>
              <a:t>detriment</a:t>
            </a:r>
            <a:r>
              <a:rPr lang="pl-PL" dirty="0" smtClean="0"/>
              <a:t> of </a:t>
            </a:r>
            <a:r>
              <a:rPr lang="pl-PL" dirty="0" err="1" smtClean="0"/>
              <a:t>its</a:t>
            </a:r>
            <a:r>
              <a:rPr lang="pl-PL" dirty="0" smtClean="0"/>
              <a:t> </a:t>
            </a:r>
            <a:r>
              <a:rPr lang="pl-PL" dirty="0" err="1" smtClean="0"/>
              <a:t>addressee</a:t>
            </a:r>
            <a:endParaRPr lang="pl-PL" dirty="0"/>
          </a:p>
          <a:p>
            <a:pPr lvl="1"/>
            <a:r>
              <a:rPr lang="pl-PL" dirty="0" smtClean="0"/>
              <a:t>A </a:t>
            </a:r>
            <a:r>
              <a:rPr lang="pl-PL" dirty="0" err="1" smtClean="0"/>
              <a:t>measure</a:t>
            </a:r>
            <a:r>
              <a:rPr lang="pl-PL" dirty="0" smtClean="0"/>
              <a:t> </a:t>
            </a:r>
            <a:r>
              <a:rPr lang="pl-PL" dirty="0" err="1" smtClean="0"/>
              <a:t>is</a:t>
            </a:r>
            <a:r>
              <a:rPr lang="pl-PL" dirty="0" smtClean="0"/>
              <a:t> </a:t>
            </a:r>
            <a:r>
              <a:rPr lang="pl-PL" dirty="0" err="1" smtClean="0"/>
              <a:t>neutral</a:t>
            </a:r>
            <a:r>
              <a:rPr lang="pl-PL" dirty="0" smtClean="0"/>
              <a:t> to </a:t>
            </a:r>
            <a:r>
              <a:rPr lang="pl-PL" dirty="0" err="1" smtClean="0"/>
              <a:t>its</a:t>
            </a:r>
            <a:r>
              <a:rPr lang="pl-PL" dirty="0" smtClean="0"/>
              <a:t> </a:t>
            </a:r>
            <a:r>
              <a:rPr lang="pl-PL" dirty="0" err="1" smtClean="0"/>
              <a:t>addressee</a:t>
            </a:r>
            <a:endParaRPr lang="pl-PL" dirty="0" smtClean="0"/>
          </a:p>
          <a:p>
            <a:pPr lvl="1"/>
            <a:r>
              <a:rPr lang="pl-PL" dirty="0" smtClean="0"/>
              <a:t>The </a:t>
            </a:r>
            <a:r>
              <a:rPr lang="pl-PL" dirty="0" err="1" smtClean="0"/>
              <a:t>measure</a:t>
            </a:r>
            <a:r>
              <a:rPr lang="pl-PL" dirty="0" smtClean="0"/>
              <a:t> </a:t>
            </a:r>
            <a:r>
              <a:rPr lang="pl-PL" dirty="0" err="1" smtClean="0"/>
              <a:t>confers</a:t>
            </a:r>
            <a:r>
              <a:rPr lang="pl-PL" dirty="0" smtClean="0"/>
              <a:t> </a:t>
            </a:r>
            <a:r>
              <a:rPr lang="pl-PL" dirty="0" err="1" smtClean="0"/>
              <a:t>an</a:t>
            </a:r>
            <a:r>
              <a:rPr lang="pl-PL" dirty="0" smtClean="0"/>
              <a:t> </a:t>
            </a:r>
            <a:r>
              <a:rPr lang="pl-PL" dirty="0" err="1" smtClean="0"/>
              <a:t>advantage</a:t>
            </a:r>
            <a:r>
              <a:rPr lang="pl-PL" dirty="0" smtClean="0"/>
              <a:t>, but </a:t>
            </a:r>
            <a:r>
              <a:rPr lang="pl-PL" dirty="0" err="1" smtClean="0"/>
              <a:t>said</a:t>
            </a:r>
            <a:r>
              <a:rPr lang="pl-PL" dirty="0" smtClean="0"/>
              <a:t> </a:t>
            </a:r>
            <a:r>
              <a:rPr lang="pl-PL" dirty="0" err="1" smtClean="0"/>
              <a:t>advantage</a:t>
            </a:r>
            <a:r>
              <a:rPr lang="pl-PL" dirty="0" smtClean="0"/>
              <a:t> </a:t>
            </a:r>
            <a:r>
              <a:rPr lang="pl-PL" dirty="0" err="1" smtClean="0"/>
              <a:t>is</a:t>
            </a:r>
            <a:r>
              <a:rPr lang="pl-PL" dirty="0" smtClean="0"/>
              <a:t> </a:t>
            </a:r>
            <a:r>
              <a:rPr lang="pl-PL" dirty="0" err="1" smtClean="0"/>
              <a:t>granted</a:t>
            </a:r>
            <a:r>
              <a:rPr lang="pl-PL" dirty="0" smtClean="0"/>
              <a:t> on </a:t>
            </a:r>
            <a:r>
              <a:rPr lang="pl-PL" dirty="0" err="1" smtClean="0"/>
              <a:t>normal</a:t>
            </a:r>
            <a:r>
              <a:rPr lang="pl-PL" dirty="0" smtClean="0"/>
              <a:t> market </a:t>
            </a:r>
            <a:r>
              <a:rPr lang="pl-PL" dirty="0" err="1" smtClean="0"/>
              <a:t>conditions</a:t>
            </a:r>
            <a:endParaRPr lang="en-GB" dirty="0"/>
          </a:p>
        </p:txBody>
      </p:sp>
    </p:spTree>
    <p:extLst>
      <p:ext uri="{BB962C8B-B14F-4D97-AF65-F5344CB8AC3E}">
        <p14:creationId xmlns:p14="http://schemas.microsoft.com/office/powerpoint/2010/main" val="5246244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Detrimental</a:t>
            </a:r>
            <a:r>
              <a:rPr lang="pl-PL" dirty="0" smtClean="0"/>
              <a:t> </a:t>
            </a:r>
            <a:r>
              <a:rPr lang="pl-PL" dirty="0" err="1" smtClean="0"/>
              <a:t>measures</a:t>
            </a:r>
            <a:endParaRPr lang="en-GB" dirty="0"/>
          </a:p>
        </p:txBody>
      </p:sp>
      <p:sp>
        <p:nvSpPr>
          <p:cNvPr id="3" name="Symbol zastępczy zawartości 2"/>
          <p:cNvSpPr>
            <a:spLocks noGrp="1"/>
          </p:cNvSpPr>
          <p:nvPr>
            <p:ph idx="1"/>
          </p:nvPr>
        </p:nvSpPr>
        <p:spPr>
          <a:xfrm>
            <a:off x="1154954" y="2603500"/>
            <a:ext cx="10016629" cy="3416300"/>
          </a:xfrm>
        </p:spPr>
        <p:txBody>
          <a:bodyPr/>
          <a:lstStyle/>
          <a:p>
            <a:r>
              <a:rPr lang="pl-PL" dirty="0" smtClean="0"/>
              <a:t>In </a:t>
            </a:r>
            <a:r>
              <a:rPr lang="pl-PL" dirty="0" err="1" smtClean="0"/>
              <a:t>principle</a:t>
            </a:r>
            <a:r>
              <a:rPr lang="pl-PL" dirty="0" smtClean="0"/>
              <a:t>, </a:t>
            </a:r>
            <a:r>
              <a:rPr lang="pl-PL" dirty="0" err="1" smtClean="0"/>
              <a:t>should</a:t>
            </a:r>
            <a:r>
              <a:rPr lang="pl-PL" dirty="0" smtClean="0"/>
              <a:t> a </a:t>
            </a:r>
            <a:r>
              <a:rPr lang="pl-PL" dirty="0" err="1" smtClean="0"/>
              <a:t>measure</a:t>
            </a:r>
            <a:r>
              <a:rPr lang="pl-PL" dirty="0" smtClean="0"/>
              <a:t> be </a:t>
            </a:r>
            <a:r>
              <a:rPr lang="pl-PL" dirty="0" err="1" smtClean="0"/>
              <a:t>disadvantageous</a:t>
            </a:r>
            <a:r>
              <a:rPr lang="pl-PL" dirty="0" smtClean="0"/>
              <a:t> to the </a:t>
            </a:r>
            <a:r>
              <a:rPr lang="pl-PL" dirty="0" err="1" smtClean="0"/>
              <a:t>addressee</a:t>
            </a:r>
            <a:r>
              <a:rPr lang="pl-PL" dirty="0" smtClean="0"/>
              <a:t>, </a:t>
            </a:r>
            <a:r>
              <a:rPr lang="pl-PL" dirty="0" err="1" smtClean="0"/>
              <a:t>there</a:t>
            </a:r>
            <a:r>
              <a:rPr lang="pl-PL" dirty="0" smtClean="0"/>
              <a:t> </a:t>
            </a:r>
            <a:r>
              <a:rPr lang="pl-PL" dirty="0" err="1" smtClean="0"/>
              <a:t>is</a:t>
            </a:r>
            <a:r>
              <a:rPr lang="pl-PL" dirty="0" smtClean="0"/>
              <a:t> no </a:t>
            </a:r>
            <a:r>
              <a:rPr lang="pl-PL" dirty="0" err="1" smtClean="0"/>
              <a:t>advantage</a:t>
            </a:r>
            <a:endParaRPr lang="pl-PL" dirty="0" smtClean="0"/>
          </a:p>
          <a:p>
            <a:r>
              <a:rPr lang="pl-PL" dirty="0" smtClean="0"/>
              <a:t>For </a:t>
            </a:r>
            <a:r>
              <a:rPr lang="pl-PL" dirty="0" err="1" smtClean="0"/>
              <a:t>this</a:t>
            </a:r>
            <a:r>
              <a:rPr lang="pl-PL" dirty="0" smtClean="0"/>
              <a:t> </a:t>
            </a:r>
            <a:r>
              <a:rPr lang="pl-PL" dirty="0" err="1" smtClean="0"/>
              <a:t>reason</a:t>
            </a:r>
            <a:r>
              <a:rPr lang="pl-PL" dirty="0" smtClean="0"/>
              <a:t>, </a:t>
            </a:r>
            <a:r>
              <a:rPr lang="pl-PL" b="1" u="sng" dirty="0" err="1" smtClean="0"/>
              <a:t>self</a:t>
            </a:r>
            <a:r>
              <a:rPr lang="pl-PL" b="1" u="sng" dirty="0" smtClean="0"/>
              <a:t>-standing</a:t>
            </a:r>
            <a:r>
              <a:rPr lang="pl-PL" dirty="0" smtClean="0"/>
              <a:t> </a:t>
            </a:r>
            <a:r>
              <a:rPr lang="pl-PL" dirty="0" err="1" smtClean="0"/>
              <a:t>taxes</a:t>
            </a:r>
            <a:r>
              <a:rPr lang="pl-PL" dirty="0" smtClean="0"/>
              <a:t>, </a:t>
            </a:r>
            <a:r>
              <a:rPr lang="pl-PL" dirty="0" err="1" smtClean="0"/>
              <a:t>levies</a:t>
            </a:r>
            <a:r>
              <a:rPr lang="pl-PL" dirty="0" smtClean="0"/>
              <a:t>, </a:t>
            </a:r>
            <a:r>
              <a:rPr lang="pl-PL" dirty="0" err="1" smtClean="0"/>
              <a:t>capital</a:t>
            </a:r>
            <a:r>
              <a:rPr lang="pl-PL" dirty="0" smtClean="0"/>
              <a:t> </a:t>
            </a:r>
            <a:r>
              <a:rPr lang="pl-PL" dirty="0" err="1" smtClean="0"/>
              <a:t>requirements</a:t>
            </a:r>
            <a:r>
              <a:rPr lang="pl-PL" dirty="0" smtClean="0"/>
              <a:t>, </a:t>
            </a:r>
            <a:r>
              <a:rPr lang="pl-PL" dirty="0" err="1" smtClean="0"/>
              <a:t>transparency</a:t>
            </a:r>
            <a:r>
              <a:rPr lang="pl-PL" dirty="0" smtClean="0"/>
              <a:t> </a:t>
            </a:r>
            <a:r>
              <a:rPr lang="pl-PL" dirty="0" err="1" smtClean="0"/>
              <a:t>obligations</a:t>
            </a:r>
            <a:r>
              <a:rPr lang="pl-PL" dirty="0" smtClean="0"/>
              <a:t> and </a:t>
            </a:r>
            <a:r>
              <a:rPr lang="pl-PL" dirty="0" err="1" smtClean="0"/>
              <a:t>other</a:t>
            </a:r>
            <a:r>
              <a:rPr lang="pl-PL" dirty="0" smtClean="0"/>
              <a:t> </a:t>
            </a:r>
            <a:r>
              <a:rPr lang="pl-PL" dirty="0" err="1" smtClean="0"/>
              <a:t>administrative</a:t>
            </a:r>
            <a:r>
              <a:rPr lang="pl-PL" dirty="0" smtClean="0"/>
              <a:t> </a:t>
            </a:r>
            <a:r>
              <a:rPr lang="pl-PL" dirty="0" err="1" smtClean="0"/>
              <a:t>burdens</a:t>
            </a:r>
            <a:r>
              <a:rPr lang="pl-PL" dirty="0" smtClean="0"/>
              <a:t> do not </a:t>
            </a:r>
            <a:r>
              <a:rPr lang="pl-PL" dirty="0" err="1" smtClean="0"/>
              <a:t>normally</a:t>
            </a:r>
            <a:r>
              <a:rPr lang="pl-PL" dirty="0" smtClean="0"/>
              <a:t> </a:t>
            </a:r>
            <a:r>
              <a:rPr lang="pl-PL" dirty="0" err="1" smtClean="0"/>
              <a:t>constitute</a:t>
            </a:r>
            <a:r>
              <a:rPr lang="pl-PL" dirty="0" smtClean="0"/>
              <a:t> </a:t>
            </a:r>
            <a:r>
              <a:rPr lang="pl-PL" dirty="0" err="1" smtClean="0"/>
              <a:t>aid</a:t>
            </a:r>
            <a:endParaRPr lang="pl-PL" dirty="0" smtClean="0"/>
          </a:p>
          <a:p>
            <a:r>
              <a:rPr lang="pl-PL" b="1" u="sng" dirty="0" err="1" smtClean="0"/>
              <a:t>However</a:t>
            </a:r>
            <a:r>
              <a:rPr lang="pl-PL" dirty="0" smtClean="0"/>
              <a:t>, a </a:t>
            </a:r>
            <a:r>
              <a:rPr lang="pl-PL" dirty="0" err="1" smtClean="0"/>
              <a:t>burden</a:t>
            </a:r>
            <a:r>
              <a:rPr lang="pl-PL" dirty="0" smtClean="0"/>
              <a:t> of </a:t>
            </a:r>
            <a:r>
              <a:rPr lang="pl-PL" dirty="0" err="1" smtClean="0"/>
              <a:t>that</a:t>
            </a:r>
            <a:r>
              <a:rPr lang="pl-PL" dirty="0" smtClean="0"/>
              <a:t> </a:t>
            </a:r>
            <a:r>
              <a:rPr lang="pl-PL" dirty="0" err="1" smtClean="0"/>
              <a:t>kind</a:t>
            </a:r>
            <a:r>
              <a:rPr lang="pl-PL" dirty="0" smtClean="0"/>
              <a:t> </a:t>
            </a:r>
            <a:r>
              <a:rPr lang="pl-PL" b="1" i="1" dirty="0" err="1" smtClean="0"/>
              <a:t>may</a:t>
            </a:r>
            <a:r>
              <a:rPr lang="pl-PL" b="1" dirty="0" smtClean="0"/>
              <a:t> </a:t>
            </a:r>
            <a:r>
              <a:rPr lang="pl-PL" dirty="0" err="1" smtClean="0"/>
              <a:t>constitute</a:t>
            </a:r>
            <a:r>
              <a:rPr lang="pl-PL" dirty="0" smtClean="0"/>
              <a:t> </a:t>
            </a:r>
            <a:r>
              <a:rPr lang="pl-PL" dirty="0" err="1" smtClean="0"/>
              <a:t>an</a:t>
            </a:r>
            <a:r>
              <a:rPr lang="pl-PL" dirty="0" smtClean="0"/>
              <a:t> </a:t>
            </a:r>
            <a:r>
              <a:rPr lang="pl-PL" dirty="0" err="1" smtClean="0"/>
              <a:t>advantage</a:t>
            </a:r>
            <a:r>
              <a:rPr lang="pl-PL" dirty="0" smtClean="0"/>
              <a:t> </a:t>
            </a:r>
            <a:r>
              <a:rPr lang="pl-PL" dirty="0" err="1" smtClean="0"/>
              <a:t>if</a:t>
            </a:r>
            <a:r>
              <a:rPr lang="pl-PL" dirty="0" smtClean="0"/>
              <a:t> </a:t>
            </a:r>
            <a:r>
              <a:rPr lang="pl-PL" dirty="0" err="1" smtClean="0"/>
              <a:t>it</a:t>
            </a:r>
            <a:r>
              <a:rPr lang="pl-PL" dirty="0" smtClean="0"/>
              <a:t> </a:t>
            </a:r>
            <a:r>
              <a:rPr lang="pl-PL" dirty="0" err="1" smtClean="0"/>
              <a:t>is</a:t>
            </a:r>
            <a:r>
              <a:rPr lang="pl-PL" dirty="0" smtClean="0"/>
              <a:t> </a:t>
            </a:r>
            <a:r>
              <a:rPr lang="pl-PL" dirty="0" err="1" smtClean="0"/>
              <a:t>more</a:t>
            </a:r>
            <a:r>
              <a:rPr lang="pl-PL" dirty="0" smtClean="0"/>
              <a:t> </a:t>
            </a:r>
            <a:r>
              <a:rPr lang="pl-PL" dirty="0" err="1" smtClean="0"/>
              <a:t>favourable</a:t>
            </a:r>
            <a:r>
              <a:rPr lang="pl-PL" dirty="0" smtClean="0"/>
              <a:t> </a:t>
            </a:r>
            <a:r>
              <a:rPr lang="pl-PL" dirty="0" err="1" smtClean="0"/>
              <a:t>than</a:t>
            </a:r>
            <a:r>
              <a:rPr lang="pl-PL" dirty="0" smtClean="0"/>
              <a:t> a </a:t>
            </a:r>
            <a:r>
              <a:rPr lang="pl-PL" dirty="0" err="1" smtClean="0"/>
              <a:t>general</a:t>
            </a:r>
            <a:r>
              <a:rPr lang="pl-PL" dirty="0" smtClean="0"/>
              <a:t> system</a:t>
            </a:r>
          </a:p>
          <a:p>
            <a:pPr lvl="1"/>
            <a:r>
              <a:rPr lang="pl-PL" dirty="0" smtClean="0"/>
              <a:t>For </a:t>
            </a:r>
            <a:r>
              <a:rPr lang="pl-PL" dirty="0" err="1" smtClean="0"/>
              <a:t>instance</a:t>
            </a:r>
            <a:r>
              <a:rPr lang="pl-PL" dirty="0" smtClean="0"/>
              <a:t>, a </a:t>
            </a:r>
            <a:r>
              <a:rPr lang="pl-PL" dirty="0" err="1" smtClean="0"/>
              <a:t>special</a:t>
            </a:r>
            <a:r>
              <a:rPr lang="pl-PL" dirty="0" smtClean="0"/>
              <a:t> </a:t>
            </a:r>
            <a:r>
              <a:rPr lang="pl-PL" dirty="0" err="1" smtClean="0"/>
              <a:t>tax</a:t>
            </a:r>
            <a:r>
              <a:rPr lang="pl-PL" dirty="0" smtClean="0"/>
              <a:t> for a </a:t>
            </a:r>
            <a:r>
              <a:rPr lang="pl-PL" dirty="0" err="1" smtClean="0"/>
              <a:t>certain</a:t>
            </a:r>
            <a:r>
              <a:rPr lang="pl-PL" dirty="0" smtClean="0"/>
              <a:t> </a:t>
            </a:r>
            <a:r>
              <a:rPr lang="pl-PL" dirty="0" err="1" smtClean="0"/>
              <a:t>category</a:t>
            </a:r>
            <a:r>
              <a:rPr lang="pl-PL" dirty="0" smtClean="0"/>
              <a:t> of </a:t>
            </a:r>
            <a:r>
              <a:rPr lang="pl-PL" dirty="0" err="1" smtClean="0"/>
              <a:t>undertakings</a:t>
            </a:r>
            <a:r>
              <a:rPr lang="pl-PL" dirty="0" smtClean="0"/>
              <a:t> </a:t>
            </a:r>
            <a:r>
              <a:rPr lang="pl-PL" dirty="0" err="1" smtClean="0"/>
              <a:t>which</a:t>
            </a:r>
            <a:r>
              <a:rPr lang="pl-PL" dirty="0" smtClean="0"/>
              <a:t> </a:t>
            </a:r>
            <a:r>
              <a:rPr lang="pl-PL" dirty="0" err="1" smtClean="0"/>
              <a:t>is</a:t>
            </a:r>
            <a:r>
              <a:rPr lang="pl-PL" dirty="0" smtClean="0"/>
              <a:t> </a:t>
            </a:r>
            <a:r>
              <a:rPr lang="pl-PL" dirty="0" err="1" smtClean="0"/>
              <a:t>lower</a:t>
            </a:r>
            <a:r>
              <a:rPr lang="pl-PL" dirty="0" smtClean="0"/>
              <a:t> </a:t>
            </a:r>
            <a:r>
              <a:rPr lang="pl-PL" dirty="0" err="1" smtClean="0"/>
              <a:t>than</a:t>
            </a:r>
            <a:r>
              <a:rPr lang="pl-PL" dirty="0" smtClean="0"/>
              <a:t> a </a:t>
            </a:r>
            <a:r>
              <a:rPr lang="pl-PL" dirty="0" err="1" smtClean="0"/>
              <a:t>general</a:t>
            </a:r>
            <a:r>
              <a:rPr lang="pl-PL" dirty="0" smtClean="0"/>
              <a:t> </a:t>
            </a:r>
            <a:r>
              <a:rPr lang="pl-PL" dirty="0" err="1" smtClean="0"/>
              <a:t>tax</a:t>
            </a:r>
            <a:r>
              <a:rPr lang="pl-PL" dirty="0" smtClean="0"/>
              <a:t> </a:t>
            </a:r>
            <a:r>
              <a:rPr lang="pl-PL" dirty="0" err="1" smtClean="0"/>
              <a:t>may</a:t>
            </a:r>
            <a:r>
              <a:rPr lang="pl-PL" dirty="0" smtClean="0"/>
              <a:t> be </a:t>
            </a:r>
            <a:r>
              <a:rPr lang="pl-PL" dirty="0" err="1" smtClean="0"/>
              <a:t>an</a:t>
            </a:r>
            <a:r>
              <a:rPr lang="pl-PL" dirty="0" smtClean="0"/>
              <a:t> </a:t>
            </a:r>
            <a:r>
              <a:rPr lang="pl-PL" dirty="0" err="1" smtClean="0"/>
              <a:t>advantage</a:t>
            </a:r>
            <a:r>
              <a:rPr lang="pl-PL" dirty="0" smtClean="0"/>
              <a:t> for the </a:t>
            </a:r>
            <a:r>
              <a:rPr lang="pl-PL" dirty="0" err="1" smtClean="0"/>
              <a:t>purposes</a:t>
            </a:r>
            <a:r>
              <a:rPr lang="pl-PL" dirty="0" smtClean="0"/>
              <a:t> of </a:t>
            </a:r>
            <a:r>
              <a:rPr lang="pl-PL" dirty="0" err="1" smtClean="0"/>
              <a:t>Article</a:t>
            </a:r>
            <a:r>
              <a:rPr lang="pl-PL" dirty="0" smtClean="0"/>
              <a:t> 107(1) TFEU</a:t>
            </a:r>
            <a:endParaRPr lang="en-GB" dirty="0"/>
          </a:p>
        </p:txBody>
      </p:sp>
    </p:spTree>
    <p:extLst>
      <p:ext uri="{BB962C8B-B14F-4D97-AF65-F5344CB8AC3E}">
        <p14:creationId xmlns:p14="http://schemas.microsoft.com/office/powerpoint/2010/main" val="41491656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Neutral</a:t>
            </a:r>
            <a:r>
              <a:rPr lang="pl-PL" dirty="0" smtClean="0"/>
              <a:t> </a:t>
            </a:r>
            <a:r>
              <a:rPr lang="pl-PL" dirty="0" err="1" smtClean="0"/>
              <a:t>measures</a:t>
            </a:r>
            <a:endParaRPr lang="en-GB" dirty="0"/>
          </a:p>
        </p:txBody>
      </p:sp>
      <p:sp>
        <p:nvSpPr>
          <p:cNvPr id="3" name="Symbol zastępczy zawartości 2"/>
          <p:cNvSpPr>
            <a:spLocks noGrp="1"/>
          </p:cNvSpPr>
          <p:nvPr>
            <p:ph idx="1"/>
          </p:nvPr>
        </p:nvSpPr>
        <p:spPr>
          <a:xfrm>
            <a:off x="675862" y="2603500"/>
            <a:ext cx="10754138" cy="3416300"/>
          </a:xfrm>
        </p:spPr>
        <p:txBody>
          <a:bodyPr/>
          <a:lstStyle/>
          <a:p>
            <a:r>
              <a:rPr lang="pl-PL" dirty="0" err="1" smtClean="0"/>
              <a:t>Measures</a:t>
            </a:r>
            <a:r>
              <a:rPr lang="pl-PL" dirty="0" smtClean="0"/>
              <a:t> </a:t>
            </a:r>
            <a:r>
              <a:rPr lang="pl-PL" dirty="0" err="1" smtClean="0"/>
              <a:t>that</a:t>
            </a:r>
            <a:r>
              <a:rPr lang="pl-PL" dirty="0" smtClean="0"/>
              <a:t> </a:t>
            </a:r>
            <a:r>
              <a:rPr lang="pl-PL" dirty="0" err="1" smtClean="0"/>
              <a:t>are</a:t>
            </a:r>
            <a:r>
              <a:rPr lang="pl-PL" dirty="0" smtClean="0"/>
              <a:t> </a:t>
            </a:r>
            <a:r>
              <a:rPr lang="pl-PL" dirty="0" err="1" smtClean="0"/>
              <a:t>either</a:t>
            </a:r>
            <a:r>
              <a:rPr lang="pl-PL" dirty="0" smtClean="0"/>
              <a:t>: </a:t>
            </a:r>
          </a:p>
          <a:p>
            <a:pPr lvl="1"/>
            <a:r>
              <a:rPr lang="pl-PL" dirty="0" err="1" smtClean="0"/>
              <a:t>irrelevant</a:t>
            </a:r>
            <a:r>
              <a:rPr lang="pl-PL" dirty="0" smtClean="0"/>
              <a:t> for the </a:t>
            </a:r>
            <a:r>
              <a:rPr lang="pl-PL" dirty="0" err="1" smtClean="0"/>
              <a:t>purposes</a:t>
            </a:r>
            <a:r>
              <a:rPr lang="pl-PL" dirty="0" smtClean="0"/>
              <a:t> of </a:t>
            </a:r>
            <a:r>
              <a:rPr lang="pl-PL" dirty="0" err="1" smtClean="0"/>
              <a:t>State</a:t>
            </a:r>
            <a:r>
              <a:rPr lang="pl-PL" dirty="0" smtClean="0"/>
              <a:t> </a:t>
            </a:r>
            <a:r>
              <a:rPr lang="pl-PL" dirty="0" err="1" smtClean="0"/>
              <a:t>aid</a:t>
            </a:r>
            <a:r>
              <a:rPr lang="pl-PL" dirty="0" smtClean="0"/>
              <a:t> </a:t>
            </a:r>
            <a:r>
              <a:rPr lang="pl-PL" dirty="0" err="1" smtClean="0"/>
              <a:t>rules</a:t>
            </a:r>
            <a:r>
              <a:rPr lang="pl-PL" dirty="0" smtClean="0"/>
              <a:t>, </a:t>
            </a:r>
            <a:r>
              <a:rPr lang="pl-PL" dirty="0" err="1" smtClean="0"/>
              <a:t>or</a:t>
            </a:r>
            <a:endParaRPr lang="pl-PL" dirty="0" smtClean="0"/>
          </a:p>
          <a:p>
            <a:pPr lvl="1"/>
            <a:r>
              <a:rPr lang="pl-PL" dirty="0" err="1" smtClean="0"/>
              <a:t>correct</a:t>
            </a:r>
            <a:r>
              <a:rPr lang="pl-PL" dirty="0" smtClean="0"/>
              <a:t> a market </a:t>
            </a:r>
            <a:r>
              <a:rPr lang="pl-PL" dirty="0" err="1" smtClean="0"/>
              <a:t>imbalance</a:t>
            </a:r>
            <a:r>
              <a:rPr lang="pl-PL" dirty="0" smtClean="0"/>
              <a:t> of </a:t>
            </a:r>
            <a:r>
              <a:rPr lang="pl-PL" dirty="0" err="1" smtClean="0"/>
              <a:t>some</a:t>
            </a:r>
            <a:r>
              <a:rPr lang="pl-PL" dirty="0" smtClean="0"/>
              <a:t> </a:t>
            </a:r>
            <a:r>
              <a:rPr lang="pl-PL" dirty="0" err="1" smtClean="0"/>
              <a:t>kind</a:t>
            </a:r>
            <a:r>
              <a:rPr lang="pl-PL" dirty="0" smtClean="0"/>
              <a:t>, </a:t>
            </a:r>
            <a:r>
              <a:rPr lang="pl-PL" dirty="0" err="1" smtClean="0"/>
              <a:t>which</a:t>
            </a:r>
            <a:r>
              <a:rPr lang="pl-PL" dirty="0" smtClean="0"/>
              <a:t> </a:t>
            </a:r>
            <a:r>
              <a:rPr lang="pl-PL" dirty="0" err="1" smtClean="0"/>
              <a:t>results</a:t>
            </a:r>
            <a:r>
              <a:rPr lang="pl-PL" dirty="0" smtClean="0"/>
              <a:t> in </a:t>
            </a:r>
            <a:r>
              <a:rPr lang="pl-PL" dirty="0" err="1" smtClean="0"/>
              <a:t>allaying</a:t>
            </a:r>
            <a:r>
              <a:rPr lang="pl-PL" dirty="0" smtClean="0"/>
              <a:t> a </a:t>
            </a:r>
            <a:r>
              <a:rPr lang="pl-PL" dirty="0" err="1" smtClean="0"/>
              <a:t>detriment</a:t>
            </a:r>
            <a:r>
              <a:rPr lang="pl-PL" dirty="0" smtClean="0"/>
              <a:t> of </a:t>
            </a:r>
            <a:r>
              <a:rPr lang="pl-PL" dirty="0" err="1" smtClean="0"/>
              <a:t>some</a:t>
            </a:r>
            <a:r>
              <a:rPr lang="pl-PL" dirty="0" smtClean="0"/>
              <a:t> sort to a ’zero’</a:t>
            </a:r>
          </a:p>
          <a:p>
            <a:r>
              <a:rPr lang="pl-PL" dirty="0" err="1" smtClean="0"/>
              <a:t>Examples</a:t>
            </a:r>
            <a:r>
              <a:rPr lang="pl-PL" dirty="0" smtClean="0"/>
              <a:t> </a:t>
            </a:r>
            <a:r>
              <a:rPr lang="pl-PL" dirty="0" err="1" smtClean="0"/>
              <a:t>include</a:t>
            </a:r>
            <a:r>
              <a:rPr lang="pl-PL" dirty="0" smtClean="0"/>
              <a:t> :</a:t>
            </a:r>
          </a:p>
          <a:p>
            <a:pPr lvl="1"/>
            <a:r>
              <a:rPr lang="pl-PL" dirty="0" err="1" smtClean="0"/>
              <a:t>Members</a:t>
            </a:r>
            <a:r>
              <a:rPr lang="pl-PL" dirty="0" smtClean="0"/>
              <a:t>’ </a:t>
            </a:r>
            <a:r>
              <a:rPr lang="pl-PL" dirty="0" err="1" smtClean="0"/>
              <a:t>company</a:t>
            </a:r>
            <a:r>
              <a:rPr lang="pl-PL" dirty="0" smtClean="0"/>
              <a:t> </a:t>
            </a:r>
            <a:r>
              <a:rPr lang="pl-PL" dirty="0" err="1" smtClean="0"/>
              <a:t>rights</a:t>
            </a:r>
            <a:r>
              <a:rPr lang="pl-PL" dirty="0" smtClean="0"/>
              <a:t> (</a:t>
            </a:r>
            <a:r>
              <a:rPr lang="pl-PL" dirty="0" err="1" smtClean="0"/>
              <a:t>e.g</a:t>
            </a:r>
            <a:r>
              <a:rPr lang="pl-PL" dirty="0" smtClean="0"/>
              <a:t>. the </a:t>
            </a:r>
            <a:r>
              <a:rPr lang="pl-PL" dirty="0" err="1" smtClean="0"/>
              <a:t>right</a:t>
            </a:r>
            <a:r>
              <a:rPr lang="pl-PL" dirty="0" smtClean="0"/>
              <a:t> to </a:t>
            </a:r>
            <a:r>
              <a:rPr lang="pl-PL" dirty="0" err="1" smtClean="0"/>
              <a:t>withdraw</a:t>
            </a:r>
            <a:r>
              <a:rPr lang="pl-PL" dirty="0" smtClean="0"/>
              <a:t> from the </a:t>
            </a:r>
            <a:r>
              <a:rPr lang="pl-PL" dirty="0" err="1" smtClean="0"/>
              <a:t>company</a:t>
            </a:r>
            <a:r>
              <a:rPr lang="pl-PL" dirty="0" smtClean="0"/>
              <a:t>, C-237/04 </a:t>
            </a:r>
            <a:r>
              <a:rPr lang="pl-PL" i="1" dirty="0" err="1" smtClean="0"/>
              <a:t>Enrisorse</a:t>
            </a:r>
            <a:r>
              <a:rPr lang="pl-PL" dirty="0" smtClean="0"/>
              <a:t>)</a:t>
            </a:r>
          </a:p>
          <a:p>
            <a:pPr lvl="1"/>
            <a:r>
              <a:rPr lang="pl-PL" dirty="0" smtClean="0"/>
              <a:t>A grant for </a:t>
            </a:r>
            <a:r>
              <a:rPr lang="pl-PL" dirty="0" err="1" smtClean="0"/>
              <a:t>decontamination</a:t>
            </a:r>
            <a:r>
              <a:rPr lang="pl-PL" dirty="0" smtClean="0"/>
              <a:t> </a:t>
            </a:r>
            <a:r>
              <a:rPr lang="pl-PL" dirty="0" err="1" smtClean="0"/>
              <a:t>due</a:t>
            </a:r>
            <a:r>
              <a:rPr lang="pl-PL" dirty="0" smtClean="0"/>
              <a:t> to </a:t>
            </a:r>
            <a:r>
              <a:rPr lang="pl-PL" dirty="0" err="1" smtClean="0"/>
              <a:t>pollution</a:t>
            </a:r>
            <a:r>
              <a:rPr lang="pl-PL" dirty="0" smtClean="0"/>
              <a:t> of </a:t>
            </a:r>
            <a:r>
              <a:rPr lang="pl-PL" dirty="0" err="1" smtClean="0"/>
              <a:t>an</a:t>
            </a:r>
            <a:r>
              <a:rPr lang="pl-PL" dirty="0" smtClean="0"/>
              <a:t> </a:t>
            </a:r>
            <a:r>
              <a:rPr lang="pl-PL" dirty="0" err="1" smtClean="0"/>
              <a:t>industrial</a:t>
            </a:r>
            <a:r>
              <a:rPr lang="pl-PL" dirty="0" smtClean="0"/>
              <a:t> plot of land, </a:t>
            </a:r>
            <a:r>
              <a:rPr lang="pl-PL" dirty="0" err="1" smtClean="0"/>
              <a:t>where</a:t>
            </a:r>
            <a:r>
              <a:rPr lang="pl-PL" dirty="0" smtClean="0"/>
              <a:t> the </a:t>
            </a:r>
            <a:r>
              <a:rPr lang="pl-PL" dirty="0" err="1" smtClean="0"/>
              <a:t>owner</a:t>
            </a:r>
            <a:r>
              <a:rPr lang="pl-PL" dirty="0" smtClean="0"/>
              <a:t> </a:t>
            </a:r>
            <a:r>
              <a:rPr lang="pl-PL" dirty="0" err="1" smtClean="0"/>
              <a:t>is</a:t>
            </a:r>
            <a:r>
              <a:rPr lang="pl-PL" dirty="0" smtClean="0"/>
              <a:t> </a:t>
            </a:r>
            <a:r>
              <a:rPr lang="pl-PL" dirty="0" err="1" smtClean="0"/>
              <a:t>both</a:t>
            </a:r>
            <a:r>
              <a:rPr lang="pl-PL" dirty="0" smtClean="0"/>
              <a:t> not </a:t>
            </a:r>
            <a:r>
              <a:rPr lang="pl-PL" dirty="0" err="1" smtClean="0"/>
              <a:t>culpable</a:t>
            </a:r>
            <a:r>
              <a:rPr lang="pl-PL" dirty="0" smtClean="0"/>
              <a:t> for the </a:t>
            </a:r>
            <a:r>
              <a:rPr lang="pl-PL" dirty="0" err="1" smtClean="0"/>
              <a:t>pollution</a:t>
            </a:r>
            <a:r>
              <a:rPr lang="pl-PL" dirty="0" smtClean="0"/>
              <a:t> </a:t>
            </a:r>
            <a:r>
              <a:rPr lang="pl-PL" dirty="0" err="1" smtClean="0"/>
              <a:t>itself</a:t>
            </a:r>
            <a:r>
              <a:rPr lang="pl-PL" dirty="0" smtClean="0"/>
              <a:t> and </a:t>
            </a:r>
            <a:r>
              <a:rPr lang="pl-PL" dirty="0" err="1" smtClean="0"/>
              <a:t>has</a:t>
            </a:r>
            <a:r>
              <a:rPr lang="pl-PL" dirty="0" smtClean="0"/>
              <a:t> </a:t>
            </a:r>
            <a:r>
              <a:rPr lang="pl-PL" dirty="0" err="1" smtClean="0"/>
              <a:t>been</a:t>
            </a:r>
            <a:r>
              <a:rPr lang="pl-PL" dirty="0" smtClean="0"/>
              <a:t> </a:t>
            </a:r>
            <a:r>
              <a:rPr lang="pl-PL" dirty="0" err="1" smtClean="0"/>
              <a:t>unaware</a:t>
            </a:r>
            <a:r>
              <a:rPr lang="pl-PL" dirty="0" smtClean="0"/>
              <a:t> </a:t>
            </a:r>
            <a:r>
              <a:rPr lang="pl-PL" dirty="0" err="1" smtClean="0"/>
              <a:t>without</a:t>
            </a:r>
            <a:r>
              <a:rPr lang="pl-PL" dirty="0" smtClean="0"/>
              <a:t> </a:t>
            </a:r>
            <a:r>
              <a:rPr lang="pl-PL" dirty="0" err="1" smtClean="0"/>
              <a:t>fault</a:t>
            </a:r>
            <a:r>
              <a:rPr lang="pl-PL" dirty="0"/>
              <a:t> </a:t>
            </a:r>
            <a:r>
              <a:rPr lang="pl-PL" dirty="0" smtClean="0"/>
              <a:t>on </a:t>
            </a:r>
            <a:r>
              <a:rPr lang="pl-PL" dirty="0" err="1" smtClean="0"/>
              <a:t>his</a:t>
            </a:r>
            <a:r>
              <a:rPr lang="pl-PL" dirty="0" smtClean="0"/>
              <a:t> part of the </a:t>
            </a:r>
            <a:r>
              <a:rPr lang="pl-PL" dirty="0" err="1" smtClean="0"/>
              <a:t>damage</a:t>
            </a:r>
            <a:r>
              <a:rPr lang="pl-PL" dirty="0" smtClean="0"/>
              <a:t> </a:t>
            </a:r>
            <a:r>
              <a:rPr lang="pl-PL" dirty="0" err="1" smtClean="0"/>
              <a:t>before</a:t>
            </a:r>
            <a:r>
              <a:rPr lang="pl-PL" dirty="0" smtClean="0"/>
              <a:t> </a:t>
            </a:r>
            <a:r>
              <a:rPr lang="pl-PL" dirty="0" err="1" smtClean="0"/>
              <a:t>buying</a:t>
            </a:r>
            <a:r>
              <a:rPr lang="pl-PL" dirty="0" smtClean="0"/>
              <a:t> the land </a:t>
            </a:r>
            <a:r>
              <a:rPr lang="pl-PL" dirty="0" err="1" smtClean="0"/>
              <a:t>at</a:t>
            </a:r>
            <a:r>
              <a:rPr lang="pl-PL" dirty="0" smtClean="0"/>
              <a:t> </a:t>
            </a:r>
            <a:r>
              <a:rPr lang="pl-PL" dirty="0" err="1" smtClean="0"/>
              <a:t>issue</a:t>
            </a:r>
            <a:r>
              <a:rPr lang="pl-PL" dirty="0" smtClean="0"/>
              <a:t> (C. </a:t>
            </a:r>
            <a:r>
              <a:rPr lang="pl-PL" dirty="0" err="1" smtClean="0"/>
              <a:t>Quigley</a:t>
            </a:r>
            <a:r>
              <a:rPr lang="pl-PL" dirty="0" smtClean="0"/>
              <a:t>, </a:t>
            </a:r>
            <a:r>
              <a:rPr lang="pl-PL" i="1" dirty="0" smtClean="0"/>
              <a:t>EU </a:t>
            </a:r>
            <a:r>
              <a:rPr lang="pl-PL" i="1" dirty="0" err="1" smtClean="0"/>
              <a:t>State</a:t>
            </a:r>
            <a:r>
              <a:rPr lang="pl-PL" i="1" dirty="0" smtClean="0"/>
              <a:t> </a:t>
            </a:r>
            <a:r>
              <a:rPr lang="pl-PL" i="1" dirty="0" err="1" smtClean="0"/>
              <a:t>aid</a:t>
            </a:r>
            <a:r>
              <a:rPr lang="pl-PL" i="1" dirty="0" smtClean="0"/>
              <a:t> law and policy</a:t>
            </a:r>
            <a:r>
              <a:rPr lang="pl-PL" dirty="0" smtClean="0"/>
              <a:t>, Oxford 2015, p. 24)</a:t>
            </a:r>
            <a:endParaRPr lang="en-GB" dirty="0"/>
          </a:p>
        </p:txBody>
      </p:sp>
    </p:spTree>
    <p:extLst>
      <p:ext uri="{BB962C8B-B14F-4D97-AF65-F5344CB8AC3E}">
        <p14:creationId xmlns:p14="http://schemas.microsoft.com/office/powerpoint/2010/main" val="6703372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Advantageous</a:t>
            </a:r>
            <a:r>
              <a:rPr lang="pl-PL" dirty="0" smtClean="0"/>
              <a:t> </a:t>
            </a:r>
            <a:r>
              <a:rPr lang="pl-PL" dirty="0" err="1" smtClean="0"/>
              <a:t>measures</a:t>
            </a:r>
            <a:endParaRPr lang="en-GB" dirty="0"/>
          </a:p>
        </p:txBody>
      </p:sp>
      <p:sp>
        <p:nvSpPr>
          <p:cNvPr id="3" name="Symbol zastępczy zawartości 2"/>
          <p:cNvSpPr>
            <a:spLocks noGrp="1"/>
          </p:cNvSpPr>
          <p:nvPr>
            <p:ph idx="1"/>
          </p:nvPr>
        </p:nvSpPr>
        <p:spPr>
          <a:xfrm>
            <a:off x="874643" y="2603499"/>
            <a:ext cx="10326757" cy="3608457"/>
          </a:xfrm>
        </p:spPr>
        <p:txBody>
          <a:bodyPr>
            <a:normAutofit lnSpcReduction="10000"/>
          </a:bodyPr>
          <a:lstStyle/>
          <a:p>
            <a:r>
              <a:rPr lang="pl-PL" dirty="0" smtClean="0"/>
              <a:t>Not </a:t>
            </a:r>
            <a:r>
              <a:rPr lang="pl-PL" dirty="0" err="1" smtClean="0"/>
              <a:t>every</a:t>
            </a:r>
            <a:r>
              <a:rPr lang="pl-PL" dirty="0" smtClean="0"/>
              <a:t> benefit </a:t>
            </a:r>
            <a:r>
              <a:rPr lang="pl-PL" dirty="0" err="1" smtClean="0"/>
              <a:t>is</a:t>
            </a:r>
            <a:r>
              <a:rPr lang="pl-PL" dirty="0" smtClean="0"/>
              <a:t> </a:t>
            </a:r>
            <a:r>
              <a:rPr lang="pl-PL" dirty="0" err="1" smtClean="0"/>
              <a:t>an</a:t>
            </a:r>
            <a:r>
              <a:rPr lang="pl-PL" dirty="0" smtClean="0"/>
              <a:t> </a:t>
            </a:r>
            <a:r>
              <a:rPr lang="pl-PL" dirty="0" err="1" smtClean="0"/>
              <a:t>advantage</a:t>
            </a:r>
            <a:r>
              <a:rPr lang="pl-PL" dirty="0" smtClean="0"/>
              <a:t> for the </a:t>
            </a:r>
            <a:r>
              <a:rPr lang="pl-PL" dirty="0" err="1" smtClean="0"/>
              <a:t>purposes</a:t>
            </a:r>
            <a:r>
              <a:rPr lang="pl-PL" dirty="0" smtClean="0"/>
              <a:t> of </a:t>
            </a:r>
            <a:r>
              <a:rPr lang="pl-PL" dirty="0" err="1" smtClean="0"/>
              <a:t>Article</a:t>
            </a:r>
            <a:r>
              <a:rPr lang="pl-PL" dirty="0" smtClean="0"/>
              <a:t> 107(1) TFEU</a:t>
            </a:r>
          </a:p>
          <a:p>
            <a:r>
              <a:rPr lang="pl-PL" dirty="0" smtClean="0"/>
              <a:t>In order for </a:t>
            </a:r>
            <a:r>
              <a:rPr lang="pl-PL" dirty="0" err="1" smtClean="0"/>
              <a:t>it</a:t>
            </a:r>
            <a:r>
              <a:rPr lang="pl-PL" dirty="0" smtClean="0"/>
              <a:t> to be </a:t>
            </a:r>
            <a:r>
              <a:rPr lang="pl-PL" dirty="0" err="1" smtClean="0"/>
              <a:t>so</a:t>
            </a:r>
            <a:r>
              <a:rPr lang="pl-PL" dirty="0" smtClean="0"/>
              <a:t>, the </a:t>
            </a:r>
            <a:r>
              <a:rPr lang="pl-PL" dirty="0" err="1" smtClean="0"/>
              <a:t>advantage</a:t>
            </a:r>
            <a:r>
              <a:rPr lang="pl-PL" dirty="0" smtClean="0"/>
              <a:t> </a:t>
            </a:r>
            <a:r>
              <a:rPr lang="pl-PL" dirty="0" err="1" smtClean="0"/>
              <a:t>has</a:t>
            </a:r>
            <a:r>
              <a:rPr lang="pl-PL" dirty="0" smtClean="0"/>
              <a:t> to be </a:t>
            </a:r>
            <a:r>
              <a:rPr lang="pl-PL" dirty="0" err="1" smtClean="0"/>
              <a:t>obtained</a:t>
            </a:r>
            <a:r>
              <a:rPr lang="pl-PL" dirty="0" smtClean="0"/>
              <a:t> </a:t>
            </a:r>
            <a:r>
              <a:rPr lang="pl-PL" b="1" i="1" u="sng" dirty="0" smtClean="0"/>
              <a:t>not on market </a:t>
            </a:r>
            <a:r>
              <a:rPr lang="pl-PL" b="1" i="1" u="sng" dirty="0" err="1" smtClean="0"/>
              <a:t>conditions</a:t>
            </a:r>
            <a:endParaRPr lang="pl-PL" b="1" i="1" u="sng" dirty="0" smtClean="0"/>
          </a:p>
          <a:p>
            <a:r>
              <a:rPr lang="pl-PL" dirty="0" err="1" smtClean="0"/>
              <a:t>An</a:t>
            </a:r>
            <a:r>
              <a:rPr lang="pl-PL" dirty="0" smtClean="0"/>
              <a:t> </a:t>
            </a:r>
            <a:r>
              <a:rPr lang="pl-PL" dirty="0" err="1" smtClean="0"/>
              <a:t>advantage</a:t>
            </a:r>
            <a:r>
              <a:rPr lang="pl-PL" dirty="0" smtClean="0"/>
              <a:t> </a:t>
            </a:r>
            <a:r>
              <a:rPr lang="pl-PL" dirty="0" err="1" smtClean="0"/>
              <a:t>that</a:t>
            </a:r>
            <a:r>
              <a:rPr lang="pl-PL" dirty="0" smtClean="0"/>
              <a:t> </a:t>
            </a:r>
            <a:r>
              <a:rPr lang="pl-PL" i="1" dirty="0" smtClean="0"/>
              <a:t>was </a:t>
            </a:r>
            <a:r>
              <a:rPr lang="pl-PL" dirty="0" err="1" smtClean="0"/>
              <a:t>obtained</a:t>
            </a:r>
            <a:r>
              <a:rPr lang="pl-PL" dirty="0" smtClean="0"/>
              <a:t> on market </a:t>
            </a:r>
            <a:r>
              <a:rPr lang="pl-PL" dirty="0" err="1" smtClean="0"/>
              <a:t>conditions</a:t>
            </a:r>
            <a:r>
              <a:rPr lang="pl-PL" dirty="0" smtClean="0"/>
              <a:t> </a:t>
            </a:r>
            <a:r>
              <a:rPr lang="pl-PL" dirty="0" err="1" smtClean="0"/>
              <a:t>is</a:t>
            </a:r>
            <a:r>
              <a:rPr lang="pl-PL" dirty="0" smtClean="0"/>
              <a:t> no </a:t>
            </a:r>
            <a:r>
              <a:rPr lang="pl-PL" dirty="0" err="1" smtClean="0"/>
              <a:t>State</a:t>
            </a:r>
            <a:r>
              <a:rPr lang="pl-PL" dirty="0" smtClean="0"/>
              <a:t> </a:t>
            </a:r>
            <a:r>
              <a:rPr lang="pl-PL" dirty="0" err="1" smtClean="0"/>
              <a:t>aid</a:t>
            </a:r>
            <a:endParaRPr lang="pl-PL" dirty="0" smtClean="0"/>
          </a:p>
          <a:p>
            <a:r>
              <a:rPr lang="pl-PL" dirty="0" err="1" smtClean="0"/>
              <a:t>Examples</a:t>
            </a:r>
            <a:r>
              <a:rPr lang="pl-PL" dirty="0" smtClean="0"/>
              <a:t> </a:t>
            </a:r>
            <a:r>
              <a:rPr lang="pl-PL" dirty="0" err="1" smtClean="0"/>
              <a:t>include</a:t>
            </a:r>
            <a:r>
              <a:rPr lang="pl-PL" dirty="0" smtClean="0"/>
              <a:t>:</a:t>
            </a:r>
          </a:p>
          <a:p>
            <a:pPr lvl="1"/>
            <a:r>
              <a:rPr lang="pl-PL" dirty="0" smtClean="0"/>
              <a:t>A </a:t>
            </a:r>
            <a:r>
              <a:rPr lang="pl-PL" dirty="0" err="1" smtClean="0"/>
              <a:t>loan</a:t>
            </a:r>
            <a:r>
              <a:rPr lang="pl-PL" dirty="0" smtClean="0"/>
              <a:t> with a </a:t>
            </a:r>
            <a:r>
              <a:rPr lang="pl-PL" dirty="0" err="1" smtClean="0"/>
              <a:t>rate</a:t>
            </a:r>
            <a:r>
              <a:rPr lang="pl-PL" dirty="0" smtClean="0"/>
              <a:t> and </a:t>
            </a:r>
            <a:r>
              <a:rPr lang="pl-PL" dirty="0" err="1" smtClean="0"/>
              <a:t>collateral</a:t>
            </a:r>
            <a:r>
              <a:rPr lang="pl-PL" dirty="0" smtClean="0"/>
              <a:t> </a:t>
            </a:r>
            <a:r>
              <a:rPr lang="pl-PL" dirty="0" err="1" smtClean="0"/>
              <a:t>that</a:t>
            </a:r>
            <a:r>
              <a:rPr lang="pl-PL" dirty="0" smtClean="0"/>
              <a:t> </a:t>
            </a:r>
            <a:r>
              <a:rPr lang="pl-PL" dirty="0" err="1" smtClean="0"/>
              <a:t>are</a:t>
            </a:r>
            <a:r>
              <a:rPr lang="pl-PL" dirty="0" smtClean="0"/>
              <a:t> </a:t>
            </a:r>
            <a:r>
              <a:rPr lang="pl-PL" dirty="0" err="1" smtClean="0"/>
              <a:t>within</a:t>
            </a:r>
            <a:r>
              <a:rPr lang="pl-PL" dirty="0" smtClean="0"/>
              <a:t> </a:t>
            </a:r>
            <a:r>
              <a:rPr lang="pl-PL" dirty="0" err="1" smtClean="0"/>
              <a:t>range</a:t>
            </a:r>
            <a:r>
              <a:rPr lang="pl-PL" dirty="0" smtClean="0"/>
              <a:t> of </a:t>
            </a:r>
            <a:r>
              <a:rPr lang="pl-PL" dirty="0" err="1" smtClean="0"/>
              <a:t>those</a:t>
            </a:r>
            <a:r>
              <a:rPr lang="pl-PL" dirty="0" smtClean="0"/>
              <a:t> </a:t>
            </a:r>
            <a:r>
              <a:rPr lang="pl-PL" dirty="0" err="1" smtClean="0"/>
              <a:t>granted</a:t>
            </a:r>
            <a:r>
              <a:rPr lang="pl-PL" dirty="0" smtClean="0"/>
              <a:t> by market </a:t>
            </a:r>
            <a:r>
              <a:rPr lang="pl-PL" dirty="0" err="1" smtClean="0"/>
              <a:t>participants</a:t>
            </a:r>
            <a:endParaRPr lang="pl-PL" dirty="0" smtClean="0"/>
          </a:p>
          <a:p>
            <a:pPr lvl="1"/>
            <a:r>
              <a:rPr lang="pl-PL" dirty="0" smtClean="0"/>
              <a:t>A </a:t>
            </a:r>
            <a:r>
              <a:rPr lang="pl-PL" dirty="0" err="1" smtClean="0"/>
              <a:t>guarantee</a:t>
            </a:r>
            <a:r>
              <a:rPr lang="pl-PL" dirty="0" smtClean="0"/>
              <a:t> with </a:t>
            </a:r>
            <a:r>
              <a:rPr lang="pl-PL" dirty="0" err="1" smtClean="0"/>
              <a:t>an</a:t>
            </a:r>
            <a:r>
              <a:rPr lang="pl-PL" dirty="0" smtClean="0"/>
              <a:t> </a:t>
            </a:r>
            <a:r>
              <a:rPr lang="pl-PL" dirty="0" err="1" smtClean="0"/>
              <a:t>appropriate</a:t>
            </a:r>
            <a:r>
              <a:rPr lang="pl-PL" dirty="0" smtClean="0"/>
              <a:t> market </a:t>
            </a:r>
            <a:r>
              <a:rPr lang="pl-PL" dirty="0" err="1" smtClean="0"/>
              <a:t>premium</a:t>
            </a:r>
            <a:endParaRPr lang="pl-PL" dirty="0" smtClean="0"/>
          </a:p>
          <a:p>
            <a:pPr lvl="1"/>
            <a:r>
              <a:rPr lang="pl-PL" dirty="0" smtClean="0"/>
              <a:t>A </a:t>
            </a:r>
            <a:r>
              <a:rPr lang="pl-PL" dirty="0" err="1" smtClean="0"/>
              <a:t>capital</a:t>
            </a:r>
            <a:r>
              <a:rPr lang="pl-PL" dirty="0" smtClean="0"/>
              <a:t> </a:t>
            </a:r>
            <a:r>
              <a:rPr lang="pl-PL" dirty="0" err="1" smtClean="0"/>
              <a:t>injection</a:t>
            </a:r>
            <a:r>
              <a:rPr lang="pl-PL" dirty="0" smtClean="0"/>
              <a:t> </a:t>
            </a:r>
            <a:r>
              <a:rPr lang="pl-PL" dirty="0" err="1" smtClean="0"/>
              <a:t>where</a:t>
            </a:r>
            <a:r>
              <a:rPr lang="pl-PL" dirty="0" smtClean="0"/>
              <a:t> </a:t>
            </a:r>
            <a:r>
              <a:rPr lang="pl-PL" dirty="0" err="1" smtClean="0"/>
              <a:t>such</a:t>
            </a:r>
            <a:r>
              <a:rPr lang="pl-PL" dirty="0" smtClean="0"/>
              <a:t> </a:t>
            </a:r>
            <a:r>
              <a:rPr lang="pl-PL" dirty="0" err="1" smtClean="0"/>
              <a:t>an</a:t>
            </a:r>
            <a:r>
              <a:rPr lang="pl-PL" dirty="0" smtClean="0"/>
              <a:t> </a:t>
            </a:r>
            <a:r>
              <a:rPr lang="pl-PL" dirty="0" err="1" smtClean="0"/>
              <a:t>injection</a:t>
            </a:r>
            <a:r>
              <a:rPr lang="pl-PL" dirty="0" smtClean="0"/>
              <a:t> </a:t>
            </a:r>
            <a:r>
              <a:rPr lang="pl-PL" dirty="0" err="1" smtClean="0"/>
              <a:t>will</a:t>
            </a:r>
            <a:r>
              <a:rPr lang="pl-PL" dirty="0" smtClean="0"/>
              <a:t> </a:t>
            </a:r>
            <a:r>
              <a:rPr lang="pl-PL" dirty="0" err="1" smtClean="0"/>
              <a:t>lead</a:t>
            </a:r>
            <a:r>
              <a:rPr lang="pl-PL" dirty="0" smtClean="0"/>
              <a:t> to a </a:t>
            </a:r>
            <a:r>
              <a:rPr lang="pl-PL" dirty="0" err="1" smtClean="0"/>
              <a:t>greater</a:t>
            </a:r>
            <a:r>
              <a:rPr lang="pl-PL" dirty="0" smtClean="0"/>
              <a:t> return from equity</a:t>
            </a:r>
          </a:p>
          <a:p>
            <a:pPr lvl="1"/>
            <a:r>
              <a:rPr lang="pl-PL" dirty="0" err="1" smtClean="0"/>
              <a:t>Deferred</a:t>
            </a:r>
            <a:r>
              <a:rPr lang="pl-PL" dirty="0" smtClean="0"/>
              <a:t> </a:t>
            </a:r>
            <a:r>
              <a:rPr lang="pl-PL" dirty="0" err="1" smtClean="0"/>
              <a:t>payment</a:t>
            </a:r>
            <a:r>
              <a:rPr lang="pl-PL" dirty="0" smtClean="0"/>
              <a:t> </a:t>
            </a:r>
            <a:r>
              <a:rPr lang="pl-PL" dirty="0" err="1" smtClean="0"/>
              <a:t>or</a:t>
            </a:r>
            <a:r>
              <a:rPr lang="pl-PL" dirty="0" smtClean="0"/>
              <a:t> </a:t>
            </a:r>
            <a:r>
              <a:rPr lang="pl-PL" dirty="0" err="1"/>
              <a:t>d</a:t>
            </a:r>
            <a:r>
              <a:rPr lang="pl-PL" dirty="0" err="1" smtClean="0"/>
              <a:t>ebt</a:t>
            </a:r>
            <a:r>
              <a:rPr lang="pl-PL" dirty="0" smtClean="0"/>
              <a:t> </a:t>
            </a:r>
            <a:r>
              <a:rPr lang="pl-PL" dirty="0" err="1" smtClean="0"/>
              <a:t>write</a:t>
            </a:r>
            <a:r>
              <a:rPr lang="pl-PL" dirty="0" smtClean="0"/>
              <a:t>-off, </a:t>
            </a:r>
            <a:r>
              <a:rPr lang="pl-PL" dirty="0" err="1" smtClean="0"/>
              <a:t>where</a:t>
            </a:r>
            <a:r>
              <a:rPr lang="pl-PL" dirty="0" smtClean="0"/>
              <a:t> </a:t>
            </a:r>
            <a:r>
              <a:rPr lang="pl-PL" dirty="0" err="1" smtClean="0"/>
              <a:t>it</a:t>
            </a:r>
            <a:r>
              <a:rPr lang="pl-PL" dirty="0" smtClean="0"/>
              <a:t> </a:t>
            </a:r>
            <a:r>
              <a:rPr lang="pl-PL" dirty="0" err="1" smtClean="0"/>
              <a:t>would</a:t>
            </a:r>
            <a:r>
              <a:rPr lang="pl-PL" dirty="0" smtClean="0"/>
              <a:t> </a:t>
            </a:r>
            <a:r>
              <a:rPr lang="pl-PL" dirty="0" err="1" smtClean="0"/>
              <a:t>lead</a:t>
            </a:r>
            <a:r>
              <a:rPr lang="pl-PL" dirty="0" smtClean="0"/>
              <a:t> to </a:t>
            </a:r>
            <a:r>
              <a:rPr lang="pl-PL" dirty="0" err="1" smtClean="0"/>
              <a:t>an</a:t>
            </a:r>
            <a:r>
              <a:rPr lang="pl-PL" dirty="0" smtClean="0"/>
              <a:t> </a:t>
            </a:r>
            <a:r>
              <a:rPr lang="pl-PL" dirty="0" err="1" smtClean="0"/>
              <a:t>overall</a:t>
            </a:r>
            <a:r>
              <a:rPr lang="pl-PL" dirty="0" smtClean="0"/>
              <a:t> </a:t>
            </a:r>
            <a:r>
              <a:rPr lang="pl-PL" dirty="0" err="1" smtClean="0"/>
              <a:t>greater</a:t>
            </a:r>
            <a:r>
              <a:rPr lang="pl-PL" dirty="0" smtClean="0"/>
              <a:t> </a:t>
            </a:r>
            <a:r>
              <a:rPr lang="pl-PL" dirty="0" err="1" smtClean="0"/>
              <a:t>percentage</a:t>
            </a:r>
            <a:r>
              <a:rPr lang="pl-PL" dirty="0" smtClean="0"/>
              <a:t> of </a:t>
            </a:r>
            <a:r>
              <a:rPr lang="pl-PL" dirty="0" err="1" smtClean="0"/>
              <a:t>claims</a:t>
            </a:r>
            <a:r>
              <a:rPr lang="pl-PL" dirty="0" smtClean="0"/>
              <a:t> </a:t>
            </a:r>
            <a:r>
              <a:rPr lang="pl-PL" dirty="0" err="1" smtClean="0"/>
              <a:t>having</a:t>
            </a:r>
            <a:r>
              <a:rPr lang="pl-PL" dirty="0" smtClean="0"/>
              <a:t> </a:t>
            </a:r>
            <a:r>
              <a:rPr lang="pl-PL" dirty="0" err="1" smtClean="0"/>
              <a:t>been</a:t>
            </a:r>
            <a:r>
              <a:rPr lang="pl-PL" dirty="0" smtClean="0"/>
              <a:t> </a:t>
            </a:r>
            <a:r>
              <a:rPr lang="pl-PL" dirty="0" err="1" smtClean="0"/>
              <a:t>paid</a:t>
            </a:r>
            <a:endParaRPr lang="pl-PL" dirty="0" smtClean="0"/>
          </a:p>
          <a:p>
            <a:pPr lvl="1"/>
            <a:r>
              <a:rPr lang="pl-PL" dirty="0" smtClean="0"/>
              <a:t>A </a:t>
            </a:r>
            <a:r>
              <a:rPr lang="pl-PL" dirty="0" err="1" smtClean="0"/>
              <a:t>contract</a:t>
            </a:r>
            <a:r>
              <a:rPr lang="pl-PL" dirty="0" smtClean="0"/>
              <a:t> </a:t>
            </a:r>
            <a:r>
              <a:rPr lang="pl-PL" dirty="0" err="1" smtClean="0"/>
              <a:t>entered</a:t>
            </a:r>
            <a:r>
              <a:rPr lang="pl-PL" dirty="0" smtClean="0"/>
              <a:t> </a:t>
            </a:r>
            <a:r>
              <a:rPr lang="pl-PL" dirty="0" err="1" smtClean="0"/>
              <a:t>into</a:t>
            </a:r>
            <a:r>
              <a:rPr lang="pl-PL" dirty="0" smtClean="0"/>
              <a:t> with a party </a:t>
            </a:r>
            <a:r>
              <a:rPr lang="pl-PL" dirty="0" err="1" smtClean="0"/>
              <a:t>chosen</a:t>
            </a:r>
            <a:r>
              <a:rPr lang="pl-PL" dirty="0" smtClean="0"/>
              <a:t> </a:t>
            </a:r>
            <a:r>
              <a:rPr lang="pl-PL" dirty="0" err="1" smtClean="0"/>
              <a:t>over</a:t>
            </a:r>
            <a:r>
              <a:rPr lang="pl-PL" dirty="0" smtClean="0"/>
              <a:t> a public tender</a:t>
            </a:r>
            <a:endParaRPr lang="en-GB" dirty="0"/>
          </a:p>
        </p:txBody>
      </p:sp>
    </p:spTree>
    <p:extLst>
      <p:ext uri="{BB962C8B-B14F-4D97-AF65-F5344CB8AC3E}">
        <p14:creationId xmlns:p14="http://schemas.microsoft.com/office/powerpoint/2010/main" val="41152862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Unmarketlike</a:t>
            </a:r>
            <a:r>
              <a:rPr lang="pl-PL" dirty="0" smtClean="0"/>
              <a:t> </a:t>
            </a:r>
            <a:r>
              <a:rPr lang="pl-PL" dirty="0" err="1" smtClean="0"/>
              <a:t>advantage</a:t>
            </a:r>
            <a:endParaRPr lang="en-GB" dirty="0"/>
          </a:p>
        </p:txBody>
      </p:sp>
      <p:sp>
        <p:nvSpPr>
          <p:cNvPr id="3" name="Symbol zastępczy zawartości 2"/>
          <p:cNvSpPr>
            <a:spLocks noGrp="1"/>
          </p:cNvSpPr>
          <p:nvPr>
            <p:ph idx="1"/>
          </p:nvPr>
        </p:nvSpPr>
        <p:spPr/>
        <p:txBody>
          <a:bodyPr/>
          <a:lstStyle/>
          <a:p>
            <a:r>
              <a:rPr lang="pl-PL" dirty="0" smtClean="0"/>
              <a:t>For the </a:t>
            </a:r>
            <a:r>
              <a:rPr lang="pl-PL" dirty="0" err="1" smtClean="0"/>
              <a:t>purposes</a:t>
            </a:r>
            <a:r>
              <a:rPr lang="pl-PL" dirty="0" smtClean="0"/>
              <a:t> of </a:t>
            </a:r>
            <a:r>
              <a:rPr lang="pl-PL" dirty="0" err="1" smtClean="0"/>
              <a:t>Article</a:t>
            </a:r>
            <a:r>
              <a:rPr lang="pl-PL" dirty="0" smtClean="0"/>
              <a:t> 107(1) TFEU:</a:t>
            </a:r>
          </a:p>
          <a:p>
            <a:r>
              <a:rPr lang="pl-PL" dirty="0" smtClean="0"/>
              <a:t>„</a:t>
            </a:r>
            <a:r>
              <a:rPr lang="en-US" dirty="0" smtClean="0"/>
              <a:t>Whenever </a:t>
            </a:r>
            <a:r>
              <a:rPr lang="en-US" dirty="0"/>
              <a:t>the financial situation of an undertaking is improved as a result of State </a:t>
            </a:r>
            <a:r>
              <a:rPr lang="en-US" dirty="0" smtClean="0"/>
              <a:t>intervention </a:t>
            </a:r>
            <a:r>
              <a:rPr lang="en-US" dirty="0"/>
              <a:t>on terms differing from normal market conditions, an advantage is </a:t>
            </a:r>
            <a:r>
              <a:rPr lang="en-US" dirty="0" smtClean="0"/>
              <a:t>present</a:t>
            </a:r>
            <a:r>
              <a:rPr lang="pl-PL" dirty="0" smtClean="0"/>
              <a:t>”</a:t>
            </a:r>
            <a:endParaRPr lang="en-GB" dirty="0"/>
          </a:p>
        </p:txBody>
      </p:sp>
    </p:spTree>
    <p:extLst>
      <p:ext uri="{BB962C8B-B14F-4D97-AF65-F5344CB8AC3E}">
        <p14:creationId xmlns:p14="http://schemas.microsoft.com/office/powerpoint/2010/main" val="32814692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Effects-based</a:t>
            </a:r>
            <a:r>
              <a:rPr lang="pl-PL" dirty="0" smtClean="0"/>
              <a:t> </a:t>
            </a:r>
            <a:r>
              <a:rPr lang="pl-PL" dirty="0" err="1" smtClean="0"/>
              <a:t>approach</a:t>
            </a:r>
            <a:endParaRPr lang="en-GB" dirty="0"/>
          </a:p>
        </p:txBody>
      </p:sp>
      <p:sp>
        <p:nvSpPr>
          <p:cNvPr id="3" name="Symbol zastępczy zawartości 2"/>
          <p:cNvSpPr>
            <a:spLocks noGrp="1"/>
          </p:cNvSpPr>
          <p:nvPr>
            <p:ph idx="1"/>
          </p:nvPr>
        </p:nvSpPr>
        <p:spPr/>
        <p:txBody>
          <a:bodyPr/>
          <a:lstStyle/>
          <a:p>
            <a:r>
              <a:rPr lang="en-US" dirty="0"/>
              <a:t>Only the effect of the measure on the undertaking is relevant, and not the cause or the objective of the State </a:t>
            </a:r>
            <a:r>
              <a:rPr lang="en-US" dirty="0" smtClean="0"/>
              <a:t>intervention</a:t>
            </a:r>
            <a:endParaRPr lang="pl-PL" dirty="0" smtClean="0"/>
          </a:p>
          <a:p>
            <a:r>
              <a:rPr lang="en-US" dirty="0"/>
              <a:t>the financial situation of the undertaking following the measure should be compared with its financial situation if the measure had not been </a:t>
            </a:r>
            <a:r>
              <a:rPr lang="en-US" dirty="0" smtClean="0"/>
              <a:t>taken</a:t>
            </a:r>
            <a:endParaRPr lang="pl-PL" dirty="0" smtClean="0"/>
          </a:p>
          <a:p>
            <a:r>
              <a:rPr lang="en-US" dirty="0"/>
              <a:t>Since only the effect of the measure on the undertaking matters, it is irrelevant whether the advantage is compulsory for the undertaking in that it could not avoid or refuse it</a:t>
            </a:r>
            <a:endParaRPr lang="en-GB" dirty="0"/>
          </a:p>
        </p:txBody>
      </p:sp>
    </p:spTree>
    <p:extLst>
      <p:ext uri="{BB962C8B-B14F-4D97-AF65-F5344CB8AC3E}">
        <p14:creationId xmlns:p14="http://schemas.microsoft.com/office/powerpoint/2010/main" val="14967399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Effects-based</a:t>
            </a:r>
            <a:r>
              <a:rPr lang="pl-PL" dirty="0" smtClean="0"/>
              <a:t> </a:t>
            </a:r>
            <a:r>
              <a:rPr lang="pl-PL" dirty="0" err="1" smtClean="0"/>
              <a:t>approach</a:t>
            </a:r>
            <a:r>
              <a:rPr lang="pl-PL" dirty="0" smtClean="0"/>
              <a:t>, </a:t>
            </a:r>
            <a:r>
              <a:rPr lang="pl-PL" dirty="0" err="1" smtClean="0"/>
              <a:t>cont</a:t>
            </a:r>
            <a:r>
              <a:rPr lang="pl-PL" dirty="0" smtClean="0"/>
              <a:t>.</a:t>
            </a:r>
            <a:endParaRPr lang="en-GB" dirty="0"/>
          </a:p>
        </p:txBody>
      </p:sp>
      <p:sp>
        <p:nvSpPr>
          <p:cNvPr id="3" name="Symbol zastępczy zawartości 2"/>
          <p:cNvSpPr>
            <a:spLocks noGrp="1"/>
          </p:cNvSpPr>
          <p:nvPr>
            <p:ph idx="1"/>
          </p:nvPr>
        </p:nvSpPr>
        <p:spPr/>
        <p:txBody>
          <a:bodyPr/>
          <a:lstStyle/>
          <a:p>
            <a:r>
              <a:rPr lang="pl-PL" dirty="0" smtClean="0"/>
              <a:t>As </a:t>
            </a:r>
            <a:r>
              <a:rPr lang="pl-PL" dirty="0" err="1" smtClean="0"/>
              <a:t>it</a:t>
            </a:r>
            <a:r>
              <a:rPr lang="pl-PL" dirty="0" smtClean="0"/>
              <a:t> </a:t>
            </a:r>
            <a:r>
              <a:rPr lang="pl-PL" dirty="0" err="1" smtClean="0"/>
              <a:t>is</a:t>
            </a:r>
            <a:r>
              <a:rPr lang="pl-PL" dirty="0" smtClean="0"/>
              <a:t> the norm with </a:t>
            </a:r>
            <a:r>
              <a:rPr lang="pl-PL" dirty="0" err="1" smtClean="0"/>
              <a:t>State</a:t>
            </a:r>
            <a:r>
              <a:rPr lang="pl-PL" dirty="0" smtClean="0"/>
              <a:t> </a:t>
            </a:r>
            <a:r>
              <a:rPr lang="pl-PL" dirty="0" err="1" smtClean="0"/>
              <a:t>aid</a:t>
            </a:r>
            <a:r>
              <a:rPr lang="pl-PL" dirty="0" smtClean="0"/>
              <a:t> </a:t>
            </a:r>
            <a:r>
              <a:rPr lang="pl-PL" dirty="0" err="1" smtClean="0"/>
              <a:t>measures</a:t>
            </a:r>
            <a:r>
              <a:rPr lang="pl-PL" dirty="0" smtClean="0"/>
              <a:t>, the form of </a:t>
            </a:r>
            <a:r>
              <a:rPr lang="pl-PL" dirty="0" err="1" smtClean="0"/>
              <a:t>an</a:t>
            </a:r>
            <a:r>
              <a:rPr lang="pl-PL" dirty="0" smtClean="0"/>
              <a:t> </a:t>
            </a:r>
            <a:r>
              <a:rPr lang="pl-PL" dirty="0" err="1" smtClean="0"/>
              <a:t>advantage</a:t>
            </a:r>
            <a:r>
              <a:rPr lang="pl-PL" dirty="0" smtClean="0"/>
              <a:t> </a:t>
            </a:r>
            <a:r>
              <a:rPr lang="pl-PL" dirty="0" err="1" smtClean="0"/>
              <a:t>is</a:t>
            </a:r>
            <a:r>
              <a:rPr lang="pl-PL" dirty="0" smtClean="0"/>
              <a:t> </a:t>
            </a:r>
            <a:r>
              <a:rPr lang="pl-PL" dirty="0" err="1" smtClean="0"/>
              <a:t>irrelevant</a:t>
            </a:r>
            <a:endParaRPr lang="pl-PL" dirty="0" smtClean="0"/>
          </a:p>
          <a:p>
            <a:r>
              <a:rPr lang="pl-PL" dirty="0" smtClean="0"/>
              <a:t>Both </a:t>
            </a:r>
            <a:r>
              <a:rPr lang="pl-PL" dirty="0" err="1" smtClean="0"/>
              <a:t>positive</a:t>
            </a:r>
            <a:r>
              <a:rPr lang="pl-PL" dirty="0" smtClean="0"/>
              <a:t> </a:t>
            </a:r>
            <a:r>
              <a:rPr lang="pl-PL" dirty="0" err="1" smtClean="0"/>
              <a:t>measures</a:t>
            </a:r>
            <a:r>
              <a:rPr lang="pl-PL" dirty="0" smtClean="0"/>
              <a:t> and relief from </a:t>
            </a:r>
            <a:r>
              <a:rPr lang="pl-PL" dirty="0" err="1" smtClean="0"/>
              <a:t>burdens</a:t>
            </a:r>
            <a:endParaRPr lang="pl-PL" dirty="0" smtClean="0"/>
          </a:p>
          <a:p>
            <a:r>
              <a:rPr lang="en-US" dirty="0"/>
              <a:t>The existence of an advantage is not ruled out by the mere fact that competing undertakings in other Member States are in a more </a:t>
            </a:r>
            <a:r>
              <a:rPr lang="en-US" dirty="0" err="1"/>
              <a:t>favourable</a:t>
            </a:r>
            <a:r>
              <a:rPr lang="en-US" dirty="0"/>
              <a:t> position, </a:t>
            </a:r>
            <a:r>
              <a:rPr lang="en-US" dirty="0" smtClean="0"/>
              <a:t>because </a:t>
            </a:r>
            <a:r>
              <a:rPr lang="en-US" dirty="0"/>
              <a:t>the notion of advantage is based on an analysis of the financial situation of an undertaking in its own legal and factual context with and without the particular measure</a:t>
            </a:r>
            <a:endParaRPr lang="en-GB" dirty="0"/>
          </a:p>
        </p:txBody>
      </p:sp>
    </p:spTree>
    <p:extLst>
      <p:ext uri="{BB962C8B-B14F-4D97-AF65-F5344CB8AC3E}">
        <p14:creationId xmlns:p14="http://schemas.microsoft.com/office/powerpoint/2010/main" val="419499150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Jon (sala konferencyjna)">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196</TotalTime>
  <Words>1417</Words>
  <Application>Microsoft Office PowerPoint</Application>
  <PresentationFormat>Panoramiczny</PresentationFormat>
  <Paragraphs>84</Paragraphs>
  <Slides>18</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18</vt:i4>
      </vt:variant>
    </vt:vector>
  </HeadingPairs>
  <TitlesOfParts>
    <vt:vector size="22" baseType="lpstr">
      <vt:lpstr>Arial</vt:lpstr>
      <vt:lpstr>Century Gothic</vt:lpstr>
      <vt:lpstr>Wingdings 3</vt:lpstr>
      <vt:lpstr>Jon (sala konferencyjna)</vt:lpstr>
      <vt:lpstr>ADVANTAGE</vt:lpstr>
      <vt:lpstr>Advantage</vt:lpstr>
      <vt:lpstr>Absence of an advantage for the purposes of Article 107(1) TFEU</vt:lpstr>
      <vt:lpstr>Detrimental measures</vt:lpstr>
      <vt:lpstr>Neutral measures</vt:lpstr>
      <vt:lpstr>Advantageous measures</vt:lpstr>
      <vt:lpstr>Unmarketlike advantage</vt:lpstr>
      <vt:lpstr>Effects-based approach</vt:lpstr>
      <vt:lpstr>Effects-based approach, cont.</vt:lpstr>
      <vt:lpstr>Assessing market conditions</vt:lpstr>
      <vt:lpstr>Assessing market conditions, cont.</vt:lpstr>
      <vt:lpstr>Methods of assessing market conditions </vt:lpstr>
      <vt:lpstr>Pari passu investment</vt:lpstr>
      <vt:lpstr>Tender</vt:lpstr>
      <vt:lpstr>Benchmarking</vt:lpstr>
      <vt:lpstr>Expert valuation</vt:lpstr>
      <vt:lpstr>Advantage and the amount of aid </vt:lpstr>
      <vt:lpstr>Direct and indirect advantages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ADVANTAGE</dc:title>
  <dc:creator>Łukasz Stępkowski</dc:creator>
  <cp:lastModifiedBy>Łukasz Stępkowski</cp:lastModifiedBy>
  <cp:revision>18</cp:revision>
  <dcterms:created xsi:type="dcterms:W3CDTF">2016-10-24T17:18:06Z</dcterms:created>
  <dcterms:modified xsi:type="dcterms:W3CDTF">2016-10-24T20:38:39Z</dcterms:modified>
</cp:coreProperties>
</file>