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8" r:id="rId2"/>
    <p:sldId id="329" r:id="rId3"/>
    <p:sldId id="339" r:id="rId4"/>
    <p:sldId id="341" r:id="rId5"/>
    <p:sldId id="332" r:id="rId6"/>
    <p:sldId id="342" r:id="rId7"/>
    <p:sldId id="331" r:id="rId8"/>
    <p:sldId id="333" r:id="rId9"/>
    <p:sldId id="334" r:id="rId10"/>
    <p:sldId id="335" r:id="rId11"/>
    <p:sldId id="337" r:id="rId12"/>
    <p:sldId id="343" r:id="rId13"/>
    <p:sldId id="344" r:id="rId14"/>
    <p:sldId id="336" r:id="rId15"/>
  </p:sldIdLst>
  <p:sldSz cx="12188825" cy="6858000"/>
  <p:notesSz cx="6858000" cy="9144000"/>
  <p:custDataLst>
    <p:tags r:id="rId18"/>
  </p:custDataLst>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9" autoAdjust="0"/>
  </p:normalViewPr>
  <p:slideViewPr>
    <p:cSldViewPr showGuides="1">
      <p:cViewPr varScale="1">
        <p:scale>
          <a:sx n="64" d="100"/>
          <a:sy n="64" d="100"/>
        </p:scale>
        <p:origin x="712" y="48"/>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dirty="0"/>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2481DD6-22C6-4DC2-9A0D-6907C004742D}" type="datetime1">
              <a:rPr lang="pl-PL" smtClean="0"/>
              <a:t>18.04.2023</a:t>
            </a:fld>
            <a:endParaRPr lang="pl-PL"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dirty="0"/>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F8ED99B-9732-49FC-9C16-B56FEB1B1092}" type="slidenum">
              <a:rPr lang="pl-PL" smtClean="0"/>
              <a:t>‹#›</a:t>
            </a:fld>
            <a:endParaRPr lang="pl-PL"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l-PL" noProof="0" dirty="0"/>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65E67E-C67D-4F2B-9C4B-D672DF54DEB3}" type="datetime1">
              <a:rPr lang="pl-PL" smtClean="0"/>
              <a:pPr/>
              <a:t>18.04.2023</a:t>
            </a:fld>
            <a:endParaRPr lang="pl-PL" dirty="0"/>
          </a:p>
        </p:txBody>
      </p:sp>
      <p:sp>
        <p:nvSpPr>
          <p:cNvPr id="4" name="Obraz slajdu — symbol zastępczy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pl-PL" noProof="0" dirty="0"/>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l-PL" noProof="0" dirty="0"/>
              <a:t>Edytuj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l-PL" noProof="0" dirty="0"/>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pl-PL" noProof="0" smtClean="0"/>
              <a:t>‹#›</a:t>
            </a:fld>
            <a:endParaRPr lang="pl-PL"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F93199CD-3E1B-4AE6-990F-76F925F5EA9F}" type="slidenum">
              <a:rPr lang="pl-PL" smtClean="0"/>
              <a:t>1</a:t>
            </a:fld>
            <a:endParaRPr lang="pl-PL" dirty="0"/>
          </a:p>
        </p:txBody>
      </p:sp>
    </p:spTree>
    <p:extLst>
      <p:ext uri="{BB962C8B-B14F-4D97-AF65-F5344CB8AC3E}">
        <p14:creationId xmlns:p14="http://schemas.microsoft.com/office/powerpoint/2010/main" val="3731103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F93199CD-3E1B-4AE6-990F-76F925F5EA9F}" type="slidenum">
              <a:rPr lang="pl-PL" smtClean="0"/>
              <a:t>2</a:t>
            </a:fld>
            <a:endParaRPr lang="pl-PL" dirty="0"/>
          </a:p>
        </p:txBody>
      </p:sp>
    </p:spTree>
    <p:extLst>
      <p:ext uri="{BB962C8B-B14F-4D97-AF65-F5344CB8AC3E}">
        <p14:creationId xmlns:p14="http://schemas.microsoft.com/office/powerpoint/2010/main" val="112741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F93199CD-3E1B-4AE6-990F-76F925F5EA9F}" type="slidenum">
              <a:rPr lang="pl-PL" smtClean="0"/>
              <a:t>5</a:t>
            </a:fld>
            <a:endParaRPr lang="pl-PL" dirty="0"/>
          </a:p>
        </p:txBody>
      </p:sp>
    </p:spTree>
    <p:extLst>
      <p:ext uri="{BB962C8B-B14F-4D97-AF65-F5344CB8AC3E}">
        <p14:creationId xmlns:p14="http://schemas.microsoft.com/office/powerpoint/2010/main" val="79939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F93199CD-3E1B-4AE6-990F-76F925F5EA9F}" type="slidenum">
              <a:rPr lang="pl-PL" smtClean="0"/>
              <a:t>7</a:t>
            </a:fld>
            <a:endParaRPr lang="pl-PL" dirty="0"/>
          </a:p>
        </p:txBody>
      </p:sp>
    </p:spTree>
    <p:extLst>
      <p:ext uri="{BB962C8B-B14F-4D97-AF65-F5344CB8AC3E}">
        <p14:creationId xmlns:p14="http://schemas.microsoft.com/office/powerpoint/2010/main" val="2946572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F93199CD-3E1B-4AE6-990F-76F925F5EA9F}" type="slidenum">
              <a:rPr lang="pl-PL" smtClean="0"/>
              <a:t>8</a:t>
            </a:fld>
            <a:endParaRPr lang="pl-PL" dirty="0"/>
          </a:p>
        </p:txBody>
      </p:sp>
    </p:spTree>
    <p:extLst>
      <p:ext uri="{BB962C8B-B14F-4D97-AF65-F5344CB8AC3E}">
        <p14:creationId xmlns:p14="http://schemas.microsoft.com/office/powerpoint/2010/main" val="124922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F93199CD-3E1B-4AE6-990F-76F925F5EA9F}" type="slidenum">
              <a:rPr lang="pl-PL" smtClean="0"/>
              <a:t>9</a:t>
            </a:fld>
            <a:endParaRPr lang="pl-PL" dirty="0"/>
          </a:p>
        </p:txBody>
      </p:sp>
    </p:spTree>
    <p:extLst>
      <p:ext uri="{BB962C8B-B14F-4D97-AF65-F5344CB8AC3E}">
        <p14:creationId xmlns:p14="http://schemas.microsoft.com/office/powerpoint/2010/main" val="61893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F93199CD-3E1B-4AE6-990F-76F925F5EA9F}" type="slidenum">
              <a:rPr lang="pl-PL" smtClean="0"/>
              <a:t>10</a:t>
            </a:fld>
            <a:endParaRPr lang="pl-PL" dirty="0"/>
          </a:p>
        </p:txBody>
      </p:sp>
    </p:spTree>
    <p:extLst>
      <p:ext uri="{BB962C8B-B14F-4D97-AF65-F5344CB8AC3E}">
        <p14:creationId xmlns:p14="http://schemas.microsoft.com/office/powerpoint/2010/main" val="1744211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F93199CD-3E1B-4AE6-990F-76F925F5EA9F}" type="slidenum">
              <a:rPr lang="pl-PL" smtClean="0"/>
              <a:t>11</a:t>
            </a:fld>
            <a:endParaRPr lang="pl-PL" dirty="0"/>
          </a:p>
        </p:txBody>
      </p:sp>
    </p:spTree>
    <p:extLst>
      <p:ext uri="{BB962C8B-B14F-4D97-AF65-F5344CB8AC3E}">
        <p14:creationId xmlns:p14="http://schemas.microsoft.com/office/powerpoint/2010/main" val="239715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F93199CD-3E1B-4AE6-990F-76F925F5EA9F}" type="slidenum">
              <a:rPr lang="pl-PL" smtClean="0"/>
              <a:t>14</a:t>
            </a:fld>
            <a:endParaRPr lang="pl-PL" dirty="0"/>
          </a:p>
        </p:txBody>
      </p:sp>
    </p:spTree>
    <p:extLst>
      <p:ext uri="{BB962C8B-B14F-4D97-AF65-F5344CB8AC3E}">
        <p14:creationId xmlns:p14="http://schemas.microsoft.com/office/powerpoint/2010/main" val="2913080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0824" y="1600200"/>
            <a:ext cx="5945188" cy="3048000"/>
          </a:xfrm>
        </p:spPr>
        <p:txBody>
          <a:bodyPr rtlCol="0" anchor="b">
            <a:normAutofit/>
          </a:bodyPr>
          <a:lstStyle>
            <a:lvl1pPr>
              <a:lnSpc>
                <a:spcPct val="80000"/>
              </a:lnSpc>
              <a:defRPr sz="6600">
                <a:solidFill>
                  <a:schemeClr val="tx1"/>
                </a:solidFill>
              </a:defRPr>
            </a:lvl1pPr>
          </a:lstStyle>
          <a:p>
            <a:pPr rtl="0"/>
            <a:r>
              <a:rPr lang="pl-PL" noProof="0"/>
              <a:t>Kliknij, aby edytować styl</a:t>
            </a:r>
            <a:endParaRPr lang="pl-PL" noProof="0" dirty="0"/>
          </a:p>
        </p:txBody>
      </p:sp>
      <p:sp>
        <p:nvSpPr>
          <p:cNvPr id="3" name="Podtytuł 2"/>
          <p:cNvSpPr>
            <a:spLocks noGrp="1"/>
          </p:cNvSpPr>
          <p:nvPr>
            <p:ph type="subTitle" idx="1" hasCustomPrompt="1"/>
          </p:nvPr>
        </p:nvSpPr>
        <p:spPr>
          <a:xfrm>
            <a:off x="1520825" y="4898572"/>
            <a:ext cx="5945187"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l-PL" noProof="0" dirty="0"/>
              <a:t>Edytuj styl wzorca podtytułu</a:t>
            </a:r>
          </a:p>
        </p:txBody>
      </p:sp>
      <p:cxnSp>
        <p:nvCxnSpPr>
          <p:cNvPr id="6" name="Łącznik prosty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upa 4"/>
          <p:cNvGrpSpPr/>
          <p:nvPr userDrawn="1"/>
        </p:nvGrpSpPr>
        <p:grpSpPr>
          <a:xfrm>
            <a:off x="7923213" y="0"/>
            <a:ext cx="4265612" cy="6858000"/>
            <a:chOff x="7923213" y="0"/>
            <a:chExt cx="4265612" cy="6858000"/>
          </a:xfrm>
        </p:grpSpPr>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Prostokąt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a:t>Kliknij, aby edytować styl</a:t>
            </a:r>
            <a:endParaRPr lang="pl-PL" noProof="0" dirty="0"/>
          </a:p>
        </p:txBody>
      </p:sp>
      <p:sp>
        <p:nvSpPr>
          <p:cNvPr id="3" name="Tekst pionowy — symbol zastępczy 2"/>
          <p:cNvSpPr>
            <a:spLocks noGrp="1"/>
          </p:cNvSpPr>
          <p:nvPr>
            <p:ph type="body" orient="vert" idx="1"/>
          </p:nvPr>
        </p:nvSpPr>
        <p:spPr/>
        <p:txBody>
          <a:bodyPr vert="eaVert"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a:t>Dodaj stopkę</a:t>
            </a:r>
          </a:p>
        </p:txBody>
      </p:sp>
      <p:sp>
        <p:nvSpPr>
          <p:cNvPr id="4" name="Data — symbol zastępczy 3"/>
          <p:cNvSpPr>
            <a:spLocks noGrp="1"/>
          </p:cNvSpPr>
          <p:nvPr>
            <p:ph type="dt" sz="half" idx="10"/>
          </p:nvPr>
        </p:nvSpPr>
        <p:spPr/>
        <p:txBody>
          <a:bodyPr rtlCol="0"/>
          <a:lstStyle>
            <a:lvl1pPr>
              <a:defRPr/>
            </a:lvl1pPr>
          </a:lstStyle>
          <a:p>
            <a:fld id="{7AC851B2-A248-481B-B67B-0CA9CFB6596A}" type="datetime1">
              <a:rPr lang="pl-PL" smtClean="0"/>
              <a:pPr/>
              <a:t>18.04.2023</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523412" y="646112"/>
            <a:ext cx="1828801" cy="5522913"/>
          </a:xfrm>
        </p:spPr>
        <p:txBody>
          <a:bodyPr vert="eaVert" rtlCol="0"/>
          <a:lstStyle>
            <a:lvl1pPr>
              <a:defRPr>
                <a:solidFill>
                  <a:schemeClr val="accent1">
                    <a:lumMod val="50000"/>
                  </a:schemeClr>
                </a:solidFill>
              </a:defRPr>
            </a:lvl1pPr>
          </a:lstStyle>
          <a:p>
            <a:pPr rtl="0"/>
            <a:r>
              <a:rPr lang="pl-PL" noProof="0"/>
              <a:t>Kliknij, aby edytować styl</a:t>
            </a:r>
            <a:endParaRPr lang="pl-PL" noProof="0" dirty="0"/>
          </a:p>
        </p:txBody>
      </p:sp>
      <p:sp>
        <p:nvSpPr>
          <p:cNvPr id="3" name="Tekst pionowy — symbol zastępczy 2"/>
          <p:cNvSpPr>
            <a:spLocks noGrp="1"/>
          </p:cNvSpPr>
          <p:nvPr>
            <p:ph type="body" orient="vert" idx="1"/>
          </p:nvPr>
        </p:nvSpPr>
        <p:spPr>
          <a:xfrm>
            <a:off x="1522412" y="646112"/>
            <a:ext cx="7620000" cy="5522913"/>
          </a:xfrm>
        </p:spPr>
        <p:txBody>
          <a:bodyPr vert="eaVert"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a:t>Dodaj stopkę</a:t>
            </a:r>
          </a:p>
        </p:txBody>
      </p:sp>
      <p:sp>
        <p:nvSpPr>
          <p:cNvPr id="4" name="Data — symbol zastępczy 3"/>
          <p:cNvSpPr>
            <a:spLocks noGrp="1"/>
          </p:cNvSpPr>
          <p:nvPr>
            <p:ph type="dt" sz="half" idx="10"/>
          </p:nvPr>
        </p:nvSpPr>
        <p:spPr/>
        <p:txBody>
          <a:bodyPr rtlCol="0"/>
          <a:lstStyle>
            <a:lvl1pPr>
              <a:defRPr/>
            </a:lvl1pPr>
          </a:lstStyle>
          <a:p>
            <a:fld id="{CF440F39-9E07-4CFE-B57F-B7F61884881B}" type="datetime1">
              <a:rPr lang="pl-PL" smtClean="0"/>
              <a:pPr/>
              <a:t>18.04.2023</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7" name="Łącznik prosty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a:t>Kliknij, aby edytować styl</a:t>
            </a:r>
            <a:endParaRPr lang="pl-PL" noProof="0" dirty="0"/>
          </a:p>
        </p:txBody>
      </p:sp>
      <p:sp>
        <p:nvSpPr>
          <p:cNvPr id="3" name="Zawartość — symbol zastępczy 2"/>
          <p:cNvSpPr>
            <a:spLocks noGrp="1"/>
          </p:cNvSpPr>
          <p:nvPr>
            <p:ph idx="1"/>
          </p:nvPr>
        </p:nvSpPr>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a:t>Dodaj stopkę</a:t>
            </a:r>
          </a:p>
        </p:txBody>
      </p:sp>
      <p:sp>
        <p:nvSpPr>
          <p:cNvPr id="4" name="Data — symbol zastępczy 3"/>
          <p:cNvSpPr>
            <a:spLocks noGrp="1"/>
          </p:cNvSpPr>
          <p:nvPr>
            <p:ph type="dt" sz="half" idx="10"/>
          </p:nvPr>
        </p:nvSpPr>
        <p:spPr/>
        <p:txBody>
          <a:bodyPr rtlCol="0"/>
          <a:lstStyle>
            <a:lvl1pPr>
              <a:defRPr/>
            </a:lvl1pPr>
          </a:lstStyle>
          <a:p>
            <a:fld id="{BFE87AE4-47BD-420E-9AAB-588581D0EE42}" type="datetime1">
              <a:rPr lang="pl-PL" smtClean="0"/>
              <a:pPr/>
              <a:t>18.04.2023</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7" name="Łącznik prosty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22410" y="2237096"/>
            <a:ext cx="8229601" cy="2411103"/>
          </a:xfrm>
        </p:spPr>
        <p:txBody>
          <a:bodyPr rtlCol="0" anchor="b">
            <a:normAutofit/>
          </a:bodyPr>
          <a:lstStyle>
            <a:lvl1pPr algn="l">
              <a:lnSpc>
                <a:spcPct val="80000"/>
              </a:lnSpc>
              <a:defRPr sz="4800" b="0" cap="none" baseline="0">
                <a:solidFill>
                  <a:schemeClr val="tx1"/>
                </a:solidFill>
              </a:defRPr>
            </a:lvl1pPr>
          </a:lstStyle>
          <a:p>
            <a:pPr rtl="0"/>
            <a:r>
              <a:rPr lang="pl-PL" noProof="0"/>
              <a:t>Kliknij, aby edytować styl</a:t>
            </a:r>
            <a:endParaRPr lang="pl-PL" noProof="0" dirty="0"/>
          </a:p>
        </p:txBody>
      </p:sp>
      <p:sp>
        <p:nvSpPr>
          <p:cNvPr id="3" name="Tekst — symbol zastępczy 2"/>
          <p:cNvSpPr>
            <a:spLocks noGrp="1"/>
          </p:cNvSpPr>
          <p:nvPr>
            <p:ph type="body" idx="1"/>
          </p:nvPr>
        </p:nvSpPr>
        <p:spPr>
          <a:xfrm>
            <a:off x="1522412" y="4876800"/>
            <a:ext cx="8229601"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0"/>
              <a:t>Kliknij, aby edytować style wzorca tekstu</a:t>
            </a:r>
          </a:p>
        </p:txBody>
      </p:sp>
      <p:grpSp>
        <p:nvGrpSpPr>
          <p:cNvPr id="7" name="Grupa 6"/>
          <p:cNvGrpSpPr/>
          <p:nvPr userDrawn="1"/>
        </p:nvGrpSpPr>
        <p:grpSpPr>
          <a:xfrm>
            <a:off x="11123611" y="0"/>
            <a:ext cx="1065214" cy="6868886"/>
            <a:chOff x="11123611" y="0"/>
            <a:chExt cx="1065214" cy="6868886"/>
          </a:xfrm>
        </p:grpSpPr>
        <p:pic>
          <p:nvPicPr>
            <p:cNvPr id="10" name="Obraz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Prostokąt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grpSp>
      <p:sp>
        <p:nvSpPr>
          <p:cNvPr id="5" name="Stopka — symbol zastępczy 4"/>
          <p:cNvSpPr>
            <a:spLocks noGrp="1"/>
          </p:cNvSpPr>
          <p:nvPr>
            <p:ph type="ftr" sz="quarter" idx="11"/>
          </p:nvPr>
        </p:nvSpPr>
        <p:spPr/>
        <p:txBody>
          <a:bodyPr rtlCol="0"/>
          <a:lstStyle/>
          <a:p>
            <a:pPr rtl="0"/>
            <a:r>
              <a:rPr lang="pl-PL" noProof="0" dirty="0"/>
              <a:t>Dodaj stopkę</a:t>
            </a:r>
          </a:p>
        </p:txBody>
      </p:sp>
      <p:sp>
        <p:nvSpPr>
          <p:cNvPr id="4" name="Data — symbol zastępczy 3"/>
          <p:cNvSpPr>
            <a:spLocks noGrp="1"/>
          </p:cNvSpPr>
          <p:nvPr>
            <p:ph type="dt" sz="half" idx="10"/>
          </p:nvPr>
        </p:nvSpPr>
        <p:spPr/>
        <p:txBody>
          <a:bodyPr rtlCol="0"/>
          <a:lstStyle>
            <a:lvl1pPr>
              <a:defRPr/>
            </a:lvl1pPr>
          </a:lstStyle>
          <a:p>
            <a:fld id="{478FAF43-BE19-4ED6-BEDE-1E89FC11D176}" type="datetime1">
              <a:rPr lang="pl-PL" smtClean="0"/>
              <a:pPr/>
              <a:t>18.04.2023</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9" name="Łącznik prosty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pl-PL" noProof="0"/>
              <a:t>Kliknij, aby edytować styl</a:t>
            </a:r>
            <a:endParaRPr lang="pl-PL" noProof="0" dirty="0"/>
          </a:p>
        </p:txBody>
      </p:sp>
      <p:sp>
        <p:nvSpPr>
          <p:cNvPr id="3" name="Zawartość — symbol zastępczy 2"/>
          <p:cNvSpPr>
            <a:spLocks noGrp="1"/>
          </p:cNvSpPr>
          <p:nvPr>
            <p:ph sz="half" idx="1"/>
          </p:nvPr>
        </p:nvSpPr>
        <p:spPr>
          <a:xfrm>
            <a:off x="1488168" y="1984248"/>
            <a:ext cx="480060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Zawartość — symbol zastępczy 3"/>
          <p:cNvSpPr>
            <a:spLocks noGrp="1"/>
          </p:cNvSpPr>
          <p:nvPr>
            <p:ph sz="half" idx="2"/>
          </p:nvPr>
        </p:nvSpPr>
        <p:spPr>
          <a:xfrm>
            <a:off x="6551612" y="1984248"/>
            <a:ext cx="480060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6" name="Stopka — symbol zastępczy 5"/>
          <p:cNvSpPr>
            <a:spLocks noGrp="1"/>
          </p:cNvSpPr>
          <p:nvPr>
            <p:ph type="ftr" sz="quarter" idx="11"/>
          </p:nvPr>
        </p:nvSpPr>
        <p:spPr/>
        <p:txBody>
          <a:bodyPr rtlCol="0"/>
          <a:lstStyle/>
          <a:p>
            <a:pPr rtl="0"/>
            <a:r>
              <a:rPr lang="pl-PL" noProof="0" dirty="0"/>
              <a:t>Dodaj stopkę</a:t>
            </a:r>
          </a:p>
        </p:txBody>
      </p:sp>
      <p:sp>
        <p:nvSpPr>
          <p:cNvPr id="5" name="Data — symbol zastępczy 4"/>
          <p:cNvSpPr>
            <a:spLocks noGrp="1"/>
          </p:cNvSpPr>
          <p:nvPr>
            <p:ph type="dt" sz="half" idx="10"/>
          </p:nvPr>
        </p:nvSpPr>
        <p:spPr/>
        <p:txBody>
          <a:bodyPr rtlCol="0"/>
          <a:lstStyle>
            <a:lvl1pPr>
              <a:defRPr/>
            </a:lvl1pPr>
          </a:lstStyle>
          <a:p>
            <a:fld id="{6521725A-76A8-46FB-B178-4CA2E51EA5DC}" type="datetime1">
              <a:rPr lang="pl-PL" smtClean="0"/>
              <a:pPr/>
              <a:t>18.04.2023</a:t>
            </a:fld>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8" name="Łącznik prosty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pl-PL" noProof="0"/>
              <a:t>Kliknij, aby edytować styl</a:t>
            </a:r>
            <a:endParaRPr lang="pl-PL" noProof="0" dirty="0"/>
          </a:p>
        </p:txBody>
      </p:sp>
      <p:sp>
        <p:nvSpPr>
          <p:cNvPr id="3" name="Tekst — symbol zastępczy 2"/>
          <p:cNvSpPr>
            <a:spLocks noGrp="1"/>
          </p:cNvSpPr>
          <p:nvPr>
            <p:ph type="body" idx="1"/>
          </p:nvPr>
        </p:nvSpPr>
        <p:spPr>
          <a:xfrm>
            <a:off x="15224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4" name="Zawartość — symbol zastępczy 3"/>
          <p:cNvSpPr>
            <a:spLocks noGrp="1"/>
          </p:cNvSpPr>
          <p:nvPr>
            <p:ph sz="half" idx="2"/>
          </p:nvPr>
        </p:nvSpPr>
        <p:spPr>
          <a:xfrm>
            <a:off x="15224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5" name="Tekst — symbol zastępczy 4"/>
          <p:cNvSpPr>
            <a:spLocks noGrp="1"/>
          </p:cNvSpPr>
          <p:nvPr>
            <p:ph type="body" sz="quarter" idx="3"/>
          </p:nvPr>
        </p:nvSpPr>
        <p:spPr>
          <a:xfrm>
            <a:off x="65516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6" name="Zawartość — symbol zastępczy 5"/>
          <p:cNvSpPr>
            <a:spLocks noGrp="1"/>
          </p:cNvSpPr>
          <p:nvPr>
            <p:ph sz="quarter" idx="4"/>
          </p:nvPr>
        </p:nvSpPr>
        <p:spPr>
          <a:xfrm>
            <a:off x="65516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8" name="Stopka — symbol zastępczy 7"/>
          <p:cNvSpPr>
            <a:spLocks noGrp="1"/>
          </p:cNvSpPr>
          <p:nvPr>
            <p:ph type="ftr" sz="quarter" idx="11"/>
          </p:nvPr>
        </p:nvSpPr>
        <p:spPr/>
        <p:txBody>
          <a:bodyPr rtlCol="0"/>
          <a:lstStyle/>
          <a:p>
            <a:pPr rtl="0"/>
            <a:r>
              <a:rPr lang="pl-PL" noProof="0" dirty="0"/>
              <a:t>Dodaj stopkę</a:t>
            </a:r>
          </a:p>
        </p:txBody>
      </p:sp>
      <p:sp>
        <p:nvSpPr>
          <p:cNvPr id="7" name="Data — symbol zastępczy 6"/>
          <p:cNvSpPr>
            <a:spLocks noGrp="1"/>
          </p:cNvSpPr>
          <p:nvPr>
            <p:ph type="dt" sz="half" idx="10"/>
          </p:nvPr>
        </p:nvSpPr>
        <p:spPr/>
        <p:txBody>
          <a:bodyPr rtlCol="0"/>
          <a:lstStyle>
            <a:lvl1pPr>
              <a:defRPr/>
            </a:lvl1pPr>
          </a:lstStyle>
          <a:p>
            <a:fld id="{89EB017E-6E18-4299-A7AE-5F37FC07DD65}" type="datetime1">
              <a:rPr lang="pl-PL" smtClean="0"/>
              <a:pPr/>
              <a:t>18.04.2023</a:t>
            </a:fld>
            <a:endParaRPr lang="pl-PL" dirty="0"/>
          </a:p>
        </p:txBody>
      </p:sp>
      <p:sp>
        <p:nvSpPr>
          <p:cNvPr id="9" name="Numer slajdu — symbol zastępczy 8"/>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10" name="Łącznik prosty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a:t>Kliknij, aby edytować styl</a:t>
            </a:r>
            <a:endParaRPr lang="pl-PL" noProof="0" dirty="0"/>
          </a:p>
        </p:txBody>
      </p:sp>
      <p:sp>
        <p:nvSpPr>
          <p:cNvPr id="4" name="Stopka — symbol zastępczy 3"/>
          <p:cNvSpPr>
            <a:spLocks noGrp="1"/>
          </p:cNvSpPr>
          <p:nvPr>
            <p:ph type="ftr" sz="quarter" idx="11"/>
          </p:nvPr>
        </p:nvSpPr>
        <p:spPr/>
        <p:txBody>
          <a:bodyPr rtlCol="0"/>
          <a:lstStyle/>
          <a:p>
            <a:pPr rtl="0"/>
            <a:r>
              <a:rPr lang="pl-PL" noProof="0" dirty="0"/>
              <a:t>Dodaj stopkę</a:t>
            </a:r>
          </a:p>
        </p:txBody>
      </p:sp>
      <p:sp>
        <p:nvSpPr>
          <p:cNvPr id="3" name="Data — symbol zastępczy 2"/>
          <p:cNvSpPr>
            <a:spLocks noGrp="1"/>
          </p:cNvSpPr>
          <p:nvPr>
            <p:ph type="dt" sz="half" idx="10"/>
          </p:nvPr>
        </p:nvSpPr>
        <p:spPr/>
        <p:txBody>
          <a:bodyPr rtlCol="0"/>
          <a:lstStyle>
            <a:lvl1pPr>
              <a:defRPr/>
            </a:lvl1pPr>
          </a:lstStyle>
          <a:p>
            <a:fld id="{E42588B3-5AD2-4007-81F4-6F155BF6413B}" type="datetime1">
              <a:rPr lang="pl-PL" smtClean="0"/>
              <a:pPr/>
              <a:t>18.04.2023</a:t>
            </a:fld>
            <a:endParaRPr lang="pl-PL" dirty="0"/>
          </a:p>
        </p:txBody>
      </p:sp>
      <p:sp>
        <p:nvSpPr>
          <p:cNvPr id="5" name="Numer slajdu — symbol zastępczy 4"/>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6" name="Łącznik prosty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topka — symbol zastępczy 2"/>
          <p:cNvSpPr>
            <a:spLocks noGrp="1"/>
          </p:cNvSpPr>
          <p:nvPr>
            <p:ph type="ftr" sz="quarter" idx="11"/>
          </p:nvPr>
        </p:nvSpPr>
        <p:spPr/>
        <p:txBody>
          <a:bodyPr rtlCol="0"/>
          <a:lstStyle/>
          <a:p>
            <a:pPr rtl="0"/>
            <a:r>
              <a:rPr lang="pl-PL" noProof="0" dirty="0"/>
              <a:t>Dodaj stopkę</a:t>
            </a:r>
          </a:p>
        </p:txBody>
      </p:sp>
      <p:sp>
        <p:nvSpPr>
          <p:cNvPr id="2" name="Data — symbol zastępczy 1"/>
          <p:cNvSpPr>
            <a:spLocks noGrp="1"/>
          </p:cNvSpPr>
          <p:nvPr>
            <p:ph type="dt" sz="half" idx="10"/>
          </p:nvPr>
        </p:nvSpPr>
        <p:spPr/>
        <p:txBody>
          <a:bodyPr rtlCol="0"/>
          <a:lstStyle>
            <a:lvl1pPr>
              <a:defRPr/>
            </a:lvl1pPr>
          </a:lstStyle>
          <a:p>
            <a:fld id="{00AF0EF8-C71D-4B00-AA93-750DAF52FACC}" type="datetime1">
              <a:rPr lang="pl-PL" smtClean="0"/>
              <a:pPr/>
              <a:t>18.04.2023</a:t>
            </a:fld>
            <a:endParaRPr lang="pl-PL" dirty="0"/>
          </a:p>
        </p:txBody>
      </p:sp>
      <p:sp>
        <p:nvSpPr>
          <p:cNvPr id="4" name="Numer slajdu — symbol zastępczy 3"/>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22413" y="685800"/>
            <a:ext cx="4114800" cy="1925637"/>
          </a:xfrm>
        </p:spPr>
        <p:txBody>
          <a:bodyPr rtlCol="0" anchor="b">
            <a:noAutofit/>
          </a:bodyPr>
          <a:lstStyle>
            <a:lvl1pPr algn="l">
              <a:lnSpc>
                <a:spcPct val="80000"/>
              </a:lnSpc>
              <a:defRPr sz="4000" b="0">
                <a:solidFill>
                  <a:schemeClr val="accent1">
                    <a:lumMod val="50000"/>
                  </a:schemeClr>
                </a:solidFill>
              </a:defRPr>
            </a:lvl1pPr>
          </a:lstStyle>
          <a:p>
            <a:pPr rtl="0"/>
            <a:r>
              <a:rPr lang="pl-PL" noProof="0"/>
              <a:t>Kliknij, aby edytować styl</a:t>
            </a:r>
            <a:endParaRPr lang="pl-PL" noProof="0" dirty="0"/>
          </a:p>
        </p:txBody>
      </p:sp>
      <p:sp>
        <p:nvSpPr>
          <p:cNvPr id="3" name="Zawartość — symbol zastępczy 2"/>
          <p:cNvSpPr>
            <a:spLocks noGrp="1"/>
          </p:cNvSpPr>
          <p:nvPr>
            <p:ph idx="1"/>
          </p:nvPr>
        </p:nvSpPr>
        <p:spPr>
          <a:xfrm>
            <a:off x="6094414" y="685800"/>
            <a:ext cx="525779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Tekst — symbol zastępczy 3"/>
          <p:cNvSpPr>
            <a:spLocks noGrp="1"/>
          </p:cNvSpPr>
          <p:nvPr>
            <p:ph type="body" sz="half" idx="2"/>
          </p:nvPr>
        </p:nvSpPr>
        <p:spPr>
          <a:xfrm>
            <a:off x="1522413" y="2895599"/>
            <a:ext cx="4114800"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Kliknij, aby edytować style wzorca tekstu</a:t>
            </a:r>
          </a:p>
        </p:txBody>
      </p:sp>
      <p:sp>
        <p:nvSpPr>
          <p:cNvPr id="6" name="Stopka — symbol zastępczy 5"/>
          <p:cNvSpPr>
            <a:spLocks noGrp="1"/>
          </p:cNvSpPr>
          <p:nvPr>
            <p:ph type="ftr" sz="quarter" idx="11"/>
          </p:nvPr>
        </p:nvSpPr>
        <p:spPr/>
        <p:txBody>
          <a:bodyPr rtlCol="0"/>
          <a:lstStyle/>
          <a:p>
            <a:pPr rtl="0"/>
            <a:r>
              <a:rPr lang="pl-PL" noProof="0" dirty="0"/>
              <a:t>Dodaj stopkę</a:t>
            </a:r>
          </a:p>
        </p:txBody>
      </p:sp>
      <p:sp>
        <p:nvSpPr>
          <p:cNvPr id="5" name="Data — symbol zastępczy 4"/>
          <p:cNvSpPr>
            <a:spLocks noGrp="1"/>
          </p:cNvSpPr>
          <p:nvPr>
            <p:ph type="dt" sz="half" idx="10"/>
          </p:nvPr>
        </p:nvSpPr>
        <p:spPr/>
        <p:txBody>
          <a:bodyPr rtlCol="0"/>
          <a:lstStyle>
            <a:lvl1pPr>
              <a:defRPr/>
            </a:lvl1pPr>
          </a:lstStyle>
          <a:p>
            <a:fld id="{10563359-EDAE-4F20-896B-9F6038C68D62}" type="datetime1">
              <a:rPr lang="pl-PL" smtClean="0"/>
              <a:pPr/>
              <a:t>18.04.2023</a:t>
            </a:fld>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8" name="Łącznik prosty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22413" y="685800"/>
            <a:ext cx="4114800" cy="1925638"/>
          </a:xfrm>
        </p:spPr>
        <p:txBody>
          <a:bodyPr rtlCol="0" anchor="b">
            <a:normAutofit/>
          </a:bodyPr>
          <a:lstStyle>
            <a:lvl1pPr algn="l">
              <a:lnSpc>
                <a:spcPct val="80000"/>
              </a:lnSpc>
              <a:defRPr sz="4000" b="0" i="0" baseline="0">
                <a:solidFill>
                  <a:schemeClr val="accent1">
                    <a:lumMod val="50000"/>
                  </a:schemeClr>
                </a:solidFill>
              </a:defRPr>
            </a:lvl1pPr>
          </a:lstStyle>
          <a:p>
            <a:pPr rtl="0"/>
            <a:r>
              <a:rPr lang="pl-PL" noProof="0"/>
              <a:t>Kliknij, aby edytować styl</a:t>
            </a:r>
            <a:endParaRPr lang="pl-PL" noProof="0" dirty="0"/>
          </a:p>
        </p:txBody>
      </p:sp>
      <p:sp>
        <p:nvSpPr>
          <p:cNvPr id="3" name="Obraz — symbol zastępczy 2" descr="Pusty symbol zastępczy pozwalający dodać obraz. Kliknij symbol zastępczy i wybierz obraz, który chcesz dodać"/>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a:t>Kliknij ikonę, aby dodać obraz</a:t>
            </a:r>
            <a:endParaRPr lang="pl-PL" noProof="0" dirty="0"/>
          </a:p>
        </p:txBody>
      </p:sp>
      <p:sp>
        <p:nvSpPr>
          <p:cNvPr id="4" name="Tekst — symbol zastępczy 3"/>
          <p:cNvSpPr>
            <a:spLocks noGrp="1"/>
          </p:cNvSpPr>
          <p:nvPr>
            <p:ph type="body" sz="half" idx="2"/>
          </p:nvPr>
        </p:nvSpPr>
        <p:spPr>
          <a:xfrm>
            <a:off x="1522413" y="2895599"/>
            <a:ext cx="4114800"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Kliknij, aby edytować style wzorca tekstu</a:t>
            </a:r>
          </a:p>
        </p:txBody>
      </p:sp>
      <p:cxnSp>
        <p:nvCxnSpPr>
          <p:cNvPr id="10" name="Łącznik prosty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pPr rtl="0"/>
            <a:r>
              <a:rPr lang="pl-PL" noProof="0" dirty="0"/>
              <a:t>Kliknij, aby edytować styl wzorca tytułu</a:t>
            </a:r>
          </a:p>
        </p:txBody>
      </p:sp>
      <p:sp>
        <p:nvSpPr>
          <p:cNvPr id="3" name="Tekst — symbol zastępczy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rtl="0"/>
            <a:r>
              <a:rPr lang="pl-PL" noProof="0" dirty="0"/>
              <a:t>Edytuj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5" name="Stopka — symbol zastępczy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pPr rtl="0"/>
            <a:r>
              <a:rPr lang="pl-PL" noProof="0" dirty="0"/>
              <a:t>Dodaj stopkę</a:t>
            </a:r>
          </a:p>
        </p:txBody>
      </p:sp>
      <p:sp>
        <p:nvSpPr>
          <p:cNvPr id="4" name="Data — symbol zastępczy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88BA2A1F-8E13-4E7D-9306-A547B391D35D}" type="datetime1">
              <a:rPr lang="pl-PL" smtClean="0"/>
              <a:pPr/>
              <a:t>18.04.2023</a:t>
            </a:fld>
            <a:endParaRPr lang="pl-PL" dirty="0"/>
          </a:p>
        </p:txBody>
      </p:sp>
      <p:sp>
        <p:nvSpPr>
          <p:cNvPr id="6" name="Numer slajdu — symbol zastępczy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pPr rtl="0"/>
            <a:fld id="{2A013F82-EE5E-44EE-A61D-E31C6657F26F}" type="slidenum">
              <a:rPr lang="pl-PL" noProof="0" smtClean="0"/>
              <a:pPr/>
              <a:t>‹#›</a:t>
            </a:fld>
            <a:endParaRPr lang="pl-PL" noProof="0" dirty="0"/>
          </a:p>
        </p:txBody>
      </p:sp>
      <p:pic>
        <p:nvPicPr>
          <p:cNvPr id="9" name="Obraz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Prostokąt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rtlCol="0"/>
          <a:lstStyle/>
          <a:p>
            <a:pPr rtl="0"/>
            <a:r>
              <a:rPr lang="pl-PL" dirty="0"/>
              <a:t>AML in the EU</a:t>
            </a:r>
          </a:p>
        </p:txBody>
      </p:sp>
      <p:sp>
        <p:nvSpPr>
          <p:cNvPr id="3" name="Podtytuł 2"/>
          <p:cNvSpPr>
            <a:spLocks noGrp="1"/>
          </p:cNvSpPr>
          <p:nvPr>
            <p:ph type="subTitle" idx="1"/>
          </p:nvPr>
        </p:nvSpPr>
        <p:spPr/>
        <p:txBody>
          <a:bodyPr rtlCol="0"/>
          <a:lstStyle/>
          <a:p>
            <a:pPr rtl="0"/>
            <a:r>
              <a:rPr lang="pl-PL" dirty="0"/>
              <a:t>Dorota Czerwińska</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dirty="0" err="1"/>
              <a:t>Customer</a:t>
            </a:r>
            <a:r>
              <a:rPr lang="pl-PL" dirty="0"/>
              <a:t> </a:t>
            </a:r>
            <a:r>
              <a:rPr lang="pl-PL" dirty="0" err="1"/>
              <a:t>Due</a:t>
            </a:r>
            <a:r>
              <a:rPr lang="pl-PL" dirty="0"/>
              <a:t> </a:t>
            </a:r>
            <a:r>
              <a:rPr lang="pl-PL" dirty="0" err="1"/>
              <a:t>Diligence</a:t>
            </a:r>
            <a:endParaRPr lang="pl-PL" dirty="0"/>
          </a:p>
        </p:txBody>
      </p:sp>
      <p:sp>
        <p:nvSpPr>
          <p:cNvPr id="3" name="pole tekstowe 2">
            <a:extLst>
              <a:ext uri="{FF2B5EF4-FFF2-40B4-BE49-F238E27FC236}">
                <a16:creationId xmlns:a16="http://schemas.microsoft.com/office/drawing/2014/main" id="{FFFE5D15-C990-4770-839A-55DBBCEB198E}"/>
              </a:ext>
            </a:extLst>
          </p:cNvPr>
          <p:cNvSpPr txBox="1"/>
          <p:nvPr/>
        </p:nvSpPr>
        <p:spPr>
          <a:xfrm>
            <a:off x="1522413" y="1718019"/>
            <a:ext cx="9829799" cy="4801314"/>
          </a:xfrm>
          <a:prstGeom prst="rect">
            <a:avLst/>
          </a:prstGeom>
          <a:noFill/>
        </p:spPr>
        <p:txBody>
          <a:bodyPr wrap="square" rtlCol="0">
            <a:spAutoFit/>
          </a:bodyPr>
          <a:lstStyle/>
          <a:p>
            <a:pPr marL="285750" indent="-285750" algn="just">
              <a:buFont typeface="Arial" panose="020B0604020202020204" pitchFamily="34" charset="0"/>
              <a:buChar char="•"/>
            </a:pPr>
            <a:r>
              <a:rPr lang="pl-PL" dirty="0"/>
              <a:t>In </a:t>
            </a:r>
            <a:r>
              <a:rPr lang="pl-PL" dirty="0" err="1"/>
              <a:t>case</a:t>
            </a:r>
            <a:r>
              <a:rPr lang="pl-PL" dirty="0"/>
              <a:t> of </a:t>
            </a:r>
            <a:r>
              <a:rPr lang="pl-PL" dirty="0" err="1"/>
              <a:t>new</a:t>
            </a:r>
            <a:r>
              <a:rPr lang="pl-PL" dirty="0"/>
              <a:t> </a:t>
            </a:r>
            <a:r>
              <a:rPr lang="pl-PL" dirty="0" err="1"/>
              <a:t>customers</a:t>
            </a:r>
            <a:r>
              <a:rPr lang="pl-PL" dirty="0"/>
              <a:t> </a:t>
            </a:r>
            <a:r>
              <a:rPr lang="pl-PL" dirty="0" err="1"/>
              <a:t>or</a:t>
            </a:r>
            <a:r>
              <a:rPr lang="pl-PL" dirty="0"/>
              <a:t> </a:t>
            </a:r>
            <a:r>
              <a:rPr lang="pl-PL" dirty="0" err="1"/>
              <a:t>serious</a:t>
            </a:r>
            <a:r>
              <a:rPr lang="pl-PL" dirty="0"/>
              <a:t> </a:t>
            </a:r>
            <a:r>
              <a:rPr lang="pl-PL" dirty="0" err="1"/>
              <a:t>transactions</a:t>
            </a:r>
            <a:r>
              <a:rPr lang="pl-PL" dirty="0"/>
              <a:t> (</a:t>
            </a:r>
            <a:r>
              <a:rPr lang="pl-PL" dirty="0" err="1"/>
              <a:t>more</a:t>
            </a:r>
            <a:r>
              <a:rPr lang="pl-PL" dirty="0"/>
              <a:t> </a:t>
            </a:r>
            <a:r>
              <a:rPr lang="pl-PL" dirty="0" err="1"/>
              <a:t>than</a:t>
            </a:r>
            <a:r>
              <a:rPr lang="pl-PL" dirty="0"/>
              <a:t> 15.000 euro </a:t>
            </a:r>
            <a:r>
              <a:rPr lang="pl-PL" dirty="0" err="1"/>
              <a:t>or</a:t>
            </a:r>
            <a:r>
              <a:rPr lang="pl-PL" dirty="0"/>
              <a:t> </a:t>
            </a:r>
            <a:r>
              <a:rPr lang="pl-PL" dirty="0" err="1"/>
              <a:t>even</a:t>
            </a:r>
            <a:r>
              <a:rPr lang="pl-PL" dirty="0"/>
              <a:t> </a:t>
            </a:r>
            <a:r>
              <a:rPr lang="pl-PL" dirty="0" err="1"/>
              <a:t>more</a:t>
            </a:r>
            <a:r>
              <a:rPr lang="pl-PL" dirty="0"/>
              <a:t> </a:t>
            </a:r>
            <a:r>
              <a:rPr lang="pl-PL" dirty="0" err="1"/>
              <a:t>than</a:t>
            </a:r>
            <a:r>
              <a:rPr lang="pl-PL" dirty="0"/>
              <a:t> 1.000 euro </a:t>
            </a:r>
            <a:r>
              <a:rPr lang="pl-PL" dirty="0" err="1"/>
              <a:t>if</a:t>
            </a:r>
            <a:r>
              <a:rPr lang="pl-PL" dirty="0"/>
              <a:t> </a:t>
            </a:r>
            <a:r>
              <a:rPr lang="pl-PL" dirty="0" err="1"/>
              <a:t>they</a:t>
            </a:r>
            <a:r>
              <a:rPr lang="pl-PL" dirty="0"/>
              <a:t> </a:t>
            </a:r>
            <a:r>
              <a:rPr lang="pl-PL" dirty="0" err="1"/>
              <a:t>are</a:t>
            </a:r>
            <a:r>
              <a:rPr lang="pl-PL" dirty="0"/>
              <a:t> </a:t>
            </a:r>
            <a:r>
              <a:rPr lang="pl-PL" dirty="0" err="1"/>
              <a:t>electronic</a:t>
            </a:r>
            <a:r>
              <a:rPr lang="pl-PL" dirty="0"/>
              <a:t> </a:t>
            </a:r>
            <a:r>
              <a:rPr lang="pl-PL" dirty="0" err="1"/>
              <a:t>transfers</a:t>
            </a:r>
            <a:r>
              <a:rPr lang="pl-PL" dirty="0"/>
              <a:t> of </a:t>
            </a:r>
            <a:r>
              <a:rPr lang="pl-PL" dirty="0" err="1"/>
              <a:t>funds</a:t>
            </a:r>
            <a:r>
              <a:rPr lang="pl-PL" dirty="0"/>
              <a:t>, trade in </a:t>
            </a:r>
            <a:r>
              <a:rPr lang="pl-PL" dirty="0" err="1"/>
              <a:t>goods</a:t>
            </a:r>
            <a:r>
              <a:rPr lang="pl-PL" dirty="0"/>
              <a:t> of </a:t>
            </a:r>
            <a:r>
              <a:rPr lang="pl-PL" dirty="0" err="1"/>
              <a:t>more</a:t>
            </a:r>
            <a:r>
              <a:rPr lang="pl-PL" dirty="0"/>
              <a:t> </a:t>
            </a:r>
            <a:r>
              <a:rPr lang="pl-PL" dirty="0" err="1"/>
              <a:t>than</a:t>
            </a:r>
            <a:r>
              <a:rPr lang="pl-PL" dirty="0"/>
              <a:t> 10.000 euro, </a:t>
            </a:r>
            <a:r>
              <a:rPr lang="pl-PL" dirty="0" err="1"/>
              <a:t>gambling</a:t>
            </a:r>
            <a:r>
              <a:rPr lang="pl-PL" dirty="0"/>
              <a:t> for </a:t>
            </a:r>
            <a:r>
              <a:rPr lang="pl-PL" dirty="0" err="1"/>
              <a:t>more</a:t>
            </a:r>
            <a:r>
              <a:rPr lang="pl-PL" dirty="0"/>
              <a:t> </a:t>
            </a:r>
            <a:r>
              <a:rPr lang="pl-PL" dirty="0" err="1"/>
              <a:t>than</a:t>
            </a:r>
            <a:r>
              <a:rPr lang="pl-PL" dirty="0"/>
              <a:t> 2.000 euro) </a:t>
            </a:r>
            <a:r>
              <a:rPr lang="pl-PL" dirty="0" err="1"/>
              <a:t>or</a:t>
            </a:r>
            <a:r>
              <a:rPr lang="pl-PL" dirty="0"/>
              <a:t> </a:t>
            </a:r>
            <a:r>
              <a:rPr lang="pl-PL" dirty="0" err="1"/>
              <a:t>when</a:t>
            </a:r>
            <a:r>
              <a:rPr lang="pl-PL" dirty="0"/>
              <a:t> </a:t>
            </a:r>
            <a:r>
              <a:rPr lang="pl-PL" dirty="0" err="1"/>
              <a:t>there</a:t>
            </a:r>
            <a:r>
              <a:rPr lang="pl-PL" dirty="0"/>
              <a:t> </a:t>
            </a:r>
            <a:r>
              <a:rPr lang="pl-PL" dirty="0" err="1"/>
              <a:t>is</a:t>
            </a:r>
            <a:r>
              <a:rPr lang="pl-PL" dirty="0"/>
              <a:t> a </a:t>
            </a:r>
            <a:r>
              <a:rPr lang="pl-PL" dirty="0" err="1"/>
              <a:t>suspicion</a:t>
            </a:r>
            <a:r>
              <a:rPr lang="pl-PL" dirty="0"/>
              <a:t> of ML </a:t>
            </a:r>
            <a:r>
              <a:rPr lang="pl-PL" dirty="0" err="1"/>
              <a:t>or</a:t>
            </a:r>
            <a:r>
              <a:rPr lang="pl-PL" dirty="0"/>
              <a:t> TF </a:t>
            </a:r>
            <a:r>
              <a:rPr lang="pl-PL" dirty="0" err="1"/>
              <a:t>or</a:t>
            </a:r>
            <a:r>
              <a:rPr lang="pl-PL" dirty="0"/>
              <a:t> </a:t>
            </a:r>
            <a:r>
              <a:rPr lang="pl-PL" dirty="0" err="1"/>
              <a:t>there</a:t>
            </a:r>
            <a:r>
              <a:rPr lang="pl-PL" dirty="0"/>
              <a:t> </a:t>
            </a:r>
            <a:r>
              <a:rPr lang="pl-PL" dirty="0" err="1"/>
              <a:t>are</a:t>
            </a:r>
            <a:r>
              <a:rPr lang="pl-PL" dirty="0"/>
              <a:t> </a:t>
            </a:r>
            <a:r>
              <a:rPr lang="pl-PL" dirty="0" err="1"/>
              <a:t>doubts</a:t>
            </a:r>
            <a:r>
              <a:rPr lang="pl-PL" dirty="0"/>
              <a:t> as to the </a:t>
            </a:r>
            <a:r>
              <a:rPr lang="pl-PL" dirty="0" err="1"/>
              <a:t>veracity</a:t>
            </a:r>
            <a:r>
              <a:rPr lang="pl-PL" dirty="0"/>
              <a:t> </a:t>
            </a:r>
            <a:r>
              <a:rPr lang="pl-PL" dirty="0" err="1"/>
              <a:t>or</a:t>
            </a:r>
            <a:r>
              <a:rPr lang="pl-PL" dirty="0"/>
              <a:t> </a:t>
            </a:r>
            <a:r>
              <a:rPr lang="pl-PL" dirty="0" err="1"/>
              <a:t>adequacy</a:t>
            </a:r>
            <a:r>
              <a:rPr lang="pl-PL" dirty="0"/>
              <a:t> of the data </a:t>
            </a:r>
            <a:r>
              <a:rPr lang="pl-PL" dirty="0" err="1"/>
              <a:t>provided</a:t>
            </a:r>
            <a:r>
              <a:rPr lang="pl-PL" dirty="0"/>
              <a:t> by the </a:t>
            </a:r>
            <a:r>
              <a:rPr lang="pl-PL" dirty="0" err="1"/>
              <a:t>client</a:t>
            </a:r>
            <a:endParaRPr lang="pl-PL" dirty="0"/>
          </a:p>
          <a:p>
            <a:pPr marL="285750" indent="-285750" algn="just">
              <a:buFont typeface="Arial" panose="020B0604020202020204" pitchFamily="34" charset="0"/>
              <a:buChar char="•"/>
            </a:pPr>
            <a:r>
              <a:rPr lang="pl-PL" dirty="0" err="1"/>
              <a:t>regardless</a:t>
            </a:r>
            <a:r>
              <a:rPr lang="pl-PL" dirty="0"/>
              <a:t> </a:t>
            </a:r>
            <a:r>
              <a:rPr lang="pl-PL" dirty="0" err="1"/>
              <a:t>whether</a:t>
            </a:r>
            <a:r>
              <a:rPr lang="pl-PL" dirty="0"/>
              <a:t> </a:t>
            </a:r>
            <a:r>
              <a:rPr lang="pl-PL" dirty="0" err="1"/>
              <a:t>it</a:t>
            </a:r>
            <a:r>
              <a:rPr lang="pl-PL" dirty="0"/>
              <a:t> </a:t>
            </a:r>
            <a:r>
              <a:rPr lang="pl-PL" dirty="0" err="1"/>
              <a:t>is</a:t>
            </a:r>
            <a:r>
              <a:rPr lang="pl-PL" dirty="0"/>
              <a:t> a single </a:t>
            </a:r>
            <a:r>
              <a:rPr lang="pl-PL" dirty="0" err="1"/>
              <a:t>operation</a:t>
            </a:r>
            <a:r>
              <a:rPr lang="pl-PL" dirty="0"/>
              <a:t> </a:t>
            </a:r>
            <a:r>
              <a:rPr lang="pl-PL" dirty="0" err="1"/>
              <a:t>or</a:t>
            </a:r>
            <a:r>
              <a:rPr lang="pl-PL" dirty="0"/>
              <a:t> </a:t>
            </a:r>
            <a:r>
              <a:rPr lang="pl-PL" dirty="0" err="1"/>
              <a:t>several</a:t>
            </a:r>
            <a:r>
              <a:rPr lang="pl-PL" dirty="0"/>
              <a:t> </a:t>
            </a:r>
            <a:r>
              <a:rPr lang="pl-PL" dirty="0" err="1"/>
              <a:t>operations</a:t>
            </a:r>
            <a:r>
              <a:rPr lang="pl-PL" dirty="0"/>
              <a:t> </a:t>
            </a:r>
            <a:r>
              <a:rPr lang="pl-PL" dirty="0" err="1"/>
              <a:t>which</a:t>
            </a:r>
            <a:r>
              <a:rPr lang="pl-PL" dirty="0"/>
              <a:t> </a:t>
            </a:r>
            <a:r>
              <a:rPr lang="pl-PL" dirty="0" err="1"/>
              <a:t>appear</a:t>
            </a:r>
            <a:r>
              <a:rPr lang="pl-PL" dirty="0"/>
              <a:t> to be </a:t>
            </a:r>
            <a:r>
              <a:rPr lang="pl-PL" dirty="0" err="1"/>
              <a:t>linked</a:t>
            </a:r>
            <a:endParaRPr lang="pl-PL" dirty="0"/>
          </a:p>
          <a:p>
            <a:pPr marL="285750" indent="-285750" algn="just">
              <a:buFont typeface="Arial" panose="020B0604020202020204" pitchFamily="34" charset="0"/>
              <a:buChar char="•"/>
            </a:pPr>
            <a:r>
              <a:rPr lang="pl-PL" dirty="0" err="1"/>
              <a:t>Excluded</a:t>
            </a:r>
            <a:r>
              <a:rPr lang="pl-PL" dirty="0"/>
              <a:t>: </a:t>
            </a:r>
            <a:r>
              <a:rPr lang="pl-PL" dirty="0" err="1"/>
              <a:t>electronic</a:t>
            </a:r>
            <a:r>
              <a:rPr lang="pl-PL" dirty="0"/>
              <a:t> </a:t>
            </a:r>
            <a:r>
              <a:rPr lang="pl-PL" dirty="0" err="1"/>
              <a:t>payment</a:t>
            </a:r>
            <a:r>
              <a:rPr lang="pl-PL" dirty="0"/>
              <a:t> </a:t>
            </a:r>
            <a:r>
              <a:rPr lang="pl-PL" dirty="0" err="1"/>
              <a:t>instruments</a:t>
            </a:r>
            <a:r>
              <a:rPr lang="pl-PL" dirty="0"/>
              <a:t> of no </a:t>
            </a:r>
            <a:r>
              <a:rPr lang="pl-PL" dirty="0" err="1"/>
              <a:t>more</a:t>
            </a:r>
            <a:r>
              <a:rPr lang="pl-PL" dirty="0"/>
              <a:t> </a:t>
            </a:r>
            <a:r>
              <a:rPr lang="pl-PL" dirty="0" err="1"/>
              <a:t>than</a:t>
            </a:r>
            <a:r>
              <a:rPr lang="pl-PL" dirty="0"/>
              <a:t> 250 euro</a:t>
            </a:r>
          </a:p>
          <a:p>
            <a:pPr marL="285750" indent="-285750" algn="just">
              <a:buFont typeface="Arial" panose="020B0604020202020204" pitchFamily="34" charset="0"/>
              <a:buChar char="•"/>
            </a:pPr>
            <a:r>
              <a:rPr lang="pl-PL" dirty="0"/>
              <a:t>CDD </a:t>
            </a:r>
            <a:r>
              <a:rPr lang="pl-PL" dirty="0" err="1"/>
              <a:t>includes</a:t>
            </a:r>
            <a:r>
              <a:rPr lang="pl-PL" dirty="0"/>
              <a:t>:</a:t>
            </a:r>
            <a:endParaRPr lang="en-US" dirty="0"/>
          </a:p>
          <a:p>
            <a:pPr marL="742950" lvl="1" indent="-285750" algn="just">
              <a:buFont typeface="Arial" panose="020B0604020202020204" pitchFamily="34" charset="0"/>
              <a:buChar char="•"/>
            </a:pPr>
            <a:r>
              <a:rPr lang="en-US" dirty="0"/>
              <a:t>identifying the customer and verifying the customer's identity on the basis of documents, data or information obtained from a reliable and independent source;</a:t>
            </a:r>
          </a:p>
          <a:p>
            <a:pPr marL="742950" lvl="1" indent="-285750" algn="just">
              <a:buFont typeface="Arial" panose="020B0604020202020204" pitchFamily="34" charset="0"/>
              <a:buChar char="•"/>
            </a:pPr>
            <a:r>
              <a:rPr lang="en-US" dirty="0"/>
              <a:t>identifying the beneficial owner and taking reasonable measures to verify that person's identity, including, as regards legal persons, trusts, companies, foundations and similar legal arrangements, taking reasonable measures to understand the ownership and control structure of the customer;</a:t>
            </a:r>
          </a:p>
          <a:p>
            <a:pPr marL="742950" lvl="1" indent="-285750" algn="just">
              <a:buFont typeface="Arial" panose="020B0604020202020204" pitchFamily="34" charset="0"/>
              <a:buChar char="•"/>
            </a:pPr>
            <a:r>
              <a:rPr lang="pl-PL" dirty="0"/>
              <a:t>a</a:t>
            </a:r>
            <a:r>
              <a:rPr lang="en-US" dirty="0" err="1"/>
              <a:t>ssessing</a:t>
            </a:r>
            <a:r>
              <a:rPr lang="en-US" dirty="0"/>
              <a:t> and, as appropriate, obtaining information on the purpose and intended nature of the business relationship;</a:t>
            </a:r>
          </a:p>
          <a:p>
            <a:pPr marL="742950" lvl="1" indent="-285750" algn="just">
              <a:buFont typeface="Arial" panose="020B0604020202020204" pitchFamily="34" charset="0"/>
              <a:buChar char="•"/>
            </a:pPr>
            <a:r>
              <a:rPr lang="pl-PL" dirty="0"/>
              <a:t>c</a:t>
            </a:r>
            <a:r>
              <a:rPr lang="en-US" dirty="0" err="1"/>
              <a:t>onducting</a:t>
            </a:r>
            <a:r>
              <a:rPr lang="en-US" dirty="0"/>
              <a:t> ongoing monitoring of the business relationship including scrutiny of transactions</a:t>
            </a:r>
            <a:endParaRPr lang="pl-PL" dirty="0"/>
          </a:p>
        </p:txBody>
      </p:sp>
    </p:spTree>
    <p:extLst>
      <p:ext uri="{BB962C8B-B14F-4D97-AF65-F5344CB8AC3E}">
        <p14:creationId xmlns:p14="http://schemas.microsoft.com/office/powerpoint/2010/main" val="1028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dirty="0" err="1"/>
              <a:t>Beneficial</a:t>
            </a:r>
            <a:r>
              <a:rPr lang="pl-PL" dirty="0"/>
              <a:t> </a:t>
            </a:r>
            <a:r>
              <a:rPr lang="pl-PL" dirty="0" err="1"/>
              <a:t>ownership</a:t>
            </a:r>
            <a:endParaRPr lang="pl-PL" dirty="0"/>
          </a:p>
        </p:txBody>
      </p:sp>
      <p:sp>
        <p:nvSpPr>
          <p:cNvPr id="5" name="Zawartość — symbol zastępczy 4"/>
          <p:cNvSpPr>
            <a:spLocks noGrp="1"/>
          </p:cNvSpPr>
          <p:nvPr>
            <p:ph idx="1"/>
          </p:nvPr>
        </p:nvSpPr>
        <p:spPr/>
        <p:txBody>
          <a:bodyPr rtlCol="0"/>
          <a:lstStyle/>
          <a:p>
            <a:pPr algn="just" rtl="0"/>
            <a:r>
              <a:rPr lang="pl-PL" dirty="0" err="1"/>
              <a:t>All</a:t>
            </a:r>
            <a:r>
              <a:rPr lang="pl-PL" dirty="0"/>
              <a:t> </a:t>
            </a:r>
            <a:r>
              <a:rPr lang="pl-PL" dirty="0" err="1"/>
              <a:t>legal</a:t>
            </a:r>
            <a:r>
              <a:rPr lang="pl-PL" dirty="0"/>
              <a:t> </a:t>
            </a:r>
            <a:r>
              <a:rPr lang="pl-PL" dirty="0" err="1"/>
              <a:t>entities</a:t>
            </a:r>
            <a:r>
              <a:rPr lang="pl-PL" dirty="0"/>
              <a:t> </a:t>
            </a:r>
            <a:r>
              <a:rPr lang="pl-PL" dirty="0" err="1"/>
              <a:t>are</a:t>
            </a:r>
            <a:r>
              <a:rPr lang="pl-PL" dirty="0"/>
              <a:t> </a:t>
            </a:r>
            <a:r>
              <a:rPr lang="pl-PL" dirty="0" err="1"/>
              <a:t>obliged</a:t>
            </a:r>
            <a:r>
              <a:rPr lang="pl-PL" dirty="0"/>
              <a:t> to </a:t>
            </a:r>
            <a:r>
              <a:rPr lang="en-US" b="0" i="0" dirty="0">
                <a:solidFill>
                  <a:srgbClr val="000000"/>
                </a:solidFill>
                <a:effectLst/>
                <a:latin typeface="Times New Roman" panose="02020603050405020304" pitchFamily="18" charset="0"/>
              </a:rPr>
              <a:t>obtain and hold adequate, accurate and current information on their beneficial ownership</a:t>
            </a:r>
            <a:endParaRPr lang="pl-PL" b="0" i="0" dirty="0">
              <a:solidFill>
                <a:srgbClr val="000000"/>
              </a:solidFill>
              <a:effectLst/>
              <a:latin typeface="Times New Roman" panose="02020603050405020304" pitchFamily="18" charset="0"/>
            </a:endParaRPr>
          </a:p>
          <a:p>
            <a:pPr algn="just" rtl="0"/>
            <a:r>
              <a:rPr lang="pl-PL" dirty="0">
                <a:solidFill>
                  <a:srgbClr val="000000"/>
                </a:solidFill>
                <a:latin typeface="Times New Roman" panose="02020603050405020304" pitchFamily="18" charset="0"/>
              </a:rPr>
              <a:t>The </a:t>
            </a:r>
            <a:r>
              <a:rPr lang="pl-PL" dirty="0" err="1">
                <a:solidFill>
                  <a:srgbClr val="000000"/>
                </a:solidFill>
                <a:latin typeface="Times New Roman" panose="02020603050405020304" pitchFamily="18" charset="0"/>
              </a:rPr>
              <a:t>information</a:t>
            </a:r>
            <a:r>
              <a:rPr lang="pl-PL" dirty="0">
                <a:solidFill>
                  <a:srgbClr val="000000"/>
                </a:solidFill>
                <a:latin typeface="Times New Roman" panose="02020603050405020304" pitchFamily="18" charset="0"/>
              </a:rPr>
              <a:t> on the </a:t>
            </a:r>
            <a:r>
              <a:rPr lang="pl-PL" dirty="0" err="1">
                <a:solidFill>
                  <a:srgbClr val="000000"/>
                </a:solidFill>
                <a:latin typeface="Times New Roman" panose="02020603050405020304" pitchFamily="18" charset="0"/>
              </a:rPr>
              <a:t>beneficial</a:t>
            </a:r>
            <a:r>
              <a:rPr lang="pl-PL" dirty="0">
                <a:solidFill>
                  <a:srgbClr val="000000"/>
                </a:solidFill>
                <a:latin typeface="Times New Roman" panose="02020603050405020304" pitchFamily="18" charset="0"/>
              </a:rPr>
              <a:t> </a:t>
            </a:r>
            <a:r>
              <a:rPr lang="pl-PL" dirty="0" err="1">
                <a:solidFill>
                  <a:srgbClr val="000000"/>
                </a:solidFill>
                <a:latin typeface="Times New Roman" panose="02020603050405020304" pitchFamily="18" charset="0"/>
              </a:rPr>
              <a:t>ownership</a:t>
            </a:r>
            <a:r>
              <a:rPr lang="pl-PL" dirty="0">
                <a:solidFill>
                  <a:srgbClr val="000000"/>
                </a:solidFill>
                <a:latin typeface="Times New Roman" panose="02020603050405020304" pitchFamily="18" charset="0"/>
              </a:rPr>
              <a:t> </a:t>
            </a:r>
            <a:r>
              <a:rPr lang="pl-PL" dirty="0" err="1">
                <a:solidFill>
                  <a:srgbClr val="000000"/>
                </a:solidFill>
                <a:latin typeface="Times New Roman" panose="02020603050405020304" pitchFamily="18" charset="0"/>
              </a:rPr>
              <a:t>shall</a:t>
            </a:r>
            <a:r>
              <a:rPr lang="pl-PL" dirty="0">
                <a:solidFill>
                  <a:srgbClr val="000000"/>
                </a:solidFill>
                <a:latin typeface="Times New Roman" panose="02020603050405020304" pitchFamily="18" charset="0"/>
              </a:rPr>
              <a:t> be </a:t>
            </a:r>
            <a:r>
              <a:rPr lang="pl-PL" dirty="0" err="1">
                <a:solidFill>
                  <a:srgbClr val="000000"/>
                </a:solidFill>
                <a:latin typeface="Times New Roman" panose="02020603050405020304" pitchFamily="18" charset="0"/>
              </a:rPr>
              <a:t>accessible</a:t>
            </a:r>
            <a:r>
              <a:rPr lang="pl-PL" dirty="0">
                <a:solidFill>
                  <a:srgbClr val="000000"/>
                </a:solidFill>
                <a:latin typeface="Times New Roman" panose="02020603050405020304" pitchFamily="18" charset="0"/>
              </a:rPr>
              <a:t> to </a:t>
            </a:r>
            <a:r>
              <a:rPr lang="pl-PL" dirty="0" err="1">
                <a:solidFill>
                  <a:srgbClr val="000000"/>
                </a:solidFill>
                <a:latin typeface="Times New Roman" panose="02020603050405020304" pitchFamily="18" charset="0"/>
              </a:rPr>
              <a:t>any</a:t>
            </a:r>
            <a:r>
              <a:rPr lang="pl-PL" dirty="0">
                <a:solidFill>
                  <a:srgbClr val="000000"/>
                </a:solidFill>
                <a:latin typeface="Times New Roman" panose="02020603050405020304" pitchFamily="18" charset="0"/>
              </a:rPr>
              <a:t> person </a:t>
            </a:r>
            <a:r>
              <a:rPr lang="pl-PL" dirty="0" err="1">
                <a:solidFill>
                  <a:srgbClr val="000000"/>
                </a:solidFill>
                <a:latin typeface="Times New Roman" panose="02020603050405020304" pitchFamily="18" charset="0"/>
              </a:rPr>
              <a:t>who</a:t>
            </a:r>
            <a:r>
              <a:rPr lang="pl-PL" dirty="0">
                <a:solidFill>
                  <a:srgbClr val="000000"/>
                </a:solidFill>
                <a:latin typeface="Times New Roman" panose="02020603050405020304" pitchFamily="18" charset="0"/>
              </a:rPr>
              <a:t> </a:t>
            </a:r>
            <a:r>
              <a:rPr lang="pl-PL" dirty="0" err="1">
                <a:solidFill>
                  <a:srgbClr val="000000"/>
                </a:solidFill>
                <a:latin typeface="Times New Roman" panose="02020603050405020304" pitchFamily="18" charset="0"/>
              </a:rPr>
              <a:t>proves</a:t>
            </a:r>
            <a:r>
              <a:rPr lang="pl-PL" dirty="0">
                <a:solidFill>
                  <a:srgbClr val="000000"/>
                </a:solidFill>
                <a:latin typeface="Times New Roman" panose="02020603050405020304" pitchFamily="18" charset="0"/>
              </a:rPr>
              <a:t> a </a:t>
            </a:r>
            <a:r>
              <a:rPr lang="pl-PL" dirty="0" err="1">
                <a:solidFill>
                  <a:srgbClr val="000000"/>
                </a:solidFill>
                <a:latin typeface="Times New Roman" panose="02020603050405020304" pitchFamily="18" charset="0"/>
              </a:rPr>
              <a:t>legitimate</a:t>
            </a:r>
            <a:r>
              <a:rPr lang="pl-PL" dirty="0">
                <a:solidFill>
                  <a:srgbClr val="000000"/>
                </a:solidFill>
                <a:latin typeface="Times New Roman" panose="02020603050405020304" pitchFamily="18" charset="0"/>
              </a:rPr>
              <a:t> </a:t>
            </a:r>
            <a:r>
              <a:rPr lang="pl-PL" dirty="0" err="1">
                <a:solidFill>
                  <a:srgbClr val="000000"/>
                </a:solidFill>
                <a:latin typeface="Times New Roman" panose="02020603050405020304" pitchFamily="18" charset="0"/>
              </a:rPr>
              <a:t>interest</a:t>
            </a:r>
            <a:r>
              <a:rPr lang="pl-PL" dirty="0">
                <a:solidFill>
                  <a:srgbClr val="000000"/>
                </a:solidFill>
                <a:latin typeface="Times New Roman" panose="02020603050405020304" pitchFamily="18" charset="0"/>
              </a:rPr>
              <a:t> (</a:t>
            </a:r>
            <a:r>
              <a:rPr lang="pl-PL" dirty="0" err="1">
                <a:solidFill>
                  <a:srgbClr val="000000"/>
                </a:solidFill>
                <a:latin typeface="Times New Roman" panose="02020603050405020304" pitchFamily="18" charset="0"/>
              </a:rPr>
              <a:t>there</a:t>
            </a:r>
            <a:r>
              <a:rPr lang="pl-PL" dirty="0">
                <a:solidFill>
                  <a:srgbClr val="000000"/>
                </a:solidFill>
                <a:latin typeface="Times New Roman" panose="02020603050405020304" pitchFamily="18" charset="0"/>
              </a:rPr>
              <a:t> </a:t>
            </a:r>
            <a:r>
              <a:rPr lang="pl-PL" dirty="0" err="1">
                <a:solidFill>
                  <a:srgbClr val="000000"/>
                </a:solidFill>
                <a:latin typeface="Times New Roman" panose="02020603050405020304" pitchFamily="18" charset="0"/>
              </a:rPr>
              <a:t>has</a:t>
            </a:r>
            <a:r>
              <a:rPr lang="pl-PL" dirty="0">
                <a:solidFill>
                  <a:srgbClr val="000000"/>
                </a:solidFill>
                <a:latin typeface="Times New Roman" panose="02020603050405020304" pitchFamily="18" charset="0"/>
              </a:rPr>
              <a:t> to be a register)</a:t>
            </a:r>
          </a:p>
          <a:p>
            <a:pPr algn="just" rtl="0"/>
            <a:endParaRPr lang="pl-PL" dirty="0">
              <a:solidFill>
                <a:srgbClr val="000000"/>
              </a:solidFill>
              <a:latin typeface="Times New Roman" panose="02020603050405020304" pitchFamily="18" charset="0"/>
            </a:endParaRPr>
          </a:p>
        </p:txBody>
      </p:sp>
      <p:sp>
        <p:nvSpPr>
          <p:cNvPr id="6" name="Tekst — symbol zastępczy 5"/>
          <p:cNvSpPr>
            <a:spLocks noGrp="1"/>
          </p:cNvSpPr>
          <p:nvPr>
            <p:ph type="body" sz="half" idx="2"/>
          </p:nvPr>
        </p:nvSpPr>
        <p:spPr>
          <a:xfrm>
            <a:off x="1522413" y="2895599"/>
            <a:ext cx="4114800" cy="2909665"/>
          </a:xfrm>
        </p:spPr>
        <p:txBody>
          <a:bodyPr rtlCol="0">
            <a:normAutofit lnSpcReduction="10000"/>
          </a:bodyPr>
          <a:lstStyle/>
          <a:p>
            <a:pPr algn="just" rtl="0"/>
            <a:r>
              <a:rPr lang="pl-PL" b="0" i="0" dirty="0" err="1">
                <a:solidFill>
                  <a:srgbClr val="000000"/>
                </a:solidFill>
                <a:effectLst/>
                <a:latin typeface="Times New Roman" panose="02020603050405020304" pitchFamily="18" charset="0"/>
              </a:rPr>
              <a:t>UBOwner</a:t>
            </a:r>
            <a:r>
              <a:rPr lang="pl-PL" b="0" i="0" dirty="0">
                <a:solidFill>
                  <a:srgbClr val="000000"/>
                </a:solidFill>
                <a:effectLst/>
                <a:latin typeface="Times New Roman" panose="02020603050405020304" pitchFamily="18" charset="0"/>
              </a:rPr>
              <a:t> = a</a:t>
            </a:r>
            <a:r>
              <a:rPr lang="en-US" b="0" i="0" dirty="0" err="1">
                <a:solidFill>
                  <a:srgbClr val="000000"/>
                </a:solidFill>
                <a:effectLst/>
                <a:latin typeface="Times New Roman" panose="02020603050405020304" pitchFamily="18" charset="0"/>
              </a:rPr>
              <a:t>ny</a:t>
            </a:r>
            <a:r>
              <a:rPr lang="en-US" b="0" i="0" dirty="0">
                <a:solidFill>
                  <a:srgbClr val="000000"/>
                </a:solidFill>
                <a:effectLst/>
                <a:latin typeface="Times New Roman" panose="02020603050405020304" pitchFamily="18" charset="0"/>
              </a:rPr>
              <a:t> natural person(s) who ultimately owns or controls the customer and/or the natural person(s) on whose behalf a transaction or activity is being </a:t>
            </a:r>
            <a:r>
              <a:rPr lang="en-US" b="0" i="0" dirty="0" err="1">
                <a:solidFill>
                  <a:srgbClr val="000000"/>
                </a:solidFill>
                <a:effectLst/>
                <a:latin typeface="Times New Roman" panose="02020603050405020304" pitchFamily="18" charset="0"/>
              </a:rPr>
              <a:t>conducte</a:t>
            </a:r>
            <a:r>
              <a:rPr lang="pl-PL" b="0" i="0" dirty="0">
                <a:solidFill>
                  <a:srgbClr val="000000"/>
                </a:solidFill>
                <a:effectLst/>
                <a:latin typeface="Times New Roman" panose="02020603050405020304" pitchFamily="18" charset="0"/>
              </a:rPr>
              <a:t>d:</a:t>
            </a:r>
          </a:p>
          <a:p>
            <a:pPr marL="171450" indent="-171450" algn="just">
              <a:buFont typeface="Arial" panose="020B0604020202020204" pitchFamily="34" charset="0"/>
              <a:buChar char="•"/>
            </a:pPr>
            <a:r>
              <a:rPr lang="pl-PL" dirty="0">
                <a:solidFill>
                  <a:srgbClr val="000000"/>
                </a:solidFill>
                <a:latin typeface="Times New Roman" panose="02020603050405020304" pitchFamily="18" charset="0"/>
              </a:rPr>
              <a:t>Direct (by the </a:t>
            </a:r>
            <a:r>
              <a:rPr lang="pl-PL" dirty="0" err="1">
                <a:solidFill>
                  <a:srgbClr val="000000"/>
                </a:solidFill>
                <a:latin typeface="Times New Roman" panose="02020603050405020304" pitchFamily="18" charset="0"/>
              </a:rPr>
              <a:t>natural</a:t>
            </a:r>
            <a:r>
              <a:rPr lang="pl-PL" dirty="0">
                <a:solidFill>
                  <a:srgbClr val="000000"/>
                </a:solidFill>
                <a:latin typeface="Times New Roman" panose="02020603050405020304" pitchFamily="18" charset="0"/>
              </a:rPr>
              <a:t> person) </a:t>
            </a:r>
            <a:r>
              <a:rPr lang="pl-PL" dirty="0" err="1">
                <a:solidFill>
                  <a:srgbClr val="000000"/>
                </a:solidFill>
                <a:latin typeface="Times New Roman" panose="02020603050405020304" pitchFamily="18" charset="0"/>
              </a:rPr>
              <a:t>or</a:t>
            </a:r>
            <a:r>
              <a:rPr lang="pl-PL" dirty="0">
                <a:solidFill>
                  <a:srgbClr val="000000"/>
                </a:solidFill>
                <a:latin typeface="Times New Roman" panose="02020603050405020304" pitchFamily="18" charset="0"/>
              </a:rPr>
              <a:t> </a:t>
            </a:r>
            <a:r>
              <a:rPr lang="pl-PL" dirty="0" err="1">
                <a:solidFill>
                  <a:srgbClr val="000000"/>
                </a:solidFill>
                <a:latin typeface="Times New Roman" panose="02020603050405020304" pitchFamily="18" charset="0"/>
              </a:rPr>
              <a:t>indirect</a:t>
            </a:r>
            <a:r>
              <a:rPr lang="pl-PL" dirty="0">
                <a:solidFill>
                  <a:srgbClr val="000000"/>
                </a:solidFill>
                <a:latin typeface="Times New Roman" panose="02020603050405020304" pitchFamily="18" charset="0"/>
              </a:rPr>
              <a:t> (by </a:t>
            </a:r>
            <a:r>
              <a:rPr lang="pl-PL" dirty="0" err="1">
                <a:solidFill>
                  <a:srgbClr val="000000"/>
                </a:solidFill>
                <a:latin typeface="Times New Roman" panose="02020603050405020304" pitchFamily="18" charset="0"/>
              </a:rPr>
              <a:t>another</a:t>
            </a:r>
            <a:r>
              <a:rPr lang="pl-PL" dirty="0">
                <a:solidFill>
                  <a:srgbClr val="000000"/>
                </a:solidFill>
                <a:latin typeface="Times New Roman" panose="02020603050405020304" pitchFamily="18" charset="0"/>
              </a:rPr>
              <a:t> </a:t>
            </a:r>
            <a:r>
              <a:rPr lang="pl-PL" dirty="0" err="1">
                <a:solidFill>
                  <a:srgbClr val="000000"/>
                </a:solidFill>
                <a:latin typeface="Times New Roman" panose="02020603050405020304" pitchFamily="18" charset="0"/>
              </a:rPr>
              <a:t>legal</a:t>
            </a:r>
            <a:r>
              <a:rPr lang="pl-PL" dirty="0">
                <a:solidFill>
                  <a:srgbClr val="000000"/>
                </a:solidFill>
                <a:latin typeface="Times New Roman" panose="02020603050405020304" pitchFamily="18" charset="0"/>
              </a:rPr>
              <a:t> </a:t>
            </a:r>
            <a:r>
              <a:rPr lang="pl-PL" dirty="0" err="1">
                <a:solidFill>
                  <a:srgbClr val="000000"/>
                </a:solidFill>
                <a:latin typeface="Times New Roman" panose="02020603050405020304" pitchFamily="18" charset="0"/>
              </a:rPr>
              <a:t>entity</a:t>
            </a:r>
            <a:r>
              <a:rPr lang="pl-PL" dirty="0">
                <a:solidFill>
                  <a:srgbClr val="000000"/>
                </a:solidFill>
                <a:latin typeface="Times New Roman" panose="02020603050405020304" pitchFamily="18" charset="0"/>
              </a:rPr>
              <a:t> </a:t>
            </a:r>
            <a:r>
              <a:rPr lang="pl-PL" dirty="0" err="1">
                <a:solidFill>
                  <a:srgbClr val="000000"/>
                </a:solidFill>
                <a:latin typeface="Times New Roman" panose="02020603050405020304" pitchFamily="18" charset="0"/>
              </a:rPr>
              <a:t>owned</a:t>
            </a:r>
            <a:r>
              <a:rPr lang="pl-PL" dirty="0">
                <a:solidFill>
                  <a:srgbClr val="000000"/>
                </a:solidFill>
                <a:latin typeface="Times New Roman" panose="02020603050405020304" pitchFamily="18" charset="0"/>
              </a:rPr>
              <a:t> by the </a:t>
            </a:r>
            <a:r>
              <a:rPr lang="pl-PL" dirty="0" err="1">
                <a:solidFill>
                  <a:srgbClr val="000000"/>
                </a:solidFill>
                <a:latin typeface="Times New Roman" panose="02020603050405020304" pitchFamily="18" charset="0"/>
              </a:rPr>
              <a:t>natural</a:t>
            </a:r>
            <a:r>
              <a:rPr lang="pl-PL" dirty="0">
                <a:solidFill>
                  <a:srgbClr val="000000"/>
                </a:solidFill>
                <a:latin typeface="Times New Roman" panose="02020603050405020304" pitchFamily="18" charset="0"/>
              </a:rPr>
              <a:t> person) </a:t>
            </a:r>
            <a:r>
              <a:rPr lang="pl-PL" dirty="0" err="1">
                <a:solidFill>
                  <a:srgbClr val="000000"/>
                </a:solidFill>
                <a:latin typeface="Times New Roman" panose="02020603050405020304" pitchFamily="18" charset="0"/>
              </a:rPr>
              <a:t>ownership</a:t>
            </a:r>
            <a:r>
              <a:rPr lang="pl-PL" dirty="0">
                <a:solidFill>
                  <a:srgbClr val="000000"/>
                </a:solidFill>
                <a:latin typeface="Times New Roman" panose="02020603050405020304" pitchFamily="18" charset="0"/>
              </a:rPr>
              <a:t> of a </a:t>
            </a:r>
            <a:r>
              <a:rPr lang="pl-PL" dirty="0" err="1">
                <a:solidFill>
                  <a:srgbClr val="000000"/>
                </a:solidFill>
                <a:latin typeface="Times New Roman" panose="02020603050405020304" pitchFamily="18" charset="0"/>
              </a:rPr>
              <a:t>sufficient</a:t>
            </a:r>
            <a:r>
              <a:rPr lang="pl-PL" dirty="0">
                <a:solidFill>
                  <a:srgbClr val="000000"/>
                </a:solidFill>
                <a:latin typeface="Times New Roman" panose="02020603050405020304" pitchFamily="18" charset="0"/>
              </a:rPr>
              <a:t> </a:t>
            </a:r>
            <a:r>
              <a:rPr lang="pl-PL" dirty="0" err="1">
                <a:solidFill>
                  <a:srgbClr val="000000"/>
                </a:solidFill>
                <a:latin typeface="Times New Roman" panose="02020603050405020304" pitchFamily="18" charset="0"/>
              </a:rPr>
              <a:t>percentage</a:t>
            </a:r>
            <a:r>
              <a:rPr lang="pl-PL" dirty="0">
                <a:solidFill>
                  <a:srgbClr val="000000"/>
                </a:solidFill>
                <a:latin typeface="Times New Roman" panose="02020603050405020304" pitchFamily="18" charset="0"/>
              </a:rPr>
              <a:t> of </a:t>
            </a:r>
            <a:r>
              <a:rPr lang="pl-PL" dirty="0" err="1">
                <a:solidFill>
                  <a:srgbClr val="000000"/>
                </a:solidFill>
                <a:latin typeface="Times New Roman" panose="02020603050405020304" pitchFamily="18" charset="0"/>
              </a:rPr>
              <a:t>shares</a:t>
            </a:r>
            <a:r>
              <a:rPr lang="pl-PL" dirty="0">
                <a:solidFill>
                  <a:srgbClr val="000000"/>
                </a:solidFill>
                <a:latin typeface="Times New Roman" panose="02020603050405020304" pitchFamily="18" charset="0"/>
              </a:rPr>
              <a:t> (</a:t>
            </a:r>
            <a:r>
              <a:rPr lang="pl-PL" dirty="0" err="1">
                <a:solidFill>
                  <a:srgbClr val="000000"/>
                </a:solidFill>
                <a:latin typeface="Times New Roman" panose="02020603050405020304" pitchFamily="18" charset="0"/>
              </a:rPr>
              <a:t>more</a:t>
            </a:r>
            <a:r>
              <a:rPr lang="pl-PL" dirty="0">
                <a:solidFill>
                  <a:srgbClr val="000000"/>
                </a:solidFill>
                <a:latin typeface="Times New Roman" panose="02020603050405020304" pitchFamily="18" charset="0"/>
              </a:rPr>
              <a:t> </a:t>
            </a:r>
            <a:r>
              <a:rPr lang="pl-PL" dirty="0" err="1">
                <a:solidFill>
                  <a:srgbClr val="000000"/>
                </a:solidFill>
                <a:latin typeface="Times New Roman" panose="02020603050405020304" pitchFamily="18" charset="0"/>
              </a:rPr>
              <a:t>than</a:t>
            </a:r>
            <a:r>
              <a:rPr lang="pl-PL" dirty="0">
                <a:solidFill>
                  <a:srgbClr val="000000"/>
                </a:solidFill>
                <a:latin typeface="Times New Roman" panose="02020603050405020304" pitchFamily="18" charset="0"/>
              </a:rPr>
              <a:t> 25%)</a:t>
            </a:r>
          </a:p>
          <a:p>
            <a:pPr marL="171450" indent="-171450" algn="just">
              <a:buFont typeface="Arial" panose="020B0604020202020204" pitchFamily="34" charset="0"/>
              <a:buChar char="•"/>
            </a:pPr>
            <a:endParaRPr lang="pl-PL" dirty="0">
              <a:solidFill>
                <a:srgbClr val="000000"/>
              </a:solidFill>
              <a:latin typeface="Times New Roman" panose="02020603050405020304" pitchFamily="18" charset="0"/>
            </a:endParaRPr>
          </a:p>
          <a:p>
            <a:pPr lvl="1" algn="just"/>
            <a:endParaRPr lang="pl-PL" dirty="0"/>
          </a:p>
        </p:txBody>
      </p:sp>
    </p:spTree>
    <p:extLst>
      <p:ext uri="{BB962C8B-B14F-4D97-AF65-F5344CB8AC3E}">
        <p14:creationId xmlns:p14="http://schemas.microsoft.com/office/powerpoint/2010/main" val="255154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7749E6-A96E-4A78-8BC5-9BB0E47BE48E}"/>
              </a:ext>
            </a:extLst>
          </p:cNvPr>
          <p:cNvSpPr>
            <a:spLocks noGrp="1"/>
          </p:cNvSpPr>
          <p:nvPr>
            <p:ph type="title"/>
          </p:nvPr>
        </p:nvSpPr>
        <p:spPr/>
        <p:txBody>
          <a:bodyPr/>
          <a:lstStyle/>
          <a:p>
            <a:r>
              <a:rPr lang="pl-PL" dirty="0"/>
              <a:t>Reporting </a:t>
            </a:r>
            <a:r>
              <a:rPr lang="pl-PL" dirty="0" err="1"/>
              <a:t>obligations</a:t>
            </a:r>
            <a:endParaRPr lang="pl-PL" dirty="0"/>
          </a:p>
        </p:txBody>
      </p:sp>
      <p:sp>
        <p:nvSpPr>
          <p:cNvPr id="3" name="Symbol zastępczy zawartości 2">
            <a:extLst>
              <a:ext uri="{FF2B5EF4-FFF2-40B4-BE49-F238E27FC236}">
                <a16:creationId xmlns:a16="http://schemas.microsoft.com/office/drawing/2014/main" id="{485FAFA9-D476-43D2-AF5C-102030AE8893}"/>
              </a:ext>
            </a:extLst>
          </p:cNvPr>
          <p:cNvSpPr>
            <a:spLocks noGrp="1"/>
          </p:cNvSpPr>
          <p:nvPr>
            <p:ph idx="1"/>
          </p:nvPr>
        </p:nvSpPr>
        <p:spPr/>
        <p:txBody>
          <a:bodyPr>
            <a:normAutofit lnSpcReduction="10000"/>
          </a:bodyPr>
          <a:lstStyle/>
          <a:p>
            <a:pPr marL="0" indent="0" algn="just">
              <a:buNone/>
            </a:pPr>
            <a:r>
              <a:rPr lang="pl-PL" dirty="0" err="1"/>
              <a:t>All</a:t>
            </a:r>
            <a:r>
              <a:rPr lang="pl-PL" dirty="0"/>
              <a:t> </a:t>
            </a:r>
            <a:r>
              <a:rPr lang="pl-PL" dirty="0" err="1"/>
              <a:t>obliged</a:t>
            </a:r>
            <a:r>
              <a:rPr lang="pl-PL" dirty="0"/>
              <a:t> </a:t>
            </a:r>
            <a:r>
              <a:rPr lang="pl-PL" dirty="0" err="1"/>
              <a:t>entities</a:t>
            </a:r>
            <a:r>
              <a:rPr lang="pl-PL" dirty="0"/>
              <a:t> </a:t>
            </a:r>
            <a:r>
              <a:rPr lang="pl-PL" dirty="0" err="1"/>
              <a:t>have</a:t>
            </a:r>
            <a:r>
              <a:rPr lang="pl-PL" dirty="0"/>
              <a:t> to:</a:t>
            </a:r>
          </a:p>
          <a:p>
            <a:pPr algn="just"/>
            <a:r>
              <a:rPr lang="en-US" dirty="0"/>
              <a:t>inform the FIU</a:t>
            </a:r>
            <a:r>
              <a:rPr lang="pl-PL" dirty="0"/>
              <a:t> </a:t>
            </a:r>
            <a:r>
              <a:rPr lang="en-US" dirty="0"/>
              <a:t>on their own initiative, </a:t>
            </a:r>
            <a:r>
              <a:rPr lang="pl-PL" dirty="0" err="1"/>
              <a:t>if</a:t>
            </a:r>
            <a:r>
              <a:rPr lang="pl-PL" dirty="0"/>
              <a:t> </a:t>
            </a:r>
            <a:r>
              <a:rPr lang="pl-PL" dirty="0" err="1"/>
              <a:t>they</a:t>
            </a:r>
            <a:r>
              <a:rPr lang="pl-PL" dirty="0"/>
              <a:t> </a:t>
            </a:r>
            <a:r>
              <a:rPr lang="en-US" dirty="0"/>
              <a:t>know, suspect or ha</a:t>
            </a:r>
            <a:r>
              <a:rPr lang="pl-PL" dirty="0" err="1"/>
              <a:t>ve</a:t>
            </a:r>
            <a:r>
              <a:rPr lang="en-US" dirty="0"/>
              <a:t> reasonable grounds to suspect that funds, regardless of the amount involved, are the proceeds of criminal activity or are related to terrorist fi</a:t>
            </a:r>
            <a:r>
              <a:rPr lang="pl-PL" dirty="0"/>
              <a:t>n</a:t>
            </a:r>
            <a:r>
              <a:rPr lang="en-US" dirty="0" err="1"/>
              <a:t>ancing</a:t>
            </a:r>
            <a:r>
              <a:rPr lang="en-US" dirty="0"/>
              <a:t>, and by promptly respond to requests by the FIU for additional information in such cases; and</a:t>
            </a:r>
          </a:p>
          <a:p>
            <a:pPr algn="just"/>
            <a:r>
              <a:rPr lang="pl-PL" dirty="0"/>
              <a:t>p</a:t>
            </a:r>
            <a:r>
              <a:rPr lang="en-US" dirty="0" err="1"/>
              <a:t>roviding</a:t>
            </a:r>
            <a:r>
              <a:rPr lang="en-US" dirty="0"/>
              <a:t> the FIU, directly or indirectly, at its request, with all necessary information, in accordance with the procedures established by the applicable law</a:t>
            </a:r>
            <a:endParaRPr lang="pl-PL" dirty="0"/>
          </a:p>
        </p:txBody>
      </p:sp>
      <p:sp>
        <p:nvSpPr>
          <p:cNvPr id="4" name="Symbol zastępczy tekstu 3">
            <a:extLst>
              <a:ext uri="{FF2B5EF4-FFF2-40B4-BE49-F238E27FC236}">
                <a16:creationId xmlns:a16="http://schemas.microsoft.com/office/drawing/2014/main" id="{14E49030-A3EC-4A1E-86B5-2D2F2AEA435A}"/>
              </a:ext>
            </a:extLst>
          </p:cNvPr>
          <p:cNvSpPr>
            <a:spLocks noGrp="1"/>
          </p:cNvSpPr>
          <p:nvPr>
            <p:ph type="body" sz="half" idx="2"/>
          </p:nvPr>
        </p:nvSpPr>
        <p:spPr>
          <a:xfrm>
            <a:off x="1522413" y="2895599"/>
            <a:ext cx="4114800" cy="2837657"/>
          </a:xfrm>
        </p:spPr>
        <p:txBody>
          <a:bodyPr>
            <a:normAutofit lnSpcReduction="10000"/>
          </a:bodyPr>
          <a:lstStyle/>
          <a:p>
            <a:pPr marL="342900" indent="-342900" algn="just">
              <a:buFont typeface="Arial" panose="020B0604020202020204" pitchFamily="34" charset="0"/>
              <a:buChar char="•"/>
            </a:pPr>
            <a:r>
              <a:rPr lang="pl-PL" dirty="0" err="1"/>
              <a:t>Every</a:t>
            </a:r>
            <a:r>
              <a:rPr lang="pl-PL" dirty="0"/>
              <a:t> </a:t>
            </a:r>
            <a:r>
              <a:rPr lang="pl-PL" dirty="0" err="1"/>
              <a:t>state</a:t>
            </a:r>
            <a:r>
              <a:rPr lang="pl-PL" dirty="0"/>
              <a:t> </a:t>
            </a:r>
            <a:r>
              <a:rPr lang="pl-PL" dirty="0" err="1"/>
              <a:t>has</a:t>
            </a:r>
            <a:r>
              <a:rPr lang="pl-PL" dirty="0"/>
              <a:t> to </a:t>
            </a:r>
            <a:r>
              <a:rPr lang="pl-PL" dirty="0" err="1"/>
              <a:t>have</a:t>
            </a:r>
            <a:r>
              <a:rPr lang="pl-PL" dirty="0"/>
              <a:t> </a:t>
            </a:r>
            <a:r>
              <a:rPr lang="pl-PL" dirty="0" err="1"/>
              <a:t>an</a:t>
            </a:r>
            <a:r>
              <a:rPr lang="pl-PL" dirty="0"/>
              <a:t> </a:t>
            </a:r>
            <a:r>
              <a:rPr lang="pl-PL" dirty="0" err="1"/>
              <a:t>idependent</a:t>
            </a:r>
            <a:r>
              <a:rPr lang="pl-PL" dirty="0"/>
              <a:t> FIU </a:t>
            </a:r>
            <a:r>
              <a:rPr lang="pl-PL" dirty="0" err="1"/>
              <a:t>which</a:t>
            </a:r>
            <a:r>
              <a:rPr lang="pl-PL" dirty="0"/>
              <a:t> </a:t>
            </a:r>
            <a:r>
              <a:rPr lang="pl-PL" dirty="0" err="1"/>
              <a:t>is</a:t>
            </a:r>
            <a:r>
              <a:rPr lang="pl-PL" dirty="0"/>
              <a:t> </a:t>
            </a:r>
            <a:r>
              <a:rPr lang="pl-PL" dirty="0" err="1"/>
              <a:t>responsible</a:t>
            </a:r>
            <a:r>
              <a:rPr lang="pl-PL" dirty="0"/>
              <a:t> for AML</a:t>
            </a:r>
          </a:p>
          <a:p>
            <a:pPr marL="342900" indent="-342900" algn="just">
              <a:buFont typeface="Arial" panose="020B0604020202020204" pitchFamily="34" charset="0"/>
              <a:buChar char="•"/>
            </a:pPr>
            <a:r>
              <a:rPr lang="pl-PL" dirty="0"/>
              <a:t>In Poland </a:t>
            </a:r>
            <a:r>
              <a:rPr lang="pl-PL" dirty="0" err="1"/>
              <a:t>it</a:t>
            </a:r>
            <a:r>
              <a:rPr lang="pl-PL" dirty="0"/>
              <a:t> </a:t>
            </a:r>
            <a:r>
              <a:rPr lang="pl-PL" dirty="0" err="1"/>
              <a:t>is</a:t>
            </a:r>
            <a:r>
              <a:rPr lang="pl-PL" dirty="0"/>
              <a:t> the General </a:t>
            </a:r>
            <a:r>
              <a:rPr lang="pl-PL" dirty="0" err="1"/>
              <a:t>Inspector</a:t>
            </a:r>
            <a:r>
              <a:rPr lang="pl-PL" dirty="0"/>
              <a:t> of Financial Information</a:t>
            </a:r>
          </a:p>
          <a:p>
            <a:pPr marL="342900" indent="-342900" algn="just">
              <a:buFont typeface="Arial" panose="020B0604020202020204" pitchFamily="34" charset="0"/>
              <a:buChar char="•"/>
            </a:pPr>
            <a:r>
              <a:rPr lang="pl-PL" dirty="0"/>
              <a:t>Reporting to the FIU </a:t>
            </a:r>
            <a:r>
              <a:rPr lang="pl-PL" dirty="0" err="1"/>
              <a:t>may</a:t>
            </a:r>
            <a:r>
              <a:rPr lang="pl-PL" dirty="0"/>
              <a:t> not </a:t>
            </a:r>
            <a:r>
              <a:rPr lang="pl-PL" dirty="0" err="1"/>
              <a:t>constitute</a:t>
            </a:r>
            <a:r>
              <a:rPr lang="pl-PL" dirty="0"/>
              <a:t> a </a:t>
            </a:r>
            <a:r>
              <a:rPr lang="pl-PL" dirty="0" err="1"/>
              <a:t>breach</a:t>
            </a:r>
            <a:r>
              <a:rPr lang="pl-PL" dirty="0"/>
              <a:t> of </a:t>
            </a:r>
            <a:r>
              <a:rPr lang="pl-PL" dirty="0" err="1"/>
              <a:t>any</a:t>
            </a:r>
            <a:r>
              <a:rPr lang="pl-PL" dirty="0"/>
              <a:t> non-</a:t>
            </a:r>
            <a:r>
              <a:rPr lang="pl-PL" dirty="0" err="1"/>
              <a:t>disclosure</a:t>
            </a:r>
            <a:r>
              <a:rPr lang="pl-PL" dirty="0"/>
              <a:t> </a:t>
            </a:r>
            <a:r>
              <a:rPr lang="pl-PL" dirty="0" err="1"/>
              <a:t>rules</a:t>
            </a:r>
            <a:endParaRPr lang="pl-PL" dirty="0"/>
          </a:p>
        </p:txBody>
      </p:sp>
    </p:spTree>
    <p:extLst>
      <p:ext uri="{BB962C8B-B14F-4D97-AF65-F5344CB8AC3E}">
        <p14:creationId xmlns:p14="http://schemas.microsoft.com/office/powerpoint/2010/main" val="377824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7749E6-A96E-4A78-8BC5-9BB0E47BE48E}"/>
              </a:ext>
            </a:extLst>
          </p:cNvPr>
          <p:cNvSpPr>
            <a:spLocks noGrp="1"/>
          </p:cNvSpPr>
          <p:nvPr>
            <p:ph type="title"/>
          </p:nvPr>
        </p:nvSpPr>
        <p:spPr/>
        <p:txBody>
          <a:bodyPr/>
          <a:lstStyle/>
          <a:p>
            <a:r>
              <a:rPr lang="pl-PL" dirty="0" err="1"/>
              <a:t>Other</a:t>
            </a:r>
            <a:r>
              <a:rPr lang="pl-PL" dirty="0"/>
              <a:t> </a:t>
            </a:r>
            <a:r>
              <a:rPr lang="pl-PL" dirty="0" err="1"/>
              <a:t>obligations</a:t>
            </a:r>
            <a:endParaRPr lang="pl-PL" dirty="0"/>
          </a:p>
        </p:txBody>
      </p:sp>
      <p:sp>
        <p:nvSpPr>
          <p:cNvPr id="3" name="Symbol zastępczy zawartości 2">
            <a:extLst>
              <a:ext uri="{FF2B5EF4-FFF2-40B4-BE49-F238E27FC236}">
                <a16:creationId xmlns:a16="http://schemas.microsoft.com/office/drawing/2014/main" id="{485FAFA9-D476-43D2-AF5C-102030AE8893}"/>
              </a:ext>
            </a:extLst>
          </p:cNvPr>
          <p:cNvSpPr>
            <a:spLocks noGrp="1"/>
          </p:cNvSpPr>
          <p:nvPr>
            <p:ph idx="1"/>
          </p:nvPr>
        </p:nvSpPr>
        <p:spPr/>
        <p:txBody>
          <a:bodyPr>
            <a:normAutofit/>
          </a:bodyPr>
          <a:lstStyle/>
          <a:p>
            <a:pPr marL="0" indent="0" algn="just">
              <a:buNone/>
            </a:pPr>
            <a:r>
              <a:rPr lang="pl-PL" dirty="0" err="1"/>
              <a:t>All</a:t>
            </a:r>
            <a:r>
              <a:rPr lang="pl-PL" dirty="0"/>
              <a:t> </a:t>
            </a:r>
            <a:r>
              <a:rPr lang="pl-PL" dirty="0" err="1"/>
              <a:t>obliged</a:t>
            </a:r>
            <a:r>
              <a:rPr lang="pl-PL" dirty="0"/>
              <a:t> </a:t>
            </a:r>
            <a:r>
              <a:rPr lang="pl-PL" dirty="0" err="1"/>
              <a:t>entities</a:t>
            </a:r>
            <a:r>
              <a:rPr lang="pl-PL" dirty="0"/>
              <a:t> </a:t>
            </a:r>
            <a:r>
              <a:rPr lang="pl-PL" dirty="0" err="1"/>
              <a:t>have</a:t>
            </a:r>
            <a:r>
              <a:rPr lang="pl-PL" dirty="0"/>
              <a:t> to:</a:t>
            </a:r>
          </a:p>
          <a:p>
            <a:pPr algn="just"/>
            <a:r>
              <a:rPr lang="pl-PL" dirty="0" err="1"/>
              <a:t>Provide</a:t>
            </a:r>
            <a:r>
              <a:rPr lang="pl-PL" dirty="0"/>
              <a:t> </a:t>
            </a:r>
            <a:r>
              <a:rPr lang="pl-PL" dirty="0" err="1"/>
              <a:t>internal</a:t>
            </a:r>
            <a:r>
              <a:rPr lang="pl-PL" dirty="0"/>
              <a:t> </a:t>
            </a:r>
            <a:r>
              <a:rPr lang="pl-PL" dirty="0" err="1"/>
              <a:t>training</a:t>
            </a:r>
            <a:r>
              <a:rPr lang="pl-PL" dirty="0"/>
              <a:t> for </a:t>
            </a:r>
            <a:r>
              <a:rPr lang="pl-PL" dirty="0" err="1"/>
              <a:t>their</a:t>
            </a:r>
            <a:r>
              <a:rPr lang="pl-PL" dirty="0"/>
              <a:t> </a:t>
            </a:r>
            <a:r>
              <a:rPr lang="pl-PL" dirty="0" err="1"/>
              <a:t>employees</a:t>
            </a:r>
            <a:endParaRPr lang="pl-PL" dirty="0"/>
          </a:p>
          <a:p>
            <a:pPr algn="just"/>
            <a:r>
              <a:rPr lang="pl-PL" dirty="0" err="1"/>
              <a:t>Prepare</a:t>
            </a:r>
            <a:r>
              <a:rPr lang="pl-PL" dirty="0"/>
              <a:t> </a:t>
            </a:r>
            <a:r>
              <a:rPr lang="pl-PL" dirty="0" err="1"/>
              <a:t>internal</a:t>
            </a:r>
            <a:r>
              <a:rPr lang="pl-PL" dirty="0"/>
              <a:t> </a:t>
            </a:r>
            <a:r>
              <a:rPr lang="pl-PL" dirty="0" err="1"/>
              <a:t>policies</a:t>
            </a:r>
            <a:r>
              <a:rPr lang="pl-PL" dirty="0"/>
              <a:t> and </a:t>
            </a:r>
            <a:r>
              <a:rPr lang="pl-PL" dirty="0" err="1"/>
              <a:t>procedures</a:t>
            </a:r>
            <a:endParaRPr lang="pl-PL" dirty="0"/>
          </a:p>
          <a:p>
            <a:pPr algn="just"/>
            <a:r>
              <a:rPr lang="pl-PL" dirty="0" err="1"/>
              <a:t>Document</a:t>
            </a:r>
            <a:r>
              <a:rPr lang="pl-PL" dirty="0"/>
              <a:t> </a:t>
            </a:r>
            <a:r>
              <a:rPr lang="pl-PL" dirty="0" err="1"/>
              <a:t>any</a:t>
            </a:r>
            <a:r>
              <a:rPr lang="pl-PL" dirty="0"/>
              <a:t> </a:t>
            </a:r>
            <a:r>
              <a:rPr lang="pl-PL" dirty="0" err="1"/>
              <a:t>procedures</a:t>
            </a:r>
            <a:r>
              <a:rPr lang="pl-PL" dirty="0"/>
              <a:t> </a:t>
            </a:r>
            <a:r>
              <a:rPr lang="pl-PL" dirty="0" err="1"/>
              <a:t>conducted</a:t>
            </a:r>
            <a:endParaRPr lang="pl-PL" dirty="0"/>
          </a:p>
        </p:txBody>
      </p:sp>
      <p:sp>
        <p:nvSpPr>
          <p:cNvPr id="4" name="Symbol zastępczy tekstu 3">
            <a:extLst>
              <a:ext uri="{FF2B5EF4-FFF2-40B4-BE49-F238E27FC236}">
                <a16:creationId xmlns:a16="http://schemas.microsoft.com/office/drawing/2014/main" id="{14E49030-A3EC-4A1E-86B5-2D2F2AEA435A}"/>
              </a:ext>
            </a:extLst>
          </p:cNvPr>
          <p:cNvSpPr>
            <a:spLocks noGrp="1"/>
          </p:cNvSpPr>
          <p:nvPr>
            <p:ph type="body" sz="half" idx="2"/>
          </p:nvPr>
        </p:nvSpPr>
        <p:spPr/>
        <p:txBody>
          <a:bodyPr>
            <a:normAutofit fontScale="92500" lnSpcReduction="10000"/>
          </a:bodyPr>
          <a:lstStyle/>
          <a:p>
            <a:pPr marL="342900" indent="-342900" algn="just">
              <a:buFont typeface="Arial" panose="020B0604020202020204" pitchFamily="34" charset="0"/>
              <a:buChar char="•"/>
            </a:pPr>
            <a:r>
              <a:rPr lang="pl-PL" dirty="0" err="1"/>
              <a:t>Obliged</a:t>
            </a:r>
            <a:r>
              <a:rPr lang="pl-PL" dirty="0"/>
              <a:t> </a:t>
            </a:r>
            <a:r>
              <a:rPr lang="pl-PL" dirty="0" err="1"/>
              <a:t>entities</a:t>
            </a:r>
            <a:r>
              <a:rPr lang="pl-PL" dirty="0"/>
              <a:t> </a:t>
            </a:r>
            <a:r>
              <a:rPr lang="pl-PL" dirty="0" err="1"/>
              <a:t>also</a:t>
            </a:r>
            <a:r>
              <a:rPr lang="pl-PL" dirty="0"/>
              <a:t> </a:t>
            </a:r>
            <a:r>
              <a:rPr lang="pl-PL" dirty="0" err="1"/>
              <a:t>must</a:t>
            </a:r>
            <a:r>
              <a:rPr lang="pl-PL" dirty="0"/>
              <a:t> </a:t>
            </a:r>
            <a:r>
              <a:rPr lang="pl-PL" dirty="0" err="1"/>
              <a:t>refrain</a:t>
            </a:r>
            <a:r>
              <a:rPr lang="pl-PL" dirty="0"/>
              <a:t> from </a:t>
            </a:r>
            <a:r>
              <a:rPr lang="pl-PL" dirty="0" err="1"/>
              <a:t>conducting</a:t>
            </a:r>
            <a:r>
              <a:rPr lang="pl-PL" dirty="0"/>
              <a:t> a </a:t>
            </a:r>
            <a:r>
              <a:rPr lang="pl-PL" dirty="0" err="1"/>
              <a:t>suspicious</a:t>
            </a:r>
            <a:r>
              <a:rPr lang="pl-PL" dirty="0"/>
              <a:t> </a:t>
            </a:r>
            <a:r>
              <a:rPr lang="pl-PL" dirty="0" err="1"/>
              <a:t>transaction</a:t>
            </a:r>
            <a:endParaRPr lang="pl-PL" dirty="0"/>
          </a:p>
          <a:p>
            <a:pPr marL="342900" indent="-342900" algn="just">
              <a:buFont typeface="Arial" panose="020B0604020202020204" pitchFamily="34" charset="0"/>
              <a:buChar char="•"/>
            </a:pPr>
            <a:r>
              <a:rPr lang="pl-PL" dirty="0"/>
              <a:t>At the same </a:t>
            </a:r>
            <a:r>
              <a:rPr lang="pl-PL" dirty="0" err="1"/>
              <a:t>time</a:t>
            </a:r>
            <a:r>
              <a:rPr lang="pl-PL" dirty="0"/>
              <a:t> </a:t>
            </a:r>
            <a:r>
              <a:rPr lang="pl-PL" dirty="0" err="1"/>
              <a:t>they</a:t>
            </a:r>
            <a:r>
              <a:rPr lang="pl-PL" dirty="0"/>
              <a:t> </a:t>
            </a:r>
            <a:r>
              <a:rPr lang="pl-PL" dirty="0" err="1"/>
              <a:t>must</a:t>
            </a:r>
            <a:r>
              <a:rPr lang="pl-PL" dirty="0"/>
              <a:t> not </a:t>
            </a:r>
            <a:r>
              <a:rPr lang="pl-PL" dirty="0" err="1"/>
              <a:t>inform</a:t>
            </a:r>
            <a:r>
              <a:rPr lang="pl-PL" dirty="0"/>
              <a:t> the </a:t>
            </a:r>
            <a:r>
              <a:rPr lang="pl-PL" dirty="0" err="1"/>
              <a:t>suspected</a:t>
            </a:r>
            <a:r>
              <a:rPr lang="pl-PL" dirty="0"/>
              <a:t> person of the </a:t>
            </a:r>
            <a:r>
              <a:rPr lang="pl-PL" dirty="0" err="1"/>
              <a:t>fact</a:t>
            </a:r>
            <a:r>
              <a:rPr lang="pl-PL" dirty="0"/>
              <a:t> </a:t>
            </a:r>
            <a:r>
              <a:rPr lang="pl-PL" dirty="0" err="1"/>
              <a:t>they</a:t>
            </a:r>
            <a:r>
              <a:rPr lang="pl-PL" dirty="0"/>
              <a:t> </a:t>
            </a:r>
            <a:r>
              <a:rPr lang="pl-PL" dirty="0" err="1"/>
              <a:t>are</a:t>
            </a:r>
            <a:r>
              <a:rPr lang="pl-PL" dirty="0"/>
              <a:t> </a:t>
            </a:r>
            <a:r>
              <a:rPr lang="pl-PL" dirty="0" err="1"/>
              <a:t>informing</a:t>
            </a:r>
            <a:r>
              <a:rPr lang="pl-PL" dirty="0"/>
              <a:t> the FIU</a:t>
            </a:r>
          </a:p>
          <a:p>
            <a:pPr marL="342900" indent="-342900" algn="just">
              <a:buFont typeface="Arial" panose="020B0604020202020204" pitchFamily="34" charset="0"/>
              <a:buChar char="•"/>
            </a:pPr>
            <a:endParaRPr lang="pl-PL" dirty="0"/>
          </a:p>
        </p:txBody>
      </p:sp>
    </p:spTree>
    <p:extLst>
      <p:ext uri="{BB962C8B-B14F-4D97-AF65-F5344CB8AC3E}">
        <p14:creationId xmlns:p14="http://schemas.microsoft.com/office/powerpoint/2010/main" val="367384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AB1205-6CEC-4EE7-81DE-8CD411576C5E}"/>
              </a:ext>
            </a:extLst>
          </p:cNvPr>
          <p:cNvSpPr>
            <a:spLocks noGrp="1"/>
          </p:cNvSpPr>
          <p:nvPr>
            <p:ph type="title"/>
          </p:nvPr>
        </p:nvSpPr>
        <p:spPr/>
        <p:txBody>
          <a:bodyPr/>
          <a:lstStyle/>
          <a:p>
            <a:r>
              <a:rPr lang="pl-PL" dirty="0"/>
              <a:t>The </a:t>
            </a:r>
            <a:r>
              <a:rPr lang="pl-PL" dirty="0" err="1"/>
              <a:t>future</a:t>
            </a:r>
            <a:endParaRPr lang="pl-PL" dirty="0"/>
          </a:p>
        </p:txBody>
      </p:sp>
      <p:sp>
        <p:nvSpPr>
          <p:cNvPr id="3" name="Symbol zastępczy zawartości 2">
            <a:extLst>
              <a:ext uri="{FF2B5EF4-FFF2-40B4-BE49-F238E27FC236}">
                <a16:creationId xmlns:a16="http://schemas.microsoft.com/office/drawing/2014/main" id="{79FE23E9-EA76-4DA0-B64E-6C2A95AED9D2}"/>
              </a:ext>
            </a:extLst>
          </p:cNvPr>
          <p:cNvSpPr>
            <a:spLocks noGrp="1"/>
          </p:cNvSpPr>
          <p:nvPr>
            <p:ph idx="1"/>
          </p:nvPr>
        </p:nvSpPr>
        <p:spPr/>
        <p:txBody>
          <a:bodyPr>
            <a:normAutofit/>
          </a:bodyPr>
          <a:lstStyle/>
          <a:p>
            <a:r>
              <a:rPr lang="pl-PL" dirty="0" err="1"/>
              <a:t>There</a:t>
            </a:r>
            <a:r>
              <a:rPr lang="pl-PL" dirty="0"/>
              <a:t> </a:t>
            </a:r>
            <a:r>
              <a:rPr lang="pl-PL" dirty="0" err="1"/>
              <a:t>is</a:t>
            </a:r>
            <a:r>
              <a:rPr lang="pl-PL" dirty="0"/>
              <a:t> </a:t>
            </a:r>
            <a:r>
              <a:rPr lang="pl-PL" dirty="0" err="1"/>
              <a:t>already</a:t>
            </a:r>
            <a:r>
              <a:rPr lang="pl-PL" dirty="0"/>
              <a:t> a </a:t>
            </a:r>
            <a:r>
              <a:rPr lang="pl-PL" dirty="0" err="1"/>
              <a:t>proposal</a:t>
            </a:r>
            <a:r>
              <a:rPr lang="pl-PL" dirty="0"/>
              <a:t> of a </a:t>
            </a:r>
            <a:r>
              <a:rPr lang="pl-PL" dirty="0" err="1"/>
              <a:t>new</a:t>
            </a:r>
            <a:r>
              <a:rPr lang="pl-PL" dirty="0"/>
              <a:t> AML system on the </a:t>
            </a:r>
            <a:r>
              <a:rPr lang="pl-PL" dirty="0" err="1"/>
              <a:t>table</a:t>
            </a:r>
            <a:r>
              <a:rPr lang="pl-PL" dirty="0"/>
              <a:t> </a:t>
            </a:r>
            <a:r>
              <a:rPr lang="pl-PL" dirty="0" err="1"/>
              <a:t>which</a:t>
            </a:r>
            <a:r>
              <a:rPr lang="pl-PL" dirty="0"/>
              <a:t> </a:t>
            </a:r>
            <a:r>
              <a:rPr lang="pl-PL" dirty="0" err="1"/>
              <a:t>contains</a:t>
            </a:r>
            <a:r>
              <a:rPr lang="pl-PL" dirty="0"/>
              <a:t>:</a:t>
            </a:r>
          </a:p>
          <a:p>
            <a:pPr lvl="1"/>
            <a:r>
              <a:rPr lang="pl-PL" dirty="0"/>
              <a:t>A </a:t>
            </a:r>
            <a:r>
              <a:rPr lang="pl-PL" dirty="0" err="1"/>
              <a:t>new</a:t>
            </a:r>
            <a:r>
              <a:rPr lang="pl-PL" dirty="0"/>
              <a:t> Directive </a:t>
            </a:r>
            <a:r>
              <a:rPr lang="pl-PL" dirty="0" err="1"/>
              <a:t>which</a:t>
            </a:r>
            <a:r>
              <a:rPr lang="pl-PL" dirty="0"/>
              <a:t> </a:t>
            </a:r>
            <a:r>
              <a:rPr lang="pl-PL" dirty="0" err="1"/>
              <a:t>is</a:t>
            </a:r>
            <a:r>
              <a:rPr lang="pl-PL" dirty="0"/>
              <a:t> </a:t>
            </a:r>
            <a:r>
              <a:rPr lang="pl-PL" dirty="0" err="1"/>
              <a:t>supposed</a:t>
            </a:r>
            <a:r>
              <a:rPr lang="pl-PL" dirty="0"/>
              <a:t> to </a:t>
            </a:r>
            <a:r>
              <a:rPr lang="pl-PL" dirty="0" err="1"/>
              <a:t>take</a:t>
            </a:r>
            <a:r>
              <a:rPr lang="pl-PL" dirty="0"/>
              <a:t> the place of the </a:t>
            </a:r>
            <a:r>
              <a:rPr lang="pl-PL" dirty="0" err="1"/>
              <a:t>current</a:t>
            </a:r>
            <a:r>
              <a:rPr lang="pl-PL" dirty="0"/>
              <a:t> 4th AML Directive 2015, </a:t>
            </a:r>
            <a:r>
              <a:rPr lang="pl-PL" dirty="0" err="1"/>
              <a:t>which</a:t>
            </a:r>
            <a:r>
              <a:rPr lang="pl-PL" dirty="0"/>
              <a:t> was </a:t>
            </a:r>
            <a:r>
              <a:rPr lang="pl-PL" dirty="0" err="1"/>
              <a:t>only</a:t>
            </a:r>
            <a:r>
              <a:rPr lang="pl-PL" dirty="0"/>
              <a:t> </a:t>
            </a:r>
            <a:r>
              <a:rPr lang="pl-PL" dirty="0" err="1"/>
              <a:t>amended</a:t>
            </a:r>
            <a:r>
              <a:rPr lang="pl-PL" dirty="0"/>
              <a:t> by the 5th and 6th</a:t>
            </a:r>
          </a:p>
          <a:p>
            <a:pPr lvl="1"/>
            <a:r>
              <a:rPr lang="pl-PL" dirty="0"/>
              <a:t>The </a:t>
            </a:r>
            <a:r>
              <a:rPr lang="pl-PL" dirty="0" err="1"/>
              <a:t>creation</a:t>
            </a:r>
            <a:r>
              <a:rPr lang="pl-PL" dirty="0"/>
              <a:t> of a </a:t>
            </a:r>
            <a:r>
              <a:rPr lang="pl-PL" dirty="0" err="1"/>
              <a:t>new</a:t>
            </a:r>
            <a:r>
              <a:rPr lang="pl-PL" dirty="0"/>
              <a:t> EU authority to </a:t>
            </a:r>
            <a:r>
              <a:rPr lang="pl-PL" dirty="0" err="1"/>
              <a:t>fight</a:t>
            </a:r>
            <a:r>
              <a:rPr lang="pl-PL" dirty="0"/>
              <a:t> </a:t>
            </a:r>
            <a:r>
              <a:rPr lang="pl-PL" dirty="0" err="1"/>
              <a:t>money</a:t>
            </a:r>
            <a:r>
              <a:rPr lang="pl-PL" dirty="0"/>
              <a:t> </a:t>
            </a:r>
            <a:r>
              <a:rPr lang="pl-PL" dirty="0" err="1"/>
              <a:t>laundering</a:t>
            </a:r>
            <a:r>
              <a:rPr lang="pl-PL" dirty="0"/>
              <a:t> and </a:t>
            </a:r>
            <a:r>
              <a:rPr lang="pl-PL" dirty="0" err="1"/>
              <a:t>coordinate</a:t>
            </a:r>
            <a:r>
              <a:rPr lang="pl-PL" dirty="0"/>
              <a:t> </a:t>
            </a:r>
            <a:r>
              <a:rPr lang="pl-PL" dirty="0" err="1"/>
              <a:t>national</a:t>
            </a:r>
            <a:r>
              <a:rPr lang="pl-PL" dirty="0"/>
              <a:t> Financial </a:t>
            </a:r>
            <a:r>
              <a:rPr lang="pl-PL" dirty="0" err="1"/>
              <a:t>Intelligence</a:t>
            </a:r>
            <a:r>
              <a:rPr lang="pl-PL" dirty="0"/>
              <a:t> </a:t>
            </a:r>
            <a:r>
              <a:rPr lang="pl-PL" dirty="0" err="1"/>
              <a:t>Units</a:t>
            </a:r>
            <a:endParaRPr lang="pl-PL" dirty="0"/>
          </a:p>
          <a:p>
            <a:pPr lvl="1"/>
            <a:r>
              <a:rPr lang="pl-PL" dirty="0"/>
              <a:t>A </a:t>
            </a:r>
            <a:r>
              <a:rPr lang="pl-PL" dirty="0" err="1"/>
              <a:t>new</a:t>
            </a:r>
            <a:r>
              <a:rPr lang="pl-PL" dirty="0"/>
              <a:t> </a:t>
            </a:r>
            <a:r>
              <a:rPr lang="pl-PL" dirty="0" err="1"/>
              <a:t>Regulation</a:t>
            </a:r>
            <a:r>
              <a:rPr lang="pl-PL" dirty="0"/>
              <a:t> </a:t>
            </a:r>
            <a:r>
              <a:rPr lang="pl-PL" dirty="0" err="1"/>
              <a:t>proposed</a:t>
            </a:r>
            <a:r>
              <a:rPr lang="pl-PL" dirty="0"/>
              <a:t> </a:t>
            </a:r>
            <a:r>
              <a:rPr lang="pl-PL" dirty="0" err="1"/>
              <a:t>which</a:t>
            </a:r>
            <a:r>
              <a:rPr lang="pl-PL" dirty="0"/>
              <a:t> </a:t>
            </a:r>
            <a:r>
              <a:rPr lang="pl-PL" dirty="0" err="1"/>
              <a:t>would</a:t>
            </a:r>
            <a:r>
              <a:rPr lang="pl-PL" dirty="0"/>
              <a:t> </a:t>
            </a:r>
            <a:r>
              <a:rPr lang="pl-PL" dirty="0" err="1"/>
              <a:t>cotain</a:t>
            </a:r>
            <a:r>
              <a:rPr lang="pl-PL" dirty="0"/>
              <a:t> </a:t>
            </a:r>
            <a:r>
              <a:rPr lang="en-US" dirty="0"/>
              <a:t>directly applicable rules, including in the areas of customer due diligence and beneficial ownership</a:t>
            </a:r>
            <a:r>
              <a:rPr lang="pl-PL" dirty="0"/>
              <a:t>, as </a:t>
            </a:r>
            <a:r>
              <a:rPr lang="pl-PL" dirty="0" err="1"/>
              <a:t>well</a:t>
            </a:r>
            <a:r>
              <a:rPr lang="pl-PL" dirty="0"/>
              <a:t> as </a:t>
            </a:r>
            <a:r>
              <a:rPr lang="pl-PL" dirty="0" err="1"/>
              <a:t>it</a:t>
            </a:r>
            <a:r>
              <a:rPr lang="pl-PL" dirty="0"/>
              <a:t> </a:t>
            </a:r>
            <a:r>
              <a:rPr lang="pl-PL" dirty="0" err="1"/>
              <a:t>will</a:t>
            </a:r>
            <a:r>
              <a:rPr lang="pl-PL" dirty="0"/>
              <a:t> set </a:t>
            </a:r>
            <a:r>
              <a:rPr lang="en-US" dirty="0"/>
              <a:t>up  an EU-wide limit of €10,000 to cash payments</a:t>
            </a:r>
            <a:endParaRPr lang="pl-PL" dirty="0"/>
          </a:p>
          <a:p>
            <a:pPr lvl="1"/>
            <a:endParaRPr lang="pl-PL" dirty="0"/>
          </a:p>
          <a:p>
            <a:endParaRPr lang="pl-PL" dirty="0"/>
          </a:p>
          <a:p>
            <a:endParaRPr lang="pl-PL" b="1" dirty="0"/>
          </a:p>
        </p:txBody>
      </p:sp>
    </p:spTree>
    <p:extLst>
      <p:ext uri="{BB962C8B-B14F-4D97-AF65-F5344CB8AC3E}">
        <p14:creationId xmlns:p14="http://schemas.microsoft.com/office/powerpoint/2010/main" val="321625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p:txBody>
          <a:bodyPr rtlCol="0"/>
          <a:lstStyle/>
          <a:p>
            <a:pPr rtl="0"/>
            <a:r>
              <a:rPr lang="pl-PL" dirty="0"/>
              <a:t>AML in the EU – </a:t>
            </a:r>
            <a:r>
              <a:rPr lang="pl-PL" dirty="0" err="1"/>
              <a:t>history</a:t>
            </a:r>
            <a:endParaRPr lang="pl-PL" dirty="0"/>
          </a:p>
        </p:txBody>
      </p:sp>
      <p:sp>
        <p:nvSpPr>
          <p:cNvPr id="14" name="Zawartość — symbol zastępczy 13"/>
          <p:cNvSpPr>
            <a:spLocks noGrp="1"/>
          </p:cNvSpPr>
          <p:nvPr>
            <p:ph idx="1"/>
          </p:nvPr>
        </p:nvSpPr>
        <p:spPr>
          <a:xfrm>
            <a:off x="1413893" y="1981200"/>
            <a:ext cx="10009112" cy="4187825"/>
          </a:xfrm>
        </p:spPr>
        <p:txBody>
          <a:bodyPr rtlCol="0">
            <a:normAutofit fontScale="70000" lnSpcReduction="20000"/>
          </a:bodyPr>
          <a:lstStyle/>
          <a:p>
            <a:pPr algn="just" rtl="0"/>
            <a:r>
              <a:rPr lang="en-GB" dirty="0"/>
              <a:t>1st AML Directive 1991 – obligation to criminalise ML, AML obligations on private entities – „gatekeepers” for the financial system – especially reporting suspicious transactions</a:t>
            </a:r>
            <a:endParaRPr lang="pl-PL" dirty="0"/>
          </a:p>
          <a:p>
            <a:pPr algn="just" rtl="0"/>
            <a:r>
              <a:rPr lang="pl-PL" dirty="0"/>
              <a:t>2nd AML Directive 2001 – </a:t>
            </a:r>
            <a:r>
              <a:rPr lang="pl-PL" dirty="0" err="1"/>
              <a:t>enlarging</a:t>
            </a:r>
            <a:r>
              <a:rPr lang="pl-PL" dirty="0"/>
              <a:t> the </a:t>
            </a:r>
            <a:r>
              <a:rPr lang="pl-PL" dirty="0" err="1"/>
              <a:t>catalogue</a:t>
            </a:r>
            <a:r>
              <a:rPr lang="pl-PL" dirty="0"/>
              <a:t> of </a:t>
            </a:r>
            <a:r>
              <a:rPr lang="pl-PL" dirty="0" err="1"/>
              <a:t>gatekeepers</a:t>
            </a:r>
            <a:r>
              <a:rPr lang="pl-PL" dirty="0"/>
              <a:t> (</a:t>
            </a:r>
            <a:r>
              <a:rPr lang="pl-PL" dirty="0" err="1"/>
              <a:t>NBFIs</a:t>
            </a:r>
            <a:r>
              <a:rPr lang="pl-PL" dirty="0"/>
              <a:t>, </a:t>
            </a:r>
            <a:r>
              <a:rPr lang="pl-PL" dirty="0" err="1"/>
              <a:t>DNFBPs</a:t>
            </a:r>
            <a:r>
              <a:rPr lang="pl-PL" dirty="0"/>
              <a:t> </a:t>
            </a:r>
            <a:r>
              <a:rPr lang="pl-PL" dirty="0">
                <a:sym typeface="Wingdings" panose="05000000000000000000" pitchFamily="2" charset="2"/>
              </a:rPr>
              <a:t> </a:t>
            </a:r>
            <a:r>
              <a:rPr lang="pl-PL" dirty="0" err="1">
                <a:sym typeface="Wingdings" panose="05000000000000000000" pitchFamily="2" charset="2"/>
              </a:rPr>
              <a:t>including</a:t>
            </a:r>
            <a:r>
              <a:rPr lang="pl-PL" dirty="0">
                <a:sym typeface="Wingdings" panose="05000000000000000000" pitchFamily="2" charset="2"/>
              </a:rPr>
              <a:t> </a:t>
            </a:r>
            <a:r>
              <a:rPr lang="pl-PL" dirty="0" err="1">
                <a:sym typeface="Wingdings" panose="05000000000000000000" pitchFamily="2" charset="2"/>
              </a:rPr>
              <a:t>lawyers</a:t>
            </a:r>
            <a:r>
              <a:rPr lang="pl-PL" dirty="0"/>
              <a:t>), </a:t>
            </a:r>
            <a:r>
              <a:rPr lang="pl-PL" dirty="0" err="1"/>
              <a:t>obligation</a:t>
            </a:r>
            <a:r>
              <a:rPr lang="pl-PL" dirty="0"/>
              <a:t> to </a:t>
            </a:r>
            <a:r>
              <a:rPr lang="pl-PL" dirty="0" err="1"/>
              <a:t>establish</a:t>
            </a:r>
            <a:r>
              <a:rPr lang="pl-PL" dirty="0"/>
              <a:t> Financial </a:t>
            </a:r>
            <a:r>
              <a:rPr lang="pl-PL" dirty="0" err="1"/>
              <a:t>Intelligence</a:t>
            </a:r>
            <a:r>
              <a:rPr lang="pl-PL" dirty="0"/>
              <a:t> </a:t>
            </a:r>
            <a:r>
              <a:rPr lang="pl-PL" dirty="0" err="1"/>
              <a:t>Units</a:t>
            </a:r>
            <a:endParaRPr lang="pl-PL" dirty="0"/>
          </a:p>
          <a:p>
            <a:pPr algn="just" rtl="0"/>
            <a:r>
              <a:rPr lang="pl-PL" dirty="0"/>
              <a:t>3rd AML Directive 2005 – </a:t>
            </a:r>
            <a:r>
              <a:rPr lang="pl-PL" dirty="0" err="1"/>
              <a:t>introduction</a:t>
            </a:r>
            <a:r>
              <a:rPr lang="pl-PL" dirty="0"/>
              <a:t> of the </a:t>
            </a:r>
            <a:r>
              <a:rPr lang="pl-PL" dirty="0" err="1"/>
              <a:t>Risk-Based</a:t>
            </a:r>
            <a:r>
              <a:rPr lang="pl-PL" dirty="0"/>
              <a:t> </a:t>
            </a:r>
            <a:r>
              <a:rPr lang="pl-PL" dirty="0" err="1"/>
              <a:t>Approach</a:t>
            </a:r>
            <a:r>
              <a:rPr lang="pl-PL" dirty="0"/>
              <a:t> (RBA) </a:t>
            </a:r>
            <a:r>
              <a:rPr lang="pl-PL" dirty="0">
                <a:sym typeface="Wingdings" panose="05000000000000000000" pitchFamily="2" charset="2"/>
              </a:rPr>
              <a:t> </a:t>
            </a:r>
            <a:r>
              <a:rPr lang="pl-PL" dirty="0" err="1">
                <a:sym typeface="Wingdings" panose="05000000000000000000" pitchFamily="2" charset="2"/>
              </a:rPr>
              <a:t>customer</a:t>
            </a:r>
            <a:r>
              <a:rPr lang="pl-PL" dirty="0">
                <a:sym typeface="Wingdings" panose="05000000000000000000" pitchFamily="2" charset="2"/>
              </a:rPr>
              <a:t> </a:t>
            </a:r>
            <a:r>
              <a:rPr lang="pl-PL" dirty="0" err="1">
                <a:sym typeface="Wingdings" panose="05000000000000000000" pitchFamily="2" charset="2"/>
              </a:rPr>
              <a:t>due</a:t>
            </a:r>
            <a:r>
              <a:rPr lang="pl-PL" dirty="0">
                <a:sym typeface="Wingdings" panose="05000000000000000000" pitchFamily="2" charset="2"/>
              </a:rPr>
              <a:t> </a:t>
            </a:r>
            <a:r>
              <a:rPr lang="pl-PL" dirty="0" err="1">
                <a:sym typeface="Wingdings" panose="05000000000000000000" pitchFamily="2" charset="2"/>
              </a:rPr>
              <a:t>diligence</a:t>
            </a:r>
            <a:r>
              <a:rPr lang="pl-PL" dirty="0">
                <a:sym typeface="Wingdings" panose="05000000000000000000" pitchFamily="2" charset="2"/>
              </a:rPr>
              <a:t> </a:t>
            </a:r>
            <a:r>
              <a:rPr lang="pl-PL" dirty="0" err="1">
                <a:sym typeface="Wingdings" panose="05000000000000000000" pitchFamily="2" charset="2"/>
              </a:rPr>
              <a:t>ranges</a:t>
            </a:r>
            <a:r>
              <a:rPr lang="pl-PL" dirty="0">
                <a:sym typeface="Wingdings" panose="05000000000000000000" pitchFamily="2" charset="2"/>
              </a:rPr>
              <a:t> from </a:t>
            </a:r>
            <a:r>
              <a:rPr lang="pl-PL" dirty="0" err="1">
                <a:sym typeface="Wingdings" panose="05000000000000000000" pitchFamily="2" charset="2"/>
              </a:rPr>
              <a:t>simplified</a:t>
            </a:r>
            <a:r>
              <a:rPr lang="pl-PL" dirty="0">
                <a:sym typeface="Wingdings" panose="05000000000000000000" pitchFamily="2" charset="2"/>
              </a:rPr>
              <a:t> to </a:t>
            </a:r>
            <a:r>
              <a:rPr lang="pl-PL" dirty="0" err="1">
                <a:sym typeface="Wingdings" panose="05000000000000000000" pitchFamily="2" charset="2"/>
              </a:rPr>
              <a:t>enhanced</a:t>
            </a:r>
            <a:r>
              <a:rPr lang="pl-PL" dirty="0">
                <a:sym typeface="Wingdings" panose="05000000000000000000" pitchFamily="2" charset="2"/>
              </a:rPr>
              <a:t>, </a:t>
            </a:r>
            <a:r>
              <a:rPr lang="pl-PL" dirty="0" err="1">
                <a:sym typeface="Wingdings" panose="05000000000000000000" pitchFamily="2" charset="2"/>
              </a:rPr>
              <a:t>depending</a:t>
            </a:r>
            <a:r>
              <a:rPr lang="pl-PL" dirty="0">
                <a:sym typeface="Wingdings" panose="05000000000000000000" pitchFamily="2" charset="2"/>
              </a:rPr>
              <a:t> on the </a:t>
            </a:r>
            <a:r>
              <a:rPr lang="pl-PL" dirty="0" err="1">
                <a:sym typeface="Wingdings" panose="05000000000000000000" pitchFamily="2" charset="2"/>
              </a:rPr>
              <a:t>client’s</a:t>
            </a:r>
            <a:r>
              <a:rPr lang="pl-PL" dirty="0">
                <a:sym typeface="Wingdings" panose="05000000000000000000" pitchFamily="2" charset="2"/>
              </a:rPr>
              <a:t> </a:t>
            </a:r>
            <a:r>
              <a:rPr lang="pl-PL" dirty="0" err="1">
                <a:sym typeface="Wingdings" panose="05000000000000000000" pitchFamily="2" charset="2"/>
              </a:rPr>
              <a:t>risk</a:t>
            </a:r>
            <a:r>
              <a:rPr lang="pl-PL" dirty="0">
                <a:sym typeface="Wingdings" panose="05000000000000000000" pitchFamily="2" charset="2"/>
              </a:rPr>
              <a:t> profile; </a:t>
            </a:r>
            <a:r>
              <a:rPr lang="pl-PL" dirty="0" err="1">
                <a:sym typeface="Wingdings" panose="05000000000000000000" pitchFamily="2" charset="2"/>
              </a:rPr>
              <a:t>penalties</a:t>
            </a:r>
            <a:r>
              <a:rPr lang="pl-PL" dirty="0">
                <a:sym typeface="Wingdings" panose="05000000000000000000" pitchFamily="2" charset="2"/>
              </a:rPr>
              <a:t> for AML </a:t>
            </a:r>
            <a:r>
              <a:rPr lang="pl-PL" dirty="0" err="1">
                <a:sym typeface="Wingdings" panose="05000000000000000000" pitchFamily="2" charset="2"/>
              </a:rPr>
              <a:t>breaches</a:t>
            </a:r>
            <a:endParaRPr lang="pl-PL" dirty="0">
              <a:sym typeface="Wingdings" panose="05000000000000000000" pitchFamily="2" charset="2"/>
            </a:endParaRPr>
          </a:p>
          <a:p>
            <a:pPr algn="just" rtl="0"/>
            <a:r>
              <a:rPr lang="pl-PL" dirty="0">
                <a:sym typeface="Wingdings" panose="05000000000000000000" pitchFamily="2" charset="2"/>
              </a:rPr>
              <a:t>4th AML Directive 2015 - </a:t>
            </a:r>
            <a:r>
              <a:rPr lang="pl-PL" dirty="0" err="1"/>
              <a:t>enlarging</a:t>
            </a:r>
            <a:r>
              <a:rPr lang="pl-PL" dirty="0"/>
              <a:t> the </a:t>
            </a:r>
            <a:r>
              <a:rPr lang="pl-PL" dirty="0" err="1"/>
              <a:t>catalogue</a:t>
            </a:r>
            <a:r>
              <a:rPr lang="pl-PL" dirty="0"/>
              <a:t> of </a:t>
            </a:r>
            <a:r>
              <a:rPr lang="pl-PL" dirty="0" err="1"/>
              <a:t>gatekeepers</a:t>
            </a:r>
            <a:r>
              <a:rPr lang="pl-PL" dirty="0"/>
              <a:t> (</a:t>
            </a:r>
            <a:r>
              <a:rPr lang="pl-PL" dirty="0" err="1"/>
              <a:t>gambling</a:t>
            </a:r>
            <a:r>
              <a:rPr lang="pl-PL" dirty="0"/>
              <a:t> </a:t>
            </a:r>
            <a:r>
              <a:rPr lang="pl-PL" dirty="0" err="1"/>
              <a:t>based</a:t>
            </a:r>
            <a:r>
              <a:rPr lang="pl-PL" dirty="0"/>
              <a:t> </a:t>
            </a:r>
            <a:r>
              <a:rPr lang="pl-PL" dirty="0" err="1"/>
              <a:t>firms</a:t>
            </a:r>
            <a:r>
              <a:rPr lang="pl-PL" dirty="0"/>
              <a:t>), </a:t>
            </a:r>
            <a:r>
              <a:rPr lang="pl-PL" dirty="0" err="1"/>
              <a:t>inclusion</a:t>
            </a:r>
            <a:r>
              <a:rPr lang="pl-PL" dirty="0"/>
              <a:t> of </a:t>
            </a:r>
            <a:r>
              <a:rPr lang="pl-PL" dirty="0" err="1"/>
              <a:t>certain</a:t>
            </a:r>
            <a:r>
              <a:rPr lang="pl-PL" dirty="0"/>
              <a:t> </a:t>
            </a:r>
            <a:r>
              <a:rPr lang="pl-PL" dirty="0" err="1"/>
              <a:t>occassional</a:t>
            </a:r>
            <a:r>
              <a:rPr lang="pl-PL" dirty="0"/>
              <a:t> non-business </a:t>
            </a:r>
            <a:r>
              <a:rPr lang="pl-PL" dirty="0" err="1"/>
              <a:t>transactions</a:t>
            </a:r>
            <a:r>
              <a:rPr lang="pl-PL" dirty="0"/>
              <a:t> </a:t>
            </a:r>
            <a:r>
              <a:rPr lang="pl-PL" dirty="0" err="1"/>
              <a:t>over</a:t>
            </a:r>
            <a:r>
              <a:rPr lang="pl-PL" dirty="0"/>
              <a:t> 40.000 euro in the system, </a:t>
            </a:r>
            <a:r>
              <a:rPr lang="pl-PL" dirty="0" err="1"/>
              <a:t>introduction</a:t>
            </a:r>
            <a:r>
              <a:rPr lang="pl-PL" dirty="0"/>
              <a:t> of the Ultimate </a:t>
            </a:r>
            <a:r>
              <a:rPr lang="pl-PL" dirty="0" err="1"/>
              <a:t>Beneficial</a:t>
            </a:r>
            <a:r>
              <a:rPr lang="pl-PL" dirty="0"/>
              <a:t> </a:t>
            </a:r>
            <a:r>
              <a:rPr lang="pl-PL" dirty="0" err="1"/>
              <a:t>Owners</a:t>
            </a:r>
            <a:r>
              <a:rPr lang="pl-PL" dirty="0"/>
              <a:t> (UBO)</a:t>
            </a:r>
          </a:p>
          <a:p>
            <a:pPr algn="just" rtl="0"/>
            <a:r>
              <a:rPr lang="pl-PL" dirty="0"/>
              <a:t>5th AML Directive 2018 – </a:t>
            </a:r>
            <a:r>
              <a:rPr lang="pl-PL" dirty="0" err="1"/>
              <a:t>crypto</a:t>
            </a:r>
            <a:r>
              <a:rPr lang="pl-PL" dirty="0"/>
              <a:t> </a:t>
            </a:r>
            <a:r>
              <a:rPr lang="pl-PL" dirty="0" err="1"/>
              <a:t>exchangers</a:t>
            </a:r>
            <a:r>
              <a:rPr lang="pl-PL" dirty="0"/>
              <a:t> and </a:t>
            </a:r>
            <a:r>
              <a:rPr lang="pl-PL" dirty="0" err="1"/>
              <a:t>crypto</a:t>
            </a:r>
            <a:r>
              <a:rPr lang="pl-PL" dirty="0"/>
              <a:t> </a:t>
            </a:r>
            <a:r>
              <a:rPr lang="pl-PL" dirty="0" err="1"/>
              <a:t>wallet</a:t>
            </a:r>
            <a:r>
              <a:rPr lang="pl-PL" dirty="0"/>
              <a:t> </a:t>
            </a:r>
            <a:r>
              <a:rPr lang="pl-PL" dirty="0" err="1"/>
              <a:t>providers</a:t>
            </a:r>
            <a:r>
              <a:rPr lang="pl-PL" dirty="0"/>
              <a:t> </a:t>
            </a:r>
            <a:r>
              <a:rPr lang="pl-PL" dirty="0" err="1"/>
              <a:t>included</a:t>
            </a:r>
            <a:r>
              <a:rPr lang="pl-PL" dirty="0"/>
              <a:t> in the system, </a:t>
            </a:r>
            <a:r>
              <a:rPr lang="pl-PL" dirty="0" err="1"/>
              <a:t>reduction</a:t>
            </a:r>
            <a:r>
              <a:rPr lang="pl-PL" dirty="0"/>
              <a:t> in prepaid </a:t>
            </a:r>
            <a:r>
              <a:rPr lang="pl-PL" dirty="0" err="1"/>
              <a:t>card</a:t>
            </a:r>
            <a:r>
              <a:rPr lang="pl-PL" dirty="0"/>
              <a:t> </a:t>
            </a:r>
            <a:r>
              <a:rPr lang="pl-PL" dirty="0" err="1"/>
              <a:t>limits</a:t>
            </a:r>
            <a:r>
              <a:rPr lang="pl-PL" dirty="0"/>
              <a:t>, </a:t>
            </a:r>
            <a:r>
              <a:rPr lang="pl-PL" dirty="0" err="1"/>
              <a:t>strengthening</a:t>
            </a:r>
            <a:r>
              <a:rPr lang="pl-PL" dirty="0"/>
              <a:t> the </a:t>
            </a:r>
            <a:r>
              <a:rPr lang="pl-PL" dirty="0" err="1"/>
              <a:t>transparency</a:t>
            </a:r>
            <a:r>
              <a:rPr lang="pl-PL" dirty="0"/>
              <a:t> agenda – UBO </a:t>
            </a:r>
            <a:r>
              <a:rPr lang="pl-PL" dirty="0" err="1"/>
              <a:t>must</a:t>
            </a:r>
            <a:r>
              <a:rPr lang="pl-PL" dirty="0"/>
              <a:t> go public</a:t>
            </a:r>
          </a:p>
          <a:p>
            <a:pPr algn="just" rtl="0"/>
            <a:r>
              <a:rPr lang="pl-PL" dirty="0" err="1"/>
              <a:t>Last</a:t>
            </a:r>
            <a:r>
              <a:rPr lang="pl-PL" dirty="0"/>
              <a:t> </a:t>
            </a:r>
            <a:r>
              <a:rPr lang="pl-PL" dirty="0" err="1"/>
              <a:t>Amendment</a:t>
            </a:r>
            <a:r>
              <a:rPr lang="pl-PL" dirty="0"/>
              <a:t> (</a:t>
            </a:r>
            <a:r>
              <a:rPr lang="pl-PL" dirty="0" err="1"/>
              <a:t>sometimes</a:t>
            </a:r>
            <a:r>
              <a:rPr lang="pl-PL" dirty="0"/>
              <a:t> </a:t>
            </a:r>
            <a:r>
              <a:rPr lang="pl-PL" dirty="0" err="1"/>
              <a:t>called</a:t>
            </a:r>
            <a:r>
              <a:rPr lang="pl-PL" dirty="0"/>
              <a:t> 6th AML Directive) 2018 – </a:t>
            </a:r>
            <a:r>
              <a:rPr lang="pl-PL" dirty="0" err="1"/>
              <a:t>back</a:t>
            </a:r>
            <a:r>
              <a:rPr lang="pl-PL" dirty="0"/>
              <a:t> to the </a:t>
            </a:r>
            <a:r>
              <a:rPr lang="pl-PL" dirty="0" err="1"/>
              <a:t>roots</a:t>
            </a:r>
            <a:r>
              <a:rPr lang="pl-PL" dirty="0"/>
              <a:t> – </a:t>
            </a:r>
            <a:r>
              <a:rPr lang="pl-PL" dirty="0" err="1"/>
              <a:t>codification</a:t>
            </a:r>
            <a:r>
              <a:rPr lang="pl-PL" dirty="0"/>
              <a:t> of 22 </a:t>
            </a:r>
            <a:r>
              <a:rPr lang="pl-PL" dirty="0" err="1"/>
              <a:t>predicate</a:t>
            </a:r>
            <a:r>
              <a:rPr lang="pl-PL" dirty="0"/>
              <a:t> </a:t>
            </a:r>
            <a:r>
              <a:rPr lang="pl-PL" dirty="0" err="1"/>
              <a:t>offences</a:t>
            </a:r>
            <a:r>
              <a:rPr lang="pl-PL" dirty="0"/>
              <a:t>, </a:t>
            </a:r>
            <a:r>
              <a:rPr lang="pl-PL" dirty="0" err="1"/>
              <a:t>repressive</a:t>
            </a:r>
            <a:r>
              <a:rPr lang="pl-PL" dirty="0"/>
              <a:t> </a:t>
            </a:r>
            <a:r>
              <a:rPr lang="pl-PL" dirty="0" err="1"/>
              <a:t>liabiality</a:t>
            </a:r>
            <a:r>
              <a:rPr lang="pl-PL" dirty="0"/>
              <a:t> of </a:t>
            </a:r>
            <a:r>
              <a:rPr lang="pl-PL" dirty="0" err="1"/>
              <a:t>legal</a:t>
            </a:r>
            <a:r>
              <a:rPr lang="pl-PL" dirty="0"/>
              <a:t> </a:t>
            </a:r>
            <a:r>
              <a:rPr lang="pl-PL" dirty="0" err="1"/>
              <a:t>entities</a:t>
            </a:r>
            <a:r>
              <a:rPr lang="pl-PL" dirty="0"/>
              <a:t> for the </a:t>
            </a:r>
            <a:r>
              <a:rPr lang="pl-PL" dirty="0" err="1"/>
              <a:t>crimes</a:t>
            </a:r>
            <a:r>
              <a:rPr lang="pl-PL" dirty="0"/>
              <a:t> </a:t>
            </a:r>
            <a:r>
              <a:rPr lang="pl-PL" dirty="0" err="1"/>
              <a:t>committed</a:t>
            </a:r>
            <a:r>
              <a:rPr lang="pl-PL" dirty="0"/>
              <a:t> by </a:t>
            </a:r>
            <a:r>
              <a:rPr lang="pl-PL" dirty="0" err="1"/>
              <a:t>members</a:t>
            </a:r>
            <a:r>
              <a:rPr lang="pl-PL" dirty="0"/>
              <a:t> of </a:t>
            </a:r>
            <a:r>
              <a:rPr lang="pl-PL" dirty="0" err="1"/>
              <a:t>their</a:t>
            </a:r>
            <a:r>
              <a:rPr lang="pl-PL" dirty="0"/>
              <a:t> </a:t>
            </a:r>
            <a:r>
              <a:rPr lang="pl-PL" dirty="0" err="1"/>
              <a:t>board</a:t>
            </a:r>
            <a:r>
              <a:rPr lang="pl-PL" dirty="0"/>
              <a:t> etc.</a:t>
            </a:r>
          </a:p>
          <a:p>
            <a:pPr algn="just" rtl="0"/>
            <a:r>
              <a:rPr lang="pl-PL" dirty="0" err="1"/>
              <a:t>Legal</a:t>
            </a:r>
            <a:r>
              <a:rPr lang="pl-PL" dirty="0"/>
              <a:t> </a:t>
            </a:r>
            <a:r>
              <a:rPr lang="pl-PL" dirty="0" err="1"/>
              <a:t>framework</a:t>
            </a:r>
            <a:r>
              <a:rPr lang="pl-PL" dirty="0"/>
              <a:t> </a:t>
            </a:r>
            <a:r>
              <a:rPr lang="pl-PL" dirty="0" err="1"/>
              <a:t>now</a:t>
            </a:r>
            <a:r>
              <a:rPr lang="pl-PL" dirty="0"/>
              <a:t> = 4th AML Directive 2015 as </a:t>
            </a:r>
            <a:r>
              <a:rPr lang="pl-PL" dirty="0" err="1"/>
              <a:t>amended</a:t>
            </a:r>
            <a:r>
              <a:rPr lang="pl-PL" dirty="0"/>
              <a:t> by the 5th and </a:t>
            </a:r>
            <a:r>
              <a:rPr lang="pl-PL" dirty="0" err="1"/>
              <a:t>further</a:t>
            </a:r>
            <a:r>
              <a:rPr lang="pl-PL" dirty="0"/>
              <a:t> </a:t>
            </a:r>
            <a:r>
              <a:rPr lang="pl-PL" dirty="0" err="1"/>
              <a:t>amendments</a:t>
            </a:r>
            <a:endParaRPr lang="pl-PL"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E393F8-075C-4509-B097-545B2260D6C7}"/>
              </a:ext>
            </a:extLst>
          </p:cNvPr>
          <p:cNvSpPr>
            <a:spLocks noGrp="1"/>
          </p:cNvSpPr>
          <p:nvPr>
            <p:ph type="title"/>
          </p:nvPr>
        </p:nvSpPr>
        <p:spPr/>
        <p:txBody>
          <a:bodyPr/>
          <a:lstStyle/>
          <a:p>
            <a:r>
              <a:rPr lang="pl-PL" dirty="0"/>
              <a:t>Money </a:t>
            </a:r>
            <a:r>
              <a:rPr lang="pl-PL" dirty="0" err="1"/>
              <a:t>Laundering</a:t>
            </a:r>
            <a:r>
              <a:rPr lang="pl-PL" dirty="0"/>
              <a:t> – </a:t>
            </a:r>
            <a:r>
              <a:rPr lang="pl-PL" dirty="0" err="1"/>
              <a:t>Article</a:t>
            </a:r>
            <a:r>
              <a:rPr lang="pl-PL" dirty="0"/>
              <a:t> 1</a:t>
            </a:r>
          </a:p>
        </p:txBody>
      </p:sp>
      <p:sp>
        <p:nvSpPr>
          <p:cNvPr id="3" name="Symbol zastępczy zawartości 2">
            <a:extLst>
              <a:ext uri="{FF2B5EF4-FFF2-40B4-BE49-F238E27FC236}">
                <a16:creationId xmlns:a16="http://schemas.microsoft.com/office/drawing/2014/main" id="{E3CA74B0-D789-4853-A010-6702CE731252}"/>
              </a:ext>
            </a:extLst>
          </p:cNvPr>
          <p:cNvSpPr>
            <a:spLocks noGrp="1"/>
          </p:cNvSpPr>
          <p:nvPr>
            <p:ph idx="1"/>
          </p:nvPr>
        </p:nvSpPr>
        <p:spPr>
          <a:xfrm>
            <a:off x="1522413" y="1844824"/>
            <a:ext cx="10476655" cy="4632176"/>
          </a:xfrm>
        </p:spPr>
        <p:txBody>
          <a:bodyPr>
            <a:normAutofit fontScale="77500" lnSpcReduction="20000"/>
          </a:bodyPr>
          <a:lstStyle/>
          <a:p>
            <a:pPr algn="just"/>
            <a:r>
              <a:rPr lang="en-US" dirty="0"/>
              <a:t>(a) the conversion or transfer of property, knowing that such property is derived from criminal activity or from an act of participation in such activity, for the purpose of concealing or disguising the illicit origin of the property or of assisting any person who is involved in the commission of such an activity to evade the legal consequences of that person's action; </a:t>
            </a:r>
            <a:endParaRPr lang="pl-PL" dirty="0"/>
          </a:p>
          <a:p>
            <a:pPr algn="just"/>
            <a:r>
              <a:rPr lang="en-US" dirty="0"/>
              <a:t>(b) the concealment or disguise of the true nature, source, location, disposition, movement, rights with respect to, or ownership of, property, knowing that such property is derived from criminal activity or from an act of participation in such an activity; </a:t>
            </a:r>
            <a:endParaRPr lang="pl-PL" dirty="0"/>
          </a:p>
          <a:p>
            <a:pPr algn="just"/>
            <a:r>
              <a:rPr lang="en-US" dirty="0"/>
              <a:t>(c) the acquisition, possession or use of property, knowing, at the time of receipt, that such property was derived from criminal activity or from an act of participation in such an activity; </a:t>
            </a:r>
            <a:endParaRPr lang="pl-PL" dirty="0"/>
          </a:p>
          <a:p>
            <a:pPr algn="just"/>
            <a:r>
              <a:rPr lang="en-US" dirty="0"/>
              <a:t>(d) participation in, association to commit, attempts to commit and aiding, abetting, facilitating and counselling the commission of any of the actions referred to in points (a), (b) and (c). </a:t>
            </a:r>
            <a:endParaRPr lang="pl-PL" dirty="0"/>
          </a:p>
          <a:p>
            <a:pPr marL="0" indent="0" algn="just">
              <a:buNone/>
            </a:pPr>
            <a:r>
              <a:rPr lang="pl-PL" b="1" dirty="0"/>
              <a:t>IF COMMITTED INTENTIONALLY.</a:t>
            </a:r>
          </a:p>
          <a:p>
            <a:pPr algn="just"/>
            <a:r>
              <a:rPr lang="en-US" dirty="0"/>
              <a:t>even where the activities which generated the property to be laundered were carried out in the territory of another Member State or of a third country</a:t>
            </a:r>
            <a:endParaRPr lang="pl-PL" dirty="0"/>
          </a:p>
          <a:p>
            <a:pPr algn="just"/>
            <a:endParaRPr lang="pl-PL" dirty="0"/>
          </a:p>
        </p:txBody>
      </p:sp>
    </p:spTree>
    <p:extLst>
      <p:ext uri="{BB962C8B-B14F-4D97-AF65-F5344CB8AC3E}">
        <p14:creationId xmlns:p14="http://schemas.microsoft.com/office/powerpoint/2010/main" val="266890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E393F8-075C-4509-B097-545B2260D6C7}"/>
              </a:ext>
            </a:extLst>
          </p:cNvPr>
          <p:cNvSpPr>
            <a:spLocks noGrp="1"/>
          </p:cNvSpPr>
          <p:nvPr>
            <p:ph type="title"/>
          </p:nvPr>
        </p:nvSpPr>
        <p:spPr/>
        <p:txBody>
          <a:bodyPr/>
          <a:lstStyle/>
          <a:p>
            <a:r>
              <a:rPr lang="pl-PL" dirty="0" err="1"/>
              <a:t>Terrorist</a:t>
            </a:r>
            <a:r>
              <a:rPr lang="pl-PL" dirty="0"/>
              <a:t> </a:t>
            </a:r>
            <a:r>
              <a:rPr lang="pl-PL" dirty="0" err="1"/>
              <a:t>Financing</a:t>
            </a:r>
            <a:r>
              <a:rPr lang="pl-PL" dirty="0"/>
              <a:t> – </a:t>
            </a:r>
            <a:r>
              <a:rPr lang="pl-PL" dirty="0" err="1"/>
              <a:t>Article</a:t>
            </a:r>
            <a:r>
              <a:rPr lang="pl-PL" dirty="0"/>
              <a:t> 1</a:t>
            </a:r>
          </a:p>
        </p:txBody>
      </p:sp>
      <p:sp>
        <p:nvSpPr>
          <p:cNvPr id="3" name="Symbol zastępczy zawartości 2">
            <a:extLst>
              <a:ext uri="{FF2B5EF4-FFF2-40B4-BE49-F238E27FC236}">
                <a16:creationId xmlns:a16="http://schemas.microsoft.com/office/drawing/2014/main" id="{E3CA74B0-D789-4853-A010-6702CE731252}"/>
              </a:ext>
            </a:extLst>
          </p:cNvPr>
          <p:cNvSpPr>
            <a:spLocks noGrp="1"/>
          </p:cNvSpPr>
          <p:nvPr>
            <p:ph idx="1"/>
          </p:nvPr>
        </p:nvSpPr>
        <p:spPr/>
        <p:txBody>
          <a:bodyPr>
            <a:normAutofit lnSpcReduction="10000"/>
          </a:bodyPr>
          <a:lstStyle/>
          <a:p>
            <a:pPr algn="just"/>
            <a:endParaRPr lang="pl-PL" dirty="0"/>
          </a:p>
          <a:p>
            <a:pPr algn="just"/>
            <a:r>
              <a:rPr lang="pl-PL" dirty="0"/>
              <a:t>The </a:t>
            </a:r>
            <a:r>
              <a:rPr lang="en-US" dirty="0"/>
              <a:t>provision or collection of funds, by any means, directly or indirectly, with the intention that they be used or in the knowledge that they are to be used, in full or in part, in order to carry out any of the</a:t>
            </a:r>
            <a:r>
              <a:rPr lang="pl-PL" dirty="0"/>
              <a:t> </a:t>
            </a:r>
            <a:r>
              <a:rPr lang="pl-PL" dirty="0" err="1"/>
              <a:t>terrorist</a:t>
            </a:r>
            <a:r>
              <a:rPr lang="en-US" dirty="0"/>
              <a:t> offences </a:t>
            </a:r>
            <a:r>
              <a:rPr lang="pl-PL" dirty="0"/>
              <a:t>as </a:t>
            </a:r>
            <a:r>
              <a:rPr lang="pl-PL" dirty="0" err="1"/>
              <a:t>described</a:t>
            </a:r>
            <a:r>
              <a:rPr lang="pl-PL" dirty="0"/>
              <a:t> in the </a:t>
            </a:r>
            <a:r>
              <a:rPr lang="en-US" dirty="0"/>
              <a:t>Council Framework Decision 2002/475/JHA</a:t>
            </a:r>
            <a:r>
              <a:rPr lang="pl-PL" dirty="0"/>
              <a:t>, </a:t>
            </a:r>
            <a:r>
              <a:rPr lang="en-US" dirty="0"/>
              <a:t>whether by terrorist </a:t>
            </a:r>
            <a:r>
              <a:rPr lang="en-US" dirty="0" err="1"/>
              <a:t>organisations</a:t>
            </a:r>
            <a:r>
              <a:rPr lang="en-US" dirty="0"/>
              <a:t> or by individuals acting alone or in small networks</a:t>
            </a:r>
            <a:r>
              <a:rPr lang="pl-PL" dirty="0"/>
              <a:t> [a </a:t>
            </a:r>
            <a:r>
              <a:rPr lang="pl-PL" dirty="0" err="1"/>
              <a:t>terrorist</a:t>
            </a:r>
            <a:r>
              <a:rPr lang="pl-PL" dirty="0"/>
              <a:t> </a:t>
            </a:r>
            <a:r>
              <a:rPr lang="pl-PL" dirty="0" err="1"/>
              <a:t>act</a:t>
            </a:r>
            <a:r>
              <a:rPr lang="pl-PL" dirty="0"/>
              <a:t> = a</a:t>
            </a:r>
            <a:r>
              <a:rPr lang="en-US" dirty="0"/>
              <a:t> combination of objective elements (such as murder, bodily injuries, hostage taking, extortion, committing attacks, or a threat to commit any of the above) and subjective elements (such as acts committed with the objective of seriously intimidating a population, </a:t>
            </a:r>
            <a:r>
              <a:rPr lang="en-US" dirty="0" err="1"/>
              <a:t>destabilising</a:t>
            </a:r>
            <a:r>
              <a:rPr lang="en-US" dirty="0"/>
              <a:t> or destroying the structures of a country or international </a:t>
            </a:r>
            <a:r>
              <a:rPr lang="en-US" dirty="0" err="1"/>
              <a:t>organisation</a:t>
            </a:r>
            <a:r>
              <a:rPr lang="en-US" dirty="0"/>
              <a:t>, or making a government abstain from performing actions</a:t>
            </a:r>
            <a:r>
              <a:rPr lang="pl-PL" dirty="0"/>
              <a:t>], </a:t>
            </a:r>
          </a:p>
        </p:txBody>
      </p:sp>
    </p:spTree>
    <p:extLst>
      <p:ext uri="{BB962C8B-B14F-4D97-AF65-F5344CB8AC3E}">
        <p14:creationId xmlns:p14="http://schemas.microsoft.com/office/powerpoint/2010/main" val="213595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dirty="0" err="1"/>
              <a:t>Criminal</a:t>
            </a:r>
            <a:r>
              <a:rPr lang="pl-PL" dirty="0"/>
              <a:t> </a:t>
            </a:r>
            <a:r>
              <a:rPr lang="pl-PL" dirty="0" err="1"/>
              <a:t>activity</a:t>
            </a:r>
            <a:endParaRPr lang="pl-PL" dirty="0"/>
          </a:p>
        </p:txBody>
      </p:sp>
      <p:sp>
        <p:nvSpPr>
          <p:cNvPr id="3" name="Zawartość — symbol zastępczy 2"/>
          <p:cNvSpPr>
            <a:spLocks noGrp="1"/>
          </p:cNvSpPr>
          <p:nvPr>
            <p:ph sz="half" idx="1"/>
          </p:nvPr>
        </p:nvSpPr>
        <p:spPr>
          <a:xfrm>
            <a:off x="1488168" y="1988840"/>
            <a:ext cx="9864043" cy="4187952"/>
          </a:xfrm>
        </p:spPr>
        <p:txBody>
          <a:bodyPr rtlCol="0">
            <a:normAutofit fontScale="77500" lnSpcReduction="20000"/>
          </a:bodyPr>
          <a:lstStyle/>
          <a:p>
            <a:pPr algn="just" rtl="0"/>
            <a:r>
              <a:rPr lang="pl-PL" dirty="0" err="1"/>
              <a:t>terrorist</a:t>
            </a:r>
            <a:r>
              <a:rPr lang="pl-PL" dirty="0"/>
              <a:t> </a:t>
            </a:r>
            <a:r>
              <a:rPr lang="en-US" dirty="0"/>
              <a:t>acts set out in Articles 1 to 4 of Framework Decision 2002/475/JHA;</a:t>
            </a:r>
          </a:p>
          <a:p>
            <a:pPr algn="just" rtl="0"/>
            <a:r>
              <a:rPr lang="en-US" dirty="0"/>
              <a:t>any of the offences referred in Article 3(1)(a) of the 1988 United Nations Convention against Illicit Traffic in Narcotic Drugs and Psychotropic Substances;</a:t>
            </a:r>
          </a:p>
          <a:p>
            <a:pPr algn="just" rtl="0"/>
            <a:r>
              <a:rPr lang="en-US" dirty="0"/>
              <a:t>the activities of criminal </a:t>
            </a:r>
            <a:r>
              <a:rPr lang="en-US" dirty="0" err="1"/>
              <a:t>organisations</a:t>
            </a:r>
            <a:r>
              <a:rPr lang="en-US" dirty="0"/>
              <a:t> as defined in Article 1 of Council Joint Action 98/733/JHA (27);</a:t>
            </a:r>
          </a:p>
          <a:p>
            <a:pPr algn="just" rtl="0"/>
            <a:r>
              <a:rPr lang="en-US" dirty="0"/>
              <a:t>fraud affecting the Union's financial interests, where it is at least serious, as defined in Article 1(1) and Article 2(1) of the Convention on the protection of the European Communities' financial interests (28);</a:t>
            </a:r>
          </a:p>
          <a:p>
            <a:pPr algn="just" rtl="0"/>
            <a:r>
              <a:rPr lang="en-US" dirty="0"/>
              <a:t>corruption;</a:t>
            </a:r>
          </a:p>
          <a:p>
            <a:pPr algn="just" rtl="0"/>
            <a:r>
              <a:rPr lang="en-US" dirty="0"/>
              <a:t>all offences, including tax crimes relating to direct taxes and indirect taxes and as defined in the national law of the Member States, which are punishable by deprivation of liberty or a detention order for a maximum of more than one year or, as regards Member States that have a minimum threshold for offences in their legal system, all offences punishable by deprivation of liberty or a detention order for a minimum of more than six months</a:t>
            </a:r>
            <a:endParaRPr lang="pl-PL" dirty="0"/>
          </a:p>
        </p:txBody>
      </p:sp>
    </p:spTree>
    <p:extLst>
      <p:ext uri="{BB962C8B-B14F-4D97-AF65-F5344CB8AC3E}">
        <p14:creationId xmlns:p14="http://schemas.microsoft.com/office/powerpoint/2010/main" val="399832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E393F8-075C-4509-B097-545B2260D6C7}"/>
              </a:ext>
            </a:extLst>
          </p:cNvPr>
          <p:cNvSpPr>
            <a:spLocks noGrp="1"/>
          </p:cNvSpPr>
          <p:nvPr>
            <p:ph type="title"/>
          </p:nvPr>
        </p:nvSpPr>
        <p:spPr/>
        <p:txBody>
          <a:bodyPr/>
          <a:lstStyle/>
          <a:p>
            <a:r>
              <a:rPr lang="pl-PL" dirty="0"/>
              <a:t>AML</a:t>
            </a:r>
          </a:p>
        </p:txBody>
      </p:sp>
      <p:sp>
        <p:nvSpPr>
          <p:cNvPr id="3" name="Symbol zastępczy zawartości 2">
            <a:extLst>
              <a:ext uri="{FF2B5EF4-FFF2-40B4-BE49-F238E27FC236}">
                <a16:creationId xmlns:a16="http://schemas.microsoft.com/office/drawing/2014/main" id="{E3CA74B0-D789-4853-A010-6702CE731252}"/>
              </a:ext>
            </a:extLst>
          </p:cNvPr>
          <p:cNvSpPr>
            <a:spLocks noGrp="1"/>
          </p:cNvSpPr>
          <p:nvPr>
            <p:ph idx="1"/>
          </p:nvPr>
        </p:nvSpPr>
        <p:spPr/>
        <p:txBody>
          <a:bodyPr/>
          <a:lstStyle/>
          <a:p>
            <a:pPr algn="just"/>
            <a:endParaRPr lang="pl-PL" dirty="0"/>
          </a:p>
          <a:p>
            <a:pPr algn="just"/>
            <a:r>
              <a:rPr lang="en-GB" dirty="0"/>
              <a:t>AML = Anti-Money Laundering = the system of preventing money-laundering by imposing obligations to provide information or actively on the states as well as private companies </a:t>
            </a:r>
          </a:p>
          <a:p>
            <a:pPr algn="just"/>
            <a:endParaRPr lang="pl-PL" dirty="0"/>
          </a:p>
          <a:p>
            <a:pPr marL="0" indent="0" algn="just">
              <a:buNone/>
            </a:pPr>
            <a:endParaRPr lang="pl-PL" dirty="0"/>
          </a:p>
        </p:txBody>
      </p:sp>
    </p:spTree>
    <p:extLst>
      <p:ext uri="{BB962C8B-B14F-4D97-AF65-F5344CB8AC3E}">
        <p14:creationId xmlns:p14="http://schemas.microsoft.com/office/powerpoint/2010/main" val="312205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dirty="0"/>
              <a:t>Personal </a:t>
            </a:r>
            <a:r>
              <a:rPr lang="pl-PL" dirty="0" err="1"/>
              <a:t>Scope</a:t>
            </a:r>
            <a:r>
              <a:rPr lang="pl-PL" dirty="0"/>
              <a:t> of Application – </a:t>
            </a:r>
            <a:r>
              <a:rPr lang="pl-PL" dirty="0" err="1"/>
              <a:t>Article</a:t>
            </a:r>
            <a:r>
              <a:rPr lang="pl-PL" dirty="0"/>
              <a:t> 2 </a:t>
            </a:r>
          </a:p>
        </p:txBody>
      </p:sp>
      <p:sp>
        <p:nvSpPr>
          <p:cNvPr id="3" name="Zawartość — symbol zastępczy 2"/>
          <p:cNvSpPr>
            <a:spLocks noGrp="1"/>
          </p:cNvSpPr>
          <p:nvPr>
            <p:ph sz="half" idx="1"/>
          </p:nvPr>
        </p:nvSpPr>
        <p:spPr>
          <a:xfrm>
            <a:off x="6466473" y="1700808"/>
            <a:ext cx="4800600" cy="4187952"/>
          </a:xfrm>
        </p:spPr>
        <p:txBody>
          <a:bodyPr rtlCol="0">
            <a:normAutofit fontScale="92500"/>
          </a:bodyPr>
          <a:lstStyle/>
          <a:p>
            <a:pPr algn="just" rtl="0"/>
            <a:r>
              <a:rPr lang="en-US" b="0" i="0" dirty="0">
                <a:solidFill>
                  <a:srgbClr val="000000"/>
                </a:solidFill>
                <a:effectLst/>
                <a:latin typeface="Times New Roman" panose="02020603050405020304" pitchFamily="18" charset="0"/>
              </a:rPr>
              <a:t>trust or company service providers not already covered</a:t>
            </a:r>
            <a:endParaRPr lang="pl-PL" b="0" i="0" dirty="0">
              <a:solidFill>
                <a:srgbClr val="000000"/>
              </a:solidFill>
              <a:effectLst/>
              <a:latin typeface="Times New Roman" panose="02020603050405020304" pitchFamily="18" charset="0"/>
            </a:endParaRPr>
          </a:p>
          <a:p>
            <a:pPr algn="just" rtl="0"/>
            <a:r>
              <a:rPr lang="pl-PL" b="0" i="0" dirty="0" err="1">
                <a:solidFill>
                  <a:srgbClr val="000000"/>
                </a:solidFill>
                <a:effectLst/>
                <a:latin typeface="Times New Roman" panose="02020603050405020304" pitchFamily="18" charset="0"/>
              </a:rPr>
              <a:t>estate</a:t>
            </a:r>
            <a:r>
              <a:rPr lang="pl-PL" b="0" i="0" dirty="0">
                <a:solidFill>
                  <a:srgbClr val="000000"/>
                </a:solidFill>
                <a:effectLst/>
                <a:latin typeface="Times New Roman" panose="02020603050405020304" pitchFamily="18" charset="0"/>
              </a:rPr>
              <a:t> </a:t>
            </a:r>
            <a:r>
              <a:rPr lang="pl-PL" b="0" i="0" dirty="0" err="1">
                <a:solidFill>
                  <a:srgbClr val="000000"/>
                </a:solidFill>
                <a:effectLst/>
                <a:latin typeface="Times New Roman" panose="02020603050405020304" pitchFamily="18" charset="0"/>
              </a:rPr>
              <a:t>agents</a:t>
            </a:r>
            <a:endParaRPr lang="pl-PL" dirty="0">
              <a:solidFill>
                <a:srgbClr val="000000"/>
              </a:solidFill>
              <a:latin typeface="Times New Roman" panose="02020603050405020304" pitchFamily="18" charset="0"/>
            </a:endParaRPr>
          </a:p>
          <a:p>
            <a:pPr algn="just" rtl="0"/>
            <a:r>
              <a:rPr lang="en-US" dirty="0"/>
              <a:t>other persons trading in goods to the extent that payments are made or received in cash in an amount of EUR 10 000 or more, whether the transaction is carried out in a single operation or in several operations which appear to be linked</a:t>
            </a:r>
            <a:endParaRPr lang="pl-PL" dirty="0"/>
          </a:p>
          <a:p>
            <a:pPr algn="just" rtl="0"/>
            <a:r>
              <a:rPr lang="pl-PL" b="0" i="0" dirty="0" err="1">
                <a:solidFill>
                  <a:srgbClr val="000000"/>
                </a:solidFill>
                <a:effectLst/>
                <a:latin typeface="Times New Roman" panose="02020603050405020304" pitchFamily="18" charset="0"/>
              </a:rPr>
              <a:t>providers</a:t>
            </a:r>
            <a:r>
              <a:rPr lang="pl-PL" b="0" i="0" dirty="0">
                <a:solidFill>
                  <a:srgbClr val="000000"/>
                </a:solidFill>
                <a:effectLst/>
                <a:latin typeface="Times New Roman" panose="02020603050405020304" pitchFamily="18" charset="0"/>
              </a:rPr>
              <a:t> of </a:t>
            </a:r>
            <a:r>
              <a:rPr lang="pl-PL" b="0" i="0" dirty="0" err="1">
                <a:solidFill>
                  <a:srgbClr val="000000"/>
                </a:solidFill>
                <a:effectLst/>
                <a:latin typeface="Times New Roman" panose="02020603050405020304" pitchFamily="18" charset="0"/>
              </a:rPr>
              <a:t>gambling</a:t>
            </a:r>
            <a:r>
              <a:rPr lang="pl-PL" b="0" i="0" dirty="0">
                <a:solidFill>
                  <a:srgbClr val="000000"/>
                </a:solidFill>
                <a:effectLst/>
                <a:latin typeface="Times New Roman" panose="02020603050405020304" pitchFamily="18" charset="0"/>
              </a:rPr>
              <a:t> services</a:t>
            </a:r>
            <a:endParaRPr lang="pl-PL" dirty="0"/>
          </a:p>
        </p:txBody>
      </p:sp>
      <p:sp>
        <p:nvSpPr>
          <p:cNvPr id="8" name="Zawartość — symbol zastępczy 2">
            <a:extLst>
              <a:ext uri="{FF2B5EF4-FFF2-40B4-BE49-F238E27FC236}">
                <a16:creationId xmlns:a16="http://schemas.microsoft.com/office/drawing/2014/main" id="{A46AB3C1-1BFB-45E2-A44A-B0B0E50B0E04}"/>
              </a:ext>
            </a:extLst>
          </p:cNvPr>
          <p:cNvSpPr txBox="1">
            <a:spLocks/>
          </p:cNvSpPr>
          <p:nvPr/>
        </p:nvSpPr>
        <p:spPr>
          <a:xfrm>
            <a:off x="1640568" y="1700808"/>
            <a:ext cx="4800600" cy="5157192"/>
          </a:xfrm>
          <a:prstGeom prst="rect">
            <a:avLst/>
          </a:prstGeom>
        </p:spPr>
        <p:txBody>
          <a:bodyPr vert="horz" lIns="91440" tIns="45720" rIns="91440" bIns="45720" rtlCol="0">
            <a:normAutofit fontScale="77500" lnSpcReduction="20000"/>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algn="just"/>
            <a:r>
              <a:rPr lang="pl-PL" dirty="0" err="1"/>
              <a:t>credit</a:t>
            </a:r>
            <a:r>
              <a:rPr lang="pl-PL" dirty="0"/>
              <a:t> and </a:t>
            </a:r>
            <a:r>
              <a:rPr lang="pl-PL" dirty="0" err="1"/>
              <a:t>financial</a:t>
            </a:r>
            <a:r>
              <a:rPr lang="pl-PL" dirty="0"/>
              <a:t> </a:t>
            </a:r>
            <a:r>
              <a:rPr lang="pl-PL" dirty="0" err="1"/>
              <a:t>institutions</a:t>
            </a:r>
            <a:endParaRPr lang="pl-PL" dirty="0"/>
          </a:p>
          <a:p>
            <a:pPr algn="just"/>
            <a:r>
              <a:rPr lang="pl-PL" dirty="0"/>
              <a:t>a</a:t>
            </a:r>
            <a:r>
              <a:rPr lang="en-US" dirty="0" err="1"/>
              <a:t>uditors</a:t>
            </a:r>
            <a:r>
              <a:rPr lang="en-US" dirty="0"/>
              <a:t>, external accountants and tax advisors;</a:t>
            </a:r>
          </a:p>
          <a:p>
            <a:pPr algn="just"/>
            <a:r>
              <a:rPr lang="en-US" dirty="0"/>
              <a:t>notaries and </a:t>
            </a:r>
            <a:r>
              <a:rPr lang="en-US" b="1" dirty="0"/>
              <a:t>other independent legal professionals</a:t>
            </a:r>
            <a:r>
              <a:rPr lang="en-US" dirty="0"/>
              <a:t>, where they participate, whether by acting on behalf of and for their client in any financial or real estate transaction, or by assisting in the planning or carrying out of transactions for their client concerning the:</a:t>
            </a:r>
            <a:endParaRPr lang="pl-PL" dirty="0"/>
          </a:p>
          <a:p>
            <a:pPr lvl="1" algn="just"/>
            <a:r>
              <a:rPr lang="en-US" b="0" i="0" dirty="0">
                <a:solidFill>
                  <a:srgbClr val="000000"/>
                </a:solidFill>
                <a:effectLst/>
                <a:latin typeface="Times New Roman" panose="02020603050405020304" pitchFamily="18" charset="0"/>
              </a:rPr>
              <a:t>buying and selling of real property or business entities</a:t>
            </a:r>
            <a:endParaRPr lang="pl-PL" b="0" i="0" dirty="0">
              <a:solidFill>
                <a:srgbClr val="000000"/>
              </a:solidFill>
              <a:effectLst/>
              <a:latin typeface="Times New Roman" panose="02020603050405020304" pitchFamily="18" charset="0"/>
            </a:endParaRPr>
          </a:p>
          <a:p>
            <a:pPr lvl="1" algn="just"/>
            <a:r>
              <a:rPr lang="en-US" b="0" i="0" dirty="0">
                <a:solidFill>
                  <a:srgbClr val="000000"/>
                </a:solidFill>
                <a:effectLst/>
                <a:latin typeface="Times New Roman" panose="02020603050405020304" pitchFamily="18" charset="0"/>
              </a:rPr>
              <a:t>managing of client money, securities or other assets</a:t>
            </a:r>
            <a:endParaRPr lang="pl-PL" b="0" i="0" dirty="0">
              <a:solidFill>
                <a:srgbClr val="000000"/>
              </a:solidFill>
              <a:effectLst/>
              <a:latin typeface="Times New Roman" panose="02020603050405020304" pitchFamily="18" charset="0"/>
            </a:endParaRPr>
          </a:p>
          <a:p>
            <a:pPr lvl="1" algn="just"/>
            <a:r>
              <a:rPr lang="en-US" b="0" i="0" dirty="0">
                <a:solidFill>
                  <a:srgbClr val="000000"/>
                </a:solidFill>
                <a:effectLst/>
                <a:latin typeface="Times New Roman" panose="02020603050405020304" pitchFamily="18" charset="0"/>
              </a:rPr>
              <a:t>opening or management of bank, savings or securities accounts</a:t>
            </a:r>
            <a:endParaRPr lang="pl-PL" b="0" i="0" dirty="0">
              <a:solidFill>
                <a:srgbClr val="000000"/>
              </a:solidFill>
              <a:effectLst/>
              <a:latin typeface="Times New Roman" panose="02020603050405020304" pitchFamily="18" charset="0"/>
            </a:endParaRPr>
          </a:p>
          <a:p>
            <a:pPr lvl="1" algn="just"/>
            <a:r>
              <a:rPr lang="en-US" b="0" i="0" dirty="0" err="1">
                <a:solidFill>
                  <a:srgbClr val="000000"/>
                </a:solidFill>
                <a:effectLst/>
                <a:latin typeface="Times New Roman" panose="02020603050405020304" pitchFamily="18" charset="0"/>
              </a:rPr>
              <a:t>organisation</a:t>
            </a:r>
            <a:r>
              <a:rPr lang="en-US" b="0" i="0" dirty="0">
                <a:solidFill>
                  <a:srgbClr val="000000"/>
                </a:solidFill>
                <a:effectLst/>
                <a:latin typeface="Times New Roman" panose="02020603050405020304" pitchFamily="18" charset="0"/>
              </a:rPr>
              <a:t> of contributions necessary for the creation, operation or management of companies</a:t>
            </a:r>
          </a:p>
          <a:p>
            <a:pPr lvl="1" algn="just"/>
            <a:r>
              <a:rPr lang="en-US" b="0" i="0" dirty="0">
                <a:solidFill>
                  <a:srgbClr val="000000"/>
                </a:solidFill>
                <a:effectLst/>
                <a:latin typeface="Times New Roman" panose="02020603050405020304" pitchFamily="18" charset="0"/>
              </a:rPr>
              <a:t>creation, operation or management of trusts, companies, foundations, or similar structures</a:t>
            </a:r>
            <a:endParaRPr lang="pl-PL" b="0" i="0" dirty="0">
              <a:solidFill>
                <a:srgbClr val="000000"/>
              </a:solidFill>
              <a:effectLst/>
              <a:latin typeface="Times New Roman" panose="02020603050405020304" pitchFamily="18" charset="0"/>
            </a:endParaRPr>
          </a:p>
          <a:p>
            <a:pPr algn="just"/>
            <a:endParaRPr lang="pl-PL" dirty="0"/>
          </a:p>
        </p:txBody>
      </p:sp>
    </p:spTree>
    <p:extLst>
      <p:ext uri="{BB962C8B-B14F-4D97-AF65-F5344CB8AC3E}">
        <p14:creationId xmlns:p14="http://schemas.microsoft.com/office/powerpoint/2010/main" val="144759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dirty="0"/>
              <a:t>The </a:t>
            </a:r>
            <a:r>
              <a:rPr lang="pl-PL" dirty="0" err="1"/>
              <a:t>Risk-Based</a:t>
            </a:r>
            <a:r>
              <a:rPr lang="pl-PL" dirty="0"/>
              <a:t> </a:t>
            </a:r>
            <a:r>
              <a:rPr lang="pl-PL" dirty="0" err="1"/>
              <a:t>Approach</a:t>
            </a:r>
            <a:endParaRPr lang="pl-PL" dirty="0"/>
          </a:p>
        </p:txBody>
      </p:sp>
    </p:spTree>
    <p:extLst>
      <p:ext uri="{BB962C8B-B14F-4D97-AF65-F5344CB8AC3E}">
        <p14:creationId xmlns:p14="http://schemas.microsoft.com/office/powerpoint/2010/main" val="344400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awartość — symbol zastępczy 7"/>
          <p:cNvSpPr>
            <a:spLocks noGrp="1"/>
          </p:cNvSpPr>
          <p:nvPr>
            <p:ph sz="half" idx="2"/>
          </p:nvPr>
        </p:nvSpPr>
        <p:spPr>
          <a:xfrm>
            <a:off x="1522413" y="1828800"/>
            <a:ext cx="4800600" cy="4340225"/>
          </a:xfrm>
        </p:spPr>
        <p:txBody>
          <a:bodyPr rtlCol="0">
            <a:normAutofit lnSpcReduction="10000"/>
          </a:bodyPr>
          <a:lstStyle/>
          <a:p>
            <a:pPr algn="just" rtl="0"/>
            <a:r>
              <a:rPr lang="pl-PL" dirty="0"/>
              <a:t>The EU </a:t>
            </a:r>
            <a:r>
              <a:rPr lang="pl-PL" dirty="0" err="1"/>
              <a:t>Commision</a:t>
            </a:r>
            <a:r>
              <a:rPr lang="pl-PL" dirty="0"/>
              <a:t>, the </a:t>
            </a:r>
            <a:r>
              <a:rPr lang="pl-PL" dirty="0" err="1"/>
              <a:t>Member</a:t>
            </a:r>
            <a:r>
              <a:rPr lang="pl-PL" dirty="0"/>
              <a:t> </a:t>
            </a:r>
            <a:r>
              <a:rPr lang="pl-PL" dirty="0" err="1"/>
              <a:t>States</a:t>
            </a:r>
            <a:r>
              <a:rPr lang="pl-PL" dirty="0"/>
              <a:t> as </a:t>
            </a:r>
            <a:r>
              <a:rPr lang="pl-PL" dirty="0" err="1"/>
              <a:t>all</a:t>
            </a:r>
            <a:r>
              <a:rPr lang="pl-PL" dirty="0"/>
              <a:t> the </a:t>
            </a:r>
            <a:r>
              <a:rPr lang="pl-PL" dirty="0" err="1"/>
              <a:t>obliged</a:t>
            </a:r>
            <a:r>
              <a:rPr lang="pl-PL" dirty="0"/>
              <a:t> </a:t>
            </a:r>
            <a:r>
              <a:rPr lang="pl-PL" dirty="0" err="1"/>
              <a:t>entities</a:t>
            </a:r>
            <a:r>
              <a:rPr lang="pl-PL" dirty="0"/>
              <a:t> </a:t>
            </a:r>
            <a:r>
              <a:rPr lang="pl-PL" dirty="0" err="1"/>
              <a:t>are</a:t>
            </a:r>
            <a:r>
              <a:rPr lang="pl-PL" dirty="0"/>
              <a:t> </a:t>
            </a:r>
            <a:r>
              <a:rPr lang="pl-PL" dirty="0" err="1"/>
              <a:t>supposed</a:t>
            </a:r>
            <a:r>
              <a:rPr lang="pl-PL" dirty="0"/>
              <a:t> </a:t>
            </a:r>
            <a:r>
              <a:rPr lang="en-US" b="0" i="0" dirty="0">
                <a:solidFill>
                  <a:srgbClr val="000000"/>
                </a:solidFill>
                <a:effectLst/>
                <a:latin typeface="Times New Roman" panose="02020603050405020304" pitchFamily="18" charset="0"/>
              </a:rPr>
              <a:t>take appropriate steps to identify and assess the risks of money laundering and terrorist financing, taking into account risk factors including those relating to their customers, countries or geographic areas, products, services, transactions or delivery channels. Those steps shall be proportionate to the nature and size of the obliged entities.</a:t>
            </a:r>
            <a:endParaRPr lang="pl-PL" dirty="0"/>
          </a:p>
        </p:txBody>
      </p:sp>
      <p:sp>
        <p:nvSpPr>
          <p:cNvPr id="10" name="Zawartość — symbol zastępczy 9"/>
          <p:cNvSpPr>
            <a:spLocks noGrp="1"/>
          </p:cNvSpPr>
          <p:nvPr>
            <p:ph sz="quarter" idx="4"/>
          </p:nvPr>
        </p:nvSpPr>
        <p:spPr/>
        <p:txBody>
          <a:bodyPr rtlCol="0">
            <a:normAutofit lnSpcReduction="10000"/>
          </a:bodyPr>
          <a:lstStyle/>
          <a:p>
            <a:pPr rtl="0"/>
            <a:r>
              <a:rPr lang="pl-PL" dirty="0" err="1"/>
              <a:t>Conducting</a:t>
            </a:r>
            <a:r>
              <a:rPr lang="pl-PL" dirty="0"/>
              <a:t> the </a:t>
            </a:r>
            <a:r>
              <a:rPr lang="pl-PL" dirty="0" err="1"/>
              <a:t>risk</a:t>
            </a:r>
            <a:r>
              <a:rPr lang="pl-PL" dirty="0"/>
              <a:t> </a:t>
            </a:r>
            <a:r>
              <a:rPr lang="pl-PL" dirty="0" err="1"/>
              <a:t>assessment</a:t>
            </a:r>
            <a:r>
              <a:rPr lang="pl-PL" dirty="0"/>
              <a:t> </a:t>
            </a:r>
            <a:r>
              <a:rPr lang="pl-PL" dirty="0" err="1"/>
              <a:t>procedures</a:t>
            </a:r>
            <a:r>
              <a:rPr lang="pl-PL" dirty="0"/>
              <a:t> </a:t>
            </a:r>
            <a:r>
              <a:rPr lang="pl-PL" dirty="0" err="1"/>
              <a:t>has</a:t>
            </a:r>
            <a:r>
              <a:rPr lang="pl-PL" dirty="0"/>
              <a:t> to be </a:t>
            </a:r>
            <a:r>
              <a:rPr lang="pl-PL" dirty="0" err="1"/>
              <a:t>documented</a:t>
            </a:r>
            <a:r>
              <a:rPr lang="pl-PL" dirty="0"/>
              <a:t>!</a:t>
            </a:r>
          </a:p>
        </p:txBody>
      </p:sp>
    </p:spTree>
    <p:extLst>
      <p:ext uri="{BB962C8B-B14F-4D97-AF65-F5344CB8AC3E}">
        <p14:creationId xmlns:p14="http://schemas.microsoft.com/office/powerpoint/2010/main" val="381718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Symbole walut 16: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31_TF02895262.potx" id="{ADED521E-63B4-4D8B-B7AC-9933AF16EFBF}" vid="{5BC4CF27-5174-4C0F-AA65-6D5040B96EB7}"/>
    </a:ext>
  </a:extLst>
</a:theme>
</file>

<file path=ppt/theme/theme2.xml><?xml version="1.0" encoding="utf-8"?>
<a:theme xmlns:a="http://schemas.openxmlformats.org/drawingml/2006/main" name="Motyw pakietu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yw pakietu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Prezentacja symboli walut (panoramiczna)</Template>
  <TotalTime>286</TotalTime>
  <Words>1700</Words>
  <Application>Microsoft Office PowerPoint</Application>
  <PresentationFormat>Niestandardowy</PresentationFormat>
  <Paragraphs>89</Paragraphs>
  <Slides>14</Slides>
  <Notes>9</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14</vt:i4>
      </vt:variant>
    </vt:vector>
  </HeadingPairs>
  <TitlesOfParts>
    <vt:vector size="18" baseType="lpstr">
      <vt:lpstr>Arial</vt:lpstr>
      <vt:lpstr>Cambria</vt:lpstr>
      <vt:lpstr>Times New Roman</vt:lpstr>
      <vt:lpstr>Symbole walut 16:9</vt:lpstr>
      <vt:lpstr>AML in the EU</vt:lpstr>
      <vt:lpstr>AML in the EU – history</vt:lpstr>
      <vt:lpstr>Money Laundering – Article 1</vt:lpstr>
      <vt:lpstr>Terrorist Financing – Article 1</vt:lpstr>
      <vt:lpstr>Criminal activity</vt:lpstr>
      <vt:lpstr>AML</vt:lpstr>
      <vt:lpstr>Personal Scope of Application – Article 2 </vt:lpstr>
      <vt:lpstr>The Risk-Based Approach</vt:lpstr>
      <vt:lpstr>Prezentacja programu PowerPoint</vt:lpstr>
      <vt:lpstr>Customer Due Diligence</vt:lpstr>
      <vt:lpstr>Beneficial ownership</vt:lpstr>
      <vt:lpstr>Reporting obligations</vt:lpstr>
      <vt:lpstr>Other obligations</vt:lpstr>
      <vt:lpstr>The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AML in the EU</dc:title>
  <dc:creator>Dorota Czerwińska</dc:creator>
  <cp:lastModifiedBy> Dorota Czerwińska</cp:lastModifiedBy>
  <cp:revision>13</cp:revision>
  <dcterms:created xsi:type="dcterms:W3CDTF">2022-04-07T14:30:11Z</dcterms:created>
  <dcterms:modified xsi:type="dcterms:W3CDTF">2023-04-18T11:10:28Z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