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63" r:id="rId3"/>
    <p:sldId id="261" r:id="rId4"/>
    <p:sldId id="260" r:id="rId5"/>
    <p:sldId id="257" r:id="rId6"/>
    <p:sldId id="258" r:id="rId7"/>
    <p:sldId id="259" r:id="rId8"/>
    <p:sldId id="262"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October 24, 2024</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95498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October 24, 2024</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808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October 24, 2024</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994040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October 24, 2024</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0066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October 24, 2024</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64654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October 24, 2024</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3401169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October 24, 2024</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9887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October 24, 2024</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9291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October 24, 2024</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39535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October 24, 2024</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908470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October 24, 2024</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990738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October 24, 2024</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2635059292"/>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11" r:id="rId7"/>
    <p:sldLayoutId id="2147483707" r:id="rId8"/>
    <p:sldLayoutId id="2147483708" r:id="rId9"/>
    <p:sldLayoutId id="2147483709" r:id="rId10"/>
    <p:sldLayoutId id="2147483710"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3C418-758E-4180-A5D0-8655D680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8C8EF06-5EC3-4883-AFAF-D74FF4655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135971" cy="687164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Obraz zawierający Wielobarwność, Liliowy, róż, Grafika wektorowa&#10;&#10;Opis wygenerowany automatycznie">
            <a:extLst>
              <a:ext uri="{FF2B5EF4-FFF2-40B4-BE49-F238E27FC236}">
                <a16:creationId xmlns:a16="http://schemas.microsoft.com/office/drawing/2014/main" id="{AF53983D-74AD-B33F-3D18-D4F5D1DF04A2}"/>
              </a:ext>
            </a:extLst>
          </p:cNvPr>
          <p:cNvPicPr>
            <a:picLocks noChangeAspect="1"/>
          </p:cNvPicPr>
          <p:nvPr/>
        </p:nvPicPr>
        <p:blipFill>
          <a:blip r:embed="rId2"/>
          <a:srcRect r="24841"/>
          <a:stretch/>
        </p:blipFill>
        <p:spPr>
          <a:xfrm>
            <a:off x="3584196" y="-1"/>
            <a:ext cx="8607807" cy="6871647"/>
          </a:xfrm>
          <a:custGeom>
            <a:avLst/>
            <a:gdLst/>
            <a:ahLst/>
            <a:cxnLst/>
            <a:rect l="l" t="t" r="r" b="b"/>
            <a:pathLst>
              <a:path w="8607807" h="6858000">
                <a:moveTo>
                  <a:pt x="8607807" y="0"/>
                </a:moveTo>
                <a:lnTo>
                  <a:pt x="8607807" y="6858000"/>
                </a:lnTo>
                <a:lnTo>
                  <a:pt x="2049693" y="6858000"/>
                </a:lnTo>
                <a:lnTo>
                  <a:pt x="1546051" y="6858000"/>
                </a:lnTo>
                <a:lnTo>
                  <a:pt x="1535751" y="6815348"/>
                </a:lnTo>
                <a:cubicBezTo>
                  <a:pt x="1530460" y="6761684"/>
                  <a:pt x="1515370" y="6604898"/>
                  <a:pt x="1514301" y="6536022"/>
                </a:cubicBezTo>
                <a:cubicBezTo>
                  <a:pt x="1518045" y="6478504"/>
                  <a:pt x="1528503" y="6437797"/>
                  <a:pt x="1529339" y="6402088"/>
                </a:cubicBezTo>
                <a:cubicBezTo>
                  <a:pt x="1525062" y="6346650"/>
                  <a:pt x="1502062" y="6294623"/>
                  <a:pt x="1493941" y="6256398"/>
                </a:cubicBezTo>
                <a:cubicBezTo>
                  <a:pt x="1502669" y="6241770"/>
                  <a:pt x="1469920" y="6187857"/>
                  <a:pt x="1480613" y="6172741"/>
                </a:cubicBezTo>
                <a:cubicBezTo>
                  <a:pt x="1481020" y="6152279"/>
                  <a:pt x="1458164" y="6048753"/>
                  <a:pt x="1443364" y="6006407"/>
                </a:cubicBezTo>
                <a:cubicBezTo>
                  <a:pt x="1426694" y="5958900"/>
                  <a:pt x="1390307" y="5908317"/>
                  <a:pt x="1380584" y="5887691"/>
                </a:cubicBezTo>
                <a:cubicBezTo>
                  <a:pt x="1370860" y="5867065"/>
                  <a:pt x="1392244" y="5909118"/>
                  <a:pt x="1385023" y="5882650"/>
                </a:cubicBezTo>
                <a:cubicBezTo>
                  <a:pt x="1377800" y="5856181"/>
                  <a:pt x="1345702" y="5759038"/>
                  <a:pt x="1337254" y="5728879"/>
                </a:cubicBezTo>
                <a:cubicBezTo>
                  <a:pt x="1353956" y="5727462"/>
                  <a:pt x="1323673" y="5710676"/>
                  <a:pt x="1334321" y="5701696"/>
                </a:cubicBezTo>
                <a:cubicBezTo>
                  <a:pt x="1343675" y="5695367"/>
                  <a:pt x="1336672" y="5688797"/>
                  <a:pt x="1335877" y="5681564"/>
                </a:cubicBezTo>
                <a:cubicBezTo>
                  <a:pt x="1343201" y="5672524"/>
                  <a:pt x="1329617" y="5640839"/>
                  <a:pt x="1319978" y="5632219"/>
                </a:cubicBezTo>
                <a:cubicBezTo>
                  <a:pt x="1286551" y="5611011"/>
                  <a:pt x="1310947" y="5568721"/>
                  <a:pt x="1285321" y="5551224"/>
                </a:cubicBezTo>
                <a:cubicBezTo>
                  <a:pt x="1281540" y="5545203"/>
                  <a:pt x="1279983" y="5539432"/>
                  <a:pt x="1279815" y="5533855"/>
                </a:cubicBezTo>
                <a:lnTo>
                  <a:pt x="1282507" y="5518422"/>
                </a:lnTo>
                <a:lnTo>
                  <a:pt x="1289604" y="5514404"/>
                </a:lnTo>
                <a:lnTo>
                  <a:pt x="1287766" y="5504772"/>
                </a:lnTo>
                <a:lnTo>
                  <a:pt x="1288829" y="5502102"/>
                </a:lnTo>
                <a:cubicBezTo>
                  <a:pt x="1290896" y="5497007"/>
                  <a:pt x="1292688" y="5491968"/>
                  <a:pt x="1293373" y="5486914"/>
                </a:cubicBezTo>
                <a:cubicBezTo>
                  <a:pt x="1288690" y="5472938"/>
                  <a:pt x="1272696" y="5448436"/>
                  <a:pt x="1260736" y="5418245"/>
                </a:cubicBezTo>
                <a:cubicBezTo>
                  <a:pt x="1238579" y="5385699"/>
                  <a:pt x="1238884" y="5340972"/>
                  <a:pt x="1221610" y="5305770"/>
                </a:cubicBezTo>
                <a:lnTo>
                  <a:pt x="1216099" y="5298785"/>
                </a:lnTo>
                <a:lnTo>
                  <a:pt x="1217278" y="5268992"/>
                </a:lnTo>
                <a:cubicBezTo>
                  <a:pt x="1221588" y="5263843"/>
                  <a:pt x="1222716" y="5256480"/>
                  <a:pt x="1218469" y="5250149"/>
                </a:cubicBezTo>
                <a:lnTo>
                  <a:pt x="1206220" y="5142322"/>
                </a:lnTo>
                <a:cubicBezTo>
                  <a:pt x="1205294" y="5106716"/>
                  <a:pt x="1196908" y="5091595"/>
                  <a:pt x="1212921" y="5036513"/>
                </a:cubicBezTo>
                <a:cubicBezTo>
                  <a:pt x="1234138" y="4978012"/>
                  <a:pt x="1204801" y="4893378"/>
                  <a:pt x="1212183" y="4827738"/>
                </a:cubicBezTo>
                <a:cubicBezTo>
                  <a:pt x="1183151" y="4792886"/>
                  <a:pt x="1209228" y="4811487"/>
                  <a:pt x="1202048" y="4774693"/>
                </a:cubicBezTo>
                <a:cubicBezTo>
                  <a:pt x="1202483" y="4751423"/>
                  <a:pt x="1202919" y="4728152"/>
                  <a:pt x="1203354" y="4704882"/>
                </a:cubicBezTo>
                <a:lnTo>
                  <a:pt x="1201502" y="4691500"/>
                </a:lnTo>
                <a:lnTo>
                  <a:pt x="1194919" y="4687895"/>
                </a:lnTo>
                <a:lnTo>
                  <a:pt x="1187792" y="4667873"/>
                </a:lnTo>
                <a:cubicBezTo>
                  <a:pt x="1186060" y="4660351"/>
                  <a:pt x="1185291" y="4652220"/>
                  <a:pt x="1186080" y="4643189"/>
                </a:cubicBezTo>
                <a:cubicBezTo>
                  <a:pt x="1199189" y="4613276"/>
                  <a:pt x="1167081" y="4562691"/>
                  <a:pt x="1184722" y="4525834"/>
                </a:cubicBezTo>
                <a:cubicBezTo>
                  <a:pt x="1182407" y="4490142"/>
                  <a:pt x="1175424" y="4451369"/>
                  <a:pt x="1172188" y="4429037"/>
                </a:cubicBezTo>
                <a:cubicBezTo>
                  <a:pt x="1161331" y="4419671"/>
                  <a:pt x="1178123" y="4389539"/>
                  <a:pt x="1165306" y="4391841"/>
                </a:cubicBezTo>
                <a:cubicBezTo>
                  <a:pt x="1171061" y="4381101"/>
                  <a:pt x="1173552" y="4338138"/>
                  <a:pt x="1168602" y="4327040"/>
                </a:cubicBezTo>
                <a:lnTo>
                  <a:pt x="1178384" y="4271714"/>
                </a:lnTo>
                <a:lnTo>
                  <a:pt x="1177294" y="4266170"/>
                </a:lnTo>
                <a:cubicBezTo>
                  <a:pt x="1177138" y="4260404"/>
                  <a:pt x="1177520" y="4242660"/>
                  <a:pt x="1177448" y="4237120"/>
                </a:cubicBezTo>
                <a:cubicBezTo>
                  <a:pt x="1177252" y="4235726"/>
                  <a:pt x="1177058" y="4234331"/>
                  <a:pt x="1176863" y="4232937"/>
                </a:cubicBezTo>
                <a:lnTo>
                  <a:pt x="1162386" y="4198811"/>
                </a:lnTo>
                <a:cubicBezTo>
                  <a:pt x="1162950" y="4194190"/>
                  <a:pt x="1174655" y="4191224"/>
                  <a:pt x="1174343" y="4184054"/>
                </a:cubicBezTo>
                <a:lnTo>
                  <a:pt x="1160516" y="4155792"/>
                </a:lnTo>
                <a:lnTo>
                  <a:pt x="1161365" y="4150364"/>
                </a:lnTo>
                <a:lnTo>
                  <a:pt x="1144878" y="4068165"/>
                </a:lnTo>
                <a:lnTo>
                  <a:pt x="1123687" y="3997737"/>
                </a:lnTo>
                <a:lnTo>
                  <a:pt x="1096720" y="3746801"/>
                </a:lnTo>
                <a:cubicBezTo>
                  <a:pt x="1083618" y="3632695"/>
                  <a:pt x="1064313" y="3629437"/>
                  <a:pt x="1047682" y="3510652"/>
                </a:cubicBezTo>
                <a:cubicBezTo>
                  <a:pt x="1048550" y="3470281"/>
                  <a:pt x="1049418" y="3429910"/>
                  <a:pt x="1050285" y="3389539"/>
                </a:cubicBezTo>
                <a:lnTo>
                  <a:pt x="1030166" y="3314219"/>
                </a:lnTo>
                <a:lnTo>
                  <a:pt x="1034128" y="3253967"/>
                </a:lnTo>
                <a:lnTo>
                  <a:pt x="1007751" y="3192563"/>
                </a:lnTo>
                <a:cubicBezTo>
                  <a:pt x="1003323" y="3186732"/>
                  <a:pt x="1001150" y="3181063"/>
                  <a:pt x="1000384" y="3175520"/>
                </a:cubicBezTo>
                <a:cubicBezTo>
                  <a:pt x="1000734" y="3170366"/>
                  <a:pt x="1001085" y="3165212"/>
                  <a:pt x="1001435" y="3160058"/>
                </a:cubicBezTo>
                <a:lnTo>
                  <a:pt x="968918" y="3106456"/>
                </a:lnTo>
                <a:cubicBezTo>
                  <a:pt x="957125" y="3086347"/>
                  <a:pt x="955617" y="3059144"/>
                  <a:pt x="934483" y="3025607"/>
                </a:cubicBezTo>
                <a:cubicBezTo>
                  <a:pt x="914631" y="2991085"/>
                  <a:pt x="908933" y="2999692"/>
                  <a:pt x="879229" y="2942341"/>
                </a:cubicBezTo>
                <a:cubicBezTo>
                  <a:pt x="850845" y="2891400"/>
                  <a:pt x="820829" y="2801223"/>
                  <a:pt x="798666" y="2755714"/>
                </a:cubicBezTo>
                <a:cubicBezTo>
                  <a:pt x="773970" y="2709171"/>
                  <a:pt x="758278" y="2710053"/>
                  <a:pt x="746962" y="2689587"/>
                </a:cubicBezTo>
                <a:lnTo>
                  <a:pt x="712796" y="2609586"/>
                </a:lnTo>
                <a:lnTo>
                  <a:pt x="697701" y="2594856"/>
                </a:lnTo>
                <a:cubicBezTo>
                  <a:pt x="697743" y="2593626"/>
                  <a:pt x="697784" y="2592396"/>
                  <a:pt x="697823" y="2591165"/>
                </a:cubicBezTo>
                <a:lnTo>
                  <a:pt x="679645" y="2567493"/>
                </a:lnTo>
                <a:lnTo>
                  <a:pt x="680789" y="2566723"/>
                </a:lnTo>
                <a:cubicBezTo>
                  <a:pt x="682946" y="2564457"/>
                  <a:pt x="683757" y="2561765"/>
                  <a:pt x="681771" y="2558109"/>
                </a:cubicBezTo>
                <a:cubicBezTo>
                  <a:pt x="705290" y="2557210"/>
                  <a:pt x="688388" y="2553357"/>
                  <a:pt x="680456" y="2542663"/>
                </a:cubicBezTo>
                <a:cubicBezTo>
                  <a:pt x="679482" y="2529115"/>
                  <a:pt x="677183" y="2488664"/>
                  <a:pt x="675922" y="2476820"/>
                </a:cubicBezTo>
                <a:lnTo>
                  <a:pt x="672894" y="2471591"/>
                </a:lnTo>
                <a:lnTo>
                  <a:pt x="673143" y="2471379"/>
                </a:lnTo>
                <a:cubicBezTo>
                  <a:pt x="673152" y="2470017"/>
                  <a:pt x="672405" y="2468214"/>
                  <a:pt x="670567" y="2465654"/>
                </a:cubicBezTo>
                <a:lnTo>
                  <a:pt x="667369" y="2462052"/>
                </a:lnTo>
                <a:lnTo>
                  <a:pt x="661495" y="2451906"/>
                </a:lnTo>
                <a:cubicBezTo>
                  <a:pt x="661510" y="2450510"/>
                  <a:pt x="661525" y="2449113"/>
                  <a:pt x="661540" y="2447717"/>
                </a:cubicBezTo>
                <a:lnTo>
                  <a:pt x="664540" y="2445047"/>
                </a:lnTo>
                <a:lnTo>
                  <a:pt x="663581" y="2444265"/>
                </a:lnTo>
                <a:cubicBezTo>
                  <a:pt x="653014" y="2439598"/>
                  <a:pt x="642406" y="2441014"/>
                  <a:pt x="663129" y="2421760"/>
                </a:cubicBezTo>
                <a:cubicBezTo>
                  <a:pt x="643271" y="2409372"/>
                  <a:pt x="657229" y="2399993"/>
                  <a:pt x="650205" y="2375201"/>
                </a:cubicBezTo>
                <a:cubicBezTo>
                  <a:pt x="634911" y="2369643"/>
                  <a:pt x="634260" y="2360648"/>
                  <a:pt x="638008" y="2350147"/>
                </a:cubicBezTo>
                <a:cubicBezTo>
                  <a:pt x="621083" y="2329939"/>
                  <a:pt x="620949" y="2305558"/>
                  <a:pt x="609851" y="2279762"/>
                </a:cubicBezTo>
                <a:lnTo>
                  <a:pt x="585585" y="2151458"/>
                </a:lnTo>
                <a:lnTo>
                  <a:pt x="581391" y="2148616"/>
                </a:lnTo>
                <a:cubicBezTo>
                  <a:pt x="578821" y="2146496"/>
                  <a:pt x="577525" y="2144881"/>
                  <a:pt x="577083" y="2143541"/>
                </a:cubicBezTo>
                <a:lnTo>
                  <a:pt x="577251" y="2143279"/>
                </a:lnTo>
                <a:lnTo>
                  <a:pt x="546845" y="2081459"/>
                </a:lnTo>
                <a:cubicBezTo>
                  <a:pt x="538270" y="2069798"/>
                  <a:pt x="486356" y="1952009"/>
                  <a:pt x="470837" y="1927526"/>
                </a:cubicBezTo>
                <a:lnTo>
                  <a:pt x="428154" y="1653876"/>
                </a:lnTo>
                <a:lnTo>
                  <a:pt x="392797" y="1507176"/>
                </a:lnTo>
                <a:cubicBezTo>
                  <a:pt x="380165" y="1501458"/>
                  <a:pt x="369910" y="1448213"/>
                  <a:pt x="372847" y="1437646"/>
                </a:cubicBezTo>
                <a:cubicBezTo>
                  <a:pt x="369015" y="1430935"/>
                  <a:pt x="338503" y="1373479"/>
                  <a:pt x="344479" y="1364974"/>
                </a:cubicBezTo>
                <a:cubicBezTo>
                  <a:pt x="332264" y="1339484"/>
                  <a:pt x="321736" y="1307918"/>
                  <a:pt x="299558" y="1284709"/>
                </a:cubicBezTo>
                <a:cubicBezTo>
                  <a:pt x="277380" y="1261500"/>
                  <a:pt x="259203" y="1267387"/>
                  <a:pt x="243216" y="1246922"/>
                </a:cubicBezTo>
                <a:cubicBezTo>
                  <a:pt x="227230" y="1226457"/>
                  <a:pt x="218454" y="1164523"/>
                  <a:pt x="203639" y="1161920"/>
                </a:cubicBezTo>
                <a:cubicBezTo>
                  <a:pt x="192352" y="1142649"/>
                  <a:pt x="198158" y="1131546"/>
                  <a:pt x="169195" y="1085737"/>
                </a:cubicBezTo>
                <a:cubicBezTo>
                  <a:pt x="139228" y="1000958"/>
                  <a:pt x="140891" y="967704"/>
                  <a:pt x="98775" y="908263"/>
                </a:cubicBezTo>
                <a:cubicBezTo>
                  <a:pt x="45025" y="829417"/>
                  <a:pt x="34038" y="815844"/>
                  <a:pt x="43820" y="711217"/>
                </a:cubicBezTo>
                <a:cubicBezTo>
                  <a:pt x="34816" y="658186"/>
                  <a:pt x="43273" y="612368"/>
                  <a:pt x="44748" y="590072"/>
                </a:cubicBezTo>
                <a:lnTo>
                  <a:pt x="36767" y="545639"/>
                </a:lnTo>
                <a:cubicBezTo>
                  <a:pt x="36093" y="527311"/>
                  <a:pt x="35418" y="508983"/>
                  <a:pt x="34744" y="490655"/>
                </a:cubicBezTo>
                <a:cubicBezTo>
                  <a:pt x="34670" y="457530"/>
                  <a:pt x="29296" y="472114"/>
                  <a:pt x="29222" y="438989"/>
                </a:cubicBezTo>
                <a:cubicBezTo>
                  <a:pt x="29152" y="438889"/>
                  <a:pt x="2578" y="396379"/>
                  <a:pt x="2507" y="396276"/>
                </a:cubicBezTo>
                <a:cubicBezTo>
                  <a:pt x="-7796" y="384713"/>
                  <a:pt x="17492" y="336163"/>
                  <a:pt x="9810" y="316602"/>
                </a:cubicBezTo>
                <a:lnTo>
                  <a:pt x="25323" y="268307"/>
                </a:lnTo>
                <a:cubicBezTo>
                  <a:pt x="20582" y="240926"/>
                  <a:pt x="55391" y="238035"/>
                  <a:pt x="50278" y="194719"/>
                </a:cubicBezTo>
                <a:cubicBezTo>
                  <a:pt x="49891" y="157325"/>
                  <a:pt x="41873" y="124589"/>
                  <a:pt x="47653" y="93227"/>
                </a:cubicBezTo>
                <a:cubicBezTo>
                  <a:pt x="41389" y="80085"/>
                  <a:pt x="38874" y="67855"/>
                  <a:pt x="48323" y="56555"/>
                </a:cubicBezTo>
                <a:cubicBezTo>
                  <a:pt x="46028" y="30289"/>
                  <a:pt x="37896" y="18621"/>
                  <a:pt x="38423" y="5312"/>
                </a:cubicBezTo>
                <a:lnTo>
                  <a:pt x="39875" y="1"/>
                </a:lnTo>
                <a:close/>
              </a:path>
            </a:pathLst>
          </a:custGeom>
        </p:spPr>
      </p:pic>
      <p:sp>
        <p:nvSpPr>
          <p:cNvPr id="2" name="Tytuł 1">
            <a:extLst>
              <a:ext uri="{FF2B5EF4-FFF2-40B4-BE49-F238E27FC236}">
                <a16:creationId xmlns:a16="http://schemas.microsoft.com/office/drawing/2014/main" id="{844B3CA4-BFF1-3DB5-E34C-2FA4AE20F8E7}"/>
              </a:ext>
            </a:extLst>
          </p:cNvPr>
          <p:cNvSpPr>
            <a:spLocks noGrp="1"/>
          </p:cNvSpPr>
          <p:nvPr>
            <p:ph type="ctrTitle"/>
          </p:nvPr>
        </p:nvSpPr>
        <p:spPr>
          <a:xfrm>
            <a:off x="624307" y="2906973"/>
            <a:ext cx="3639828" cy="2640247"/>
          </a:xfrm>
        </p:spPr>
        <p:txBody>
          <a:bodyPr>
            <a:normAutofit/>
          </a:bodyPr>
          <a:lstStyle/>
          <a:p>
            <a:r>
              <a:rPr lang="pl-PL" sz="2000" b="1" dirty="0"/>
              <a:t>RIGHT TO GOOD ADMINISTRATION</a:t>
            </a:r>
            <a:endParaRPr lang="en-GB" sz="2000" b="1" dirty="0"/>
          </a:p>
        </p:txBody>
      </p:sp>
      <p:sp>
        <p:nvSpPr>
          <p:cNvPr id="3" name="Podtytuł 2">
            <a:extLst>
              <a:ext uri="{FF2B5EF4-FFF2-40B4-BE49-F238E27FC236}">
                <a16:creationId xmlns:a16="http://schemas.microsoft.com/office/drawing/2014/main" id="{7F6D693C-0FE6-4BFB-1EF4-31F05818FAEF}"/>
              </a:ext>
            </a:extLst>
          </p:cNvPr>
          <p:cNvSpPr>
            <a:spLocks noGrp="1"/>
          </p:cNvSpPr>
          <p:nvPr>
            <p:ph type="subTitle" idx="1"/>
          </p:nvPr>
        </p:nvSpPr>
        <p:spPr>
          <a:xfrm>
            <a:off x="624307" y="6080417"/>
            <a:ext cx="3439235" cy="955315"/>
          </a:xfrm>
        </p:spPr>
        <p:txBody>
          <a:bodyPr>
            <a:normAutofit/>
          </a:bodyPr>
          <a:lstStyle/>
          <a:p>
            <a:r>
              <a:rPr lang="pl-PL" b="1" dirty="0"/>
              <a:t>DR KARINA PILARZ</a:t>
            </a:r>
            <a:endParaRPr lang="en-GB" b="1" dirty="0"/>
          </a:p>
        </p:txBody>
      </p:sp>
    </p:spTree>
    <p:extLst>
      <p:ext uri="{BB962C8B-B14F-4D97-AF65-F5344CB8AC3E}">
        <p14:creationId xmlns:p14="http://schemas.microsoft.com/office/powerpoint/2010/main" val="14072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1C7983-C568-E01A-2FD2-B43CB9F350B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2D89451-A65A-1EE2-0693-D07E13638D64}"/>
              </a:ext>
            </a:extLst>
          </p:cNvPr>
          <p:cNvSpPr>
            <a:spLocks noGrp="1"/>
          </p:cNvSpPr>
          <p:nvPr>
            <p:ph idx="1"/>
          </p:nvPr>
        </p:nvSpPr>
        <p:spPr/>
        <p:txBody>
          <a:bodyPr/>
          <a:lstStyle/>
          <a:p>
            <a:endParaRPr lang="pl-PL" dirty="0"/>
          </a:p>
          <a:p>
            <a:endParaRPr lang="pl-PL" dirty="0"/>
          </a:p>
          <a:p>
            <a:endParaRPr lang="pl-PL" dirty="0"/>
          </a:p>
          <a:p>
            <a:pPr marL="0" indent="0">
              <a:buNone/>
            </a:pPr>
            <a:endParaRPr lang="pl-PL" dirty="0"/>
          </a:p>
          <a:p>
            <a:pPr marL="0" indent="0">
              <a:buNone/>
            </a:pPr>
            <a:r>
              <a:rPr lang="pl-PL" dirty="0"/>
              <a:t>https://www.youtube.com/watch?v=SFeB9fMGJ9k</a:t>
            </a:r>
          </a:p>
          <a:p>
            <a:endParaRPr lang="pl-PL" dirty="0"/>
          </a:p>
          <a:p>
            <a:endParaRPr lang="en-GB" dirty="0"/>
          </a:p>
        </p:txBody>
      </p:sp>
    </p:spTree>
    <p:extLst>
      <p:ext uri="{BB962C8B-B14F-4D97-AF65-F5344CB8AC3E}">
        <p14:creationId xmlns:p14="http://schemas.microsoft.com/office/powerpoint/2010/main" val="367804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5F246D-56CB-5C4D-3919-2B1CED34B8D0}"/>
              </a:ext>
            </a:extLst>
          </p:cNvPr>
          <p:cNvSpPr>
            <a:spLocks noGrp="1"/>
          </p:cNvSpPr>
          <p:nvPr>
            <p:ph type="title"/>
          </p:nvPr>
        </p:nvSpPr>
        <p:spPr/>
        <p:txBody>
          <a:bodyPr/>
          <a:lstStyle/>
          <a:p>
            <a:r>
              <a:rPr lang="en-US" dirty="0"/>
              <a:t>read the text and prepare for the discussion</a:t>
            </a:r>
            <a:endParaRPr lang="en-GB" dirty="0"/>
          </a:p>
        </p:txBody>
      </p:sp>
      <p:sp>
        <p:nvSpPr>
          <p:cNvPr id="3" name="Symbol zastępczy zawartości 2">
            <a:extLst>
              <a:ext uri="{FF2B5EF4-FFF2-40B4-BE49-F238E27FC236}">
                <a16:creationId xmlns:a16="http://schemas.microsoft.com/office/drawing/2014/main" id="{F4D4D99E-9262-8195-C15C-214ACEE83059}"/>
              </a:ext>
            </a:extLst>
          </p:cNvPr>
          <p:cNvSpPr>
            <a:spLocks noGrp="1"/>
          </p:cNvSpPr>
          <p:nvPr>
            <p:ph idx="1"/>
          </p:nvPr>
        </p:nvSpPr>
        <p:spPr/>
        <p:txBody>
          <a:bodyPr/>
          <a:lstStyle/>
          <a:p>
            <a:pPr algn="just"/>
            <a:r>
              <a:rPr lang="pl-PL" sz="3600" dirty="0" err="1"/>
              <a:t>What</a:t>
            </a:r>
            <a:r>
              <a:rPr lang="pl-PL" sz="3600" dirty="0"/>
              <a:t> </a:t>
            </a:r>
            <a:r>
              <a:rPr lang="pl-PL" sz="3600" dirty="0" err="1"/>
              <a:t>are</a:t>
            </a:r>
            <a:r>
              <a:rPr lang="pl-PL" sz="3600" dirty="0"/>
              <a:t> the most </a:t>
            </a:r>
            <a:r>
              <a:rPr lang="pl-PL" sz="3600" dirty="0" err="1"/>
              <a:t>important</a:t>
            </a:r>
            <a:r>
              <a:rPr lang="pl-PL" sz="3600" dirty="0"/>
              <a:t> </a:t>
            </a:r>
            <a:r>
              <a:rPr lang="pl-PL" sz="3600" dirty="0" err="1"/>
              <a:t>features</a:t>
            </a:r>
            <a:r>
              <a:rPr lang="pl-PL" sz="3600" dirty="0"/>
              <a:t> of EU </a:t>
            </a:r>
            <a:r>
              <a:rPr lang="pl-PL" sz="3600" dirty="0" err="1"/>
              <a:t>administrative</a:t>
            </a:r>
            <a:r>
              <a:rPr lang="pl-PL" sz="3600" dirty="0"/>
              <a:t> law?</a:t>
            </a:r>
          </a:p>
          <a:p>
            <a:pPr algn="just"/>
            <a:r>
              <a:rPr lang="pl-PL" sz="3600" dirty="0" err="1"/>
              <a:t>What</a:t>
            </a:r>
            <a:r>
              <a:rPr lang="pl-PL" sz="3600" dirty="0"/>
              <a:t> </a:t>
            </a:r>
            <a:r>
              <a:rPr lang="pl-PL" sz="3600" dirty="0" err="1"/>
              <a:t>are</a:t>
            </a:r>
            <a:r>
              <a:rPr lang="pl-PL" sz="3600" dirty="0"/>
              <a:t> the most </a:t>
            </a:r>
            <a:r>
              <a:rPr lang="pl-PL" sz="3600" dirty="0" err="1"/>
              <a:t>important</a:t>
            </a:r>
            <a:r>
              <a:rPr lang="pl-PL" sz="3600" dirty="0"/>
              <a:t> </a:t>
            </a:r>
            <a:r>
              <a:rPr lang="pl-PL" sz="3600" dirty="0" err="1"/>
              <a:t>legal</a:t>
            </a:r>
            <a:r>
              <a:rPr lang="pl-PL" sz="3600" dirty="0"/>
              <a:t> </a:t>
            </a:r>
            <a:r>
              <a:rPr lang="pl-PL" sz="3600" dirty="0" err="1"/>
              <a:t>provisions</a:t>
            </a:r>
            <a:r>
              <a:rPr lang="pl-PL" sz="3600" dirty="0"/>
              <a:t> on EU </a:t>
            </a:r>
            <a:r>
              <a:rPr lang="pl-PL" sz="3600" dirty="0" err="1"/>
              <a:t>administrative</a:t>
            </a:r>
            <a:r>
              <a:rPr lang="pl-PL" sz="3600" dirty="0"/>
              <a:t> law?</a:t>
            </a:r>
          </a:p>
          <a:p>
            <a:pPr algn="just"/>
            <a:r>
              <a:rPr lang="pl-PL" sz="3600" dirty="0" err="1"/>
              <a:t>What</a:t>
            </a:r>
            <a:r>
              <a:rPr lang="pl-PL" sz="3600" dirty="0"/>
              <a:t> </a:t>
            </a:r>
            <a:r>
              <a:rPr lang="pl-PL" sz="3600" dirty="0" err="1"/>
              <a:t>is</a:t>
            </a:r>
            <a:r>
              <a:rPr lang="pl-PL" sz="3600" dirty="0"/>
              <a:t> the </a:t>
            </a:r>
            <a:r>
              <a:rPr lang="pl-PL" sz="3600" dirty="0" err="1"/>
              <a:t>purpose</a:t>
            </a:r>
            <a:r>
              <a:rPr lang="pl-PL" sz="3600" dirty="0"/>
              <a:t> of EU </a:t>
            </a:r>
            <a:r>
              <a:rPr lang="pl-PL" sz="3600" dirty="0" err="1"/>
              <a:t>administrative</a:t>
            </a:r>
            <a:r>
              <a:rPr lang="pl-PL" sz="3600" dirty="0"/>
              <a:t> law?</a:t>
            </a:r>
          </a:p>
          <a:p>
            <a:pPr algn="just"/>
            <a:r>
              <a:rPr lang="pl-PL" sz="3600" dirty="0" err="1"/>
              <a:t>What</a:t>
            </a:r>
            <a:r>
              <a:rPr lang="pl-PL" sz="3600" dirty="0"/>
              <a:t> the </a:t>
            </a:r>
            <a:r>
              <a:rPr lang="pl-PL" sz="3600" dirty="0" err="1"/>
              <a:t>right</a:t>
            </a:r>
            <a:r>
              <a:rPr lang="pl-PL" sz="3600" dirty="0"/>
              <a:t> to </a:t>
            </a:r>
            <a:r>
              <a:rPr lang="pl-PL" sz="3600" dirty="0" err="1"/>
              <a:t>good</a:t>
            </a:r>
            <a:r>
              <a:rPr lang="pl-PL" sz="3600" dirty="0"/>
              <a:t> </a:t>
            </a:r>
            <a:r>
              <a:rPr lang="pl-PL" sz="3600" dirty="0" err="1"/>
              <a:t>administartion</a:t>
            </a:r>
            <a:r>
              <a:rPr lang="pl-PL" sz="3600" dirty="0"/>
              <a:t> </a:t>
            </a:r>
            <a:r>
              <a:rPr lang="pl-PL" sz="3600" dirty="0" err="1"/>
              <a:t>is</a:t>
            </a:r>
            <a:r>
              <a:rPr lang="pl-PL" sz="3600" dirty="0"/>
              <a:t> </a:t>
            </a:r>
            <a:r>
              <a:rPr lang="pl-PL" sz="3600" dirty="0" err="1"/>
              <a:t>about</a:t>
            </a:r>
            <a:r>
              <a:rPr lang="pl-PL" sz="3600" dirty="0"/>
              <a:t>?</a:t>
            </a:r>
          </a:p>
          <a:p>
            <a:endParaRPr lang="en-GB" dirty="0"/>
          </a:p>
        </p:txBody>
      </p:sp>
    </p:spTree>
    <p:extLst>
      <p:ext uri="{BB962C8B-B14F-4D97-AF65-F5344CB8AC3E}">
        <p14:creationId xmlns:p14="http://schemas.microsoft.com/office/powerpoint/2010/main" val="3351653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B08A4A-21F7-AF0A-28DB-2BAFCE3918C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31B80B4-A487-BAF0-2137-408E89DE1678}"/>
              </a:ext>
            </a:extLst>
          </p:cNvPr>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r>
              <a:rPr lang="en-US" dirty="0"/>
              <a:t>European sources of good administration can be found in</a:t>
            </a:r>
            <a:r>
              <a:rPr lang="pl-PL" dirty="0"/>
              <a:t>:</a:t>
            </a:r>
          </a:p>
          <a:p>
            <a:pPr algn="just"/>
            <a:r>
              <a:rPr lang="pl-PL" dirty="0"/>
              <a:t>a</a:t>
            </a:r>
            <a:r>
              <a:rPr lang="en-US" dirty="0" err="1"/>
              <a:t>rticle</a:t>
            </a:r>
            <a:r>
              <a:rPr lang="en-US" dirty="0"/>
              <a:t> 41 of the European Charter of Fundamental Rights, </a:t>
            </a:r>
            <a:endParaRPr lang="pl-PL" dirty="0"/>
          </a:p>
          <a:p>
            <a:pPr algn="just"/>
            <a:r>
              <a:rPr lang="en-US" dirty="0"/>
              <a:t>European Code of Good Administrative </a:t>
            </a:r>
            <a:r>
              <a:rPr lang="pl-PL" dirty="0"/>
              <a:t>B</a:t>
            </a:r>
            <a:r>
              <a:rPr lang="en-US" dirty="0" err="1"/>
              <a:t>ehaviour</a:t>
            </a:r>
            <a:r>
              <a:rPr lang="pl-PL" dirty="0"/>
              <a:t>,</a:t>
            </a:r>
          </a:p>
          <a:p>
            <a:pPr algn="just"/>
            <a:r>
              <a:rPr lang="en-US" dirty="0"/>
              <a:t>Council of Europe recommendation to Member States in which principles of good administration are listed.</a:t>
            </a:r>
            <a:endParaRPr lang="en-GB" dirty="0"/>
          </a:p>
        </p:txBody>
      </p:sp>
    </p:spTree>
    <p:extLst>
      <p:ext uri="{BB962C8B-B14F-4D97-AF65-F5344CB8AC3E}">
        <p14:creationId xmlns:p14="http://schemas.microsoft.com/office/powerpoint/2010/main" val="4268188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FA292EB-4B60-DED5-C126-A3C5A163507F}"/>
              </a:ext>
            </a:extLst>
          </p:cNvPr>
          <p:cNvSpPr>
            <a:spLocks noGrp="1"/>
          </p:cNvSpPr>
          <p:nvPr>
            <p:ph idx="1"/>
          </p:nvPr>
        </p:nvSpPr>
        <p:spPr>
          <a:xfrm>
            <a:off x="1050879" y="508000"/>
            <a:ext cx="9810604" cy="5746377"/>
          </a:xfrm>
        </p:spPr>
        <p:txBody>
          <a:bodyPr>
            <a:normAutofit fontScale="85000" lnSpcReduction="20000"/>
          </a:bodyPr>
          <a:lstStyle/>
          <a:p>
            <a:pPr marL="0" indent="0" algn="ctr">
              <a:buNone/>
            </a:pPr>
            <a:r>
              <a:rPr lang="en-US" b="1" i="0" dirty="0">
                <a:solidFill>
                  <a:srgbClr val="343D55"/>
                </a:solidFill>
                <a:effectLst/>
              </a:rPr>
              <a:t>Article 41 of the Charter of Fundamental Rights of the European Union</a:t>
            </a:r>
            <a:endParaRPr lang="pl-PL" b="1" i="0" dirty="0">
              <a:solidFill>
                <a:srgbClr val="343D55"/>
              </a:solidFill>
              <a:effectLst/>
            </a:endParaRPr>
          </a:p>
          <a:p>
            <a:pPr marL="0" indent="0" algn="ctr">
              <a:buNone/>
            </a:pPr>
            <a:r>
              <a:rPr lang="en-US" b="1" i="0" dirty="0">
                <a:solidFill>
                  <a:srgbClr val="343D55"/>
                </a:solidFill>
                <a:effectLst/>
              </a:rPr>
              <a:t>RIGHT TO GOOD ADMINISTRATION</a:t>
            </a:r>
            <a:endParaRPr lang="pl-PL" b="1" i="0" dirty="0">
              <a:solidFill>
                <a:srgbClr val="343D55"/>
              </a:solidFill>
              <a:effectLst/>
            </a:endParaRPr>
          </a:p>
          <a:p>
            <a:pPr marL="0" indent="0" algn="ctr">
              <a:buNone/>
            </a:pPr>
            <a:endParaRPr lang="en-US" b="1" i="0" dirty="0">
              <a:solidFill>
                <a:srgbClr val="343D55"/>
              </a:solidFill>
              <a:effectLst/>
            </a:endParaRPr>
          </a:p>
          <a:p>
            <a:pPr marL="0" indent="0" algn="just">
              <a:buNone/>
            </a:pPr>
            <a:r>
              <a:rPr lang="pl-PL" b="0" i="0" dirty="0">
                <a:solidFill>
                  <a:srgbClr val="343D55"/>
                </a:solidFill>
                <a:effectLst/>
              </a:rPr>
              <a:t>1. </a:t>
            </a:r>
            <a:r>
              <a:rPr lang="en-US" b="0" i="0" dirty="0">
                <a:solidFill>
                  <a:srgbClr val="343D55"/>
                </a:solidFill>
                <a:effectLst/>
              </a:rPr>
              <a:t>Every person has the right to have his or her affairs handled impartially, fairly and within a reasonable time by the institutions, bodies, offices and agencies of the Union.</a:t>
            </a:r>
            <a:endParaRPr lang="pl-PL" b="0" i="0" dirty="0">
              <a:solidFill>
                <a:srgbClr val="343D55"/>
              </a:solidFill>
              <a:effectLst/>
            </a:endParaRPr>
          </a:p>
          <a:p>
            <a:pPr marL="0" indent="0" algn="just">
              <a:buNone/>
            </a:pPr>
            <a:br>
              <a:rPr lang="en-US" b="0" i="0" dirty="0">
                <a:solidFill>
                  <a:srgbClr val="343D55"/>
                </a:solidFill>
                <a:effectLst/>
              </a:rPr>
            </a:br>
            <a:r>
              <a:rPr lang="en-US" b="0" i="0" dirty="0">
                <a:solidFill>
                  <a:srgbClr val="343D55"/>
                </a:solidFill>
                <a:effectLst/>
              </a:rPr>
              <a:t>2. This right includes:</a:t>
            </a:r>
            <a:endParaRPr lang="pl-PL" b="0" i="0" dirty="0">
              <a:solidFill>
                <a:srgbClr val="343D55"/>
              </a:solidFill>
              <a:effectLst/>
            </a:endParaRPr>
          </a:p>
          <a:p>
            <a:pPr marL="0" indent="0" algn="just">
              <a:buNone/>
            </a:pPr>
            <a:br>
              <a:rPr lang="en-US" b="0" i="0" dirty="0">
                <a:solidFill>
                  <a:srgbClr val="343D55"/>
                </a:solidFill>
                <a:effectLst/>
              </a:rPr>
            </a:br>
            <a:r>
              <a:rPr lang="en-US" b="0" i="0" dirty="0">
                <a:solidFill>
                  <a:srgbClr val="343D55"/>
                </a:solidFill>
                <a:effectLst/>
              </a:rPr>
              <a:t>(a) the right of every person to be heard, before any individual measure which would affect him or her adversely is taken;</a:t>
            </a:r>
            <a:endParaRPr lang="pl-PL" dirty="0">
              <a:solidFill>
                <a:srgbClr val="343D55"/>
              </a:solidFill>
            </a:endParaRPr>
          </a:p>
          <a:p>
            <a:pPr marL="0" indent="0" algn="just">
              <a:buNone/>
            </a:pPr>
            <a:br>
              <a:rPr lang="en-US" b="0" i="0" dirty="0">
                <a:solidFill>
                  <a:srgbClr val="343D55"/>
                </a:solidFill>
                <a:effectLst/>
              </a:rPr>
            </a:br>
            <a:r>
              <a:rPr lang="en-US" b="0" i="0" dirty="0">
                <a:solidFill>
                  <a:srgbClr val="343D55"/>
                </a:solidFill>
                <a:effectLst/>
              </a:rPr>
              <a:t>(b) the right of every person to have access to his or her file, while respecting the legitimate interests of confidentiality and of professional and business secrecy;</a:t>
            </a:r>
            <a:endParaRPr lang="pl-PL" b="0" i="0" dirty="0">
              <a:solidFill>
                <a:srgbClr val="343D55"/>
              </a:solidFill>
              <a:effectLst/>
            </a:endParaRPr>
          </a:p>
          <a:p>
            <a:pPr marL="0" indent="0" algn="just">
              <a:buNone/>
            </a:pPr>
            <a:br>
              <a:rPr lang="en-US" b="0" i="0" dirty="0">
                <a:solidFill>
                  <a:srgbClr val="343D55"/>
                </a:solidFill>
                <a:effectLst/>
              </a:rPr>
            </a:br>
            <a:r>
              <a:rPr lang="en-US" b="0" i="0" dirty="0">
                <a:solidFill>
                  <a:srgbClr val="343D55"/>
                </a:solidFill>
                <a:effectLst/>
              </a:rPr>
              <a:t>(c) the obligation of the administration to give reasons for its decisions.</a:t>
            </a:r>
            <a:endParaRPr lang="pl-PL" b="0" i="0" dirty="0">
              <a:solidFill>
                <a:srgbClr val="343D55"/>
              </a:solidFill>
              <a:effectLst/>
            </a:endParaRPr>
          </a:p>
          <a:p>
            <a:pPr marL="0" indent="0" algn="just">
              <a:buNone/>
            </a:pPr>
            <a:br>
              <a:rPr lang="en-US" b="0" i="0" dirty="0">
                <a:solidFill>
                  <a:srgbClr val="343D55"/>
                </a:solidFill>
                <a:effectLst/>
              </a:rPr>
            </a:br>
            <a:r>
              <a:rPr lang="en-US" b="0" i="0" dirty="0">
                <a:solidFill>
                  <a:srgbClr val="343D55"/>
                </a:solidFill>
                <a:effectLst/>
              </a:rPr>
              <a:t>3. Every person has the right to have the Union make good any damage caused by its institutions or by its servants in the performance of their duties, in accordance with the general principles common to the laws of the Member States.</a:t>
            </a:r>
            <a:endParaRPr lang="pl-PL" b="0" i="0" dirty="0">
              <a:solidFill>
                <a:srgbClr val="343D55"/>
              </a:solidFill>
              <a:effectLst/>
            </a:endParaRPr>
          </a:p>
          <a:p>
            <a:pPr marL="0" indent="0" algn="just">
              <a:buNone/>
            </a:pPr>
            <a:r>
              <a:rPr lang="en-US" b="0" i="0" dirty="0">
                <a:solidFill>
                  <a:srgbClr val="343D55"/>
                </a:solidFill>
                <a:effectLst/>
              </a:rPr>
              <a:t>4. Every person may write to the institutions of the Union in one of the languages of the Treaties and must have an answer in the same language.</a:t>
            </a:r>
          </a:p>
          <a:p>
            <a:endParaRPr lang="en-GB" dirty="0"/>
          </a:p>
        </p:txBody>
      </p:sp>
    </p:spTree>
    <p:extLst>
      <p:ext uri="{BB962C8B-B14F-4D97-AF65-F5344CB8AC3E}">
        <p14:creationId xmlns:p14="http://schemas.microsoft.com/office/powerpoint/2010/main" val="476894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6DCF5F-A5E9-F4CC-4D29-18203BBC814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71B11F4-7E1E-5AE7-D360-78372170876A}"/>
              </a:ext>
            </a:extLst>
          </p:cNvPr>
          <p:cNvSpPr>
            <a:spLocks noGrp="1"/>
          </p:cNvSpPr>
          <p:nvPr>
            <p:ph idx="1"/>
          </p:nvPr>
        </p:nvSpPr>
        <p:spPr/>
        <p:txBody>
          <a:bodyPr/>
          <a:lstStyle/>
          <a:p>
            <a:pPr algn="just"/>
            <a:endParaRPr lang="pl-PL" dirty="0"/>
          </a:p>
          <a:p>
            <a:pPr algn="just"/>
            <a:endParaRPr lang="pl-PL" dirty="0"/>
          </a:p>
          <a:p>
            <a:pPr algn="just"/>
            <a:endParaRPr lang="pl-PL" dirty="0"/>
          </a:p>
          <a:p>
            <a:pPr algn="just"/>
            <a:r>
              <a:rPr lang="en-US" dirty="0"/>
              <a:t>The authorities of EU countries are bound to comply with the Charter of fundamental rights only when implementing EU law</a:t>
            </a:r>
            <a:r>
              <a:rPr lang="pl-PL" dirty="0"/>
              <a:t>;</a:t>
            </a:r>
          </a:p>
          <a:p>
            <a:pPr algn="just"/>
            <a:r>
              <a:rPr lang="en-US" dirty="0"/>
              <a:t>fundamental rights are protected by country's constitution</a:t>
            </a:r>
            <a:r>
              <a:rPr lang="pl-PL" dirty="0"/>
              <a:t>.</a:t>
            </a:r>
          </a:p>
          <a:p>
            <a:endParaRPr lang="en-GB" dirty="0"/>
          </a:p>
        </p:txBody>
      </p:sp>
    </p:spTree>
    <p:extLst>
      <p:ext uri="{BB962C8B-B14F-4D97-AF65-F5344CB8AC3E}">
        <p14:creationId xmlns:p14="http://schemas.microsoft.com/office/powerpoint/2010/main" val="892276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A5F453-BB2F-6CA9-EF92-372977831AF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4AAB282-E5F8-62E7-D2BA-A2050FFFF220}"/>
              </a:ext>
            </a:extLst>
          </p:cNvPr>
          <p:cNvSpPr>
            <a:spLocks noGrp="1"/>
          </p:cNvSpPr>
          <p:nvPr>
            <p:ph idx="1"/>
          </p:nvPr>
        </p:nvSpPr>
        <p:spPr/>
        <p:txBody>
          <a:bodyPr>
            <a:normAutofit/>
          </a:bodyPr>
          <a:lstStyle/>
          <a:p>
            <a:pPr marL="0" indent="0" algn="just">
              <a:buNone/>
            </a:pPr>
            <a:r>
              <a:rPr lang="en-US" dirty="0"/>
              <a:t>Chapter 5 of the EU Charter of Fundamental Rights is on citizens' rights. </a:t>
            </a:r>
            <a:endParaRPr lang="pl-PL" dirty="0"/>
          </a:p>
          <a:p>
            <a:pPr marL="0" indent="0" algn="just">
              <a:buNone/>
            </a:pPr>
            <a:r>
              <a:rPr lang="en-US" dirty="0"/>
              <a:t>This chapter also contains the following rights</a:t>
            </a:r>
            <a:r>
              <a:rPr lang="pl-PL" dirty="0"/>
              <a:t>:</a:t>
            </a:r>
            <a:endParaRPr lang="en-US" dirty="0"/>
          </a:p>
          <a:p>
            <a:pPr algn="just"/>
            <a:endParaRPr lang="en-US" dirty="0"/>
          </a:p>
          <a:p>
            <a:pPr algn="just"/>
            <a:r>
              <a:rPr lang="en-US" dirty="0"/>
              <a:t>right to vote and to stand as a candidate at elections to the European Parliament</a:t>
            </a:r>
            <a:r>
              <a:rPr lang="pl-PL" dirty="0"/>
              <a:t>,</a:t>
            </a:r>
            <a:endParaRPr lang="en-US" dirty="0"/>
          </a:p>
          <a:p>
            <a:pPr algn="just"/>
            <a:r>
              <a:rPr lang="en-US" dirty="0"/>
              <a:t>right to vote and to stand as a candidate at municipal elections</a:t>
            </a:r>
            <a:r>
              <a:rPr lang="pl-PL" dirty="0"/>
              <a:t>,</a:t>
            </a:r>
            <a:endParaRPr lang="en-US" dirty="0"/>
          </a:p>
          <a:p>
            <a:pPr algn="just"/>
            <a:r>
              <a:rPr lang="en-US" dirty="0"/>
              <a:t>right of access to documents</a:t>
            </a:r>
            <a:r>
              <a:rPr lang="pl-PL" dirty="0"/>
              <a:t>,</a:t>
            </a:r>
            <a:endParaRPr lang="en-US" dirty="0"/>
          </a:p>
          <a:p>
            <a:pPr algn="just"/>
            <a:r>
              <a:rPr lang="en-US" dirty="0" err="1"/>
              <a:t>european</a:t>
            </a:r>
            <a:r>
              <a:rPr lang="en-US" dirty="0"/>
              <a:t> ombudsman</a:t>
            </a:r>
            <a:r>
              <a:rPr lang="pl-PL" dirty="0"/>
              <a:t>,</a:t>
            </a:r>
            <a:endParaRPr lang="en-US" dirty="0"/>
          </a:p>
          <a:p>
            <a:pPr algn="just"/>
            <a:r>
              <a:rPr lang="en-US" dirty="0"/>
              <a:t>right to petition</a:t>
            </a:r>
            <a:r>
              <a:rPr lang="pl-PL" dirty="0"/>
              <a:t>,</a:t>
            </a:r>
            <a:endParaRPr lang="en-US" dirty="0"/>
          </a:p>
          <a:p>
            <a:pPr algn="just"/>
            <a:r>
              <a:rPr lang="en-US" dirty="0"/>
              <a:t>freedom of movement and of residence</a:t>
            </a:r>
            <a:r>
              <a:rPr lang="pl-PL" dirty="0"/>
              <a:t>,</a:t>
            </a:r>
            <a:endParaRPr lang="en-US" dirty="0"/>
          </a:p>
          <a:p>
            <a:pPr algn="just"/>
            <a:r>
              <a:rPr lang="en-US" dirty="0"/>
              <a:t>diplomatic and consular protection</a:t>
            </a:r>
            <a:r>
              <a:rPr lang="pl-PL" dirty="0"/>
              <a:t>.</a:t>
            </a:r>
            <a:endParaRPr lang="en-GB" dirty="0"/>
          </a:p>
        </p:txBody>
      </p:sp>
    </p:spTree>
    <p:extLst>
      <p:ext uri="{BB962C8B-B14F-4D97-AF65-F5344CB8AC3E}">
        <p14:creationId xmlns:p14="http://schemas.microsoft.com/office/powerpoint/2010/main" val="409630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6A0A6B-DEA2-7FBB-63C6-97E0A04281AC}"/>
              </a:ext>
            </a:extLst>
          </p:cNvPr>
          <p:cNvSpPr>
            <a:spLocks noGrp="1"/>
          </p:cNvSpPr>
          <p:nvPr>
            <p:ph type="title"/>
          </p:nvPr>
        </p:nvSpPr>
        <p:spPr/>
        <p:txBody>
          <a:bodyPr/>
          <a:lstStyle/>
          <a:p>
            <a:r>
              <a:rPr lang="en-US" dirty="0"/>
              <a:t>read the text and prepare for the discussion</a:t>
            </a:r>
            <a:endParaRPr lang="en-GB" dirty="0"/>
          </a:p>
        </p:txBody>
      </p:sp>
      <p:sp>
        <p:nvSpPr>
          <p:cNvPr id="3" name="Symbol zastępczy zawartości 2">
            <a:extLst>
              <a:ext uri="{FF2B5EF4-FFF2-40B4-BE49-F238E27FC236}">
                <a16:creationId xmlns:a16="http://schemas.microsoft.com/office/drawing/2014/main" id="{5380BB27-BF34-63EB-7399-1844146F4C25}"/>
              </a:ext>
            </a:extLst>
          </p:cNvPr>
          <p:cNvSpPr>
            <a:spLocks noGrp="1"/>
          </p:cNvSpPr>
          <p:nvPr>
            <p:ph idx="1"/>
          </p:nvPr>
        </p:nvSpPr>
        <p:spPr/>
        <p:txBody>
          <a:bodyPr>
            <a:normAutofit/>
          </a:bodyPr>
          <a:lstStyle/>
          <a:p>
            <a:pPr algn="just"/>
            <a:r>
              <a:rPr lang="pl-PL" sz="3200" dirty="0"/>
              <a:t>How </a:t>
            </a:r>
            <a:r>
              <a:rPr lang="pl-PL" sz="3200" dirty="0" err="1"/>
              <a:t>can</a:t>
            </a:r>
            <a:r>
              <a:rPr lang="pl-PL" sz="3200" dirty="0"/>
              <a:t> we </a:t>
            </a:r>
            <a:r>
              <a:rPr lang="pl-PL" sz="3200" dirty="0" err="1"/>
              <a:t>define</a:t>
            </a:r>
            <a:r>
              <a:rPr lang="pl-PL" sz="3200" dirty="0"/>
              <a:t> </a:t>
            </a:r>
            <a:r>
              <a:rPr lang="pl-PL" sz="3200" dirty="0" err="1"/>
              <a:t>administrative</a:t>
            </a:r>
            <a:r>
              <a:rPr lang="pl-PL" sz="3200" dirty="0"/>
              <a:t> </a:t>
            </a:r>
            <a:r>
              <a:rPr lang="pl-PL" sz="3200" dirty="0" err="1"/>
              <a:t>procedures</a:t>
            </a:r>
            <a:r>
              <a:rPr lang="pl-PL" sz="3200" dirty="0"/>
              <a:t> of the EU?</a:t>
            </a:r>
          </a:p>
          <a:p>
            <a:pPr algn="just"/>
            <a:r>
              <a:rPr lang="pl-PL" sz="3200" dirty="0" err="1"/>
              <a:t>What</a:t>
            </a:r>
            <a:r>
              <a:rPr lang="pl-PL" sz="3200" dirty="0"/>
              <a:t> </a:t>
            </a:r>
            <a:r>
              <a:rPr lang="pl-PL" sz="3200" dirty="0" err="1"/>
              <a:t>are</a:t>
            </a:r>
            <a:r>
              <a:rPr lang="pl-PL" sz="3200" dirty="0"/>
              <a:t> the most </a:t>
            </a:r>
            <a:r>
              <a:rPr lang="pl-PL" sz="3200" dirty="0" err="1"/>
              <a:t>important</a:t>
            </a:r>
            <a:r>
              <a:rPr lang="pl-PL" sz="3200" dirty="0"/>
              <a:t> EU </a:t>
            </a:r>
            <a:r>
              <a:rPr lang="pl-PL" sz="3200" dirty="0" err="1"/>
              <a:t>rules</a:t>
            </a:r>
            <a:r>
              <a:rPr lang="pl-PL" sz="3200" dirty="0"/>
              <a:t> on </a:t>
            </a:r>
            <a:r>
              <a:rPr lang="pl-PL" sz="3200" dirty="0" err="1"/>
              <a:t>administrative</a:t>
            </a:r>
            <a:r>
              <a:rPr lang="pl-PL" sz="3200" dirty="0"/>
              <a:t> </a:t>
            </a:r>
            <a:r>
              <a:rPr lang="pl-PL" sz="3200" dirty="0" err="1"/>
              <a:t>procedures</a:t>
            </a:r>
            <a:r>
              <a:rPr lang="pl-PL" sz="3200" dirty="0"/>
              <a:t>?</a:t>
            </a:r>
          </a:p>
          <a:p>
            <a:pPr algn="just"/>
            <a:r>
              <a:rPr lang="pl-PL" sz="3200" dirty="0"/>
              <a:t>W</a:t>
            </a:r>
            <a:r>
              <a:rPr lang="en-US" sz="3200" dirty="0"/>
              <a:t>hat is the meaning of the European Code of Good Administrative </a:t>
            </a:r>
            <a:r>
              <a:rPr lang="en-US" sz="3200" dirty="0" err="1"/>
              <a:t>Behaviour</a:t>
            </a:r>
            <a:r>
              <a:rPr lang="pl-PL" sz="3200" dirty="0"/>
              <a:t>?</a:t>
            </a:r>
          </a:p>
          <a:p>
            <a:pPr algn="just"/>
            <a:r>
              <a:rPr lang="pl-PL" sz="3200" dirty="0"/>
              <a:t>W</a:t>
            </a:r>
            <a:r>
              <a:rPr lang="en-US" sz="3200" dirty="0"/>
              <a:t>hat is the role of the </a:t>
            </a:r>
            <a:r>
              <a:rPr lang="pl-PL" sz="3200" dirty="0"/>
              <a:t>E</a:t>
            </a:r>
            <a:r>
              <a:rPr lang="en-US" sz="3200" dirty="0" err="1"/>
              <a:t>uropean</a:t>
            </a:r>
            <a:r>
              <a:rPr lang="en-US" sz="3200" dirty="0"/>
              <a:t> </a:t>
            </a:r>
            <a:r>
              <a:rPr lang="pl-PL" sz="3200" dirty="0"/>
              <a:t>O</a:t>
            </a:r>
            <a:r>
              <a:rPr lang="en-US" sz="3200" dirty="0" err="1"/>
              <a:t>mbudsman</a:t>
            </a:r>
            <a:r>
              <a:rPr lang="en-US" sz="3200" dirty="0"/>
              <a:t>?</a:t>
            </a:r>
            <a:endParaRPr lang="en-GB" sz="3200" dirty="0"/>
          </a:p>
        </p:txBody>
      </p:sp>
    </p:spTree>
    <p:extLst>
      <p:ext uri="{BB962C8B-B14F-4D97-AF65-F5344CB8AC3E}">
        <p14:creationId xmlns:p14="http://schemas.microsoft.com/office/powerpoint/2010/main" val="4055955431"/>
      </p:ext>
    </p:extLst>
  </p:cSld>
  <p:clrMapOvr>
    <a:masterClrMapping/>
  </p:clrMapOvr>
</p:sld>
</file>

<file path=ppt/theme/theme1.xml><?xml version="1.0" encoding="utf-8"?>
<a:theme xmlns:a="http://schemas.openxmlformats.org/drawingml/2006/main" name="ArchiveVTI">
  <a:themeElements>
    <a:clrScheme name="AnalogousFromLightSeedRightStep">
      <a:dk1>
        <a:srgbClr val="000000"/>
      </a:dk1>
      <a:lt1>
        <a:srgbClr val="FFFFFF"/>
      </a:lt1>
      <a:dk2>
        <a:srgbClr val="242941"/>
      </a:dk2>
      <a:lt2>
        <a:srgbClr val="E8E2E2"/>
      </a:lt2>
      <a:accent1>
        <a:srgbClr val="4DB0B2"/>
      </a:accent1>
      <a:accent2>
        <a:srgbClr val="59A5E0"/>
      </a:accent2>
      <a:accent3>
        <a:srgbClr val="7787E5"/>
      </a:accent3>
      <a:accent4>
        <a:srgbClr val="7D59E0"/>
      </a:accent4>
      <a:accent5>
        <a:srgbClr val="C377E5"/>
      </a:accent5>
      <a:accent6>
        <a:srgbClr val="E059D2"/>
      </a:accent6>
      <a:hlink>
        <a:srgbClr val="AE6B69"/>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0</TotalTime>
  <Words>484</Words>
  <Application>Microsoft Office PowerPoint</Application>
  <PresentationFormat>Panoramiczny</PresentationFormat>
  <Paragraphs>48</Paragraphs>
  <Slides>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8</vt:i4>
      </vt:variant>
    </vt:vector>
  </HeadingPairs>
  <TitlesOfParts>
    <vt:vector size="11" baseType="lpstr">
      <vt:lpstr>Arial</vt:lpstr>
      <vt:lpstr>Bembo</vt:lpstr>
      <vt:lpstr>ArchiveVTI</vt:lpstr>
      <vt:lpstr>RIGHT TO GOOD ADMINISTRATION</vt:lpstr>
      <vt:lpstr>Prezentacja programu PowerPoint</vt:lpstr>
      <vt:lpstr>read the text and prepare for the discussion</vt:lpstr>
      <vt:lpstr>Prezentacja programu PowerPoint</vt:lpstr>
      <vt:lpstr>Prezentacja programu PowerPoint</vt:lpstr>
      <vt:lpstr>Prezentacja programu PowerPoint</vt:lpstr>
      <vt:lpstr>Prezentacja programu PowerPoint</vt:lpstr>
      <vt:lpstr>read the text and prepare for the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Karina Pilarz</dc:creator>
  <cp:lastModifiedBy>Karina Pilarz</cp:lastModifiedBy>
  <cp:revision>2</cp:revision>
  <dcterms:created xsi:type="dcterms:W3CDTF">2024-10-23T13:28:28Z</dcterms:created>
  <dcterms:modified xsi:type="dcterms:W3CDTF">2024-10-24T10:36:48Z</dcterms:modified>
</cp:coreProperties>
</file>