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6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35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38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3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3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76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98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9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2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9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2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3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22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Z0P2sTlWr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5F60170-91B4-45F0-B88B-9C07AEC46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0452C2E-A76B-5E8D-39FB-EE3FE401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1394666"/>
            <a:ext cx="5614993" cy="3093468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4600" b="1" dirty="0"/>
              <a:t>CODIFICATION OF ADMINISTRATIVE PROCEDURES</a:t>
            </a:r>
            <a:endParaRPr lang="en-GB" sz="4600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6B02017-2A21-8086-3A50-5D859C2D4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142" y="5882799"/>
            <a:ext cx="5614993" cy="2163418"/>
          </a:xfrm>
        </p:spPr>
        <p:txBody>
          <a:bodyPr anchor="t">
            <a:normAutofit/>
          </a:bodyPr>
          <a:lstStyle/>
          <a:p>
            <a:pPr algn="ctr"/>
            <a:r>
              <a:rPr lang="pl-PL" b="1" dirty="0"/>
              <a:t>DR KARINA PILARZ</a:t>
            </a:r>
            <a:endParaRPr lang="en-GB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2A1AB15-495E-4EE0-98F0-89DD89CD1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3" descr="Skomplikowane formuły matematyczne na tablicy">
            <a:extLst>
              <a:ext uri="{FF2B5EF4-FFF2-40B4-BE49-F238E27FC236}">
                <a16:creationId xmlns:a16="http://schemas.microsoft.com/office/drawing/2014/main" id="{9ED2F114-AA6B-D2B2-3157-AB944620F4C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24517" r="10593" b="-1"/>
          <a:stretch/>
        </p:blipFill>
        <p:spPr>
          <a:xfrm>
            <a:off x="6692343" y="670904"/>
            <a:ext cx="4903311" cy="5516185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EEBF2A-B7AF-4EC9-B6F7-BF425E70A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82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653A39-5945-0FAD-ADC4-CCF2FC36B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843280"/>
            <a:ext cx="10506991" cy="503631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/>
              <a:t>A</a:t>
            </a:r>
            <a:r>
              <a:rPr lang="pl-PL" b="1" dirty="0" err="1"/>
              <a:t>ct</a:t>
            </a:r>
            <a:r>
              <a:rPr lang="pl-PL" b="1" dirty="0"/>
              <a:t> </a:t>
            </a:r>
            <a:r>
              <a:rPr lang="en-US" b="1" dirty="0"/>
              <a:t>of 14 June 1960</a:t>
            </a:r>
            <a:r>
              <a:rPr lang="pl-PL" b="1" dirty="0"/>
              <a:t> </a:t>
            </a:r>
            <a:r>
              <a:rPr lang="en-US" b="1" dirty="0"/>
              <a:t>Code of Administrative Procedure</a:t>
            </a:r>
            <a:endParaRPr lang="pl-PL" b="1" dirty="0"/>
          </a:p>
          <a:p>
            <a:pPr algn="ctr"/>
            <a:endParaRPr lang="pl-PL" b="1" dirty="0"/>
          </a:p>
          <a:p>
            <a:r>
              <a:rPr lang="pl-PL" b="1" dirty="0"/>
              <a:t>General </a:t>
            </a:r>
            <a:r>
              <a:rPr lang="pl-PL" b="1" dirty="0" err="1"/>
              <a:t>principles</a:t>
            </a:r>
            <a:r>
              <a:rPr lang="pl-PL" b="1" dirty="0"/>
              <a:t>:</a:t>
            </a:r>
          </a:p>
          <a:p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en-US" dirty="0"/>
              <a:t>he issue of applicability of general principles included in Articles 6–16 of the Code of Administrative Procedure is a controversial and a disputable one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en-US" dirty="0"/>
              <a:t>he doctrine presents different opinions concerning the force of applicability of general principles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general principles of the Code of Administrative Procedure are legal norms which have been singled out in jurisdictional administrative procedure where they fully apply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en-US" dirty="0"/>
              <a:t>he range of applicability of general principles of the Code of Administrative Procedure is not limited only to jurisdictional administrative procedure; </a:t>
            </a:r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some principles apply fully to summary procedures due to their nature and specificity</a:t>
            </a:r>
            <a:r>
              <a:rPr lang="pl-PL" dirty="0"/>
              <a:t>;</a:t>
            </a:r>
            <a:r>
              <a:rPr lang="en-US" dirty="0"/>
              <a:t> </a:t>
            </a:r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dditionally</a:t>
            </a:r>
            <a:r>
              <a:rPr lang="en-US" dirty="0"/>
              <a:t>, general principles of the Code of Administrative Procedure should be also applied to procedures not regulated by codes, which are regulated by other acts concerning administrative procedure.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39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1B85F4-C519-817B-D08F-E91FC902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51840"/>
            <a:ext cx="10506991" cy="5127751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 err="1"/>
              <a:t>Rule</a:t>
            </a:r>
            <a:r>
              <a:rPr lang="pl-PL" dirty="0"/>
              <a:t> of law;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objective truth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the benefit of the doubt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cooperation between public administration bodies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further inspiring citizens’ trust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provision of information to parties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active participation of the parties in the proceedings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persuasive argument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expediency and simplicity of proceedings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amicable settlement of cases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written proceedings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two-instance administrative proceedings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The principle of permanence of decisions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802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B365BD-E8DF-3E58-2712-1F0355B99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RULE OF LAW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9AA031-BE2E-1C75-2DE2-B0B635D60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hlinkClick r:id="rId2"/>
            </a:endParaRPr>
          </a:p>
          <a:p>
            <a:endParaRPr lang="pl-PL" dirty="0">
              <a:hlinkClick r:id="rId2"/>
            </a:endParaRPr>
          </a:p>
          <a:p>
            <a:r>
              <a:rPr lang="en-GB" dirty="0">
                <a:hlinkClick r:id="rId2"/>
              </a:rPr>
              <a:t>https://www.youtube.com/watch?v=sZ0P2sTlWrw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38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E5F753-D773-C6D3-97D2-6E5324B39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863600"/>
            <a:ext cx="10506991" cy="5015991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According</a:t>
            </a:r>
            <a:r>
              <a:rPr lang="pl-PL" dirty="0"/>
              <a:t> </a:t>
            </a:r>
            <a:r>
              <a:rPr lang="en-US" dirty="0"/>
              <a:t>to the general principle of the rule of law (Article 6 of the CAP), which has the</a:t>
            </a:r>
            <a:r>
              <a:rPr lang="pl-PL" dirty="0"/>
              <a:t> </a:t>
            </a:r>
            <a:r>
              <a:rPr lang="en-US" dirty="0"/>
              <a:t>value of a constitutional principle (Article 7 of the Constitution of the Republic of Poland) administration authorities have an obligation to act on the basis and within</a:t>
            </a:r>
            <a:r>
              <a:rPr lang="pl-PL" dirty="0"/>
              <a:t> </a:t>
            </a:r>
            <a:r>
              <a:rPr lang="en-US" dirty="0"/>
              <a:t>the limits of law</a:t>
            </a:r>
            <a:r>
              <a:rPr lang="pl-PL" dirty="0"/>
              <a:t>;</a:t>
            </a:r>
            <a:r>
              <a:rPr lang="en-US" dirty="0"/>
              <a:t> </a:t>
            </a:r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en-US" dirty="0"/>
              <a:t>his, in turn, implies, in particular, the duty of administrative authorities</a:t>
            </a:r>
            <a:r>
              <a:rPr lang="pl-PL" dirty="0"/>
              <a:t> </a:t>
            </a:r>
            <a:r>
              <a:rPr lang="en-US" dirty="0"/>
              <a:t>to examine and adjudicate cases as the law stands at that time (i.e., as of the</a:t>
            </a:r>
            <a:r>
              <a:rPr lang="pl-PL" dirty="0"/>
              <a:t> </a:t>
            </a:r>
            <a:r>
              <a:rPr lang="en-US" dirty="0"/>
              <a:t>date the authority issues a decision)”</a:t>
            </a:r>
            <a:r>
              <a:rPr lang="pl-PL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/>
              <a:t>s can be seen from the above, the principle</a:t>
            </a:r>
            <a:r>
              <a:rPr lang="pl-PL" dirty="0"/>
              <a:t> </a:t>
            </a:r>
            <a:r>
              <a:rPr lang="en-US" dirty="0"/>
              <a:t>of the rule of law involves acting on the basis of the provisions of law – provisions of</a:t>
            </a:r>
            <a:r>
              <a:rPr lang="pl-PL" dirty="0"/>
              <a:t> </a:t>
            </a:r>
            <a:r>
              <a:rPr lang="en-US" dirty="0"/>
              <a:t>universally binding law within the meaning of Article 87 of the Constitution of the</a:t>
            </a:r>
            <a:r>
              <a:rPr lang="pl-PL" dirty="0"/>
              <a:t> </a:t>
            </a:r>
            <a:r>
              <a:rPr lang="en-US" dirty="0"/>
              <a:t>Republic of Poland, and within the limits of law.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016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3B9105-944D-0B40-31F0-34B772B32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843280"/>
            <a:ext cx="10506991" cy="5036311"/>
          </a:xfrm>
        </p:spPr>
        <p:txBody>
          <a:bodyPr>
            <a:normAutofit fontScale="92500"/>
          </a:bodyPr>
          <a:lstStyle/>
          <a:p>
            <a:pPr algn="ctr"/>
            <a:r>
              <a:rPr lang="en-US" b="1" dirty="0"/>
              <a:t>THE CONSTITUTION OF THE REPUBLIC OF POLAND</a:t>
            </a:r>
            <a:r>
              <a:rPr lang="pl-PL" b="1" dirty="0"/>
              <a:t> </a:t>
            </a:r>
            <a:r>
              <a:rPr lang="en-US" b="1" dirty="0"/>
              <a:t>OF 2nd APRIL, 1997</a:t>
            </a:r>
            <a:r>
              <a:rPr lang="pl-PL" b="1" dirty="0"/>
              <a:t>:</a:t>
            </a:r>
          </a:p>
          <a:p>
            <a:endParaRPr lang="pl-PL" b="1" dirty="0"/>
          </a:p>
          <a:p>
            <a:pPr algn="just"/>
            <a:r>
              <a:rPr lang="en-US" b="1" dirty="0"/>
              <a:t>Article 7</a:t>
            </a:r>
          </a:p>
          <a:p>
            <a:pPr algn="just"/>
            <a:r>
              <a:rPr lang="en-US" dirty="0"/>
              <a:t>The organs of public authority shall function on the basis of, and within the limits of, the law.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en-US" b="1" dirty="0"/>
              <a:t>Article 87</a:t>
            </a:r>
          </a:p>
          <a:p>
            <a:pPr algn="just"/>
            <a:r>
              <a:rPr lang="pl-PL" dirty="0"/>
              <a:t>1. </a:t>
            </a:r>
            <a:r>
              <a:rPr lang="en-US" dirty="0"/>
              <a:t>The sources of universally binding law of the Republic of Poland shall be: the Constitution, statutes, ratified international agreements, and regulations.</a:t>
            </a:r>
          </a:p>
          <a:p>
            <a:pPr algn="just"/>
            <a:r>
              <a:rPr lang="pl-PL" dirty="0"/>
              <a:t>2. </a:t>
            </a:r>
            <a:r>
              <a:rPr lang="en-US" dirty="0"/>
              <a:t>Enactments of local law issued by the operation of organs shall be a source of universally binding law of the Republic of Poland in the territory of the organ issuing such enactments.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25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2781F5-1E2F-694C-8928-8887D449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CODIFICATION – DEFINITION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AB6E75-3461-C02F-6338-8C721AD52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en-US" sz="9600" dirty="0"/>
              <a:t>the act or process of arranging something, such as laws or rules, into a system</a:t>
            </a:r>
            <a:r>
              <a:rPr lang="pl-PL" sz="9600" dirty="0"/>
              <a:t>.</a:t>
            </a:r>
          </a:p>
          <a:p>
            <a:pPr algn="just"/>
            <a:endParaRPr lang="pl-PL" sz="6400" dirty="0"/>
          </a:p>
          <a:p>
            <a:pPr algn="just"/>
            <a:r>
              <a:rPr lang="pl-PL" sz="6400" dirty="0"/>
              <a:t>EXAMPLES: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6400" dirty="0"/>
              <a:t>The U.S. Code is a codification of all statutes passed by Congress.</a:t>
            </a:r>
            <a:endParaRPr lang="pl-PL" sz="6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6400" dirty="0"/>
              <a:t>Without codification, there is no guarantee that the policy will remain consistent.</a:t>
            </a:r>
            <a:endParaRPr lang="pl-PL" sz="6400" dirty="0"/>
          </a:p>
          <a:p>
            <a:pPr algn="just"/>
            <a:endParaRPr lang="pl-PL" sz="3700" dirty="0"/>
          </a:p>
          <a:p>
            <a:pPr algn="just"/>
            <a:endParaRPr lang="pl-PL" sz="3700" dirty="0"/>
          </a:p>
          <a:p>
            <a:pPr algn="just"/>
            <a:r>
              <a:rPr lang="en-GB" sz="3700" dirty="0"/>
              <a:t>https://dictionary.cambridge.org/pl/dictionary/english/codification</a:t>
            </a:r>
          </a:p>
        </p:txBody>
      </p:sp>
    </p:spTree>
    <p:extLst>
      <p:ext uri="{BB962C8B-B14F-4D97-AF65-F5344CB8AC3E}">
        <p14:creationId xmlns:p14="http://schemas.microsoft.com/office/powerpoint/2010/main" val="140425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505994-6D50-1204-AC71-E18C6A416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985520"/>
            <a:ext cx="10506991" cy="48940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200" b="1" dirty="0"/>
              <a:t>Codification is the process of bringing together a legal act (or several related acts) and all its amendments into a single new act.</a:t>
            </a:r>
          </a:p>
          <a:p>
            <a:pPr algn="just"/>
            <a:r>
              <a:rPr lang="en-US" u="sng" dirty="0"/>
              <a:t>Codification can take two forms: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vertical – where an original act and its amendments are incorporated into a single new act;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horizontal – where two or more original acts covering related subjects, and any amendments to them, are merged into a single new act.</a:t>
            </a:r>
          </a:p>
          <a:p>
            <a:pPr algn="just"/>
            <a:r>
              <a:rPr lang="en-US" dirty="0"/>
              <a:t>Unlike consolidation (i.e. the unofficial simplification of a legal act incorporating its amendments), </a:t>
            </a:r>
            <a:r>
              <a:rPr lang="en-US" b="1" dirty="0"/>
              <a:t>the new act goes through the same lawmaking process and replaces the acts that are being codified.</a:t>
            </a:r>
            <a:r>
              <a:rPr lang="en-US" dirty="0"/>
              <a:t> For example, when legislative acts are officially codified, the full legislative process (ordinary or special legislative procedure) must be respected.</a:t>
            </a:r>
            <a:endParaRPr lang="pl-PL" dirty="0"/>
          </a:p>
          <a:p>
            <a:pPr algn="just"/>
            <a:r>
              <a:rPr lang="en-US" sz="1300" dirty="0"/>
              <a:t>https://eur-lex.europa.eu/EN/legal-content/glossary/codification.html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240C93-4C8F-FB0F-7790-6CA3FB59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ACTIVITY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769380-6B95-5001-D1E3-23F2224E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R</a:t>
            </a:r>
            <a:r>
              <a:rPr lang="en-US" dirty="0" err="1"/>
              <a:t>ead</a:t>
            </a:r>
            <a:r>
              <a:rPr lang="en-US" dirty="0"/>
              <a:t> the article</a:t>
            </a:r>
            <a:r>
              <a:rPr lang="pl-PL" dirty="0"/>
              <a:t> „</a:t>
            </a:r>
            <a:r>
              <a:rPr lang="pl-PL" dirty="0" err="1"/>
              <a:t>Administrative</a:t>
            </a:r>
            <a:r>
              <a:rPr lang="pl-PL" dirty="0"/>
              <a:t> </a:t>
            </a:r>
            <a:r>
              <a:rPr lang="pl-PL" dirty="0" err="1"/>
              <a:t>Procedure</a:t>
            </a:r>
            <a:r>
              <a:rPr lang="pl-PL" dirty="0"/>
              <a:t>”</a:t>
            </a:r>
            <a:r>
              <a:rPr lang="en-US" dirty="0"/>
              <a:t> and prepare for the discussion:</a:t>
            </a:r>
            <a:endParaRPr lang="pl-PL" dirty="0"/>
          </a:p>
          <a:p>
            <a:pPr marL="457200" indent="-457200" algn="just">
              <a:buAutoNum type="arabicPeriod"/>
            </a:pPr>
            <a:r>
              <a:rPr lang="pl-PL" dirty="0"/>
              <a:t>W</a:t>
            </a:r>
            <a:r>
              <a:rPr lang="en-US" dirty="0"/>
              <a:t>hat are the advantages of codifying administrative procedure?</a:t>
            </a:r>
            <a:endParaRPr lang="pl-PL" dirty="0"/>
          </a:p>
          <a:p>
            <a:pPr marL="457200" indent="-457200" algn="just">
              <a:buAutoNum type="arabicPeriod"/>
            </a:pP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indicate</a:t>
            </a:r>
            <a:r>
              <a:rPr lang="pl-PL" dirty="0"/>
              <a:t>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potential</a:t>
            </a:r>
            <a:r>
              <a:rPr lang="pl-PL" dirty="0"/>
              <a:t> </a:t>
            </a:r>
            <a:r>
              <a:rPr lang="pl-PL" dirty="0" err="1"/>
              <a:t>risks</a:t>
            </a:r>
            <a:r>
              <a:rPr lang="pl-PL" dirty="0"/>
              <a:t> of </a:t>
            </a:r>
            <a:r>
              <a:rPr lang="pl-PL" dirty="0" err="1"/>
              <a:t>codification</a:t>
            </a:r>
            <a:r>
              <a:rPr lang="pl-PL" dirty="0"/>
              <a:t> of </a:t>
            </a:r>
            <a:r>
              <a:rPr lang="pl-PL" dirty="0" err="1"/>
              <a:t>administrative</a:t>
            </a:r>
            <a:r>
              <a:rPr lang="pl-PL" dirty="0"/>
              <a:t> procedurę?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</a:t>
            </a:r>
            <a:r>
              <a:rPr lang="en-US" dirty="0" err="1"/>
              <a:t>nswer</a:t>
            </a:r>
            <a:r>
              <a:rPr lang="en-US" dirty="0"/>
              <a:t> the questions:</a:t>
            </a:r>
            <a:endParaRPr lang="pl-PL" dirty="0"/>
          </a:p>
          <a:p>
            <a:pPr marL="457200" indent="-457200" algn="just">
              <a:buAutoNum type="arabicPeriod"/>
            </a:pPr>
            <a:r>
              <a:rPr lang="pl-PL" dirty="0"/>
              <a:t>W</a:t>
            </a:r>
            <a:r>
              <a:rPr lang="en-US" dirty="0"/>
              <a:t>hat about the codification of administrative procedure in your country?</a:t>
            </a:r>
            <a:endParaRPr lang="pl-PL" dirty="0"/>
          </a:p>
          <a:p>
            <a:pPr marL="457200" indent="-457200" algn="just">
              <a:buAutoNum type="arabicPeriod"/>
            </a:pPr>
            <a:r>
              <a:rPr lang="pl-PL" dirty="0"/>
              <a:t>W</a:t>
            </a:r>
            <a:r>
              <a:rPr lang="en-US" dirty="0"/>
              <a:t>hat do you think should be changed in this area?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40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D5093-EDF5-7615-C617-878A39974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944880"/>
            <a:ext cx="10506991" cy="4934711"/>
          </a:xfrm>
        </p:spPr>
        <p:txBody>
          <a:bodyPr>
            <a:normAutofit/>
          </a:bodyPr>
          <a:lstStyle/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en-US" dirty="0"/>
              <a:t>In European countries, we can distinguish the following four models for the codification of administrative </a:t>
            </a:r>
            <a:r>
              <a:rPr lang="en-US" dirty="0" err="1"/>
              <a:t>procedur</a:t>
            </a:r>
            <a:r>
              <a:rPr lang="pl-PL" dirty="0"/>
              <a:t>e:</a:t>
            </a:r>
          </a:p>
          <a:p>
            <a:pPr algn="just"/>
            <a:r>
              <a:rPr lang="en-US" dirty="0"/>
              <a:t>1) the model of developed classical codification,</a:t>
            </a:r>
          </a:p>
          <a:p>
            <a:pPr algn="just"/>
            <a:r>
              <a:rPr lang="en-US" dirty="0"/>
              <a:t>2) the model of brief frame regulation,</a:t>
            </a:r>
          </a:p>
          <a:p>
            <a:pPr algn="just"/>
            <a:r>
              <a:rPr lang="en-US" dirty="0"/>
              <a:t>3) the model of complex regulation,</a:t>
            </a:r>
          </a:p>
          <a:p>
            <a:pPr algn="just"/>
            <a:r>
              <a:rPr lang="en-US" dirty="0"/>
              <a:t>4) the model of non-codified procedure.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2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D9147D-0C4C-6AE1-60F4-0960F23A3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60" y="2260390"/>
            <a:ext cx="10506991" cy="25727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characteristic feature of the first model is </a:t>
            </a:r>
            <a:r>
              <a:rPr lang="en-US" b="1" dirty="0"/>
              <a:t>the existence of developed,</a:t>
            </a:r>
            <a:r>
              <a:rPr lang="pl-PL" b="1" dirty="0"/>
              <a:t> </a:t>
            </a:r>
            <a:r>
              <a:rPr lang="en-US" b="1" dirty="0"/>
              <a:t>detailed and rather coherent and free from gaps and further references of the</a:t>
            </a:r>
            <a:r>
              <a:rPr lang="pl-PL" b="1" dirty="0"/>
              <a:t> </a:t>
            </a:r>
            <a:r>
              <a:rPr lang="en-US" b="1" dirty="0"/>
              <a:t>codification of administrative procedure. </a:t>
            </a:r>
            <a:r>
              <a:rPr lang="en-US" dirty="0"/>
              <a:t>The assumptions of that model were</a:t>
            </a:r>
            <a:r>
              <a:rPr lang="pl-PL" dirty="0"/>
              <a:t> </a:t>
            </a:r>
            <a:r>
              <a:rPr lang="en-US" dirty="0"/>
              <a:t>directed by the Austrian AVG. Besides, that model of codification is reflected</a:t>
            </a:r>
            <a:r>
              <a:rPr lang="pl-PL" dirty="0"/>
              <a:t> </a:t>
            </a:r>
            <a:r>
              <a:rPr lang="en-US" dirty="0"/>
              <a:t>by</a:t>
            </a:r>
            <a:r>
              <a:rPr lang="pl-PL" dirty="0"/>
              <a:t> </a:t>
            </a:r>
            <a:r>
              <a:rPr lang="en-US" dirty="0"/>
              <a:t>German </a:t>
            </a:r>
            <a:r>
              <a:rPr lang="en-US" dirty="0" err="1"/>
              <a:t>VwVfG</a:t>
            </a:r>
            <a:r>
              <a:rPr lang="en-US" dirty="0"/>
              <a:t> and Polish </a:t>
            </a:r>
            <a:r>
              <a:rPr lang="en-US" dirty="0" err="1"/>
              <a:t>k.p.a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25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74B258-8BBF-1D4F-FD7E-8BD3E8DB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2372150"/>
            <a:ext cx="10506991" cy="2572721"/>
          </a:xfrm>
        </p:spPr>
        <p:txBody>
          <a:bodyPr/>
          <a:lstStyle/>
          <a:p>
            <a:pPr algn="just"/>
            <a:r>
              <a:rPr lang="en-US" dirty="0"/>
              <a:t>The second model of codification (the model of brief frame regulation)</a:t>
            </a:r>
            <a:r>
              <a:rPr lang="pl-PL" dirty="0"/>
              <a:t> </a:t>
            </a:r>
            <a:r>
              <a:rPr lang="en-US" b="1" dirty="0"/>
              <a:t>defined the general rules of administrative procedure, including various</a:t>
            </a:r>
            <a:r>
              <a:rPr lang="pl-PL" b="1" dirty="0"/>
              <a:t> </a:t>
            </a:r>
            <a:r>
              <a:rPr lang="en-US" b="1" dirty="0"/>
              <a:t>exclusions and reservations. </a:t>
            </a:r>
            <a:r>
              <a:rPr lang="en-US" dirty="0"/>
              <a:t>In wide degree these rules are supplemented</a:t>
            </a:r>
            <a:r>
              <a:rPr lang="pl-PL" dirty="0"/>
              <a:t> </a:t>
            </a:r>
            <a:r>
              <a:rPr lang="en-US" dirty="0"/>
              <a:t>with more detailed regulations from other acts (lex specialis).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00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2812B3-2D3A-DA67-E260-403A9CD59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2433110"/>
            <a:ext cx="10506991" cy="25727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model of a complex regulation </a:t>
            </a:r>
            <a:r>
              <a:rPr lang="en-US" b="1" dirty="0"/>
              <a:t>tries to connect in one act different</a:t>
            </a:r>
            <a:r>
              <a:rPr lang="pl-PL" b="1" dirty="0"/>
              <a:t> </a:t>
            </a:r>
            <a:r>
              <a:rPr lang="en-US" b="1" dirty="0"/>
              <a:t>regulations when it comes to procedure regards the kind of procedure or even</a:t>
            </a:r>
            <a:r>
              <a:rPr lang="pl-PL" b="1" dirty="0"/>
              <a:t> </a:t>
            </a:r>
            <a:r>
              <a:rPr lang="en-US" b="1" dirty="0"/>
              <a:t>joins</a:t>
            </a:r>
            <a:r>
              <a:rPr lang="pl-PL" b="1" dirty="0"/>
              <a:t> </a:t>
            </a:r>
            <a:r>
              <a:rPr lang="en-US" b="1" dirty="0"/>
              <a:t>them with regulations of the organizational or substantial law. </a:t>
            </a:r>
            <a:r>
              <a:rPr lang="en-US" dirty="0"/>
              <a:t>Perfect</a:t>
            </a:r>
            <a:r>
              <a:rPr lang="pl-PL" dirty="0"/>
              <a:t> </a:t>
            </a:r>
            <a:r>
              <a:rPr lang="en-US" dirty="0"/>
              <a:t>example of</a:t>
            </a:r>
            <a:r>
              <a:rPr lang="pl-PL" dirty="0"/>
              <a:t> </a:t>
            </a:r>
            <a:r>
              <a:rPr lang="en-US" dirty="0"/>
              <a:t>that construction is the Dutch </a:t>
            </a:r>
            <a:r>
              <a:rPr lang="en-US" dirty="0" err="1"/>
              <a:t>Awb</a:t>
            </a:r>
            <a:r>
              <a:rPr lang="en-US" dirty="0"/>
              <a:t>, which refers mainly to control procedures</a:t>
            </a:r>
            <a:r>
              <a:rPr lang="pl-PL" dirty="0"/>
              <a:t> (</a:t>
            </a:r>
            <a:r>
              <a:rPr lang="pl-PL" dirty="0" err="1"/>
              <a:t>administrative</a:t>
            </a:r>
            <a:r>
              <a:rPr lang="pl-PL" dirty="0"/>
              <a:t> and </a:t>
            </a:r>
            <a:r>
              <a:rPr lang="pl-PL" dirty="0" err="1"/>
              <a:t>judicial</a:t>
            </a:r>
            <a:r>
              <a:rPr lang="pl-PL" dirty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68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4345EB-192B-EA51-04BB-D30E37E5C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565190"/>
            <a:ext cx="10506991" cy="25727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essence of the fourth model, suitable for the systems of common law,</a:t>
            </a:r>
            <a:r>
              <a:rPr lang="pl-PL" dirty="0"/>
              <a:t> </a:t>
            </a:r>
            <a:r>
              <a:rPr lang="en-US" dirty="0"/>
              <a:t>is </a:t>
            </a:r>
            <a:r>
              <a:rPr lang="en-US" b="1" dirty="0"/>
              <a:t>multi-layered structure, lack of concentration and diversity of the procedural</a:t>
            </a:r>
            <a:r>
              <a:rPr lang="pl-PL" b="1" dirty="0"/>
              <a:t> </a:t>
            </a:r>
            <a:r>
              <a:rPr lang="en-US" b="1" dirty="0"/>
              <a:t>rules.</a:t>
            </a:r>
            <a:r>
              <a:rPr lang="en-US" dirty="0"/>
              <a:t> Courts and tribunals play an important role in clarifying and 'creating' these</a:t>
            </a:r>
            <a:r>
              <a:rPr lang="pl-PL" dirty="0"/>
              <a:t> </a:t>
            </a:r>
            <a:r>
              <a:rPr lang="en-US" dirty="0"/>
              <a:t>rules</a:t>
            </a:r>
            <a:r>
              <a:rPr lang="pl-PL" dirty="0"/>
              <a:t>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284906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1074</Words>
  <Application>Microsoft Office PowerPoint</Application>
  <PresentationFormat>Panoramiczny</PresentationFormat>
  <Paragraphs>75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Seaford</vt:lpstr>
      <vt:lpstr>LevelVTI</vt:lpstr>
      <vt:lpstr>CODIFICATION OF ADMINISTRATIVE PROCEDURES</vt:lpstr>
      <vt:lpstr>CODIFICATION – DEFINITION</vt:lpstr>
      <vt:lpstr>Prezentacja programu PowerPoint</vt:lpstr>
      <vt:lpstr>ACTIVITY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RULE OF LAW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Karina Pilarz</dc:creator>
  <cp:lastModifiedBy>Karina Pilarz</cp:lastModifiedBy>
  <cp:revision>3</cp:revision>
  <dcterms:created xsi:type="dcterms:W3CDTF">2024-11-06T14:11:16Z</dcterms:created>
  <dcterms:modified xsi:type="dcterms:W3CDTF">2024-11-07T11:36:39Z</dcterms:modified>
</cp:coreProperties>
</file>