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5" d="100"/>
          <a:sy n="75" d="100"/>
        </p:scale>
        <p:origin x="902"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57328B-EE72-62EC-CEB7-FE584F739B86}"/>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en-GB"/>
          </a:p>
        </p:txBody>
      </p:sp>
      <p:sp>
        <p:nvSpPr>
          <p:cNvPr id="3" name="Podtytuł 2">
            <a:extLst>
              <a:ext uri="{FF2B5EF4-FFF2-40B4-BE49-F238E27FC236}">
                <a16:creationId xmlns:a16="http://schemas.microsoft.com/office/drawing/2014/main" id="{40A71280-09C7-B27D-8246-ACEF395056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GB"/>
          </a:p>
        </p:txBody>
      </p:sp>
      <p:sp>
        <p:nvSpPr>
          <p:cNvPr id="4" name="Symbol zastępczy daty 3">
            <a:extLst>
              <a:ext uri="{FF2B5EF4-FFF2-40B4-BE49-F238E27FC236}">
                <a16:creationId xmlns:a16="http://schemas.microsoft.com/office/drawing/2014/main" id="{DCBE8A85-F464-58E3-8A43-0B18C0A96997}"/>
              </a:ext>
            </a:extLst>
          </p:cNvPr>
          <p:cNvSpPr>
            <a:spLocks noGrp="1"/>
          </p:cNvSpPr>
          <p:nvPr>
            <p:ph type="dt" sz="half" idx="10"/>
          </p:nvPr>
        </p:nvSpPr>
        <p:spPr/>
        <p:txBody>
          <a:bodyPr/>
          <a:lstStyle/>
          <a:p>
            <a:fld id="{EFA6A29C-B27A-4ED0-ADF0-10C7981713E0}" type="datetimeFigureOut">
              <a:rPr lang="en-GB" smtClean="0"/>
              <a:t>14/11/2024</a:t>
            </a:fld>
            <a:endParaRPr lang="en-GB"/>
          </a:p>
        </p:txBody>
      </p:sp>
      <p:sp>
        <p:nvSpPr>
          <p:cNvPr id="5" name="Symbol zastępczy stopki 4">
            <a:extLst>
              <a:ext uri="{FF2B5EF4-FFF2-40B4-BE49-F238E27FC236}">
                <a16:creationId xmlns:a16="http://schemas.microsoft.com/office/drawing/2014/main" id="{FE7ADBEB-5F68-DFB9-F181-BEB700A69682}"/>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9FDBFAE2-E63C-BB11-FAF5-253C5BE59C5E}"/>
              </a:ext>
            </a:extLst>
          </p:cNvPr>
          <p:cNvSpPr>
            <a:spLocks noGrp="1"/>
          </p:cNvSpPr>
          <p:nvPr>
            <p:ph type="sldNum" sz="quarter" idx="12"/>
          </p:nvPr>
        </p:nvSpPr>
        <p:spPr/>
        <p:txBody>
          <a:bodyPr/>
          <a:lstStyle/>
          <a:p>
            <a:fld id="{08314B95-50CD-4E4C-A8E4-233D18B35A08}" type="slidenum">
              <a:rPr lang="en-GB" smtClean="0"/>
              <a:t>‹#›</a:t>
            </a:fld>
            <a:endParaRPr lang="en-GB"/>
          </a:p>
        </p:txBody>
      </p:sp>
    </p:spTree>
    <p:extLst>
      <p:ext uri="{BB962C8B-B14F-4D97-AF65-F5344CB8AC3E}">
        <p14:creationId xmlns:p14="http://schemas.microsoft.com/office/powerpoint/2010/main" val="4259694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AA305A-96B4-2C33-F2A5-28821D90754E}"/>
              </a:ext>
            </a:extLst>
          </p:cNvPr>
          <p:cNvSpPr>
            <a:spLocks noGrp="1"/>
          </p:cNvSpPr>
          <p:nvPr>
            <p:ph type="title"/>
          </p:nvPr>
        </p:nvSpPr>
        <p:spPr/>
        <p:txBody>
          <a:bodyPr/>
          <a:lstStyle/>
          <a:p>
            <a:r>
              <a:rPr lang="pl-PL"/>
              <a:t>Kliknij, aby edytować styl</a:t>
            </a:r>
            <a:endParaRPr lang="en-GB"/>
          </a:p>
        </p:txBody>
      </p:sp>
      <p:sp>
        <p:nvSpPr>
          <p:cNvPr id="3" name="Symbol zastępczy tytułu pionowego 2">
            <a:extLst>
              <a:ext uri="{FF2B5EF4-FFF2-40B4-BE49-F238E27FC236}">
                <a16:creationId xmlns:a16="http://schemas.microsoft.com/office/drawing/2014/main" id="{E6F38A05-E768-D735-4E34-494FA4196D49}"/>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7DC7AAF7-57B4-88DD-1F73-E11FDC46F749}"/>
              </a:ext>
            </a:extLst>
          </p:cNvPr>
          <p:cNvSpPr>
            <a:spLocks noGrp="1"/>
          </p:cNvSpPr>
          <p:nvPr>
            <p:ph type="dt" sz="half" idx="10"/>
          </p:nvPr>
        </p:nvSpPr>
        <p:spPr/>
        <p:txBody>
          <a:bodyPr/>
          <a:lstStyle/>
          <a:p>
            <a:fld id="{EFA6A29C-B27A-4ED0-ADF0-10C7981713E0}" type="datetimeFigureOut">
              <a:rPr lang="en-GB" smtClean="0"/>
              <a:t>14/11/2024</a:t>
            </a:fld>
            <a:endParaRPr lang="en-GB"/>
          </a:p>
        </p:txBody>
      </p:sp>
      <p:sp>
        <p:nvSpPr>
          <p:cNvPr id="5" name="Symbol zastępczy stopki 4">
            <a:extLst>
              <a:ext uri="{FF2B5EF4-FFF2-40B4-BE49-F238E27FC236}">
                <a16:creationId xmlns:a16="http://schemas.microsoft.com/office/drawing/2014/main" id="{B1A3242F-4B35-4B10-83F5-09C9633D12FC}"/>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B22E7C3F-944A-DB4F-378E-4FCAAE68FE3B}"/>
              </a:ext>
            </a:extLst>
          </p:cNvPr>
          <p:cNvSpPr>
            <a:spLocks noGrp="1"/>
          </p:cNvSpPr>
          <p:nvPr>
            <p:ph type="sldNum" sz="quarter" idx="12"/>
          </p:nvPr>
        </p:nvSpPr>
        <p:spPr/>
        <p:txBody>
          <a:bodyPr/>
          <a:lstStyle/>
          <a:p>
            <a:fld id="{08314B95-50CD-4E4C-A8E4-233D18B35A08}" type="slidenum">
              <a:rPr lang="en-GB" smtClean="0"/>
              <a:t>‹#›</a:t>
            </a:fld>
            <a:endParaRPr lang="en-GB"/>
          </a:p>
        </p:txBody>
      </p:sp>
    </p:spTree>
    <p:extLst>
      <p:ext uri="{BB962C8B-B14F-4D97-AF65-F5344CB8AC3E}">
        <p14:creationId xmlns:p14="http://schemas.microsoft.com/office/powerpoint/2010/main" val="1721821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4634CE41-F965-5CAE-8956-4FC71A1535C8}"/>
              </a:ext>
            </a:extLst>
          </p:cNvPr>
          <p:cNvSpPr>
            <a:spLocks noGrp="1"/>
          </p:cNvSpPr>
          <p:nvPr>
            <p:ph type="title" orient="vert"/>
          </p:nvPr>
        </p:nvSpPr>
        <p:spPr>
          <a:xfrm>
            <a:off x="8724900" y="365125"/>
            <a:ext cx="2628900" cy="5811838"/>
          </a:xfrm>
        </p:spPr>
        <p:txBody>
          <a:bodyPr vert="eaVert"/>
          <a:lstStyle/>
          <a:p>
            <a:r>
              <a:rPr lang="pl-PL"/>
              <a:t>Kliknij, aby edytować styl</a:t>
            </a:r>
            <a:endParaRPr lang="en-GB"/>
          </a:p>
        </p:txBody>
      </p:sp>
      <p:sp>
        <p:nvSpPr>
          <p:cNvPr id="3" name="Symbol zastępczy tytułu pionowego 2">
            <a:extLst>
              <a:ext uri="{FF2B5EF4-FFF2-40B4-BE49-F238E27FC236}">
                <a16:creationId xmlns:a16="http://schemas.microsoft.com/office/drawing/2014/main" id="{932C42F9-4510-381E-D4E0-55A6D39615AD}"/>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5900EA91-5CD5-F2F2-060E-E10A61CBC2BE}"/>
              </a:ext>
            </a:extLst>
          </p:cNvPr>
          <p:cNvSpPr>
            <a:spLocks noGrp="1"/>
          </p:cNvSpPr>
          <p:nvPr>
            <p:ph type="dt" sz="half" idx="10"/>
          </p:nvPr>
        </p:nvSpPr>
        <p:spPr/>
        <p:txBody>
          <a:bodyPr/>
          <a:lstStyle/>
          <a:p>
            <a:fld id="{EFA6A29C-B27A-4ED0-ADF0-10C7981713E0}" type="datetimeFigureOut">
              <a:rPr lang="en-GB" smtClean="0"/>
              <a:t>14/11/2024</a:t>
            </a:fld>
            <a:endParaRPr lang="en-GB"/>
          </a:p>
        </p:txBody>
      </p:sp>
      <p:sp>
        <p:nvSpPr>
          <p:cNvPr id="5" name="Symbol zastępczy stopki 4">
            <a:extLst>
              <a:ext uri="{FF2B5EF4-FFF2-40B4-BE49-F238E27FC236}">
                <a16:creationId xmlns:a16="http://schemas.microsoft.com/office/drawing/2014/main" id="{28670394-0B19-51EF-9F4E-C668136F00D3}"/>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0F074704-F27F-7280-24CC-D162910D529B}"/>
              </a:ext>
            </a:extLst>
          </p:cNvPr>
          <p:cNvSpPr>
            <a:spLocks noGrp="1"/>
          </p:cNvSpPr>
          <p:nvPr>
            <p:ph type="sldNum" sz="quarter" idx="12"/>
          </p:nvPr>
        </p:nvSpPr>
        <p:spPr/>
        <p:txBody>
          <a:bodyPr/>
          <a:lstStyle/>
          <a:p>
            <a:fld id="{08314B95-50CD-4E4C-A8E4-233D18B35A08}" type="slidenum">
              <a:rPr lang="en-GB" smtClean="0"/>
              <a:t>‹#›</a:t>
            </a:fld>
            <a:endParaRPr lang="en-GB"/>
          </a:p>
        </p:txBody>
      </p:sp>
    </p:spTree>
    <p:extLst>
      <p:ext uri="{BB962C8B-B14F-4D97-AF65-F5344CB8AC3E}">
        <p14:creationId xmlns:p14="http://schemas.microsoft.com/office/powerpoint/2010/main" val="1624936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253C89-09CA-17FC-C47F-458E3D0BD6E5}"/>
              </a:ext>
            </a:extLst>
          </p:cNvPr>
          <p:cNvSpPr>
            <a:spLocks noGrp="1"/>
          </p:cNvSpPr>
          <p:nvPr>
            <p:ph type="title"/>
          </p:nvPr>
        </p:nvSpPr>
        <p:spPr/>
        <p:txBody>
          <a:body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A7FAD1CF-F9F7-01F1-78EF-9F89C03B4C6F}"/>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1704F6CF-2401-B3FE-E363-F2410204E75A}"/>
              </a:ext>
            </a:extLst>
          </p:cNvPr>
          <p:cNvSpPr>
            <a:spLocks noGrp="1"/>
          </p:cNvSpPr>
          <p:nvPr>
            <p:ph type="dt" sz="half" idx="10"/>
          </p:nvPr>
        </p:nvSpPr>
        <p:spPr/>
        <p:txBody>
          <a:bodyPr/>
          <a:lstStyle/>
          <a:p>
            <a:fld id="{EFA6A29C-B27A-4ED0-ADF0-10C7981713E0}" type="datetimeFigureOut">
              <a:rPr lang="en-GB" smtClean="0"/>
              <a:t>14/11/2024</a:t>
            </a:fld>
            <a:endParaRPr lang="en-GB"/>
          </a:p>
        </p:txBody>
      </p:sp>
      <p:sp>
        <p:nvSpPr>
          <p:cNvPr id="5" name="Symbol zastępczy stopki 4">
            <a:extLst>
              <a:ext uri="{FF2B5EF4-FFF2-40B4-BE49-F238E27FC236}">
                <a16:creationId xmlns:a16="http://schemas.microsoft.com/office/drawing/2014/main" id="{01C70F49-9D06-A97A-B936-189BCDB0AACB}"/>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99812F3D-46C5-327C-3999-A685D7ABCD03}"/>
              </a:ext>
            </a:extLst>
          </p:cNvPr>
          <p:cNvSpPr>
            <a:spLocks noGrp="1"/>
          </p:cNvSpPr>
          <p:nvPr>
            <p:ph type="sldNum" sz="quarter" idx="12"/>
          </p:nvPr>
        </p:nvSpPr>
        <p:spPr/>
        <p:txBody>
          <a:bodyPr/>
          <a:lstStyle/>
          <a:p>
            <a:fld id="{08314B95-50CD-4E4C-A8E4-233D18B35A08}" type="slidenum">
              <a:rPr lang="en-GB" smtClean="0"/>
              <a:t>‹#›</a:t>
            </a:fld>
            <a:endParaRPr lang="en-GB"/>
          </a:p>
        </p:txBody>
      </p:sp>
    </p:spTree>
    <p:extLst>
      <p:ext uri="{BB962C8B-B14F-4D97-AF65-F5344CB8AC3E}">
        <p14:creationId xmlns:p14="http://schemas.microsoft.com/office/powerpoint/2010/main" val="4012888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C6F27DC-2625-990A-9F35-BE8BC0BB7BA0}"/>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en-GB"/>
          </a:p>
        </p:txBody>
      </p:sp>
      <p:sp>
        <p:nvSpPr>
          <p:cNvPr id="3" name="Symbol zastępczy tekstu 2">
            <a:extLst>
              <a:ext uri="{FF2B5EF4-FFF2-40B4-BE49-F238E27FC236}">
                <a16:creationId xmlns:a16="http://schemas.microsoft.com/office/drawing/2014/main" id="{461C44BE-0897-B1CB-AFCF-494CE912E45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465BD4C2-B8FC-2DA6-076D-C00AB6B5FEE0}"/>
              </a:ext>
            </a:extLst>
          </p:cNvPr>
          <p:cNvSpPr>
            <a:spLocks noGrp="1"/>
          </p:cNvSpPr>
          <p:nvPr>
            <p:ph type="dt" sz="half" idx="10"/>
          </p:nvPr>
        </p:nvSpPr>
        <p:spPr/>
        <p:txBody>
          <a:bodyPr/>
          <a:lstStyle/>
          <a:p>
            <a:fld id="{EFA6A29C-B27A-4ED0-ADF0-10C7981713E0}" type="datetimeFigureOut">
              <a:rPr lang="en-GB" smtClean="0"/>
              <a:t>14/11/2024</a:t>
            </a:fld>
            <a:endParaRPr lang="en-GB"/>
          </a:p>
        </p:txBody>
      </p:sp>
      <p:sp>
        <p:nvSpPr>
          <p:cNvPr id="5" name="Symbol zastępczy stopki 4">
            <a:extLst>
              <a:ext uri="{FF2B5EF4-FFF2-40B4-BE49-F238E27FC236}">
                <a16:creationId xmlns:a16="http://schemas.microsoft.com/office/drawing/2014/main" id="{3E49CE90-A6D4-6FD0-AEBD-6DD0230F8507}"/>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2B7BDB94-E512-7274-8472-C8E723CD161F}"/>
              </a:ext>
            </a:extLst>
          </p:cNvPr>
          <p:cNvSpPr>
            <a:spLocks noGrp="1"/>
          </p:cNvSpPr>
          <p:nvPr>
            <p:ph type="sldNum" sz="quarter" idx="12"/>
          </p:nvPr>
        </p:nvSpPr>
        <p:spPr/>
        <p:txBody>
          <a:bodyPr/>
          <a:lstStyle/>
          <a:p>
            <a:fld id="{08314B95-50CD-4E4C-A8E4-233D18B35A08}" type="slidenum">
              <a:rPr lang="en-GB" smtClean="0"/>
              <a:t>‹#›</a:t>
            </a:fld>
            <a:endParaRPr lang="en-GB"/>
          </a:p>
        </p:txBody>
      </p:sp>
    </p:spTree>
    <p:extLst>
      <p:ext uri="{BB962C8B-B14F-4D97-AF65-F5344CB8AC3E}">
        <p14:creationId xmlns:p14="http://schemas.microsoft.com/office/powerpoint/2010/main" val="756062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CC4C7AD-A925-D218-B4D0-F94E173E961F}"/>
              </a:ext>
            </a:extLst>
          </p:cNvPr>
          <p:cNvSpPr>
            <a:spLocks noGrp="1"/>
          </p:cNvSpPr>
          <p:nvPr>
            <p:ph type="title"/>
          </p:nvPr>
        </p:nvSpPr>
        <p:spPr/>
        <p:txBody>
          <a:body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EECDEC56-A8F3-527E-3995-B0EE8D8B5E1B}"/>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zawartości 3">
            <a:extLst>
              <a:ext uri="{FF2B5EF4-FFF2-40B4-BE49-F238E27FC236}">
                <a16:creationId xmlns:a16="http://schemas.microsoft.com/office/drawing/2014/main" id="{B95F1AC3-AC93-4AE6-0524-A81C7F624224}"/>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5" name="Symbol zastępczy daty 4">
            <a:extLst>
              <a:ext uri="{FF2B5EF4-FFF2-40B4-BE49-F238E27FC236}">
                <a16:creationId xmlns:a16="http://schemas.microsoft.com/office/drawing/2014/main" id="{DAA53062-5377-F542-81D6-03091DFAB33C}"/>
              </a:ext>
            </a:extLst>
          </p:cNvPr>
          <p:cNvSpPr>
            <a:spLocks noGrp="1"/>
          </p:cNvSpPr>
          <p:nvPr>
            <p:ph type="dt" sz="half" idx="10"/>
          </p:nvPr>
        </p:nvSpPr>
        <p:spPr/>
        <p:txBody>
          <a:bodyPr/>
          <a:lstStyle/>
          <a:p>
            <a:fld id="{EFA6A29C-B27A-4ED0-ADF0-10C7981713E0}" type="datetimeFigureOut">
              <a:rPr lang="en-GB" smtClean="0"/>
              <a:t>14/11/2024</a:t>
            </a:fld>
            <a:endParaRPr lang="en-GB"/>
          </a:p>
        </p:txBody>
      </p:sp>
      <p:sp>
        <p:nvSpPr>
          <p:cNvPr id="6" name="Symbol zastępczy stopki 5">
            <a:extLst>
              <a:ext uri="{FF2B5EF4-FFF2-40B4-BE49-F238E27FC236}">
                <a16:creationId xmlns:a16="http://schemas.microsoft.com/office/drawing/2014/main" id="{ACD1A9B5-742F-7CD9-EA8B-FDA50EA5B6CD}"/>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33066923-6B59-AD9F-F322-5310E92FFFC5}"/>
              </a:ext>
            </a:extLst>
          </p:cNvPr>
          <p:cNvSpPr>
            <a:spLocks noGrp="1"/>
          </p:cNvSpPr>
          <p:nvPr>
            <p:ph type="sldNum" sz="quarter" idx="12"/>
          </p:nvPr>
        </p:nvSpPr>
        <p:spPr/>
        <p:txBody>
          <a:bodyPr/>
          <a:lstStyle/>
          <a:p>
            <a:fld id="{08314B95-50CD-4E4C-A8E4-233D18B35A08}" type="slidenum">
              <a:rPr lang="en-GB" smtClean="0"/>
              <a:t>‹#›</a:t>
            </a:fld>
            <a:endParaRPr lang="en-GB"/>
          </a:p>
        </p:txBody>
      </p:sp>
    </p:spTree>
    <p:extLst>
      <p:ext uri="{BB962C8B-B14F-4D97-AF65-F5344CB8AC3E}">
        <p14:creationId xmlns:p14="http://schemas.microsoft.com/office/powerpoint/2010/main" val="378862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F2006A-143D-D322-CC44-1C9AF0234E70}"/>
              </a:ext>
            </a:extLst>
          </p:cNvPr>
          <p:cNvSpPr>
            <a:spLocks noGrp="1"/>
          </p:cNvSpPr>
          <p:nvPr>
            <p:ph type="title"/>
          </p:nvPr>
        </p:nvSpPr>
        <p:spPr>
          <a:xfrm>
            <a:off x="839788" y="365125"/>
            <a:ext cx="10515600" cy="1325563"/>
          </a:xfrm>
        </p:spPr>
        <p:txBody>
          <a:bodyPr/>
          <a:lstStyle/>
          <a:p>
            <a:r>
              <a:rPr lang="pl-PL"/>
              <a:t>Kliknij, aby edytować styl</a:t>
            </a:r>
            <a:endParaRPr lang="en-GB"/>
          </a:p>
        </p:txBody>
      </p:sp>
      <p:sp>
        <p:nvSpPr>
          <p:cNvPr id="3" name="Symbol zastępczy tekstu 2">
            <a:extLst>
              <a:ext uri="{FF2B5EF4-FFF2-40B4-BE49-F238E27FC236}">
                <a16:creationId xmlns:a16="http://schemas.microsoft.com/office/drawing/2014/main" id="{098D855E-DBDA-A7A4-B176-FB4A3E6412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DDBAD0F8-45F9-E91A-63A8-BE2AC5EE52A0}"/>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5" name="Symbol zastępczy tekstu 4">
            <a:extLst>
              <a:ext uri="{FF2B5EF4-FFF2-40B4-BE49-F238E27FC236}">
                <a16:creationId xmlns:a16="http://schemas.microsoft.com/office/drawing/2014/main" id="{DDC16D6D-B99D-28AE-8073-3ECE2B9E96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BE99659E-DCE2-26E1-91E4-CAA5C59A30C1}"/>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7" name="Symbol zastępczy daty 6">
            <a:extLst>
              <a:ext uri="{FF2B5EF4-FFF2-40B4-BE49-F238E27FC236}">
                <a16:creationId xmlns:a16="http://schemas.microsoft.com/office/drawing/2014/main" id="{CC5126E8-00B5-7D70-BB06-D8CFD69C3861}"/>
              </a:ext>
            </a:extLst>
          </p:cNvPr>
          <p:cNvSpPr>
            <a:spLocks noGrp="1"/>
          </p:cNvSpPr>
          <p:nvPr>
            <p:ph type="dt" sz="half" idx="10"/>
          </p:nvPr>
        </p:nvSpPr>
        <p:spPr/>
        <p:txBody>
          <a:bodyPr/>
          <a:lstStyle/>
          <a:p>
            <a:fld id="{EFA6A29C-B27A-4ED0-ADF0-10C7981713E0}" type="datetimeFigureOut">
              <a:rPr lang="en-GB" smtClean="0"/>
              <a:t>14/11/2024</a:t>
            </a:fld>
            <a:endParaRPr lang="en-GB"/>
          </a:p>
        </p:txBody>
      </p:sp>
      <p:sp>
        <p:nvSpPr>
          <p:cNvPr id="8" name="Symbol zastępczy stopki 7">
            <a:extLst>
              <a:ext uri="{FF2B5EF4-FFF2-40B4-BE49-F238E27FC236}">
                <a16:creationId xmlns:a16="http://schemas.microsoft.com/office/drawing/2014/main" id="{C8783B8D-53BE-8C2F-41C4-4BB8241DB564}"/>
              </a:ext>
            </a:extLst>
          </p:cNvPr>
          <p:cNvSpPr>
            <a:spLocks noGrp="1"/>
          </p:cNvSpPr>
          <p:nvPr>
            <p:ph type="ftr" sz="quarter" idx="11"/>
          </p:nvPr>
        </p:nvSpPr>
        <p:spPr/>
        <p:txBody>
          <a:bodyPr/>
          <a:lstStyle/>
          <a:p>
            <a:endParaRPr lang="en-GB"/>
          </a:p>
        </p:txBody>
      </p:sp>
      <p:sp>
        <p:nvSpPr>
          <p:cNvPr id="9" name="Symbol zastępczy numeru slajdu 8">
            <a:extLst>
              <a:ext uri="{FF2B5EF4-FFF2-40B4-BE49-F238E27FC236}">
                <a16:creationId xmlns:a16="http://schemas.microsoft.com/office/drawing/2014/main" id="{595E1BF6-4E98-73E1-8177-E858ADF50CA6}"/>
              </a:ext>
            </a:extLst>
          </p:cNvPr>
          <p:cNvSpPr>
            <a:spLocks noGrp="1"/>
          </p:cNvSpPr>
          <p:nvPr>
            <p:ph type="sldNum" sz="quarter" idx="12"/>
          </p:nvPr>
        </p:nvSpPr>
        <p:spPr/>
        <p:txBody>
          <a:bodyPr/>
          <a:lstStyle/>
          <a:p>
            <a:fld id="{08314B95-50CD-4E4C-A8E4-233D18B35A08}" type="slidenum">
              <a:rPr lang="en-GB" smtClean="0"/>
              <a:t>‹#›</a:t>
            </a:fld>
            <a:endParaRPr lang="en-GB"/>
          </a:p>
        </p:txBody>
      </p:sp>
    </p:spTree>
    <p:extLst>
      <p:ext uri="{BB962C8B-B14F-4D97-AF65-F5344CB8AC3E}">
        <p14:creationId xmlns:p14="http://schemas.microsoft.com/office/powerpoint/2010/main" val="210972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E5F8C4-2708-8960-9F0F-F49901FA4931}"/>
              </a:ext>
            </a:extLst>
          </p:cNvPr>
          <p:cNvSpPr>
            <a:spLocks noGrp="1"/>
          </p:cNvSpPr>
          <p:nvPr>
            <p:ph type="title"/>
          </p:nvPr>
        </p:nvSpPr>
        <p:spPr/>
        <p:txBody>
          <a:bodyPr/>
          <a:lstStyle/>
          <a:p>
            <a:r>
              <a:rPr lang="pl-PL"/>
              <a:t>Kliknij, aby edytować styl</a:t>
            </a:r>
            <a:endParaRPr lang="en-GB"/>
          </a:p>
        </p:txBody>
      </p:sp>
      <p:sp>
        <p:nvSpPr>
          <p:cNvPr id="3" name="Symbol zastępczy daty 2">
            <a:extLst>
              <a:ext uri="{FF2B5EF4-FFF2-40B4-BE49-F238E27FC236}">
                <a16:creationId xmlns:a16="http://schemas.microsoft.com/office/drawing/2014/main" id="{85F69499-4E1E-0DA6-17DB-037309ADCA16}"/>
              </a:ext>
            </a:extLst>
          </p:cNvPr>
          <p:cNvSpPr>
            <a:spLocks noGrp="1"/>
          </p:cNvSpPr>
          <p:nvPr>
            <p:ph type="dt" sz="half" idx="10"/>
          </p:nvPr>
        </p:nvSpPr>
        <p:spPr/>
        <p:txBody>
          <a:bodyPr/>
          <a:lstStyle/>
          <a:p>
            <a:fld id="{EFA6A29C-B27A-4ED0-ADF0-10C7981713E0}" type="datetimeFigureOut">
              <a:rPr lang="en-GB" smtClean="0"/>
              <a:t>14/11/2024</a:t>
            </a:fld>
            <a:endParaRPr lang="en-GB"/>
          </a:p>
        </p:txBody>
      </p:sp>
      <p:sp>
        <p:nvSpPr>
          <p:cNvPr id="4" name="Symbol zastępczy stopki 3">
            <a:extLst>
              <a:ext uri="{FF2B5EF4-FFF2-40B4-BE49-F238E27FC236}">
                <a16:creationId xmlns:a16="http://schemas.microsoft.com/office/drawing/2014/main" id="{9853C3CF-DBD1-E15D-7393-C5D9E6F9311A}"/>
              </a:ext>
            </a:extLst>
          </p:cNvPr>
          <p:cNvSpPr>
            <a:spLocks noGrp="1"/>
          </p:cNvSpPr>
          <p:nvPr>
            <p:ph type="ftr" sz="quarter" idx="11"/>
          </p:nvPr>
        </p:nvSpPr>
        <p:spPr/>
        <p:txBody>
          <a:bodyPr/>
          <a:lstStyle/>
          <a:p>
            <a:endParaRPr lang="en-GB"/>
          </a:p>
        </p:txBody>
      </p:sp>
      <p:sp>
        <p:nvSpPr>
          <p:cNvPr id="5" name="Symbol zastępczy numeru slajdu 4">
            <a:extLst>
              <a:ext uri="{FF2B5EF4-FFF2-40B4-BE49-F238E27FC236}">
                <a16:creationId xmlns:a16="http://schemas.microsoft.com/office/drawing/2014/main" id="{E8774466-0407-CBFA-FD07-4120B3BD97D3}"/>
              </a:ext>
            </a:extLst>
          </p:cNvPr>
          <p:cNvSpPr>
            <a:spLocks noGrp="1"/>
          </p:cNvSpPr>
          <p:nvPr>
            <p:ph type="sldNum" sz="quarter" idx="12"/>
          </p:nvPr>
        </p:nvSpPr>
        <p:spPr/>
        <p:txBody>
          <a:bodyPr/>
          <a:lstStyle/>
          <a:p>
            <a:fld id="{08314B95-50CD-4E4C-A8E4-233D18B35A08}" type="slidenum">
              <a:rPr lang="en-GB" smtClean="0"/>
              <a:t>‹#›</a:t>
            </a:fld>
            <a:endParaRPr lang="en-GB"/>
          </a:p>
        </p:txBody>
      </p:sp>
    </p:spTree>
    <p:extLst>
      <p:ext uri="{BB962C8B-B14F-4D97-AF65-F5344CB8AC3E}">
        <p14:creationId xmlns:p14="http://schemas.microsoft.com/office/powerpoint/2010/main" val="1858491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CABE4179-44CE-61E5-BE65-6BF40E464AAE}"/>
              </a:ext>
            </a:extLst>
          </p:cNvPr>
          <p:cNvSpPr>
            <a:spLocks noGrp="1"/>
          </p:cNvSpPr>
          <p:nvPr>
            <p:ph type="dt" sz="half" idx="10"/>
          </p:nvPr>
        </p:nvSpPr>
        <p:spPr/>
        <p:txBody>
          <a:bodyPr/>
          <a:lstStyle/>
          <a:p>
            <a:fld id="{EFA6A29C-B27A-4ED0-ADF0-10C7981713E0}" type="datetimeFigureOut">
              <a:rPr lang="en-GB" smtClean="0"/>
              <a:t>14/11/2024</a:t>
            </a:fld>
            <a:endParaRPr lang="en-GB"/>
          </a:p>
        </p:txBody>
      </p:sp>
      <p:sp>
        <p:nvSpPr>
          <p:cNvPr id="3" name="Symbol zastępczy stopki 2">
            <a:extLst>
              <a:ext uri="{FF2B5EF4-FFF2-40B4-BE49-F238E27FC236}">
                <a16:creationId xmlns:a16="http://schemas.microsoft.com/office/drawing/2014/main" id="{FA379C50-48B6-1C72-27C7-980B3CBF6547}"/>
              </a:ext>
            </a:extLst>
          </p:cNvPr>
          <p:cNvSpPr>
            <a:spLocks noGrp="1"/>
          </p:cNvSpPr>
          <p:nvPr>
            <p:ph type="ftr" sz="quarter" idx="11"/>
          </p:nvPr>
        </p:nvSpPr>
        <p:spPr/>
        <p:txBody>
          <a:bodyPr/>
          <a:lstStyle/>
          <a:p>
            <a:endParaRPr lang="en-GB"/>
          </a:p>
        </p:txBody>
      </p:sp>
      <p:sp>
        <p:nvSpPr>
          <p:cNvPr id="4" name="Symbol zastępczy numeru slajdu 3">
            <a:extLst>
              <a:ext uri="{FF2B5EF4-FFF2-40B4-BE49-F238E27FC236}">
                <a16:creationId xmlns:a16="http://schemas.microsoft.com/office/drawing/2014/main" id="{689A3B56-B0F5-2F70-25A9-5A8170E3B93A}"/>
              </a:ext>
            </a:extLst>
          </p:cNvPr>
          <p:cNvSpPr>
            <a:spLocks noGrp="1"/>
          </p:cNvSpPr>
          <p:nvPr>
            <p:ph type="sldNum" sz="quarter" idx="12"/>
          </p:nvPr>
        </p:nvSpPr>
        <p:spPr/>
        <p:txBody>
          <a:bodyPr/>
          <a:lstStyle/>
          <a:p>
            <a:fld id="{08314B95-50CD-4E4C-A8E4-233D18B35A08}" type="slidenum">
              <a:rPr lang="en-GB" smtClean="0"/>
              <a:t>‹#›</a:t>
            </a:fld>
            <a:endParaRPr lang="en-GB"/>
          </a:p>
        </p:txBody>
      </p:sp>
    </p:spTree>
    <p:extLst>
      <p:ext uri="{BB962C8B-B14F-4D97-AF65-F5344CB8AC3E}">
        <p14:creationId xmlns:p14="http://schemas.microsoft.com/office/powerpoint/2010/main" val="3475147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090641E-20B6-0815-5BB3-72D23EFCA5A1}"/>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C4A98883-BAD6-0959-6A66-BBBED17F91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tekstu 3">
            <a:extLst>
              <a:ext uri="{FF2B5EF4-FFF2-40B4-BE49-F238E27FC236}">
                <a16:creationId xmlns:a16="http://schemas.microsoft.com/office/drawing/2014/main" id="{185E1851-E8B9-F025-81B9-0946B1B4EF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B2EC0F2D-512F-8686-7481-321414177228}"/>
              </a:ext>
            </a:extLst>
          </p:cNvPr>
          <p:cNvSpPr>
            <a:spLocks noGrp="1"/>
          </p:cNvSpPr>
          <p:nvPr>
            <p:ph type="dt" sz="half" idx="10"/>
          </p:nvPr>
        </p:nvSpPr>
        <p:spPr/>
        <p:txBody>
          <a:bodyPr/>
          <a:lstStyle/>
          <a:p>
            <a:fld id="{EFA6A29C-B27A-4ED0-ADF0-10C7981713E0}" type="datetimeFigureOut">
              <a:rPr lang="en-GB" smtClean="0"/>
              <a:t>14/11/2024</a:t>
            </a:fld>
            <a:endParaRPr lang="en-GB"/>
          </a:p>
        </p:txBody>
      </p:sp>
      <p:sp>
        <p:nvSpPr>
          <p:cNvPr id="6" name="Symbol zastępczy stopki 5">
            <a:extLst>
              <a:ext uri="{FF2B5EF4-FFF2-40B4-BE49-F238E27FC236}">
                <a16:creationId xmlns:a16="http://schemas.microsoft.com/office/drawing/2014/main" id="{1F4F815C-230A-428F-E946-AED5053863C2}"/>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654D918E-BED4-6AF0-5CB9-B7BC50045435}"/>
              </a:ext>
            </a:extLst>
          </p:cNvPr>
          <p:cNvSpPr>
            <a:spLocks noGrp="1"/>
          </p:cNvSpPr>
          <p:nvPr>
            <p:ph type="sldNum" sz="quarter" idx="12"/>
          </p:nvPr>
        </p:nvSpPr>
        <p:spPr/>
        <p:txBody>
          <a:bodyPr/>
          <a:lstStyle/>
          <a:p>
            <a:fld id="{08314B95-50CD-4E4C-A8E4-233D18B35A08}" type="slidenum">
              <a:rPr lang="en-GB" smtClean="0"/>
              <a:t>‹#›</a:t>
            </a:fld>
            <a:endParaRPr lang="en-GB"/>
          </a:p>
        </p:txBody>
      </p:sp>
    </p:spTree>
    <p:extLst>
      <p:ext uri="{BB962C8B-B14F-4D97-AF65-F5344CB8AC3E}">
        <p14:creationId xmlns:p14="http://schemas.microsoft.com/office/powerpoint/2010/main" val="2525959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C1848A-3F64-3ABA-642C-96B47145931F}"/>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GB"/>
          </a:p>
        </p:txBody>
      </p:sp>
      <p:sp>
        <p:nvSpPr>
          <p:cNvPr id="3" name="Symbol zastępczy obrazu 2">
            <a:extLst>
              <a:ext uri="{FF2B5EF4-FFF2-40B4-BE49-F238E27FC236}">
                <a16:creationId xmlns:a16="http://schemas.microsoft.com/office/drawing/2014/main" id="{404E4F78-35B5-0086-DF9B-30A2C1996C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ymbol zastępczy tekstu 3">
            <a:extLst>
              <a:ext uri="{FF2B5EF4-FFF2-40B4-BE49-F238E27FC236}">
                <a16:creationId xmlns:a16="http://schemas.microsoft.com/office/drawing/2014/main" id="{2FA10ED0-7E6F-C2AB-33E7-4691788002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F7908498-7196-0030-4F55-1D68D3209F86}"/>
              </a:ext>
            </a:extLst>
          </p:cNvPr>
          <p:cNvSpPr>
            <a:spLocks noGrp="1"/>
          </p:cNvSpPr>
          <p:nvPr>
            <p:ph type="dt" sz="half" idx="10"/>
          </p:nvPr>
        </p:nvSpPr>
        <p:spPr/>
        <p:txBody>
          <a:bodyPr/>
          <a:lstStyle/>
          <a:p>
            <a:fld id="{EFA6A29C-B27A-4ED0-ADF0-10C7981713E0}" type="datetimeFigureOut">
              <a:rPr lang="en-GB" smtClean="0"/>
              <a:t>14/11/2024</a:t>
            </a:fld>
            <a:endParaRPr lang="en-GB"/>
          </a:p>
        </p:txBody>
      </p:sp>
      <p:sp>
        <p:nvSpPr>
          <p:cNvPr id="6" name="Symbol zastępczy stopki 5">
            <a:extLst>
              <a:ext uri="{FF2B5EF4-FFF2-40B4-BE49-F238E27FC236}">
                <a16:creationId xmlns:a16="http://schemas.microsoft.com/office/drawing/2014/main" id="{C9CC63F3-8D53-1770-615F-E9B61CC79635}"/>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08F428D9-34A5-CF43-A994-5C0F919CEB0D}"/>
              </a:ext>
            </a:extLst>
          </p:cNvPr>
          <p:cNvSpPr>
            <a:spLocks noGrp="1"/>
          </p:cNvSpPr>
          <p:nvPr>
            <p:ph type="sldNum" sz="quarter" idx="12"/>
          </p:nvPr>
        </p:nvSpPr>
        <p:spPr/>
        <p:txBody>
          <a:bodyPr/>
          <a:lstStyle/>
          <a:p>
            <a:fld id="{08314B95-50CD-4E4C-A8E4-233D18B35A08}" type="slidenum">
              <a:rPr lang="en-GB" smtClean="0"/>
              <a:t>‹#›</a:t>
            </a:fld>
            <a:endParaRPr lang="en-GB"/>
          </a:p>
        </p:txBody>
      </p:sp>
    </p:spTree>
    <p:extLst>
      <p:ext uri="{BB962C8B-B14F-4D97-AF65-F5344CB8AC3E}">
        <p14:creationId xmlns:p14="http://schemas.microsoft.com/office/powerpoint/2010/main" val="2940868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3851830D-3D2B-36C8-7953-C8AF1CE42E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GB"/>
          </a:p>
        </p:txBody>
      </p:sp>
      <p:sp>
        <p:nvSpPr>
          <p:cNvPr id="3" name="Symbol zastępczy tekstu 2">
            <a:extLst>
              <a:ext uri="{FF2B5EF4-FFF2-40B4-BE49-F238E27FC236}">
                <a16:creationId xmlns:a16="http://schemas.microsoft.com/office/drawing/2014/main" id="{C385205F-3EC5-A7BD-C0A8-C05BFDF5C3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B1A21AAA-D335-1006-2C50-34CC4C8D44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FA6A29C-B27A-4ED0-ADF0-10C7981713E0}" type="datetimeFigureOut">
              <a:rPr lang="en-GB" smtClean="0"/>
              <a:t>14/11/2024</a:t>
            </a:fld>
            <a:endParaRPr lang="en-GB"/>
          </a:p>
        </p:txBody>
      </p:sp>
      <p:sp>
        <p:nvSpPr>
          <p:cNvPr id="5" name="Symbol zastępczy stopki 4">
            <a:extLst>
              <a:ext uri="{FF2B5EF4-FFF2-40B4-BE49-F238E27FC236}">
                <a16:creationId xmlns:a16="http://schemas.microsoft.com/office/drawing/2014/main" id="{1D94187D-0207-A7F1-C877-8FAF88DED9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ymbol zastępczy numeru slajdu 5">
            <a:extLst>
              <a:ext uri="{FF2B5EF4-FFF2-40B4-BE49-F238E27FC236}">
                <a16:creationId xmlns:a16="http://schemas.microsoft.com/office/drawing/2014/main" id="{567704A6-B99F-6A93-7371-792E8F9640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8314B95-50CD-4E4C-A8E4-233D18B35A08}" type="slidenum">
              <a:rPr lang="en-GB" smtClean="0"/>
              <a:t>‹#›</a:t>
            </a:fld>
            <a:endParaRPr lang="en-GB"/>
          </a:p>
        </p:txBody>
      </p:sp>
    </p:spTree>
    <p:extLst>
      <p:ext uri="{BB962C8B-B14F-4D97-AF65-F5344CB8AC3E}">
        <p14:creationId xmlns:p14="http://schemas.microsoft.com/office/powerpoint/2010/main" val="2777909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Slide Background Fill">
            <a:extLst>
              <a:ext uri="{FF2B5EF4-FFF2-40B4-BE49-F238E27FC236}">
                <a16:creationId xmlns:a16="http://schemas.microsoft.com/office/drawing/2014/main" id="{C7D023E4-8DE1-436E-9847-ED6A4B4B04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1FEC590B-3306-47E9-BD67-97F3F76169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88952" cy="6858000"/>
            <a:chOff x="651279" y="598259"/>
            <a:chExt cx="10889442" cy="5680742"/>
          </a:xfrm>
        </p:grpSpPr>
        <p:sp>
          <p:nvSpPr>
            <p:cNvPr id="11" name="Color">
              <a:extLst>
                <a:ext uri="{FF2B5EF4-FFF2-40B4-BE49-F238E27FC236}">
                  <a16:creationId xmlns:a16="http://schemas.microsoft.com/office/drawing/2014/main" id="{54F87DBC-E43C-4CE4-A8C5-61E3D6819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Color">
              <a:extLst>
                <a:ext uri="{FF2B5EF4-FFF2-40B4-BE49-F238E27FC236}">
                  <a16:creationId xmlns:a16="http://schemas.microsoft.com/office/drawing/2014/main" id="{CD39A88A-7F84-4ACA-877B-E28BC26CD8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A47AAF5E-1692-48C9-98FB-6432BF0BC4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5" name="Freeform: Shape 14">
              <a:extLst>
                <a:ext uri="{FF2B5EF4-FFF2-40B4-BE49-F238E27FC236}">
                  <a16:creationId xmlns:a16="http://schemas.microsoft.com/office/drawing/2014/main" id="{5F36A26D-E71D-4663-B197-8B7BFA37AD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6" name="Freeform: Shape 15">
              <a:extLst>
                <a:ext uri="{FF2B5EF4-FFF2-40B4-BE49-F238E27FC236}">
                  <a16:creationId xmlns:a16="http://schemas.microsoft.com/office/drawing/2014/main" id="{8A821CEB-DA96-4952-93B9-81F9C42BAD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7" name="Freeform: Shape 16">
              <a:extLst>
                <a:ext uri="{FF2B5EF4-FFF2-40B4-BE49-F238E27FC236}">
                  <a16:creationId xmlns:a16="http://schemas.microsoft.com/office/drawing/2014/main" id="{18C8EDE0-D69B-4F65-9AB7-DDE7EAD78E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546F0982-BF10-4BF6-842A-F631654FF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2B313509-2128-42CA-81B6-C9EC23E44C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1589188C-E06E-4F8A-BDD1-02ADF1408F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6B4E610F-FCD0-483F-B9F2-6DF2C28FE8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ytuł 1">
            <a:extLst>
              <a:ext uri="{FF2B5EF4-FFF2-40B4-BE49-F238E27FC236}">
                <a16:creationId xmlns:a16="http://schemas.microsoft.com/office/drawing/2014/main" id="{5B55A43C-8EEF-96FF-E059-DE9C23F4979A}"/>
              </a:ext>
            </a:extLst>
          </p:cNvPr>
          <p:cNvSpPr>
            <a:spLocks noGrp="1"/>
          </p:cNvSpPr>
          <p:nvPr>
            <p:ph type="ctrTitle"/>
          </p:nvPr>
        </p:nvSpPr>
        <p:spPr>
          <a:xfrm>
            <a:off x="789708" y="666351"/>
            <a:ext cx="10558405" cy="3044335"/>
          </a:xfrm>
        </p:spPr>
        <p:txBody>
          <a:bodyPr anchor="b">
            <a:normAutofit/>
          </a:bodyPr>
          <a:lstStyle/>
          <a:p>
            <a:r>
              <a:rPr lang="pl-PL" sz="4800" b="1" dirty="0"/>
              <a:t>ADMINISTRATIVE DECISION</a:t>
            </a:r>
            <a:endParaRPr lang="en-GB" sz="4800" b="1" dirty="0"/>
          </a:p>
        </p:txBody>
      </p:sp>
      <p:sp>
        <p:nvSpPr>
          <p:cNvPr id="3" name="Podtytuł 2">
            <a:extLst>
              <a:ext uri="{FF2B5EF4-FFF2-40B4-BE49-F238E27FC236}">
                <a16:creationId xmlns:a16="http://schemas.microsoft.com/office/drawing/2014/main" id="{5EAE6231-8502-030F-445C-36A0E8F370E5}"/>
              </a:ext>
            </a:extLst>
          </p:cNvPr>
          <p:cNvSpPr>
            <a:spLocks noGrp="1"/>
          </p:cNvSpPr>
          <p:nvPr>
            <p:ph type="subTitle" idx="1"/>
          </p:nvPr>
        </p:nvSpPr>
        <p:spPr>
          <a:xfrm>
            <a:off x="789708" y="3866064"/>
            <a:ext cx="10558405" cy="2234485"/>
          </a:xfrm>
        </p:spPr>
        <p:txBody>
          <a:bodyPr anchor="t">
            <a:normAutofit/>
          </a:bodyPr>
          <a:lstStyle/>
          <a:p>
            <a:r>
              <a:rPr lang="pl-PL" dirty="0"/>
              <a:t>DR KARINA PILARZ</a:t>
            </a:r>
            <a:endParaRPr lang="en-GB" dirty="0"/>
          </a:p>
        </p:txBody>
      </p:sp>
    </p:spTree>
    <p:extLst>
      <p:ext uri="{BB962C8B-B14F-4D97-AF65-F5344CB8AC3E}">
        <p14:creationId xmlns:p14="http://schemas.microsoft.com/office/powerpoint/2010/main" val="283684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1DAB4E-99F0-F48A-A3EC-D2179F3F12FB}"/>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2D1EFBEF-A4EA-29CD-3D58-269DB0B009AF}"/>
              </a:ext>
            </a:extLst>
          </p:cNvPr>
          <p:cNvSpPr>
            <a:spLocks noGrp="1"/>
          </p:cNvSpPr>
          <p:nvPr>
            <p:ph idx="1"/>
          </p:nvPr>
        </p:nvSpPr>
        <p:spPr/>
        <p:txBody>
          <a:bodyPr>
            <a:normAutofit fontScale="70000" lnSpcReduction="20000"/>
          </a:bodyPr>
          <a:lstStyle/>
          <a:p>
            <a:pPr marL="0" indent="0" algn="just">
              <a:buNone/>
            </a:pPr>
            <a:r>
              <a:rPr lang="en-US" b="1" dirty="0"/>
              <a:t>Article 108.</a:t>
            </a:r>
          </a:p>
          <a:p>
            <a:pPr marL="0" indent="0" algn="just">
              <a:buNone/>
            </a:pPr>
            <a:r>
              <a:rPr lang="en-US" dirty="0"/>
              <a:t>§ 1. A decision against which an appeal may be brought can nevertheless be given immediate executory force if this is essential for the protection of human life or health or for the protection of the national economy from major losses or for reasons of public interest or the exceptionally</a:t>
            </a:r>
          </a:p>
          <a:p>
            <a:pPr marL="0" indent="0" algn="just">
              <a:buNone/>
            </a:pPr>
            <a:r>
              <a:rPr lang="en-US" dirty="0"/>
              <a:t>vital interests of a party to proceedings. In the latter case the public administration body shall make a ruling requiring the party to provide the appropriate guarantee.</a:t>
            </a:r>
          </a:p>
          <a:p>
            <a:pPr marL="0" indent="0" algn="just">
              <a:buNone/>
            </a:pPr>
            <a:r>
              <a:rPr lang="en-US" dirty="0"/>
              <a:t>§ 2. Immediate executory force can also be given to a decision after its issue. In this case the body shall make a ruling, against which the party is entitled to make an interlocutory objection.</a:t>
            </a:r>
            <a:endParaRPr lang="pl-PL" dirty="0"/>
          </a:p>
          <a:p>
            <a:pPr marL="0" indent="0" algn="just">
              <a:buNone/>
            </a:pPr>
            <a:endParaRPr lang="en-US" dirty="0"/>
          </a:p>
          <a:p>
            <a:pPr marL="0" indent="0" algn="just">
              <a:buNone/>
            </a:pPr>
            <a:r>
              <a:rPr lang="en-US" b="1" dirty="0"/>
              <a:t>Article 109.</a:t>
            </a:r>
          </a:p>
          <a:p>
            <a:pPr marL="0" indent="0" algn="just">
              <a:buNone/>
            </a:pPr>
            <a:r>
              <a:rPr lang="en-US" dirty="0"/>
              <a:t>§ 1. A decision shall be served on the parties in writing.</a:t>
            </a:r>
          </a:p>
          <a:p>
            <a:pPr marL="0" indent="0" algn="just">
              <a:buNone/>
            </a:pPr>
            <a:r>
              <a:rPr lang="en-US" dirty="0"/>
              <a:t>§ 2. A decision may be communicated to the parties orally in the circumstances described in Article 14 § 2.</a:t>
            </a:r>
            <a:endParaRPr lang="en-GB" dirty="0"/>
          </a:p>
        </p:txBody>
      </p:sp>
    </p:spTree>
    <p:extLst>
      <p:ext uri="{BB962C8B-B14F-4D97-AF65-F5344CB8AC3E}">
        <p14:creationId xmlns:p14="http://schemas.microsoft.com/office/powerpoint/2010/main" val="3257204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C61CDA-F55C-F57C-35FE-6639688CB031}"/>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44FEA32D-CA13-1AC3-01F7-924A950187F3}"/>
              </a:ext>
            </a:extLst>
          </p:cNvPr>
          <p:cNvSpPr>
            <a:spLocks noGrp="1"/>
          </p:cNvSpPr>
          <p:nvPr>
            <p:ph idx="1"/>
          </p:nvPr>
        </p:nvSpPr>
        <p:spPr/>
        <p:txBody>
          <a:bodyPr>
            <a:normAutofit fontScale="85000" lnSpcReduction="10000"/>
          </a:bodyPr>
          <a:lstStyle/>
          <a:p>
            <a:pPr marL="0" indent="0" algn="just">
              <a:buNone/>
            </a:pPr>
            <a:r>
              <a:rPr lang="en-US" b="1" dirty="0"/>
              <a:t>Article 110.</a:t>
            </a:r>
          </a:p>
          <a:p>
            <a:pPr marL="0" indent="0" algn="just">
              <a:buNone/>
            </a:pPr>
            <a:r>
              <a:rPr lang="en-US" dirty="0"/>
              <a:t>The public administration body issuing the decision shall be bound by it from the time of its service or publication, unless the Code provides otherwise.</a:t>
            </a:r>
            <a:endParaRPr lang="pl-PL" dirty="0"/>
          </a:p>
          <a:p>
            <a:pPr marL="0" indent="0" algn="just">
              <a:buNone/>
            </a:pPr>
            <a:endParaRPr lang="en-US" dirty="0"/>
          </a:p>
          <a:p>
            <a:pPr marL="0" indent="0" algn="just">
              <a:buNone/>
            </a:pPr>
            <a:r>
              <a:rPr lang="en-US" b="1" dirty="0"/>
              <a:t>Article 111.</a:t>
            </a:r>
          </a:p>
          <a:p>
            <a:pPr marL="0" indent="0" algn="just">
              <a:buNone/>
            </a:pPr>
            <a:r>
              <a:rPr lang="en-US" dirty="0"/>
              <a:t>§ 1. Within 14 days of service or publication of a decision a party can: require it to be completed in relation to the adjudicative element or the right of appeal, file a petition in the civil court or a complaint in the administrative court, or clarify the advisory notices set out in the decision on these issues.</a:t>
            </a:r>
          </a:p>
          <a:p>
            <a:pPr marL="0" indent="0" algn="just">
              <a:buNone/>
            </a:pPr>
            <a:r>
              <a:rPr lang="en-US" dirty="0"/>
              <a:t>§ 2. In the cases referred to in § 1 the deadline for a party to bring an appeal, petition or complaint runs from the date on which the reply is served on the party.</a:t>
            </a:r>
          </a:p>
        </p:txBody>
      </p:sp>
    </p:spTree>
    <p:extLst>
      <p:ext uri="{BB962C8B-B14F-4D97-AF65-F5344CB8AC3E}">
        <p14:creationId xmlns:p14="http://schemas.microsoft.com/office/powerpoint/2010/main" val="824923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B37853-08D4-1D67-348D-9F3009483C8C}"/>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CD17167A-9C6A-9E6F-9CAC-FB7D57F936AF}"/>
              </a:ext>
            </a:extLst>
          </p:cNvPr>
          <p:cNvSpPr>
            <a:spLocks noGrp="1"/>
          </p:cNvSpPr>
          <p:nvPr>
            <p:ph idx="1"/>
          </p:nvPr>
        </p:nvSpPr>
        <p:spPr/>
        <p:txBody>
          <a:bodyPr>
            <a:normAutofit fontScale="77500" lnSpcReduction="20000"/>
          </a:bodyPr>
          <a:lstStyle/>
          <a:p>
            <a:pPr marL="0" indent="0" algn="just">
              <a:buNone/>
            </a:pPr>
            <a:r>
              <a:rPr lang="en-US" b="1" dirty="0"/>
              <a:t>Article 112.</a:t>
            </a:r>
          </a:p>
          <a:p>
            <a:pPr marL="0" indent="0" algn="just">
              <a:buNone/>
            </a:pPr>
            <a:r>
              <a:rPr lang="en-US" dirty="0"/>
              <a:t>An erroneous advisory notice in a decision regarding the right of appeal or petition to the civil court or complaint to the administrative court shall not be prejudicial to the party that has complied with it.</a:t>
            </a:r>
            <a:endParaRPr lang="pl-PL" dirty="0"/>
          </a:p>
          <a:p>
            <a:pPr marL="0" indent="0" algn="just">
              <a:buNone/>
            </a:pPr>
            <a:endParaRPr lang="en-US" dirty="0"/>
          </a:p>
          <a:p>
            <a:pPr marL="0" indent="0" algn="just">
              <a:buNone/>
            </a:pPr>
            <a:r>
              <a:rPr lang="en-US" b="1" dirty="0"/>
              <a:t>Article 113.</a:t>
            </a:r>
          </a:p>
          <a:p>
            <a:pPr marL="0" indent="0" algn="just">
              <a:buNone/>
            </a:pPr>
            <a:r>
              <a:rPr lang="en-US" dirty="0"/>
              <a:t>§ 1. The public administration body can make a ruling ex officio or at the instigation of a party in order to correct typographical or mathematical errors or other evident mistakes in decisions issued by that body.</a:t>
            </a:r>
          </a:p>
          <a:p>
            <a:pPr marL="0" indent="0" algn="just">
              <a:buNone/>
            </a:pPr>
            <a:r>
              <a:rPr lang="en-US" dirty="0"/>
              <a:t>§ 2. The body issuing the decision shall, at the request of the body or party seeking to enforce it, make a ruling clarifying any ambiguity of content in the decision.</a:t>
            </a:r>
          </a:p>
          <a:p>
            <a:pPr marL="0" indent="0" algn="just">
              <a:buNone/>
            </a:pPr>
            <a:r>
              <a:rPr lang="en-US" dirty="0"/>
              <a:t>§ 3. An interlocutory objection can be made against a ruling in the matter of correction and clarification.</a:t>
            </a:r>
          </a:p>
          <a:p>
            <a:endParaRPr lang="en-GB" dirty="0"/>
          </a:p>
        </p:txBody>
      </p:sp>
    </p:spTree>
    <p:extLst>
      <p:ext uri="{BB962C8B-B14F-4D97-AF65-F5344CB8AC3E}">
        <p14:creationId xmlns:p14="http://schemas.microsoft.com/office/powerpoint/2010/main" val="1962035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22433DE-7426-31C5-58F3-09F39B843361}"/>
              </a:ext>
            </a:extLst>
          </p:cNvPr>
          <p:cNvSpPr>
            <a:spLocks noGrp="1"/>
          </p:cNvSpPr>
          <p:nvPr>
            <p:ph type="title"/>
          </p:nvPr>
        </p:nvSpPr>
        <p:spPr/>
        <p:txBody>
          <a:bodyPr/>
          <a:lstStyle/>
          <a:p>
            <a:r>
              <a:rPr lang="pl-PL" dirty="0"/>
              <a:t>ADMINISTRATIVE ACT – DEFINITION </a:t>
            </a:r>
            <a:endParaRPr lang="en-GB" dirty="0"/>
          </a:p>
        </p:txBody>
      </p:sp>
      <p:sp>
        <p:nvSpPr>
          <p:cNvPr id="3" name="Symbol zastępczy zawartości 2">
            <a:extLst>
              <a:ext uri="{FF2B5EF4-FFF2-40B4-BE49-F238E27FC236}">
                <a16:creationId xmlns:a16="http://schemas.microsoft.com/office/drawing/2014/main" id="{5F4F8010-6FFE-8951-6441-36DFD40F24D3}"/>
              </a:ext>
            </a:extLst>
          </p:cNvPr>
          <p:cNvSpPr>
            <a:spLocks noGrp="1"/>
          </p:cNvSpPr>
          <p:nvPr>
            <p:ph idx="1"/>
          </p:nvPr>
        </p:nvSpPr>
        <p:spPr/>
        <p:txBody>
          <a:bodyPr>
            <a:normAutofit fontScale="85000" lnSpcReduction="20000"/>
          </a:bodyPr>
          <a:lstStyle/>
          <a:p>
            <a:pPr algn="just"/>
            <a:r>
              <a:rPr lang="en-US" dirty="0"/>
              <a:t>ADMINISTRATIVE ACT – IS THE MAIN LEGAL FORM OF ACTION OF PUBLIC ADMINISTRATION</a:t>
            </a:r>
            <a:r>
              <a:rPr lang="pl-PL" dirty="0"/>
              <a:t>; A</a:t>
            </a:r>
            <a:r>
              <a:rPr lang="en-US" dirty="0"/>
              <a:t>DMINISTRATIVE RECORDS ARE ALL LEGAL ACTIONS OF PUBLIC ADMINISTRATION BODIES REGULATED</a:t>
            </a:r>
            <a:r>
              <a:rPr lang="pl-PL" dirty="0"/>
              <a:t> </a:t>
            </a:r>
            <a:r>
              <a:rPr lang="en-US" dirty="0"/>
              <a:t>BY ADMINISTRATIVE LAW</a:t>
            </a:r>
            <a:r>
              <a:rPr lang="pl-PL" dirty="0"/>
              <a:t>;</a:t>
            </a:r>
          </a:p>
          <a:p>
            <a:pPr algn="just"/>
            <a:r>
              <a:rPr lang="pl-PL" dirty="0"/>
              <a:t>T</a:t>
            </a:r>
            <a:r>
              <a:rPr lang="en-US" dirty="0"/>
              <a:t>HE TERM BROADLY INCLUDES BOTH GENERAL ACTS (LEGAL</a:t>
            </a:r>
            <a:r>
              <a:rPr lang="pl-PL" dirty="0"/>
              <a:t> </a:t>
            </a:r>
            <a:r>
              <a:rPr lang="en-US" dirty="0"/>
              <a:t>REGULATIONS) ISSUED BY ADMINISTRATIVE BODIES THAT ARE THE SOURCES OF RIGHTS AND</a:t>
            </a:r>
            <a:r>
              <a:rPr lang="pl-PL" dirty="0"/>
              <a:t> </a:t>
            </a:r>
            <a:r>
              <a:rPr lang="en-US" dirty="0"/>
              <a:t>OBLIGATIONS FOR ALL ENTITIES OR THEIR SPECIFIC GROUPS (EG EXECUTIVE REGULATIONS TO ACTS</a:t>
            </a:r>
            <a:r>
              <a:rPr lang="pl-PL" dirty="0"/>
              <a:t> </a:t>
            </a:r>
            <a:r>
              <a:rPr lang="en-US" dirty="0"/>
              <a:t>AS SO-CALLED NORMATIVE ACTS OF ADMINISTRATION) AND INDIVIDUAL ACTS CONCERNING</a:t>
            </a:r>
            <a:r>
              <a:rPr lang="pl-PL" dirty="0"/>
              <a:t> </a:t>
            </a:r>
            <a:r>
              <a:rPr lang="en-US" dirty="0"/>
              <a:t>SPECIFIC CASES OR PEOPLE</a:t>
            </a:r>
            <a:r>
              <a:rPr lang="pl-PL" dirty="0"/>
              <a:t>;</a:t>
            </a:r>
          </a:p>
          <a:p>
            <a:pPr algn="just"/>
            <a:r>
              <a:rPr lang="pl-PL" dirty="0"/>
              <a:t>O</a:t>
            </a:r>
            <a:r>
              <a:rPr lang="en-US" dirty="0"/>
              <a:t>N THE BASIS OF THIS LEGAL FORM OF ACTION, THE ADMINISTRATION</a:t>
            </a:r>
            <a:r>
              <a:rPr lang="pl-PL" dirty="0"/>
              <a:t> </a:t>
            </a:r>
            <a:r>
              <a:rPr lang="en-US" dirty="0"/>
              <a:t>INTERVENES IN THE SPHERE OF CIVIL RIGHTS AND FREEDOMS AND DETERMINES IN</a:t>
            </a:r>
            <a:r>
              <a:rPr lang="pl-PL" dirty="0"/>
              <a:t> </a:t>
            </a:r>
            <a:r>
              <a:rPr lang="en-US" dirty="0"/>
              <a:t>A RULING MANNER THE LEGAL SITUATION OF THE ADDRESSEE OF THE ADMINISTRATIVE ACT IN</a:t>
            </a:r>
            <a:r>
              <a:rPr lang="pl-PL" dirty="0"/>
              <a:t> </a:t>
            </a:r>
            <a:r>
              <a:rPr lang="en-US" dirty="0"/>
              <a:t>INDIVIDUAL MATTERS THAT BELONG TO THE SPHERE OF ADMINISTRATION</a:t>
            </a:r>
            <a:r>
              <a:rPr lang="pl-PL" dirty="0"/>
              <a:t>;</a:t>
            </a:r>
          </a:p>
        </p:txBody>
      </p:sp>
    </p:spTree>
    <p:extLst>
      <p:ext uri="{BB962C8B-B14F-4D97-AF65-F5344CB8AC3E}">
        <p14:creationId xmlns:p14="http://schemas.microsoft.com/office/powerpoint/2010/main" val="1617468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5CE6D1-8846-86EA-C294-C9DC339F68DE}"/>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490A05BE-ECFC-94AE-F9C0-1C805E405213}"/>
              </a:ext>
            </a:extLst>
          </p:cNvPr>
          <p:cNvSpPr>
            <a:spLocks noGrp="1"/>
          </p:cNvSpPr>
          <p:nvPr>
            <p:ph idx="1"/>
          </p:nvPr>
        </p:nvSpPr>
        <p:spPr/>
        <p:txBody>
          <a:bodyPr/>
          <a:lstStyle/>
          <a:p>
            <a:r>
              <a:rPr lang="en-US" dirty="0"/>
              <a:t>THE ADMINISTRATIVE ACT IS ISSUED ON THE BASIS OF LAW AND FOR THE PURPOSE OF ENFORCING THE APPLICABLE LAW;</a:t>
            </a:r>
          </a:p>
          <a:p>
            <a:r>
              <a:rPr lang="en-US" dirty="0"/>
              <a:t>IT COMES FROM A COMPETENT BODY AND LOCAL AUTHORITY;</a:t>
            </a:r>
          </a:p>
          <a:p>
            <a:r>
              <a:rPr lang="en-US" dirty="0"/>
              <a:t>THE LEGAL BASIS OF AN ADMINISTRATIVE ACT MUST BE IN THE SUBSTANTIVE LAW; IT CAN ONLY BE A PROVISION THAT IS IN THE ACT OR THE EXECUTIVE ACT ISSUED ON THE BASIS AND UNDER THE AUTHORIZATION CONTAINED IN THE ACT; </a:t>
            </a:r>
          </a:p>
          <a:p>
            <a:r>
              <a:rPr lang="en-US" dirty="0"/>
              <a:t>THE ADMINISTRATIVE ACT MUST BE IN THE FORM REQUIRED BY LAW AND SHOULD BE ISSUED IN ACCORDANCE WITH THE APPLICABLE PROCEDURE.</a:t>
            </a:r>
          </a:p>
          <a:p>
            <a:endParaRPr lang="en-GB" dirty="0"/>
          </a:p>
        </p:txBody>
      </p:sp>
    </p:spTree>
    <p:extLst>
      <p:ext uri="{BB962C8B-B14F-4D97-AF65-F5344CB8AC3E}">
        <p14:creationId xmlns:p14="http://schemas.microsoft.com/office/powerpoint/2010/main" val="3347810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661726-DF56-8263-0084-6F3FC0B4DA41}"/>
              </a:ext>
            </a:extLst>
          </p:cNvPr>
          <p:cNvSpPr>
            <a:spLocks noGrp="1"/>
          </p:cNvSpPr>
          <p:nvPr>
            <p:ph type="title"/>
          </p:nvPr>
        </p:nvSpPr>
        <p:spPr/>
        <p:txBody>
          <a:bodyPr/>
          <a:lstStyle/>
          <a:p>
            <a:r>
              <a:rPr lang="pl-PL" dirty="0"/>
              <a:t>ADMINISTRATIVE DECISION</a:t>
            </a:r>
            <a:endParaRPr lang="en-GB" dirty="0"/>
          </a:p>
        </p:txBody>
      </p:sp>
      <p:sp>
        <p:nvSpPr>
          <p:cNvPr id="3" name="Symbol zastępczy zawartości 2">
            <a:extLst>
              <a:ext uri="{FF2B5EF4-FFF2-40B4-BE49-F238E27FC236}">
                <a16:creationId xmlns:a16="http://schemas.microsoft.com/office/drawing/2014/main" id="{BAEA1D38-C580-DF63-8BEC-857332A3D5A8}"/>
              </a:ext>
            </a:extLst>
          </p:cNvPr>
          <p:cNvSpPr>
            <a:spLocks noGrp="1"/>
          </p:cNvSpPr>
          <p:nvPr>
            <p:ph idx="1"/>
          </p:nvPr>
        </p:nvSpPr>
        <p:spPr/>
        <p:txBody>
          <a:bodyPr>
            <a:normAutofit/>
          </a:bodyPr>
          <a:lstStyle/>
          <a:p>
            <a:pPr algn="just"/>
            <a:r>
              <a:rPr lang="en-US" dirty="0"/>
              <a:t>AN INDIVIDUAL ACT IN THE FORM OF AN ADMINISTRATIVE DECISION IS ISSUED ON THE</a:t>
            </a:r>
            <a:r>
              <a:rPr lang="pl-PL" dirty="0"/>
              <a:t> </a:t>
            </a:r>
            <a:r>
              <a:rPr lang="en-US" dirty="0"/>
              <a:t>BASIS OF THE PROVISIONS OF THE ACT OF 14 JUNE 1960 - THE CODE OF ADMINISTRATIVE</a:t>
            </a:r>
            <a:r>
              <a:rPr lang="pl-PL" dirty="0"/>
              <a:t> </a:t>
            </a:r>
            <a:r>
              <a:rPr lang="en-US" dirty="0"/>
              <a:t>PROCEDURE</a:t>
            </a:r>
            <a:r>
              <a:rPr lang="pl-PL" dirty="0"/>
              <a:t>;</a:t>
            </a:r>
          </a:p>
          <a:p>
            <a:pPr algn="just"/>
            <a:r>
              <a:rPr lang="pl-PL" dirty="0"/>
              <a:t>I</a:t>
            </a:r>
            <a:r>
              <a:rPr lang="en-US" dirty="0"/>
              <a:t>NDIVIDUAL</a:t>
            </a:r>
            <a:r>
              <a:rPr lang="pl-PL" dirty="0"/>
              <a:t> </a:t>
            </a:r>
            <a:r>
              <a:rPr lang="en-US" dirty="0"/>
              <a:t>ACTS REGULATE A CERTAIN LEGAL SITUATION, SUCH AS PERMISSION TO USE ENVIRONMENTAL</a:t>
            </a:r>
            <a:r>
              <a:rPr lang="pl-PL" dirty="0"/>
              <a:t> </a:t>
            </a:r>
            <a:r>
              <a:rPr lang="en-US" dirty="0"/>
              <a:t>RESOURCES, OR IMPOSE AN OBLIGATION OR GRANT INDIVIDUAL ENTITLEMENT TO A</a:t>
            </a:r>
            <a:r>
              <a:rPr lang="pl-PL" dirty="0"/>
              <a:t> </a:t>
            </a:r>
            <a:r>
              <a:rPr lang="en-US" dirty="0"/>
              <a:t>DESIGNATED PERSON.</a:t>
            </a:r>
            <a:endParaRPr lang="en-GB" dirty="0"/>
          </a:p>
        </p:txBody>
      </p:sp>
    </p:spTree>
    <p:extLst>
      <p:ext uri="{BB962C8B-B14F-4D97-AF65-F5344CB8AC3E}">
        <p14:creationId xmlns:p14="http://schemas.microsoft.com/office/powerpoint/2010/main" val="1173351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2DD7E7C-2C47-F22C-5283-254EE57A78A4}"/>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2443B29A-9476-333E-5559-CDE620837330}"/>
              </a:ext>
            </a:extLst>
          </p:cNvPr>
          <p:cNvSpPr>
            <a:spLocks noGrp="1"/>
          </p:cNvSpPr>
          <p:nvPr>
            <p:ph idx="1"/>
          </p:nvPr>
        </p:nvSpPr>
        <p:spPr/>
        <p:txBody>
          <a:bodyPr>
            <a:normAutofit lnSpcReduction="10000"/>
          </a:bodyPr>
          <a:lstStyle/>
          <a:p>
            <a:pPr algn="just"/>
            <a:r>
              <a:rPr lang="en-US" dirty="0"/>
              <a:t>AN ADMINISTRATIVE ACT IN THE STRICT SENSE IS AN EXTERNAL LEGAL</a:t>
            </a:r>
            <a:r>
              <a:rPr lang="pl-PL" dirty="0"/>
              <a:t> </a:t>
            </a:r>
            <a:r>
              <a:rPr lang="en-US" dirty="0"/>
              <a:t>ACT REGULATING INDIVIDUAL OBLIGATIONS AND RIGHTS OF A SPECIFIC ADDRESSEE, ISSUED</a:t>
            </a:r>
            <a:r>
              <a:rPr lang="pl-PL" dirty="0"/>
              <a:t> </a:t>
            </a:r>
            <a:r>
              <a:rPr lang="en-US" dirty="0"/>
              <a:t>BY A COMPETENT BODY ON THE BASIS OF ADMINISTRATIVE LAW</a:t>
            </a:r>
            <a:r>
              <a:rPr lang="pl-PL" dirty="0"/>
              <a:t>;</a:t>
            </a:r>
          </a:p>
          <a:p>
            <a:pPr algn="just"/>
            <a:r>
              <a:rPr lang="pl-PL" dirty="0"/>
              <a:t>T</a:t>
            </a:r>
            <a:r>
              <a:rPr lang="en-US" dirty="0"/>
              <a:t>HE INDIVIDUAL ADMINISTRATIVE</a:t>
            </a:r>
            <a:r>
              <a:rPr lang="pl-PL" dirty="0"/>
              <a:t> </a:t>
            </a:r>
            <a:r>
              <a:rPr lang="en-US" dirty="0"/>
              <a:t>ACT SERVES TO PROTECT THE PUBLIC INTEREST AS WELL AS INDIVIDUAL RIGHTS</a:t>
            </a:r>
            <a:r>
              <a:rPr lang="pl-PL" dirty="0"/>
              <a:t>;</a:t>
            </a:r>
          </a:p>
          <a:p>
            <a:pPr algn="just"/>
            <a:r>
              <a:rPr lang="pl-PL" dirty="0"/>
              <a:t>A</a:t>
            </a:r>
            <a:r>
              <a:rPr lang="en-US" dirty="0"/>
              <a:t>N</a:t>
            </a:r>
            <a:r>
              <a:rPr lang="pl-PL" dirty="0"/>
              <a:t> </a:t>
            </a:r>
            <a:r>
              <a:rPr lang="en-US" dirty="0"/>
              <a:t>ADMINISTRATIVE DECISION IS A DECLARATION OF WILL OF AN ADMINISTRATIVE AUTHORITY THAT</a:t>
            </a:r>
            <a:r>
              <a:rPr lang="pl-PL" dirty="0"/>
              <a:t> </a:t>
            </a:r>
            <a:r>
              <a:rPr lang="en-US" dirty="0"/>
              <a:t>HAS LEGAL EFFECTS IN THE SPHERE OF THE ADMINISTRATIVE / LEGAL RELATIONSHIP (THE FORMATION,</a:t>
            </a:r>
            <a:r>
              <a:rPr lang="pl-PL" dirty="0"/>
              <a:t> </a:t>
            </a:r>
            <a:r>
              <a:rPr lang="en-US" dirty="0"/>
              <a:t>CHANGE OR EXPIRATION OF THIS RELATIONSHIP)</a:t>
            </a:r>
            <a:r>
              <a:rPr lang="pl-PL" dirty="0"/>
              <a:t>;</a:t>
            </a:r>
          </a:p>
        </p:txBody>
      </p:sp>
    </p:spTree>
    <p:extLst>
      <p:ext uri="{BB962C8B-B14F-4D97-AF65-F5344CB8AC3E}">
        <p14:creationId xmlns:p14="http://schemas.microsoft.com/office/powerpoint/2010/main" val="2217428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8BB0C7-5A56-2102-7DE0-F7011ADB1ED2}"/>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FA6C9415-1535-6BFB-4306-E0F9612D13B9}"/>
              </a:ext>
            </a:extLst>
          </p:cNvPr>
          <p:cNvSpPr>
            <a:spLocks noGrp="1"/>
          </p:cNvSpPr>
          <p:nvPr>
            <p:ph idx="1"/>
          </p:nvPr>
        </p:nvSpPr>
        <p:spPr/>
        <p:txBody>
          <a:bodyPr>
            <a:normAutofit fontScale="92500" lnSpcReduction="20000"/>
          </a:bodyPr>
          <a:lstStyle/>
          <a:p>
            <a:pPr algn="just"/>
            <a:r>
              <a:rPr lang="en-US" dirty="0"/>
              <a:t>ONE CANNOT PRESUME THE USE OF IMPERIOUS AND UNILATERAL FORM OF ACTION, WHICH IS AN ADMINISTRATIVE DECISION, ONLY FROM THE CIRCUMSTANCES OF THE CASE OR FROM THE PROVISION ITSELF;</a:t>
            </a:r>
          </a:p>
          <a:p>
            <a:pPr algn="just"/>
            <a:r>
              <a:rPr lang="en-US" dirty="0"/>
              <a:t>THE BASIS FOR ITS ISSUE SHOULD BE DERIVED FROM THE GENERALLY APPLICABLE PROVISIONS OF SUBSTANTIVE LAW; </a:t>
            </a:r>
          </a:p>
          <a:p>
            <a:pPr algn="just"/>
            <a:r>
              <a:rPr lang="en-US" dirty="0"/>
              <a:t>THE ADMINISTRATIVE DECISION MUST BE DISTINGUISHED FROM THE CERTIFICATE; THE DECISION IS AN ACT OF APPLYING THE LAW, AN ACT OF WILL, A LEGAL ACT THAT DIRECTLY AIMS TO PRODUCE LEGAL EFFECTS;</a:t>
            </a:r>
          </a:p>
          <a:p>
            <a:pPr algn="just"/>
            <a:r>
              <a:rPr lang="en-US" dirty="0"/>
              <a:t>THE CERTIFICATE IS, HOWEVER, ONLY A FACTUAL ACT, AN ACT OF KNOWLEDGE THAT CAN PRODUCE LEGAL EFFECTS, BUT THIS IS NOT ITS MAIN PURPOSE.</a:t>
            </a:r>
          </a:p>
        </p:txBody>
      </p:sp>
    </p:spTree>
    <p:extLst>
      <p:ext uri="{BB962C8B-B14F-4D97-AF65-F5344CB8AC3E}">
        <p14:creationId xmlns:p14="http://schemas.microsoft.com/office/powerpoint/2010/main" val="3397362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47F1CB1-CE2C-FA7A-6288-6164BAA2FFEC}"/>
              </a:ext>
            </a:extLst>
          </p:cNvPr>
          <p:cNvSpPr>
            <a:spLocks noGrp="1"/>
          </p:cNvSpPr>
          <p:nvPr>
            <p:ph type="title"/>
          </p:nvPr>
        </p:nvSpPr>
        <p:spPr/>
        <p:txBody>
          <a:bodyPr/>
          <a:lstStyle/>
          <a:p>
            <a:r>
              <a:rPr lang="pl-PL" dirty="0"/>
              <a:t>THE CODE OF ADMINISTRATIVE PROCEDURE (POLAND)</a:t>
            </a:r>
            <a:endParaRPr lang="en-GB" dirty="0"/>
          </a:p>
        </p:txBody>
      </p:sp>
      <p:sp>
        <p:nvSpPr>
          <p:cNvPr id="3" name="Symbol zastępczy zawartości 2">
            <a:extLst>
              <a:ext uri="{FF2B5EF4-FFF2-40B4-BE49-F238E27FC236}">
                <a16:creationId xmlns:a16="http://schemas.microsoft.com/office/drawing/2014/main" id="{99BF35C2-AB87-43CF-58EF-E28D481744A4}"/>
              </a:ext>
            </a:extLst>
          </p:cNvPr>
          <p:cNvSpPr>
            <a:spLocks noGrp="1"/>
          </p:cNvSpPr>
          <p:nvPr>
            <p:ph idx="1"/>
          </p:nvPr>
        </p:nvSpPr>
        <p:spPr/>
        <p:txBody>
          <a:bodyPr>
            <a:normAutofit fontScale="85000" lnSpcReduction="20000"/>
          </a:bodyPr>
          <a:lstStyle/>
          <a:p>
            <a:pPr marL="0" indent="0" algn="just">
              <a:buNone/>
            </a:pPr>
            <a:r>
              <a:rPr lang="en-US" b="1" dirty="0"/>
              <a:t>Article 104.</a:t>
            </a:r>
          </a:p>
          <a:p>
            <a:pPr marL="0" indent="0" algn="just">
              <a:buNone/>
            </a:pPr>
            <a:r>
              <a:rPr lang="en-US" dirty="0"/>
              <a:t>§ 1. Unless the provisions of the Code provide otherwise, a public administration body shall settle a case by the issue of a decision,.</a:t>
            </a:r>
          </a:p>
          <a:p>
            <a:pPr marL="0" indent="0" algn="just">
              <a:buNone/>
            </a:pPr>
            <a:r>
              <a:rPr lang="en-US" dirty="0"/>
              <a:t>§ 2. Decisions shall settle a case in its essential aspect either totally or partially or close the case at that instance by some other means.</a:t>
            </a:r>
            <a:endParaRPr lang="pl-PL" dirty="0"/>
          </a:p>
          <a:p>
            <a:pPr marL="0" indent="0" algn="just">
              <a:buNone/>
            </a:pPr>
            <a:endParaRPr lang="en-US" dirty="0"/>
          </a:p>
          <a:p>
            <a:pPr marL="0" indent="0" algn="just">
              <a:buNone/>
            </a:pPr>
            <a:r>
              <a:rPr lang="en-US" b="1" dirty="0"/>
              <a:t>Article 105.</a:t>
            </a:r>
          </a:p>
          <a:p>
            <a:pPr marL="0" indent="0" algn="just">
              <a:buNone/>
            </a:pPr>
            <a:r>
              <a:rPr lang="en-US" dirty="0"/>
              <a:t>§ 1. Where proceedings have become redundant for whatever reason the public administration body shall issue a decision cancelling the proceedings.</a:t>
            </a:r>
          </a:p>
          <a:p>
            <a:pPr marL="0" indent="0" algn="just">
              <a:buNone/>
            </a:pPr>
            <a:r>
              <a:rPr lang="en-US" dirty="0"/>
              <a:t>§ 2. The public administration body may cancel proceedings if requested to do so by the party at whose demand the proceedings were commenced, and such request is not contested by any other party and is not contrary to the public interest.</a:t>
            </a:r>
            <a:endParaRPr lang="en-GB" dirty="0"/>
          </a:p>
        </p:txBody>
      </p:sp>
    </p:spTree>
    <p:extLst>
      <p:ext uri="{BB962C8B-B14F-4D97-AF65-F5344CB8AC3E}">
        <p14:creationId xmlns:p14="http://schemas.microsoft.com/office/powerpoint/2010/main" val="3717972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CCFCF5-107F-E904-1DEE-74A1BA7C141A}"/>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A6416796-4C26-2C83-A51A-F9EB0CFF8439}"/>
              </a:ext>
            </a:extLst>
          </p:cNvPr>
          <p:cNvSpPr>
            <a:spLocks noGrp="1"/>
          </p:cNvSpPr>
          <p:nvPr>
            <p:ph idx="1"/>
          </p:nvPr>
        </p:nvSpPr>
        <p:spPr/>
        <p:txBody>
          <a:bodyPr>
            <a:normAutofit fontScale="70000" lnSpcReduction="20000"/>
          </a:bodyPr>
          <a:lstStyle/>
          <a:p>
            <a:pPr marL="0" indent="0" algn="just">
              <a:buNone/>
            </a:pPr>
            <a:r>
              <a:rPr lang="en-US" b="1" dirty="0"/>
              <a:t>Article 106.</a:t>
            </a:r>
          </a:p>
          <a:p>
            <a:pPr marL="0" indent="0" algn="just">
              <a:buNone/>
            </a:pPr>
            <a:r>
              <a:rPr lang="en-US" dirty="0"/>
              <a:t>§ 1. If a provision of law makes the issue of a decision </a:t>
            </a:r>
            <a:r>
              <a:rPr lang="en-US" dirty="0" err="1"/>
              <a:t>dependant</a:t>
            </a:r>
            <a:r>
              <a:rPr lang="en-US" dirty="0"/>
              <a:t> on a position being taken by another body (i.e. expressing an opinion or consent or expressing a position in some other form) then the decision shall be issued once the position has been taken by that body.</a:t>
            </a:r>
          </a:p>
          <a:p>
            <a:pPr marL="0" indent="0" algn="just">
              <a:buNone/>
            </a:pPr>
            <a:r>
              <a:rPr lang="en-US" dirty="0"/>
              <a:t>§ 2. Any body conducting proceedings that asks another body to adopt a position shall inform the party that this has taken place.</a:t>
            </a:r>
          </a:p>
          <a:p>
            <a:pPr marL="0" indent="0" algn="just">
              <a:buNone/>
            </a:pPr>
            <a:r>
              <a:rPr lang="en-US" dirty="0"/>
              <a:t>§ 3. A body that has been asked to adopt a position shall do so without delay and no later than two weeks of a demand being served, unless the terms of law provide otherwise.</a:t>
            </a:r>
          </a:p>
          <a:p>
            <a:pPr marL="0" indent="0" algn="just">
              <a:buNone/>
            </a:pPr>
            <a:r>
              <a:rPr lang="en-US" dirty="0"/>
              <a:t>§ 4. A body that has been asked to adopt a position may carry out an evidentiary process where necessary.</a:t>
            </a:r>
          </a:p>
          <a:p>
            <a:pPr marL="0" indent="0" algn="just">
              <a:buNone/>
            </a:pPr>
            <a:r>
              <a:rPr lang="en-US" dirty="0"/>
              <a:t>§ 5. A body shall make its position known by means of a ruling and an interlocutory objection can be made against that ruling.</a:t>
            </a:r>
          </a:p>
          <a:p>
            <a:pPr marL="0" indent="0" algn="just">
              <a:buNone/>
            </a:pPr>
            <a:r>
              <a:rPr lang="en-US" dirty="0"/>
              <a:t>§ 6. If a position is not taken within the deadline referred to in § 3 then arts. 36-38 shall apply accordingly.</a:t>
            </a:r>
            <a:endParaRPr lang="en-GB" dirty="0"/>
          </a:p>
        </p:txBody>
      </p:sp>
    </p:spTree>
    <p:extLst>
      <p:ext uri="{BB962C8B-B14F-4D97-AF65-F5344CB8AC3E}">
        <p14:creationId xmlns:p14="http://schemas.microsoft.com/office/powerpoint/2010/main" val="672412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5C2E5AA-ABD1-345F-DDA7-67D39C848073}"/>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605D66D1-D0A8-A5B3-C34D-3D7204957911}"/>
              </a:ext>
            </a:extLst>
          </p:cNvPr>
          <p:cNvSpPr>
            <a:spLocks noGrp="1"/>
          </p:cNvSpPr>
          <p:nvPr>
            <p:ph idx="1"/>
          </p:nvPr>
        </p:nvSpPr>
        <p:spPr/>
        <p:txBody>
          <a:bodyPr>
            <a:normAutofit fontScale="62500" lnSpcReduction="20000"/>
          </a:bodyPr>
          <a:lstStyle/>
          <a:p>
            <a:pPr marL="0" indent="0" algn="just">
              <a:buNone/>
            </a:pPr>
            <a:r>
              <a:rPr lang="en-US" b="1" dirty="0"/>
              <a:t>Article 107.</a:t>
            </a:r>
          </a:p>
          <a:p>
            <a:pPr marL="0" indent="0" algn="just">
              <a:buNone/>
            </a:pPr>
            <a:r>
              <a:rPr lang="en-US" dirty="0"/>
              <a:t>§ 1. A decision should contain: the name of the public administration body, the date of issue, the name(s) of the party or parties, the legal authority referred to, a ruling, a factual and legal justification, an advisory notice as to whether and how an appeal may be brought and the signature, name and position of the person </a:t>
            </a:r>
            <a:r>
              <a:rPr lang="en-US" dirty="0" err="1"/>
              <a:t>authorised</a:t>
            </a:r>
            <a:r>
              <a:rPr lang="en-US" dirty="0"/>
              <a:t> to issue the decision. Any decision which may be challenged by a petition to the civil court or a complaint to the administrative court should contain an advisory notice that such a petition or complaint may be brought.</a:t>
            </a:r>
          </a:p>
          <a:p>
            <a:pPr marL="0" indent="0" algn="just">
              <a:buNone/>
            </a:pPr>
            <a:r>
              <a:rPr lang="en-US" dirty="0"/>
              <a:t>§ 2. Other regulations may contain other elements which a decision should contain.</a:t>
            </a:r>
          </a:p>
          <a:p>
            <a:pPr marL="0" indent="0" algn="just">
              <a:buNone/>
            </a:pPr>
            <a:r>
              <a:rPr lang="en-US" dirty="0"/>
              <a:t>§ 3. The factual justification of the decision should contain the facts that the body regards as proven, the evidence relied upon and the reasons for which other evidence has been treated as not authentic and without probative force. The legal justification should contain the legal authority for the decision with reference to the relevant law.</a:t>
            </a:r>
          </a:p>
          <a:p>
            <a:pPr marL="0" indent="0" algn="just">
              <a:buNone/>
            </a:pPr>
            <a:r>
              <a:rPr lang="en-US" dirty="0"/>
              <a:t>§ 4. If the decision fully reflects the demands of the party then there is no need to provide a justification for the decision, but this does not apply to decisions in contentious cases and decisions given on appeal.</a:t>
            </a:r>
          </a:p>
          <a:p>
            <a:pPr marL="0" indent="0" algn="just">
              <a:buNone/>
            </a:pPr>
            <a:r>
              <a:rPr lang="en-US" dirty="0"/>
              <a:t>§ 5. A body can also dispense with a justification of a decision in such cases if under current statutory regulations there is a possibility of dispensing with or limiting the justification because of the interests of State security or public order.</a:t>
            </a:r>
            <a:endParaRPr lang="en-GB" dirty="0"/>
          </a:p>
        </p:txBody>
      </p:sp>
    </p:spTree>
    <p:extLst>
      <p:ext uri="{BB962C8B-B14F-4D97-AF65-F5344CB8AC3E}">
        <p14:creationId xmlns:p14="http://schemas.microsoft.com/office/powerpoint/2010/main" val="1190637046"/>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1543</Words>
  <Application>Microsoft Office PowerPoint</Application>
  <PresentationFormat>Panoramiczny</PresentationFormat>
  <Paragraphs>62</Paragraphs>
  <Slides>12</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12</vt:i4>
      </vt:variant>
    </vt:vector>
  </HeadingPairs>
  <TitlesOfParts>
    <vt:vector size="16" baseType="lpstr">
      <vt:lpstr>Aptos</vt:lpstr>
      <vt:lpstr>Aptos Display</vt:lpstr>
      <vt:lpstr>Arial</vt:lpstr>
      <vt:lpstr>Motyw pakietu Office</vt:lpstr>
      <vt:lpstr>ADMINISTRATIVE DECISION</vt:lpstr>
      <vt:lpstr>ADMINISTRATIVE ACT – DEFINITION </vt:lpstr>
      <vt:lpstr>Prezentacja programu PowerPoint</vt:lpstr>
      <vt:lpstr>ADMINISTRATIVE DECISION</vt:lpstr>
      <vt:lpstr>Prezentacja programu PowerPoint</vt:lpstr>
      <vt:lpstr>Prezentacja programu PowerPoint</vt:lpstr>
      <vt:lpstr>THE CODE OF ADMINISTRATIVE PROCEDURE (POLAND)</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Karina Pilarz</dc:creator>
  <cp:lastModifiedBy>Karina Pilarz</cp:lastModifiedBy>
  <cp:revision>1</cp:revision>
  <dcterms:created xsi:type="dcterms:W3CDTF">2024-11-14T13:13:29Z</dcterms:created>
  <dcterms:modified xsi:type="dcterms:W3CDTF">2024-11-14T13:33:16Z</dcterms:modified>
</cp:coreProperties>
</file>