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5" d="100"/>
          <a:sy n="75" d="100"/>
        </p:scale>
        <p:origin x="90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76583C-92DD-F772-1C24-1F2D2C1310DD}"/>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GB"/>
          </a:p>
        </p:txBody>
      </p:sp>
      <p:sp>
        <p:nvSpPr>
          <p:cNvPr id="3" name="Podtytuł 2">
            <a:extLst>
              <a:ext uri="{FF2B5EF4-FFF2-40B4-BE49-F238E27FC236}">
                <a16:creationId xmlns:a16="http://schemas.microsoft.com/office/drawing/2014/main" id="{17BBE494-7EF0-3B8E-D76F-460B02CC8E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a:p>
        </p:txBody>
      </p:sp>
      <p:sp>
        <p:nvSpPr>
          <p:cNvPr id="4" name="Symbol zastępczy daty 3">
            <a:extLst>
              <a:ext uri="{FF2B5EF4-FFF2-40B4-BE49-F238E27FC236}">
                <a16:creationId xmlns:a16="http://schemas.microsoft.com/office/drawing/2014/main" id="{5479D14D-6585-9DD0-EF11-96BA29AC39EC}"/>
              </a:ext>
            </a:extLst>
          </p:cNvPr>
          <p:cNvSpPr>
            <a:spLocks noGrp="1"/>
          </p:cNvSpPr>
          <p:nvPr>
            <p:ph type="dt" sz="half" idx="10"/>
          </p:nvPr>
        </p:nvSpPr>
        <p:spPr/>
        <p:txBody>
          <a:bodyPr/>
          <a:lstStyle/>
          <a:p>
            <a:fld id="{B6EBCDF1-125B-4F52-993E-15B5FB71A3EE}" type="datetimeFigureOut">
              <a:rPr lang="en-GB" smtClean="0"/>
              <a:t>21/11/2024</a:t>
            </a:fld>
            <a:endParaRPr lang="en-GB"/>
          </a:p>
        </p:txBody>
      </p:sp>
      <p:sp>
        <p:nvSpPr>
          <p:cNvPr id="5" name="Symbol zastępczy stopki 4">
            <a:extLst>
              <a:ext uri="{FF2B5EF4-FFF2-40B4-BE49-F238E27FC236}">
                <a16:creationId xmlns:a16="http://schemas.microsoft.com/office/drawing/2014/main" id="{AE0EAC56-CEDD-767A-3225-C563D97413D6}"/>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9A7DE3DD-C385-8522-BD12-DC9209A8A793}"/>
              </a:ext>
            </a:extLst>
          </p:cNvPr>
          <p:cNvSpPr>
            <a:spLocks noGrp="1"/>
          </p:cNvSpPr>
          <p:nvPr>
            <p:ph type="sldNum" sz="quarter" idx="12"/>
          </p:nvPr>
        </p:nvSpPr>
        <p:spPr/>
        <p:txBody>
          <a:bodyPr/>
          <a:lstStyle/>
          <a:p>
            <a:fld id="{0CAA235B-38A5-42A8-82CE-51AA6909AB5E}" type="slidenum">
              <a:rPr lang="en-GB" smtClean="0"/>
              <a:t>‹#›</a:t>
            </a:fld>
            <a:endParaRPr lang="en-GB"/>
          </a:p>
        </p:txBody>
      </p:sp>
    </p:spTree>
    <p:extLst>
      <p:ext uri="{BB962C8B-B14F-4D97-AF65-F5344CB8AC3E}">
        <p14:creationId xmlns:p14="http://schemas.microsoft.com/office/powerpoint/2010/main" val="4066964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6BFE19-6AF7-37A8-396C-5C296887AE61}"/>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41EAE096-8006-E829-636B-49763D65C813}"/>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E5975FCE-A3E6-DC6F-8CE8-64448A42835D}"/>
              </a:ext>
            </a:extLst>
          </p:cNvPr>
          <p:cNvSpPr>
            <a:spLocks noGrp="1"/>
          </p:cNvSpPr>
          <p:nvPr>
            <p:ph type="dt" sz="half" idx="10"/>
          </p:nvPr>
        </p:nvSpPr>
        <p:spPr/>
        <p:txBody>
          <a:bodyPr/>
          <a:lstStyle/>
          <a:p>
            <a:fld id="{B6EBCDF1-125B-4F52-993E-15B5FB71A3EE}" type="datetimeFigureOut">
              <a:rPr lang="en-GB" smtClean="0"/>
              <a:t>21/11/2024</a:t>
            </a:fld>
            <a:endParaRPr lang="en-GB"/>
          </a:p>
        </p:txBody>
      </p:sp>
      <p:sp>
        <p:nvSpPr>
          <p:cNvPr id="5" name="Symbol zastępczy stopki 4">
            <a:extLst>
              <a:ext uri="{FF2B5EF4-FFF2-40B4-BE49-F238E27FC236}">
                <a16:creationId xmlns:a16="http://schemas.microsoft.com/office/drawing/2014/main" id="{AF15D995-2D85-6394-CF14-352FF8D61F13}"/>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2AF52150-E15E-DC5C-57ED-41E53323CDDF}"/>
              </a:ext>
            </a:extLst>
          </p:cNvPr>
          <p:cNvSpPr>
            <a:spLocks noGrp="1"/>
          </p:cNvSpPr>
          <p:nvPr>
            <p:ph type="sldNum" sz="quarter" idx="12"/>
          </p:nvPr>
        </p:nvSpPr>
        <p:spPr/>
        <p:txBody>
          <a:bodyPr/>
          <a:lstStyle/>
          <a:p>
            <a:fld id="{0CAA235B-38A5-42A8-82CE-51AA6909AB5E}" type="slidenum">
              <a:rPr lang="en-GB" smtClean="0"/>
              <a:t>‹#›</a:t>
            </a:fld>
            <a:endParaRPr lang="en-GB"/>
          </a:p>
        </p:txBody>
      </p:sp>
    </p:spTree>
    <p:extLst>
      <p:ext uri="{BB962C8B-B14F-4D97-AF65-F5344CB8AC3E}">
        <p14:creationId xmlns:p14="http://schemas.microsoft.com/office/powerpoint/2010/main" val="3827323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B8218F01-55DE-27C4-FE6E-C8D472FE8B9C}"/>
              </a:ext>
            </a:extLst>
          </p:cNvPr>
          <p:cNvSpPr>
            <a:spLocks noGrp="1"/>
          </p:cNvSpPr>
          <p:nvPr>
            <p:ph type="title" orient="vert"/>
          </p:nvPr>
        </p:nvSpPr>
        <p:spPr>
          <a:xfrm>
            <a:off x="8724900" y="365125"/>
            <a:ext cx="2628900" cy="5811838"/>
          </a:xfrm>
        </p:spPr>
        <p:txBody>
          <a:bodyPr vert="eaVert"/>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343B0C74-F513-2FA8-065A-F555028B51B9}"/>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37A497C3-FC44-EF0A-5E4D-6EC47BFAE9FE}"/>
              </a:ext>
            </a:extLst>
          </p:cNvPr>
          <p:cNvSpPr>
            <a:spLocks noGrp="1"/>
          </p:cNvSpPr>
          <p:nvPr>
            <p:ph type="dt" sz="half" idx="10"/>
          </p:nvPr>
        </p:nvSpPr>
        <p:spPr/>
        <p:txBody>
          <a:bodyPr/>
          <a:lstStyle/>
          <a:p>
            <a:fld id="{B6EBCDF1-125B-4F52-993E-15B5FB71A3EE}" type="datetimeFigureOut">
              <a:rPr lang="en-GB" smtClean="0"/>
              <a:t>21/11/2024</a:t>
            </a:fld>
            <a:endParaRPr lang="en-GB"/>
          </a:p>
        </p:txBody>
      </p:sp>
      <p:sp>
        <p:nvSpPr>
          <p:cNvPr id="5" name="Symbol zastępczy stopki 4">
            <a:extLst>
              <a:ext uri="{FF2B5EF4-FFF2-40B4-BE49-F238E27FC236}">
                <a16:creationId xmlns:a16="http://schemas.microsoft.com/office/drawing/2014/main" id="{6F49BD0F-D4BB-1928-E0C5-3E20750460A3}"/>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CC70C7E7-1285-117B-C9E7-6A594CB579E7}"/>
              </a:ext>
            </a:extLst>
          </p:cNvPr>
          <p:cNvSpPr>
            <a:spLocks noGrp="1"/>
          </p:cNvSpPr>
          <p:nvPr>
            <p:ph type="sldNum" sz="quarter" idx="12"/>
          </p:nvPr>
        </p:nvSpPr>
        <p:spPr/>
        <p:txBody>
          <a:bodyPr/>
          <a:lstStyle/>
          <a:p>
            <a:fld id="{0CAA235B-38A5-42A8-82CE-51AA6909AB5E}" type="slidenum">
              <a:rPr lang="en-GB" smtClean="0"/>
              <a:t>‹#›</a:t>
            </a:fld>
            <a:endParaRPr lang="en-GB"/>
          </a:p>
        </p:txBody>
      </p:sp>
    </p:spTree>
    <p:extLst>
      <p:ext uri="{BB962C8B-B14F-4D97-AF65-F5344CB8AC3E}">
        <p14:creationId xmlns:p14="http://schemas.microsoft.com/office/powerpoint/2010/main" val="1673837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6BE7C2-2C07-F66A-4F7D-63D7645E99C3}"/>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23AD0FF2-572F-C9FC-8166-8A3A448B4EC8}"/>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48130A38-DABF-8DAF-360E-8A9E066EF41D}"/>
              </a:ext>
            </a:extLst>
          </p:cNvPr>
          <p:cNvSpPr>
            <a:spLocks noGrp="1"/>
          </p:cNvSpPr>
          <p:nvPr>
            <p:ph type="dt" sz="half" idx="10"/>
          </p:nvPr>
        </p:nvSpPr>
        <p:spPr/>
        <p:txBody>
          <a:bodyPr/>
          <a:lstStyle/>
          <a:p>
            <a:fld id="{B6EBCDF1-125B-4F52-993E-15B5FB71A3EE}" type="datetimeFigureOut">
              <a:rPr lang="en-GB" smtClean="0"/>
              <a:t>21/11/2024</a:t>
            </a:fld>
            <a:endParaRPr lang="en-GB"/>
          </a:p>
        </p:txBody>
      </p:sp>
      <p:sp>
        <p:nvSpPr>
          <p:cNvPr id="5" name="Symbol zastępczy stopki 4">
            <a:extLst>
              <a:ext uri="{FF2B5EF4-FFF2-40B4-BE49-F238E27FC236}">
                <a16:creationId xmlns:a16="http://schemas.microsoft.com/office/drawing/2014/main" id="{C9676FFF-0344-EC0D-39F1-50AC7D5F8578}"/>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E4311B59-625E-DD78-DB6E-8E96A65B5144}"/>
              </a:ext>
            </a:extLst>
          </p:cNvPr>
          <p:cNvSpPr>
            <a:spLocks noGrp="1"/>
          </p:cNvSpPr>
          <p:nvPr>
            <p:ph type="sldNum" sz="quarter" idx="12"/>
          </p:nvPr>
        </p:nvSpPr>
        <p:spPr/>
        <p:txBody>
          <a:bodyPr/>
          <a:lstStyle/>
          <a:p>
            <a:fld id="{0CAA235B-38A5-42A8-82CE-51AA6909AB5E}" type="slidenum">
              <a:rPr lang="en-GB" smtClean="0"/>
              <a:t>‹#›</a:t>
            </a:fld>
            <a:endParaRPr lang="en-GB"/>
          </a:p>
        </p:txBody>
      </p:sp>
    </p:spTree>
    <p:extLst>
      <p:ext uri="{BB962C8B-B14F-4D97-AF65-F5344CB8AC3E}">
        <p14:creationId xmlns:p14="http://schemas.microsoft.com/office/powerpoint/2010/main" val="1790045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BE0285-373A-05EA-C98E-581762E3C5C1}"/>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GB"/>
          </a:p>
        </p:txBody>
      </p:sp>
      <p:sp>
        <p:nvSpPr>
          <p:cNvPr id="3" name="Symbol zastępczy tekstu 2">
            <a:extLst>
              <a:ext uri="{FF2B5EF4-FFF2-40B4-BE49-F238E27FC236}">
                <a16:creationId xmlns:a16="http://schemas.microsoft.com/office/drawing/2014/main" id="{E09E36FC-6BA2-0B33-DB8C-C3067D39E03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F4036560-83DC-DD7C-66BF-7D324BC375C4}"/>
              </a:ext>
            </a:extLst>
          </p:cNvPr>
          <p:cNvSpPr>
            <a:spLocks noGrp="1"/>
          </p:cNvSpPr>
          <p:nvPr>
            <p:ph type="dt" sz="half" idx="10"/>
          </p:nvPr>
        </p:nvSpPr>
        <p:spPr/>
        <p:txBody>
          <a:bodyPr/>
          <a:lstStyle/>
          <a:p>
            <a:fld id="{B6EBCDF1-125B-4F52-993E-15B5FB71A3EE}" type="datetimeFigureOut">
              <a:rPr lang="en-GB" smtClean="0"/>
              <a:t>21/11/2024</a:t>
            </a:fld>
            <a:endParaRPr lang="en-GB"/>
          </a:p>
        </p:txBody>
      </p:sp>
      <p:sp>
        <p:nvSpPr>
          <p:cNvPr id="5" name="Symbol zastępczy stopki 4">
            <a:extLst>
              <a:ext uri="{FF2B5EF4-FFF2-40B4-BE49-F238E27FC236}">
                <a16:creationId xmlns:a16="http://schemas.microsoft.com/office/drawing/2014/main" id="{7D41DDFC-E90B-DE79-6A0F-03C4FF0B65C4}"/>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4CC72BD9-0993-D924-5922-FEAA0DC7D16E}"/>
              </a:ext>
            </a:extLst>
          </p:cNvPr>
          <p:cNvSpPr>
            <a:spLocks noGrp="1"/>
          </p:cNvSpPr>
          <p:nvPr>
            <p:ph type="sldNum" sz="quarter" idx="12"/>
          </p:nvPr>
        </p:nvSpPr>
        <p:spPr/>
        <p:txBody>
          <a:bodyPr/>
          <a:lstStyle/>
          <a:p>
            <a:fld id="{0CAA235B-38A5-42A8-82CE-51AA6909AB5E}" type="slidenum">
              <a:rPr lang="en-GB" smtClean="0"/>
              <a:t>‹#›</a:t>
            </a:fld>
            <a:endParaRPr lang="en-GB"/>
          </a:p>
        </p:txBody>
      </p:sp>
    </p:spTree>
    <p:extLst>
      <p:ext uri="{BB962C8B-B14F-4D97-AF65-F5344CB8AC3E}">
        <p14:creationId xmlns:p14="http://schemas.microsoft.com/office/powerpoint/2010/main" val="902995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E7AEEE-AEFC-740E-EDC2-390D21B7D4AD}"/>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E2694674-0F6B-FE99-3F61-36A6B31C0080}"/>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zawartości 3">
            <a:extLst>
              <a:ext uri="{FF2B5EF4-FFF2-40B4-BE49-F238E27FC236}">
                <a16:creationId xmlns:a16="http://schemas.microsoft.com/office/drawing/2014/main" id="{A8BE47DE-369B-E53F-0F05-8F04BE723417}"/>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daty 4">
            <a:extLst>
              <a:ext uri="{FF2B5EF4-FFF2-40B4-BE49-F238E27FC236}">
                <a16:creationId xmlns:a16="http://schemas.microsoft.com/office/drawing/2014/main" id="{6FDA5DF9-0FD7-3CD1-506A-8ED9DD804745}"/>
              </a:ext>
            </a:extLst>
          </p:cNvPr>
          <p:cNvSpPr>
            <a:spLocks noGrp="1"/>
          </p:cNvSpPr>
          <p:nvPr>
            <p:ph type="dt" sz="half" idx="10"/>
          </p:nvPr>
        </p:nvSpPr>
        <p:spPr/>
        <p:txBody>
          <a:bodyPr/>
          <a:lstStyle/>
          <a:p>
            <a:fld id="{B6EBCDF1-125B-4F52-993E-15B5FB71A3EE}" type="datetimeFigureOut">
              <a:rPr lang="en-GB" smtClean="0"/>
              <a:t>21/11/2024</a:t>
            </a:fld>
            <a:endParaRPr lang="en-GB"/>
          </a:p>
        </p:txBody>
      </p:sp>
      <p:sp>
        <p:nvSpPr>
          <p:cNvPr id="6" name="Symbol zastępczy stopki 5">
            <a:extLst>
              <a:ext uri="{FF2B5EF4-FFF2-40B4-BE49-F238E27FC236}">
                <a16:creationId xmlns:a16="http://schemas.microsoft.com/office/drawing/2014/main" id="{4139F563-6A31-3608-C36B-D880F646E0E5}"/>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0093C7E0-F210-384D-B093-ADC10D22B753}"/>
              </a:ext>
            </a:extLst>
          </p:cNvPr>
          <p:cNvSpPr>
            <a:spLocks noGrp="1"/>
          </p:cNvSpPr>
          <p:nvPr>
            <p:ph type="sldNum" sz="quarter" idx="12"/>
          </p:nvPr>
        </p:nvSpPr>
        <p:spPr/>
        <p:txBody>
          <a:bodyPr/>
          <a:lstStyle/>
          <a:p>
            <a:fld id="{0CAA235B-38A5-42A8-82CE-51AA6909AB5E}" type="slidenum">
              <a:rPr lang="en-GB" smtClean="0"/>
              <a:t>‹#›</a:t>
            </a:fld>
            <a:endParaRPr lang="en-GB"/>
          </a:p>
        </p:txBody>
      </p:sp>
    </p:spTree>
    <p:extLst>
      <p:ext uri="{BB962C8B-B14F-4D97-AF65-F5344CB8AC3E}">
        <p14:creationId xmlns:p14="http://schemas.microsoft.com/office/powerpoint/2010/main" val="624370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DF1A05-7712-A0AC-09AC-5E80540EB7F8}"/>
              </a:ext>
            </a:extLst>
          </p:cNvPr>
          <p:cNvSpPr>
            <a:spLocks noGrp="1"/>
          </p:cNvSpPr>
          <p:nvPr>
            <p:ph type="title"/>
          </p:nvPr>
        </p:nvSpPr>
        <p:spPr>
          <a:xfrm>
            <a:off x="839788" y="365125"/>
            <a:ext cx="10515600" cy="1325563"/>
          </a:xfrm>
        </p:spPr>
        <p:txBody>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31FCA173-DE34-F4DC-52BF-6AB87AC2E8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E0DBE7D2-2A5C-B172-D679-7EA3BEBF96E9}"/>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tekstu 4">
            <a:extLst>
              <a:ext uri="{FF2B5EF4-FFF2-40B4-BE49-F238E27FC236}">
                <a16:creationId xmlns:a16="http://schemas.microsoft.com/office/drawing/2014/main" id="{08866FED-C3CF-5866-C2C6-E352E469D5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A2B8814D-00D8-E6D0-076F-E27CC5F0B4FC}"/>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7" name="Symbol zastępczy daty 6">
            <a:extLst>
              <a:ext uri="{FF2B5EF4-FFF2-40B4-BE49-F238E27FC236}">
                <a16:creationId xmlns:a16="http://schemas.microsoft.com/office/drawing/2014/main" id="{EDC702BA-B89D-02B9-7AAD-C5FF6C2F8188}"/>
              </a:ext>
            </a:extLst>
          </p:cNvPr>
          <p:cNvSpPr>
            <a:spLocks noGrp="1"/>
          </p:cNvSpPr>
          <p:nvPr>
            <p:ph type="dt" sz="half" idx="10"/>
          </p:nvPr>
        </p:nvSpPr>
        <p:spPr/>
        <p:txBody>
          <a:bodyPr/>
          <a:lstStyle/>
          <a:p>
            <a:fld id="{B6EBCDF1-125B-4F52-993E-15B5FB71A3EE}" type="datetimeFigureOut">
              <a:rPr lang="en-GB" smtClean="0"/>
              <a:t>21/11/2024</a:t>
            </a:fld>
            <a:endParaRPr lang="en-GB"/>
          </a:p>
        </p:txBody>
      </p:sp>
      <p:sp>
        <p:nvSpPr>
          <p:cNvPr id="8" name="Symbol zastępczy stopki 7">
            <a:extLst>
              <a:ext uri="{FF2B5EF4-FFF2-40B4-BE49-F238E27FC236}">
                <a16:creationId xmlns:a16="http://schemas.microsoft.com/office/drawing/2014/main" id="{255A5CB5-82C2-7413-85F7-6DF0FE159638}"/>
              </a:ext>
            </a:extLst>
          </p:cNvPr>
          <p:cNvSpPr>
            <a:spLocks noGrp="1"/>
          </p:cNvSpPr>
          <p:nvPr>
            <p:ph type="ftr" sz="quarter" idx="11"/>
          </p:nvPr>
        </p:nvSpPr>
        <p:spPr/>
        <p:txBody>
          <a:bodyPr/>
          <a:lstStyle/>
          <a:p>
            <a:endParaRPr lang="en-GB"/>
          </a:p>
        </p:txBody>
      </p:sp>
      <p:sp>
        <p:nvSpPr>
          <p:cNvPr id="9" name="Symbol zastępczy numeru slajdu 8">
            <a:extLst>
              <a:ext uri="{FF2B5EF4-FFF2-40B4-BE49-F238E27FC236}">
                <a16:creationId xmlns:a16="http://schemas.microsoft.com/office/drawing/2014/main" id="{FC1AABFF-09D9-0247-833B-AD2E9C37E710}"/>
              </a:ext>
            </a:extLst>
          </p:cNvPr>
          <p:cNvSpPr>
            <a:spLocks noGrp="1"/>
          </p:cNvSpPr>
          <p:nvPr>
            <p:ph type="sldNum" sz="quarter" idx="12"/>
          </p:nvPr>
        </p:nvSpPr>
        <p:spPr/>
        <p:txBody>
          <a:bodyPr/>
          <a:lstStyle/>
          <a:p>
            <a:fld id="{0CAA235B-38A5-42A8-82CE-51AA6909AB5E}" type="slidenum">
              <a:rPr lang="en-GB" smtClean="0"/>
              <a:t>‹#›</a:t>
            </a:fld>
            <a:endParaRPr lang="en-GB"/>
          </a:p>
        </p:txBody>
      </p:sp>
    </p:spTree>
    <p:extLst>
      <p:ext uri="{BB962C8B-B14F-4D97-AF65-F5344CB8AC3E}">
        <p14:creationId xmlns:p14="http://schemas.microsoft.com/office/powerpoint/2010/main" val="1177783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0B0A18-67C1-6B65-79B1-05E44332D1A2}"/>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a16="http://schemas.microsoft.com/office/drawing/2014/main" id="{D3627B10-A770-5825-D1A2-2E390278C140}"/>
              </a:ext>
            </a:extLst>
          </p:cNvPr>
          <p:cNvSpPr>
            <a:spLocks noGrp="1"/>
          </p:cNvSpPr>
          <p:nvPr>
            <p:ph type="dt" sz="half" idx="10"/>
          </p:nvPr>
        </p:nvSpPr>
        <p:spPr/>
        <p:txBody>
          <a:bodyPr/>
          <a:lstStyle/>
          <a:p>
            <a:fld id="{B6EBCDF1-125B-4F52-993E-15B5FB71A3EE}" type="datetimeFigureOut">
              <a:rPr lang="en-GB" smtClean="0"/>
              <a:t>21/11/2024</a:t>
            </a:fld>
            <a:endParaRPr lang="en-GB"/>
          </a:p>
        </p:txBody>
      </p:sp>
      <p:sp>
        <p:nvSpPr>
          <p:cNvPr id="4" name="Symbol zastępczy stopki 3">
            <a:extLst>
              <a:ext uri="{FF2B5EF4-FFF2-40B4-BE49-F238E27FC236}">
                <a16:creationId xmlns:a16="http://schemas.microsoft.com/office/drawing/2014/main" id="{5A33FB91-A8BC-4067-3876-38B032863A52}"/>
              </a:ext>
            </a:extLst>
          </p:cNvPr>
          <p:cNvSpPr>
            <a:spLocks noGrp="1"/>
          </p:cNvSpPr>
          <p:nvPr>
            <p:ph type="ftr" sz="quarter" idx="11"/>
          </p:nvPr>
        </p:nvSpPr>
        <p:spPr/>
        <p:txBody>
          <a:bodyPr/>
          <a:lstStyle/>
          <a:p>
            <a:endParaRPr lang="en-GB"/>
          </a:p>
        </p:txBody>
      </p:sp>
      <p:sp>
        <p:nvSpPr>
          <p:cNvPr id="5" name="Symbol zastępczy numeru slajdu 4">
            <a:extLst>
              <a:ext uri="{FF2B5EF4-FFF2-40B4-BE49-F238E27FC236}">
                <a16:creationId xmlns:a16="http://schemas.microsoft.com/office/drawing/2014/main" id="{BBC013A7-8770-9EB9-F80C-D24E0D717C50}"/>
              </a:ext>
            </a:extLst>
          </p:cNvPr>
          <p:cNvSpPr>
            <a:spLocks noGrp="1"/>
          </p:cNvSpPr>
          <p:nvPr>
            <p:ph type="sldNum" sz="quarter" idx="12"/>
          </p:nvPr>
        </p:nvSpPr>
        <p:spPr/>
        <p:txBody>
          <a:bodyPr/>
          <a:lstStyle/>
          <a:p>
            <a:fld id="{0CAA235B-38A5-42A8-82CE-51AA6909AB5E}" type="slidenum">
              <a:rPr lang="en-GB" smtClean="0"/>
              <a:t>‹#›</a:t>
            </a:fld>
            <a:endParaRPr lang="en-GB"/>
          </a:p>
        </p:txBody>
      </p:sp>
    </p:spTree>
    <p:extLst>
      <p:ext uri="{BB962C8B-B14F-4D97-AF65-F5344CB8AC3E}">
        <p14:creationId xmlns:p14="http://schemas.microsoft.com/office/powerpoint/2010/main" val="376595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3AE94673-6F6E-744A-AF55-5F01DB4CED15}"/>
              </a:ext>
            </a:extLst>
          </p:cNvPr>
          <p:cNvSpPr>
            <a:spLocks noGrp="1"/>
          </p:cNvSpPr>
          <p:nvPr>
            <p:ph type="dt" sz="half" idx="10"/>
          </p:nvPr>
        </p:nvSpPr>
        <p:spPr/>
        <p:txBody>
          <a:bodyPr/>
          <a:lstStyle/>
          <a:p>
            <a:fld id="{B6EBCDF1-125B-4F52-993E-15B5FB71A3EE}" type="datetimeFigureOut">
              <a:rPr lang="en-GB" smtClean="0"/>
              <a:t>21/11/2024</a:t>
            </a:fld>
            <a:endParaRPr lang="en-GB"/>
          </a:p>
        </p:txBody>
      </p:sp>
      <p:sp>
        <p:nvSpPr>
          <p:cNvPr id="3" name="Symbol zastępczy stopki 2">
            <a:extLst>
              <a:ext uri="{FF2B5EF4-FFF2-40B4-BE49-F238E27FC236}">
                <a16:creationId xmlns:a16="http://schemas.microsoft.com/office/drawing/2014/main" id="{AD99C712-79FB-A78B-66FB-224B65A35834}"/>
              </a:ext>
            </a:extLst>
          </p:cNvPr>
          <p:cNvSpPr>
            <a:spLocks noGrp="1"/>
          </p:cNvSpPr>
          <p:nvPr>
            <p:ph type="ftr" sz="quarter" idx="11"/>
          </p:nvPr>
        </p:nvSpPr>
        <p:spPr/>
        <p:txBody>
          <a:bodyPr/>
          <a:lstStyle/>
          <a:p>
            <a:endParaRPr lang="en-GB"/>
          </a:p>
        </p:txBody>
      </p:sp>
      <p:sp>
        <p:nvSpPr>
          <p:cNvPr id="4" name="Symbol zastępczy numeru slajdu 3">
            <a:extLst>
              <a:ext uri="{FF2B5EF4-FFF2-40B4-BE49-F238E27FC236}">
                <a16:creationId xmlns:a16="http://schemas.microsoft.com/office/drawing/2014/main" id="{6B4CADB9-3404-C91B-072E-F73B1EB75C93}"/>
              </a:ext>
            </a:extLst>
          </p:cNvPr>
          <p:cNvSpPr>
            <a:spLocks noGrp="1"/>
          </p:cNvSpPr>
          <p:nvPr>
            <p:ph type="sldNum" sz="quarter" idx="12"/>
          </p:nvPr>
        </p:nvSpPr>
        <p:spPr/>
        <p:txBody>
          <a:bodyPr/>
          <a:lstStyle/>
          <a:p>
            <a:fld id="{0CAA235B-38A5-42A8-82CE-51AA6909AB5E}" type="slidenum">
              <a:rPr lang="en-GB" smtClean="0"/>
              <a:t>‹#›</a:t>
            </a:fld>
            <a:endParaRPr lang="en-GB"/>
          </a:p>
        </p:txBody>
      </p:sp>
    </p:spTree>
    <p:extLst>
      <p:ext uri="{BB962C8B-B14F-4D97-AF65-F5344CB8AC3E}">
        <p14:creationId xmlns:p14="http://schemas.microsoft.com/office/powerpoint/2010/main" val="3591271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DB53C1-355F-F6B4-D657-7FE2D996408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C286CAB4-E0B0-3365-AFEE-8361620774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tekstu 3">
            <a:extLst>
              <a:ext uri="{FF2B5EF4-FFF2-40B4-BE49-F238E27FC236}">
                <a16:creationId xmlns:a16="http://schemas.microsoft.com/office/drawing/2014/main" id="{B75FB06C-47B0-534E-C533-64847EC7CB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67FBA317-8064-0BAA-3670-428DE6908AC7}"/>
              </a:ext>
            </a:extLst>
          </p:cNvPr>
          <p:cNvSpPr>
            <a:spLocks noGrp="1"/>
          </p:cNvSpPr>
          <p:nvPr>
            <p:ph type="dt" sz="half" idx="10"/>
          </p:nvPr>
        </p:nvSpPr>
        <p:spPr/>
        <p:txBody>
          <a:bodyPr/>
          <a:lstStyle/>
          <a:p>
            <a:fld id="{B6EBCDF1-125B-4F52-993E-15B5FB71A3EE}" type="datetimeFigureOut">
              <a:rPr lang="en-GB" smtClean="0"/>
              <a:t>21/11/2024</a:t>
            </a:fld>
            <a:endParaRPr lang="en-GB"/>
          </a:p>
        </p:txBody>
      </p:sp>
      <p:sp>
        <p:nvSpPr>
          <p:cNvPr id="6" name="Symbol zastępczy stopki 5">
            <a:extLst>
              <a:ext uri="{FF2B5EF4-FFF2-40B4-BE49-F238E27FC236}">
                <a16:creationId xmlns:a16="http://schemas.microsoft.com/office/drawing/2014/main" id="{B4C87BDC-55CD-E6FB-481E-2161B1839823}"/>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46A040CC-9C07-C971-2892-C706F9EDF65E}"/>
              </a:ext>
            </a:extLst>
          </p:cNvPr>
          <p:cNvSpPr>
            <a:spLocks noGrp="1"/>
          </p:cNvSpPr>
          <p:nvPr>
            <p:ph type="sldNum" sz="quarter" idx="12"/>
          </p:nvPr>
        </p:nvSpPr>
        <p:spPr/>
        <p:txBody>
          <a:bodyPr/>
          <a:lstStyle/>
          <a:p>
            <a:fld id="{0CAA235B-38A5-42A8-82CE-51AA6909AB5E}" type="slidenum">
              <a:rPr lang="en-GB" smtClean="0"/>
              <a:t>‹#›</a:t>
            </a:fld>
            <a:endParaRPr lang="en-GB"/>
          </a:p>
        </p:txBody>
      </p:sp>
    </p:spTree>
    <p:extLst>
      <p:ext uri="{BB962C8B-B14F-4D97-AF65-F5344CB8AC3E}">
        <p14:creationId xmlns:p14="http://schemas.microsoft.com/office/powerpoint/2010/main" val="3869434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7B19CE-8DF6-540C-FBB9-1AA686E5DC99}"/>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a16="http://schemas.microsoft.com/office/drawing/2014/main" id="{4132C3B6-BB24-BF50-7A19-94009C7294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ymbol zastępczy tekstu 3">
            <a:extLst>
              <a:ext uri="{FF2B5EF4-FFF2-40B4-BE49-F238E27FC236}">
                <a16:creationId xmlns:a16="http://schemas.microsoft.com/office/drawing/2014/main" id="{76FB9E77-1810-5009-D14E-476E5CCDE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CF28A1D7-19D2-D5E0-DD1B-73D147A3905B}"/>
              </a:ext>
            </a:extLst>
          </p:cNvPr>
          <p:cNvSpPr>
            <a:spLocks noGrp="1"/>
          </p:cNvSpPr>
          <p:nvPr>
            <p:ph type="dt" sz="half" idx="10"/>
          </p:nvPr>
        </p:nvSpPr>
        <p:spPr/>
        <p:txBody>
          <a:bodyPr/>
          <a:lstStyle/>
          <a:p>
            <a:fld id="{B6EBCDF1-125B-4F52-993E-15B5FB71A3EE}" type="datetimeFigureOut">
              <a:rPr lang="en-GB" smtClean="0"/>
              <a:t>21/11/2024</a:t>
            </a:fld>
            <a:endParaRPr lang="en-GB"/>
          </a:p>
        </p:txBody>
      </p:sp>
      <p:sp>
        <p:nvSpPr>
          <p:cNvPr id="6" name="Symbol zastępczy stopki 5">
            <a:extLst>
              <a:ext uri="{FF2B5EF4-FFF2-40B4-BE49-F238E27FC236}">
                <a16:creationId xmlns:a16="http://schemas.microsoft.com/office/drawing/2014/main" id="{B2A94C62-A6C6-628F-FFD2-9013CEF70B07}"/>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AD84A9BA-D3A6-F0C7-F7BB-0F92B8F2B7B6}"/>
              </a:ext>
            </a:extLst>
          </p:cNvPr>
          <p:cNvSpPr>
            <a:spLocks noGrp="1"/>
          </p:cNvSpPr>
          <p:nvPr>
            <p:ph type="sldNum" sz="quarter" idx="12"/>
          </p:nvPr>
        </p:nvSpPr>
        <p:spPr/>
        <p:txBody>
          <a:bodyPr/>
          <a:lstStyle/>
          <a:p>
            <a:fld id="{0CAA235B-38A5-42A8-82CE-51AA6909AB5E}" type="slidenum">
              <a:rPr lang="en-GB" smtClean="0"/>
              <a:t>‹#›</a:t>
            </a:fld>
            <a:endParaRPr lang="en-GB"/>
          </a:p>
        </p:txBody>
      </p:sp>
    </p:spTree>
    <p:extLst>
      <p:ext uri="{BB962C8B-B14F-4D97-AF65-F5344CB8AC3E}">
        <p14:creationId xmlns:p14="http://schemas.microsoft.com/office/powerpoint/2010/main" val="389149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3F29DE6A-1633-141C-E59E-075A44634F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AF155B27-A414-5091-5773-DCC1A7D5B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C688825A-E45F-1663-3C94-124E21C904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6EBCDF1-125B-4F52-993E-15B5FB71A3EE}" type="datetimeFigureOut">
              <a:rPr lang="en-GB" smtClean="0"/>
              <a:t>21/11/2024</a:t>
            </a:fld>
            <a:endParaRPr lang="en-GB"/>
          </a:p>
        </p:txBody>
      </p:sp>
      <p:sp>
        <p:nvSpPr>
          <p:cNvPr id="5" name="Symbol zastępczy stopki 4">
            <a:extLst>
              <a:ext uri="{FF2B5EF4-FFF2-40B4-BE49-F238E27FC236}">
                <a16:creationId xmlns:a16="http://schemas.microsoft.com/office/drawing/2014/main" id="{E78E380A-A126-9DC4-26E8-7D9850DD2B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ymbol zastępczy numeru slajdu 5">
            <a:extLst>
              <a:ext uri="{FF2B5EF4-FFF2-40B4-BE49-F238E27FC236}">
                <a16:creationId xmlns:a16="http://schemas.microsoft.com/office/drawing/2014/main" id="{FB911531-6096-3038-8767-990D4BFEB8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CAA235B-38A5-42A8-82CE-51AA6909AB5E}" type="slidenum">
              <a:rPr lang="en-GB" smtClean="0"/>
              <a:t>‹#›</a:t>
            </a:fld>
            <a:endParaRPr lang="en-GB"/>
          </a:p>
        </p:txBody>
      </p:sp>
    </p:spTree>
    <p:extLst>
      <p:ext uri="{BB962C8B-B14F-4D97-AF65-F5344CB8AC3E}">
        <p14:creationId xmlns:p14="http://schemas.microsoft.com/office/powerpoint/2010/main" val="2921518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LqVqzE1utKw" TargetMode="External"/><Relationship Id="rId2" Type="http://schemas.openxmlformats.org/officeDocument/2006/relationships/hyperlink" Target="https://www.youtube.com/watch?v=umeJCOtggpY" TargetMode="External"/><Relationship Id="rId1" Type="http://schemas.openxmlformats.org/officeDocument/2006/relationships/slideLayout" Target="../slideLayouts/slideLayout2.xml"/><Relationship Id="rId5" Type="http://schemas.openxmlformats.org/officeDocument/2006/relationships/hyperlink" Target="https://www.youtube.com/watch?v=wf8tgNP_7Vo" TargetMode="External"/><Relationship Id="rId4" Type="http://schemas.openxmlformats.org/officeDocument/2006/relationships/hyperlink" Target="https://www.youtube.com/watch?v=75qmR-0H0m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D52744-AB13-8F83-1D7A-1885D3812B95}"/>
              </a:ext>
            </a:extLst>
          </p:cNvPr>
          <p:cNvSpPr>
            <a:spLocks noGrp="1"/>
          </p:cNvSpPr>
          <p:nvPr>
            <p:ph type="ctrTitle"/>
          </p:nvPr>
        </p:nvSpPr>
        <p:spPr/>
        <p:txBody>
          <a:bodyPr/>
          <a:lstStyle/>
          <a:p>
            <a:r>
              <a:rPr lang="pl-PL" b="1" dirty="0" err="1"/>
              <a:t>Lecture</a:t>
            </a:r>
            <a:r>
              <a:rPr lang="pl-PL" b="1" dirty="0"/>
              <a:t> No. 5</a:t>
            </a:r>
            <a:endParaRPr lang="en-GB" b="1" dirty="0"/>
          </a:p>
        </p:txBody>
      </p:sp>
      <p:sp>
        <p:nvSpPr>
          <p:cNvPr id="3" name="Podtytuł 2">
            <a:extLst>
              <a:ext uri="{FF2B5EF4-FFF2-40B4-BE49-F238E27FC236}">
                <a16:creationId xmlns:a16="http://schemas.microsoft.com/office/drawing/2014/main" id="{88A4553A-B8C9-FE1D-6B96-3023BFE1DD6B}"/>
              </a:ext>
            </a:extLst>
          </p:cNvPr>
          <p:cNvSpPr>
            <a:spLocks noGrp="1"/>
          </p:cNvSpPr>
          <p:nvPr>
            <p:ph type="subTitle" idx="1"/>
          </p:nvPr>
        </p:nvSpPr>
        <p:spPr>
          <a:xfrm>
            <a:off x="1524000" y="6263958"/>
            <a:ext cx="9144000" cy="1655762"/>
          </a:xfrm>
        </p:spPr>
        <p:txBody>
          <a:bodyPr/>
          <a:lstStyle/>
          <a:p>
            <a:r>
              <a:rPr lang="pl-PL" dirty="0"/>
              <a:t>Dr Karina Pilarz</a:t>
            </a:r>
            <a:endParaRPr lang="en-GB" dirty="0"/>
          </a:p>
        </p:txBody>
      </p:sp>
    </p:spTree>
    <p:extLst>
      <p:ext uri="{BB962C8B-B14F-4D97-AF65-F5344CB8AC3E}">
        <p14:creationId xmlns:p14="http://schemas.microsoft.com/office/powerpoint/2010/main" val="2106615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a:extLst>
              <a:ext uri="{FF2B5EF4-FFF2-40B4-BE49-F238E27FC236}">
                <a16:creationId xmlns:a16="http://schemas.microsoft.com/office/drawing/2014/main" id="{9CFEE181-5554-5D2F-6F0F-D13619355AB2}"/>
              </a:ext>
            </a:extLst>
          </p:cNvPr>
          <p:cNvGraphicFramePr>
            <a:graphicFrameLocks noGrp="1"/>
          </p:cNvGraphicFramePr>
          <p:nvPr>
            <p:ph idx="1"/>
            <p:extLst>
              <p:ext uri="{D42A27DB-BD31-4B8C-83A1-F6EECF244321}">
                <p14:modId xmlns:p14="http://schemas.microsoft.com/office/powerpoint/2010/main" val="2004996524"/>
              </p:ext>
            </p:extLst>
          </p:nvPr>
        </p:nvGraphicFramePr>
        <p:xfrm>
          <a:off x="184298" y="140128"/>
          <a:ext cx="11674548" cy="6697373"/>
        </p:xfrm>
        <a:graphic>
          <a:graphicData uri="http://schemas.openxmlformats.org/drawingml/2006/table">
            <a:tbl>
              <a:tblPr firstRow="1" bandRow="1">
                <a:tableStyleId>{5C22544A-7EE6-4342-B048-85BDC9FD1C3A}</a:tableStyleId>
              </a:tblPr>
              <a:tblGrid>
                <a:gridCol w="3891516">
                  <a:extLst>
                    <a:ext uri="{9D8B030D-6E8A-4147-A177-3AD203B41FA5}">
                      <a16:colId xmlns:a16="http://schemas.microsoft.com/office/drawing/2014/main" val="846545748"/>
                    </a:ext>
                  </a:extLst>
                </a:gridCol>
                <a:gridCol w="3891516">
                  <a:extLst>
                    <a:ext uri="{9D8B030D-6E8A-4147-A177-3AD203B41FA5}">
                      <a16:colId xmlns:a16="http://schemas.microsoft.com/office/drawing/2014/main" val="2058233799"/>
                    </a:ext>
                  </a:extLst>
                </a:gridCol>
                <a:gridCol w="3891516">
                  <a:extLst>
                    <a:ext uri="{9D8B030D-6E8A-4147-A177-3AD203B41FA5}">
                      <a16:colId xmlns:a16="http://schemas.microsoft.com/office/drawing/2014/main" val="859544292"/>
                    </a:ext>
                  </a:extLst>
                </a:gridCol>
              </a:tblGrid>
              <a:tr h="264710">
                <a:tc>
                  <a:txBody>
                    <a:bodyPr/>
                    <a:lstStyle/>
                    <a:p>
                      <a:endParaRPr lang="en-GB" dirty="0"/>
                    </a:p>
                  </a:txBody>
                  <a:tcPr/>
                </a:tc>
                <a:tc>
                  <a:txBody>
                    <a:bodyPr/>
                    <a:lstStyle/>
                    <a:p>
                      <a:r>
                        <a:rPr lang="pl-PL" dirty="0"/>
                        <a:t>POLAND</a:t>
                      </a:r>
                      <a:endParaRPr lang="en-GB" dirty="0"/>
                    </a:p>
                  </a:txBody>
                  <a:tcPr/>
                </a:tc>
                <a:tc>
                  <a:txBody>
                    <a:bodyPr/>
                    <a:lstStyle/>
                    <a:p>
                      <a:r>
                        <a:rPr lang="pl-PL" dirty="0"/>
                        <a:t>GERMANY</a:t>
                      </a:r>
                      <a:endParaRPr lang="en-GB" dirty="0"/>
                    </a:p>
                  </a:txBody>
                  <a:tcPr/>
                </a:tc>
                <a:extLst>
                  <a:ext uri="{0D108BD9-81ED-4DB2-BD59-A6C34878D82A}">
                    <a16:rowId xmlns:a16="http://schemas.microsoft.com/office/drawing/2014/main" val="844875201"/>
                  </a:ext>
                </a:extLst>
              </a:tr>
              <a:tr h="1058840">
                <a:tc>
                  <a:txBody>
                    <a:bodyPr/>
                    <a:lstStyle/>
                    <a:p>
                      <a:pPr algn="just"/>
                      <a:r>
                        <a:rPr lang="pl-PL" sz="1400" dirty="0"/>
                        <a:t>CONSTITUTION</a:t>
                      </a:r>
                      <a:endParaRPr lang="en-GB" sz="1400" dirty="0"/>
                    </a:p>
                  </a:txBody>
                  <a:tcPr/>
                </a:tc>
                <a:tc>
                  <a:txBody>
                    <a:bodyPr/>
                    <a:lstStyle/>
                    <a:p>
                      <a:pPr algn="just"/>
                      <a:r>
                        <a:rPr lang="en-US" sz="1400" b="0" i="0" kern="1200" dirty="0">
                          <a:solidFill>
                            <a:schemeClr val="dk1"/>
                          </a:solidFill>
                          <a:effectLst/>
                          <a:latin typeface="+mn-lt"/>
                          <a:ea typeface="+mn-ea"/>
                          <a:cs typeface="+mn-cs"/>
                        </a:rPr>
                        <a:t>THE CONSTITUTION OF THE REPUBLIC OF POLAND</a:t>
                      </a:r>
                      <a:r>
                        <a:rPr lang="pl-PL" sz="1400" b="0" i="0" kern="1200" dirty="0">
                          <a:solidFill>
                            <a:schemeClr val="dk1"/>
                          </a:solidFill>
                          <a:effectLst/>
                          <a:latin typeface="+mn-lt"/>
                          <a:ea typeface="+mn-ea"/>
                          <a:cs typeface="+mn-cs"/>
                        </a:rPr>
                        <a:t> </a:t>
                      </a:r>
                      <a:r>
                        <a:rPr lang="en-US" sz="1400" b="0" i="0" kern="1200" dirty="0">
                          <a:solidFill>
                            <a:schemeClr val="dk1"/>
                          </a:solidFill>
                          <a:effectLst/>
                          <a:latin typeface="+mn-lt"/>
                          <a:ea typeface="+mn-ea"/>
                          <a:cs typeface="+mn-cs"/>
                        </a:rPr>
                        <a:t>OF 2nd APRIL, 1997</a:t>
                      </a:r>
                      <a:endParaRPr lang="en-US" sz="1400" b="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a:t>BASIC LAW FOR THE FEDERAL REPUBLIC OF GERMANY</a:t>
                      </a:r>
                      <a:r>
                        <a:rPr lang="pl-PL" sz="1400" dirty="0"/>
                        <a:t> </a:t>
                      </a:r>
                      <a:r>
                        <a:rPr lang="pl-PL" sz="1400" b="0" i="0" kern="1200" dirty="0">
                          <a:solidFill>
                            <a:schemeClr val="dk1"/>
                          </a:solidFill>
                          <a:effectLst/>
                          <a:latin typeface="+mn-lt"/>
                          <a:ea typeface="+mn-ea"/>
                          <a:cs typeface="+mn-cs"/>
                        </a:rPr>
                        <a:t>–</a:t>
                      </a:r>
                      <a:r>
                        <a:rPr lang="pl-PL" sz="1400" dirty="0"/>
                        <a:t> </a:t>
                      </a:r>
                      <a:r>
                        <a:rPr lang="en-US" sz="1400" dirty="0"/>
                        <a:t>ENACTED IN 1949 AND AMENDED SEVERAL TIMES SINCE THEN</a:t>
                      </a:r>
                      <a:endParaRPr lang="en-GB" sz="1400" dirty="0"/>
                    </a:p>
                  </a:txBody>
                  <a:tcPr/>
                </a:tc>
                <a:extLst>
                  <a:ext uri="{0D108BD9-81ED-4DB2-BD59-A6C34878D82A}">
                    <a16:rowId xmlns:a16="http://schemas.microsoft.com/office/drawing/2014/main" val="2897830162"/>
                  </a:ext>
                </a:extLst>
              </a:tr>
              <a:tr h="1257373">
                <a:tc>
                  <a:txBody>
                    <a:bodyPr/>
                    <a:lstStyle/>
                    <a:p>
                      <a:r>
                        <a:rPr lang="pl-PL" sz="1400" dirty="0"/>
                        <a:t>SYSTEM</a:t>
                      </a:r>
                      <a:endParaRPr lang="en-GB" sz="1400" dirty="0"/>
                    </a:p>
                  </a:txBody>
                  <a:tcPr/>
                </a:tc>
                <a:tc>
                  <a:txBody>
                    <a:bodyPr/>
                    <a:lstStyle/>
                    <a:p>
                      <a:pPr algn="just"/>
                      <a:r>
                        <a:rPr lang="pl-PL" sz="1400" b="0" i="0" kern="1200" dirty="0">
                          <a:solidFill>
                            <a:schemeClr val="dk1"/>
                          </a:solidFill>
                          <a:effectLst/>
                          <a:latin typeface="+mn-lt"/>
                          <a:ea typeface="+mn-ea"/>
                          <a:cs typeface="+mn-cs"/>
                        </a:rPr>
                        <a:t>UNITARY STATE – </a:t>
                      </a:r>
                      <a:r>
                        <a:rPr lang="en-US" sz="1400" b="0" i="0" kern="1200" dirty="0">
                          <a:solidFill>
                            <a:schemeClr val="dk1"/>
                          </a:solidFill>
                          <a:effectLst/>
                          <a:latin typeface="+mn-lt"/>
                          <a:ea typeface="+mn-ea"/>
                          <a:cs typeface="+mn-cs"/>
                        </a:rPr>
                        <a:t>LOCAL </a:t>
                      </a:r>
                      <a:r>
                        <a:rPr lang="pl-PL" sz="1400" b="0" i="0" kern="1200" dirty="0">
                          <a:solidFill>
                            <a:schemeClr val="dk1"/>
                          </a:solidFill>
                          <a:effectLst/>
                          <a:latin typeface="+mn-lt"/>
                          <a:ea typeface="+mn-ea"/>
                          <a:cs typeface="+mn-cs"/>
                        </a:rPr>
                        <a:t>SELF-GOVERNMENT UNITS</a:t>
                      </a:r>
                      <a:r>
                        <a:rPr lang="en-US" sz="1400" b="0" i="0" kern="1200" dirty="0">
                          <a:solidFill>
                            <a:schemeClr val="dk1"/>
                          </a:solidFill>
                          <a:effectLst/>
                          <a:latin typeface="+mn-lt"/>
                          <a:ea typeface="+mn-ea"/>
                          <a:cs typeface="+mn-cs"/>
                        </a:rPr>
                        <a:t> DO NOT HAVE LEGISLATIVE COMPETENCE </a:t>
                      </a:r>
                      <a:endParaRPr lang="en-GB" sz="1400" dirty="0"/>
                    </a:p>
                  </a:txBody>
                  <a:tcPr/>
                </a:tc>
                <a:tc>
                  <a:txBody>
                    <a:bodyPr/>
                    <a:lstStyle/>
                    <a:p>
                      <a:pPr algn="just"/>
                      <a:r>
                        <a:rPr lang="en-US" sz="1400" b="0" i="0" kern="1200" dirty="0">
                          <a:solidFill>
                            <a:schemeClr val="dk1"/>
                          </a:solidFill>
                          <a:effectLst/>
                          <a:latin typeface="+mn-lt"/>
                          <a:ea typeface="+mn-ea"/>
                          <a:cs typeface="+mn-cs"/>
                        </a:rPr>
                        <a:t>FEDERATION OF 16 STATES (BUNDESLÄNDER)</a:t>
                      </a:r>
                      <a:r>
                        <a:rPr lang="pl-PL" sz="1400" b="0" i="0" kern="1200" dirty="0">
                          <a:solidFill>
                            <a:schemeClr val="dk1"/>
                          </a:solidFill>
                          <a:effectLst/>
                          <a:latin typeface="+mn-lt"/>
                          <a:ea typeface="+mn-ea"/>
                          <a:cs typeface="+mn-cs"/>
                        </a:rPr>
                        <a:t> –</a:t>
                      </a:r>
                      <a:r>
                        <a:rPr lang="en-US" sz="1400" b="0" i="0" kern="1200" dirty="0">
                          <a:solidFill>
                            <a:schemeClr val="dk1"/>
                          </a:solidFill>
                          <a:effectLst/>
                          <a:latin typeface="+mn-lt"/>
                          <a:ea typeface="+mn-ea"/>
                          <a:cs typeface="+mn-cs"/>
                        </a:rPr>
                        <a:t> EACH STATE HAS ITS OWN CONSTITUTION, PARLIAMENT AND GOVERNMENT AND SOME LEGISLATIVE POWERS</a:t>
                      </a:r>
                      <a:endParaRPr lang="en-GB" sz="1400" dirty="0"/>
                    </a:p>
                  </a:txBody>
                  <a:tcPr/>
                </a:tc>
                <a:extLst>
                  <a:ext uri="{0D108BD9-81ED-4DB2-BD59-A6C34878D82A}">
                    <a16:rowId xmlns:a16="http://schemas.microsoft.com/office/drawing/2014/main" val="1204304307"/>
                  </a:ext>
                </a:extLst>
              </a:tr>
              <a:tr h="1058840">
                <a:tc>
                  <a:txBody>
                    <a:bodyPr/>
                    <a:lstStyle/>
                    <a:p>
                      <a:r>
                        <a:rPr lang="pl-PL" sz="1400" dirty="0"/>
                        <a:t>CODES</a:t>
                      </a:r>
                      <a:endParaRPr lang="en-GB" sz="1400" dirty="0"/>
                    </a:p>
                  </a:txBody>
                  <a:tcPr/>
                </a:tc>
                <a:tc>
                  <a:txBody>
                    <a:bodyPr/>
                    <a:lstStyle/>
                    <a:p>
                      <a:r>
                        <a:rPr lang="en-US" sz="1400" b="0" i="0" kern="1200" dirty="0">
                          <a:solidFill>
                            <a:schemeClr val="dk1"/>
                          </a:solidFill>
                          <a:effectLst/>
                          <a:latin typeface="+mn-lt"/>
                          <a:ea typeface="+mn-ea"/>
                          <a:cs typeface="+mn-cs"/>
                        </a:rPr>
                        <a:t>THE POLISH LEGAL SYSTEM IS BASED ON CODES, SUCH AS THE CIVIL CODE OR THE CRIMINAL CODE</a:t>
                      </a:r>
                      <a:endParaRPr lang="en-GB" sz="1400" dirty="0"/>
                    </a:p>
                  </a:txBody>
                  <a:tcPr/>
                </a:tc>
                <a:tc>
                  <a:txBody>
                    <a:bodyPr/>
                    <a:lstStyle/>
                    <a:p>
                      <a:pPr algn="just"/>
                      <a:r>
                        <a:rPr lang="en-US" sz="1400" b="0" i="0" kern="1200" dirty="0">
                          <a:solidFill>
                            <a:schemeClr val="dk1"/>
                          </a:solidFill>
                          <a:effectLst/>
                          <a:latin typeface="+mn-lt"/>
                          <a:ea typeface="+mn-ea"/>
                          <a:cs typeface="+mn-cs"/>
                        </a:rPr>
                        <a:t>GERMAN LAW IS BASED ON VARIOUS CODES, INCLUDING THE BÜRGERLICHES GESETZBUCH (BGB) ON CIVIL LAW</a:t>
                      </a:r>
                      <a:endParaRPr lang="en-GB" sz="1400" dirty="0"/>
                    </a:p>
                  </a:txBody>
                  <a:tcPr/>
                </a:tc>
                <a:extLst>
                  <a:ext uri="{0D108BD9-81ED-4DB2-BD59-A6C34878D82A}">
                    <a16:rowId xmlns:a16="http://schemas.microsoft.com/office/drawing/2014/main" val="2520839058"/>
                  </a:ext>
                </a:extLst>
              </a:tr>
              <a:tr h="777240">
                <a:tc>
                  <a:txBody>
                    <a:bodyPr/>
                    <a:lstStyle/>
                    <a:p>
                      <a:r>
                        <a:rPr lang="pl-PL" sz="1400" dirty="0"/>
                        <a:t>ADMINISTRATIVE LAW</a:t>
                      </a:r>
                      <a:endParaRPr lang="en-GB" sz="1400" dirty="0"/>
                    </a:p>
                  </a:txBody>
                  <a:tcPr/>
                </a:tc>
                <a:tc>
                  <a:txBody>
                    <a:bodyPr/>
                    <a:lstStyle/>
                    <a:p>
                      <a:pPr algn="just"/>
                      <a:r>
                        <a:rPr lang="en-US" sz="1400" b="0" i="0" kern="1200" dirty="0">
                          <a:solidFill>
                            <a:schemeClr val="dk1"/>
                          </a:solidFill>
                          <a:effectLst/>
                          <a:latin typeface="+mn-lt"/>
                          <a:ea typeface="+mn-ea"/>
                          <a:cs typeface="+mn-cs"/>
                        </a:rPr>
                        <a:t>ADMINISTRATIVE LAW IN POLAND IS</a:t>
                      </a:r>
                      <a:r>
                        <a:rPr lang="pl-PL" sz="1400" b="0" i="0" kern="1200" dirty="0">
                          <a:solidFill>
                            <a:schemeClr val="dk1"/>
                          </a:solidFill>
                          <a:effectLst/>
                          <a:latin typeface="+mn-lt"/>
                          <a:ea typeface="+mn-ea"/>
                          <a:cs typeface="+mn-cs"/>
                        </a:rPr>
                        <a:t> </a:t>
                      </a:r>
                      <a:r>
                        <a:rPr lang="en-US" sz="1400" b="0" i="0" kern="1200" dirty="0">
                          <a:solidFill>
                            <a:schemeClr val="dk1"/>
                          </a:solidFill>
                          <a:effectLst/>
                          <a:latin typeface="+mn-lt"/>
                          <a:ea typeface="+mn-ea"/>
                          <a:cs typeface="+mn-cs"/>
                        </a:rPr>
                        <a:t>EXTENSIVE, BUT DIFFERENCES IN REGULATION AND APPROACH MAY RESULT FROM DIFFERENT ADMINISTRATIVE AND HISTORICAL TRADITIONS.</a:t>
                      </a:r>
                      <a:endParaRPr lang="en-GB" sz="1400" dirty="0"/>
                    </a:p>
                  </a:txBody>
                  <a:tcPr/>
                </a:tc>
                <a:tc>
                  <a:txBody>
                    <a:bodyPr/>
                    <a:lstStyle/>
                    <a:p>
                      <a:pPr algn="just"/>
                      <a:r>
                        <a:rPr lang="en-US" sz="1400" b="0" i="0" kern="1200" dirty="0">
                          <a:solidFill>
                            <a:schemeClr val="dk1"/>
                          </a:solidFill>
                          <a:effectLst/>
                          <a:latin typeface="+mn-lt"/>
                          <a:ea typeface="+mn-ea"/>
                          <a:cs typeface="+mn-cs"/>
                        </a:rPr>
                        <a:t>GERMAN ADMINISTRATIVE LAW IS WIDELY DEVELOPED AND INCLUDES MANY SPECIALISED REGULATIONS ON VARIOUS ASPECTS OF PUBLIC ADMINISTRATION.</a:t>
                      </a:r>
                      <a:endParaRPr lang="en-GB" sz="1400" dirty="0"/>
                    </a:p>
                  </a:txBody>
                  <a:tcPr/>
                </a:tc>
                <a:extLst>
                  <a:ext uri="{0D108BD9-81ED-4DB2-BD59-A6C34878D82A}">
                    <a16:rowId xmlns:a16="http://schemas.microsoft.com/office/drawing/2014/main" val="257951913"/>
                  </a:ext>
                </a:extLst>
              </a:tr>
              <a:tr h="777240">
                <a:tc>
                  <a:txBody>
                    <a:bodyPr/>
                    <a:lstStyle/>
                    <a:p>
                      <a:r>
                        <a:rPr lang="pl-PL" sz="1400" dirty="0"/>
                        <a:t>HUMAN RIGHTS</a:t>
                      </a:r>
                      <a:endParaRPr lang="en-GB" sz="1400" dirty="0"/>
                    </a:p>
                  </a:txBody>
                  <a:tcPr/>
                </a:tc>
                <a:tc>
                  <a:txBody>
                    <a:bodyPr/>
                    <a:lstStyle/>
                    <a:p>
                      <a:pPr algn="just"/>
                      <a:r>
                        <a:rPr lang="en-US" sz="1400" dirty="0"/>
                        <a:t>POLAND PROTECTS HUMAN RIGHTS THROUGH ITS CONSTITUTION AND ITS MEMBERSHIP OF THE EU AND THE COUNCIL OF EUROPE</a:t>
                      </a:r>
                      <a:r>
                        <a:rPr lang="pl-PL" sz="1400" dirty="0"/>
                        <a:t>;</a:t>
                      </a:r>
                    </a:p>
                    <a:p>
                      <a:pPr algn="just"/>
                      <a:endParaRPr lang="pl-PL" sz="1400" dirty="0"/>
                    </a:p>
                    <a:p>
                      <a:pPr algn="just"/>
                      <a:r>
                        <a:rPr lang="en-US" sz="1400" dirty="0"/>
                        <a:t>HOWEVER, IN RECENT YEARS THERE HAVE BEEN SOME TENSIONS OVER ISSUES OF THE RULE OF LAW AND THE INDEPENDENCE OF THE JUDICIARY</a:t>
                      </a:r>
                      <a:endParaRPr lang="en-GB"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a:t>GERMANY HAS A STRONG TRADITION OF PROTECTING HUMAN RIGHTS, BOTH INTERNALLY AND AS PART OF THE EUROPEAN UNION</a:t>
                      </a:r>
                      <a:endParaRPr lang="en-GB" sz="1400" dirty="0"/>
                    </a:p>
                    <a:p>
                      <a:pPr algn="just"/>
                      <a:endParaRPr lang="en-GB" sz="1400" dirty="0"/>
                    </a:p>
                  </a:txBody>
                  <a:tcPr/>
                </a:tc>
                <a:extLst>
                  <a:ext uri="{0D108BD9-81ED-4DB2-BD59-A6C34878D82A}">
                    <a16:rowId xmlns:a16="http://schemas.microsoft.com/office/drawing/2014/main" val="3031413852"/>
                  </a:ext>
                </a:extLst>
              </a:tr>
            </a:tbl>
          </a:graphicData>
        </a:graphic>
      </p:graphicFrame>
    </p:spTree>
    <p:extLst>
      <p:ext uri="{BB962C8B-B14F-4D97-AF65-F5344CB8AC3E}">
        <p14:creationId xmlns:p14="http://schemas.microsoft.com/office/powerpoint/2010/main" val="1847164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0F1845-4E0F-8C30-D417-A6C0DC92E2CE}"/>
              </a:ext>
            </a:extLst>
          </p:cNvPr>
          <p:cNvSpPr>
            <a:spLocks noGrp="1"/>
          </p:cNvSpPr>
          <p:nvPr>
            <p:ph type="title"/>
          </p:nvPr>
        </p:nvSpPr>
        <p:spPr/>
        <p:txBody>
          <a:bodyPr/>
          <a:lstStyle/>
          <a:p>
            <a:r>
              <a:rPr lang="pl-PL" dirty="0"/>
              <a:t>GERMAN LEGAL SYSTEM</a:t>
            </a:r>
            <a:endParaRPr lang="en-GB" dirty="0"/>
          </a:p>
        </p:txBody>
      </p:sp>
      <p:sp>
        <p:nvSpPr>
          <p:cNvPr id="3" name="Symbol zastępczy zawartości 2">
            <a:extLst>
              <a:ext uri="{FF2B5EF4-FFF2-40B4-BE49-F238E27FC236}">
                <a16:creationId xmlns:a16="http://schemas.microsoft.com/office/drawing/2014/main" id="{D19C9BC4-9F81-8097-6C07-D587EBBCDCBB}"/>
              </a:ext>
            </a:extLst>
          </p:cNvPr>
          <p:cNvSpPr>
            <a:spLocks noGrp="1"/>
          </p:cNvSpPr>
          <p:nvPr>
            <p:ph idx="1"/>
          </p:nvPr>
        </p:nvSpPr>
        <p:spPr/>
        <p:txBody>
          <a:bodyPr/>
          <a:lstStyle/>
          <a:p>
            <a:r>
              <a:rPr lang="en-GB" dirty="0">
                <a:hlinkClick r:id="rId2"/>
              </a:rPr>
              <a:t>https://www.youtube.com/watch?v=umeJCOtggpY</a:t>
            </a:r>
            <a:endParaRPr lang="pl-PL" dirty="0"/>
          </a:p>
          <a:p>
            <a:r>
              <a:rPr lang="en-GB" dirty="0">
                <a:hlinkClick r:id="rId3"/>
              </a:rPr>
              <a:t>https://www.youtube.com/watch?v=LqVqzE1utKw</a:t>
            </a:r>
            <a:endParaRPr lang="pl-PL" dirty="0"/>
          </a:p>
          <a:p>
            <a:r>
              <a:rPr lang="pl-PL" dirty="0">
                <a:hlinkClick r:id="rId4"/>
              </a:rPr>
              <a:t>https://www.youtube.com/watch?v=75qmR-0H0mg</a:t>
            </a:r>
            <a:endParaRPr lang="pl-PL" dirty="0"/>
          </a:p>
          <a:p>
            <a:endParaRPr lang="pl-PL" dirty="0"/>
          </a:p>
          <a:p>
            <a:endParaRPr lang="pl-PL" dirty="0"/>
          </a:p>
          <a:p>
            <a:r>
              <a:rPr lang="pl-PL" dirty="0">
                <a:hlinkClick r:id="rId5"/>
              </a:rPr>
              <a:t>https://www.youtube.com/watch?v=wf8tgNP_7Vo</a:t>
            </a:r>
            <a:endParaRPr lang="pl-PL" dirty="0"/>
          </a:p>
          <a:p>
            <a:pPr marL="0" indent="0">
              <a:buNone/>
            </a:pPr>
            <a:endParaRPr lang="pl-PL" dirty="0"/>
          </a:p>
          <a:p>
            <a:endParaRPr lang="pl-PL" dirty="0"/>
          </a:p>
        </p:txBody>
      </p:sp>
    </p:spTree>
    <p:extLst>
      <p:ext uri="{BB962C8B-B14F-4D97-AF65-F5344CB8AC3E}">
        <p14:creationId xmlns:p14="http://schemas.microsoft.com/office/powerpoint/2010/main" val="3454499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6CFA39-CFC1-CFB5-0322-24B4EE53E0DE}"/>
              </a:ext>
            </a:extLst>
          </p:cNvPr>
          <p:cNvSpPr>
            <a:spLocks noGrp="1"/>
          </p:cNvSpPr>
          <p:nvPr>
            <p:ph type="title"/>
          </p:nvPr>
        </p:nvSpPr>
        <p:spPr/>
        <p:txBody>
          <a:bodyPr/>
          <a:lstStyle/>
          <a:p>
            <a:r>
              <a:rPr lang="pl-PL" dirty="0"/>
              <a:t>ADMINISTRATIVE PROCEDURE IN GERMANY</a:t>
            </a:r>
            <a:endParaRPr lang="en-GB" dirty="0"/>
          </a:p>
        </p:txBody>
      </p:sp>
      <p:sp>
        <p:nvSpPr>
          <p:cNvPr id="3" name="Symbol zastępczy zawartości 2">
            <a:extLst>
              <a:ext uri="{FF2B5EF4-FFF2-40B4-BE49-F238E27FC236}">
                <a16:creationId xmlns:a16="http://schemas.microsoft.com/office/drawing/2014/main" id="{CEFF181E-04A0-BAC0-D994-C3D2F37FD610}"/>
              </a:ext>
            </a:extLst>
          </p:cNvPr>
          <p:cNvSpPr>
            <a:spLocks noGrp="1"/>
          </p:cNvSpPr>
          <p:nvPr>
            <p:ph idx="1"/>
          </p:nvPr>
        </p:nvSpPr>
        <p:spPr/>
        <p:txBody>
          <a:bodyPr>
            <a:normAutofit/>
          </a:bodyPr>
          <a:lstStyle/>
          <a:p>
            <a:pPr algn="just">
              <a:spcAft>
                <a:spcPts val="1500"/>
              </a:spcAft>
            </a:pPr>
            <a:r>
              <a:rPr lang="en-US" b="0" i="0" dirty="0">
                <a:effectLst/>
              </a:rPr>
              <a:t>The general principles of administrative procedures law have been defined in the </a:t>
            </a:r>
            <a:r>
              <a:rPr lang="en-US" b="1" i="0" dirty="0">
                <a:effectLst/>
              </a:rPr>
              <a:t>Administrative Procedures Act (</a:t>
            </a:r>
            <a:r>
              <a:rPr lang="en-US" b="1" i="0" dirty="0" err="1">
                <a:effectLst/>
              </a:rPr>
              <a:t>VwVfG</a:t>
            </a:r>
            <a:r>
              <a:rPr lang="en-US" b="1" i="0" dirty="0">
                <a:effectLst/>
              </a:rPr>
              <a:t>)</a:t>
            </a:r>
            <a:r>
              <a:rPr lang="en-US" b="0" i="0" dirty="0">
                <a:effectLst/>
              </a:rPr>
              <a:t> since 1976</a:t>
            </a:r>
            <a:r>
              <a:rPr lang="pl-PL" dirty="0"/>
              <a:t>;</a:t>
            </a:r>
            <a:r>
              <a:rPr lang="en-US" b="0" i="0" dirty="0">
                <a:effectLst/>
              </a:rPr>
              <a:t> </a:t>
            </a:r>
            <a:endParaRPr lang="pl-PL" b="0" i="0" dirty="0">
              <a:effectLst/>
            </a:endParaRPr>
          </a:p>
          <a:p>
            <a:pPr algn="just">
              <a:spcAft>
                <a:spcPts val="1500"/>
              </a:spcAft>
            </a:pPr>
            <a:r>
              <a:rPr lang="pl-PL" b="0" i="0" dirty="0">
                <a:effectLst/>
              </a:rPr>
              <a:t>u</a:t>
            </a:r>
            <a:r>
              <a:rPr lang="en-US" b="0" i="0" dirty="0">
                <a:effectLst/>
              </a:rPr>
              <a:t>p to that time they had found expression in various legal regulations, internal administrative guidelines and in the daily practice of public authorities, or had developed through court rulings and jurisprudence as clauses of an unwritten law and as minimum requirements for an orderly administration under the rule of law; and public authorities applied them in practice as law in force</a:t>
            </a:r>
            <a:r>
              <a:rPr lang="pl-PL" dirty="0"/>
              <a:t>.</a:t>
            </a:r>
            <a:endParaRPr lang="pl-PL" b="0" i="0" dirty="0">
              <a:effectLst/>
            </a:endParaRPr>
          </a:p>
        </p:txBody>
      </p:sp>
    </p:spTree>
    <p:extLst>
      <p:ext uri="{BB962C8B-B14F-4D97-AF65-F5344CB8AC3E}">
        <p14:creationId xmlns:p14="http://schemas.microsoft.com/office/powerpoint/2010/main" val="731364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770B2A-3FAE-617C-6E6A-AD1A89F183D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DCF55B89-8F93-DA69-6DF6-5D69FE56294C}"/>
              </a:ext>
            </a:extLst>
          </p:cNvPr>
          <p:cNvSpPr>
            <a:spLocks noGrp="1"/>
          </p:cNvSpPr>
          <p:nvPr>
            <p:ph idx="1"/>
          </p:nvPr>
        </p:nvSpPr>
        <p:spPr/>
        <p:txBody>
          <a:bodyPr/>
          <a:lstStyle/>
          <a:p>
            <a:pPr algn="just"/>
            <a:r>
              <a:rPr lang="en-US" dirty="0"/>
              <a:t>Because Germany is a federal republic, the federal level does not have sole authority to pass legislation on administrative procedures</a:t>
            </a:r>
            <a:r>
              <a:rPr lang="pl-PL" dirty="0"/>
              <a:t>;</a:t>
            </a:r>
            <a:r>
              <a:rPr lang="en-US" dirty="0"/>
              <a:t> </a:t>
            </a:r>
            <a:endParaRPr lang="pl-PL" dirty="0"/>
          </a:p>
          <a:p>
            <a:pPr algn="just"/>
            <a:r>
              <a:rPr lang="pl-PL" dirty="0"/>
              <a:t>a</a:t>
            </a:r>
            <a:r>
              <a:rPr lang="en-US" dirty="0"/>
              <a:t>s far as the German states (Länder) enforce state laws, they also have authority to pass legislation on administrative procedures</a:t>
            </a:r>
            <a:r>
              <a:rPr lang="pl-PL" dirty="0"/>
              <a:t>;</a:t>
            </a:r>
          </a:p>
          <a:p>
            <a:pPr algn="just"/>
            <a:r>
              <a:rPr lang="pl-PL" dirty="0"/>
              <a:t>i</a:t>
            </a:r>
            <a:r>
              <a:rPr lang="en-US" dirty="0" err="1"/>
              <a:t>ndeed</a:t>
            </a:r>
            <a:r>
              <a:rPr lang="en-US" dirty="0"/>
              <a:t>, all the German states have passed administrative procedures legislation which either largely repeats the federal Administrative Procedures Act word for word or directly refers to it in its current version.</a:t>
            </a:r>
          </a:p>
        </p:txBody>
      </p:sp>
    </p:spTree>
    <p:extLst>
      <p:ext uri="{BB962C8B-B14F-4D97-AF65-F5344CB8AC3E}">
        <p14:creationId xmlns:p14="http://schemas.microsoft.com/office/powerpoint/2010/main" val="102818589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445</Words>
  <Application>Microsoft Office PowerPoint</Application>
  <PresentationFormat>Panoramiczny</PresentationFormat>
  <Paragraphs>34</Paragraphs>
  <Slides>5</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5</vt:i4>
      </vt:variant>
    </vt:vector>
  </HeadingPairs>
  <TitlesOfParts>
    <vt:vector size="9" baseType="lpstr">
      <vt:lpstr>Aptos</vt:lpstr>
      <vt:lpstr>Aptos Display</vt:lpstr>
      <vt:lpstr>Arial</vt:lpstr>
      <vt:lpstr>Motyw pakietu Office</vt:lpstr>
      <vt:lpstr>Lecture No. 5</vt:lpstr>
      <vt:lpstr>Prezentacja programu PowerPoint</vt:lpstr>
      <vt:lpstr>GERMAN LEGAL SYSTEM</vt:lpstr>
      <vt:lpstr>ADMINISTRATIVE PROCEDURE IN GERMANY</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Karina Pilarz</dc:creator>
  <cp:lastModifiedBy>Karina Pilarz</cp:lastModifiedBy>
  <cp:revision>2</cp:revision>
  <dcterms:created xsi:type="dcterms:W3CDTF">2024-11-21T11:21:16Z</dcterms:created>
  <dcterms:modified xsi:type="dcterms:W3CDTF">2024-11-21T13:01:22Z</dcterms:modified>
</cp:coreProperties>
</file>