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69" r:id="rId17"/>
    <p:sldId id="264" r:id="rId1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902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B0F7D69-D93C-4C38-A23D-76E000D691CD}"/>
              </a:ext>
            </a:extLst>
          </p:cNvPr>
          <p:cNvSpPr/>
          <p:nvPr/>
        </p:nvSpPr>
        <p:spPr>
          <a:xfrm>
            <a:off x="0" y="0"/>
            <a:ext cx="3496422" cy="6858000"/>
          </a:xfrm>
          <a:custGeom>
            <a:avLst/>
            <a:gdLst>
              <a:gd name="connsiteX0" fmla="*/ 0 w 3496422"/>
              <a:gd name="connsiteY0" fmla="*/ 0 h 6858000"/>
              <a:gd name="connsiteX1" fmla="*/ 1873399 w 3496422"/>
              <a:gd name="connsiteY1" fmla="*/ 0 h 6858000"/>
              <a:gd name="connsiteX2" fmla="*/ 1895523 w 3496422"/>
              <a:gd name="connsiteY2" fmla="*/ 14997 h 6858000"/>
              <a:gd name="connsiteX3" fmla="*/ 3496422 w 3496422"/>
              <a:gd name="connsiteY3" fmla="*/ 3621656 h 6858000"/>
              <a:gd name="connsiteX4" fmla="*/ 1622072 w 3496422"/>
              <a:gd name="connsiteY4" fmla="*/ 6374814 h 6858000"/>
              <a:gd name="connsiteX5" fmla="*/ 1105424 w 3496422"/>
              <a:gd name="connsiteY5" fmla="*/ 6780599 h 6858000"/>
              <a:gd name="connsiteX6" fmla="*/ 993668 w 3496422"/>
              <a:gd name="connsiteY6" fmla="*/ 6858000 h 6858000"/>
              <a:gd name="connsiteX7" fmla="*/ 0 w 349642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4295" y="1346268"/>
            <a:ext cx="7060135" cy="3285207"/>
          </a:xfrm>
        </p:spPr>
        <p:txBody>
          <a:bodyPr anchor="b">
            <a:noAutofit/>
          </a:bodyPr>
          <a:lstStyle>
            <a:lvl1pPr algn="l">
              <a:lnSpc>
                <a:spcPct val="120000"/>
              </a:lnSpc>
              <a:defRPr sz="5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2312" y="4631475"/>
            <a:ext cx="7052117" cy="1150200"/>
          </a:xfrm>
        </p:spPr>
        <p:txBody>
          <a:bodyPr lIns="109728" tIns="109728" rIns="109728" bIns="91440"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23E5C65-E22A-4865-9449-10140D62B6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54295" y="617415"/>
            <a:ext cx="7123723" cy="457200"/>
          </a:xfrm>
        </p:spPr>
        <p:txBody>
          <a:bodyPr/>
          <a:lstStyle>
            <a:lvl1pPr algn="l">
              <a:defRPr/>
            </a:lvl1pPr>
          </a:lstStyle>
          <a:p>
            <a:fld id="{12241623-A064-4BED-B073-BA4D61433402}" type="datetime1">
              <a:rPr lang="en-US" smtClean="0"/>
              <a:t>11/28/2024</a:t>
            </a:fld>
            <a:endParaRPr lang="en-US" dirty="0"/>
          </a:p>
        </p:txBody>
      </p: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EF9C3DE0-E7F5-4B4D-B5AF-CDE724CE7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5" y="6170490"/>
            <a:ext cx="5588349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48C1E146-840A-4217-B63E-62E5CF890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0" y="6170490"/>
            <a:ext cx="1198829" cy="457200"/>
          </a:xfrm>
        </p:spPr>
        <p:txBody>
          <a:bodyPr/>
          <a:lstStyle>
            <a:lvl1pPr algn="r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CD419D4-EA9D-42D9-BF62-B07F0B7B672B}"/>
              </a:ext>
            </a:extLst>
          </p:cNvPr>
          <p:cNvSpPr/>
          <p:nvPr/>
        </p:nvSpPr>
        <p:spPr>
          <a:xfrm>
            <a:off x="1375409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C6FEC9B-9608-4181-A9E5-A1B80E72021C}"/>
              </a:ext>
            </a:extLst>
          </p:cNvPr>
          <p:cNvSpPr/>
          <p:nvPr/>
        </p:nvSpPr>
        <p:spPr>
          <a:xfrm>
            <a:off x="1155402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B1564ED-F26F-451D-97D6-A6EC3E83FD55}"/>
              </a:ext>
            </a:extLst>
          </p:cNvPr>
          <p:cNvSpPr/>
          <p:nvPr/>
        </p:nvSpPr>
        <p:spPr>
          <a:xfrm>
            <a:off x="924161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4954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397E4A-EB6A-4FA6-AA4F-69EA0C70F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ED0C-1DA7-41F0-94CF-6218B1FEDFF1}" type="datetime1">
              <a:rPr lang="en-US" smtClean="0"/>
              <a:t>11/28/2024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1A2F5D-7AC4-4F91-965A-7B6A45D6F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6E8B86-CDB8-482F-9D9F-1BFDA3638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496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EECF02AB-6034-4B88-BC5A-7C17CB0EF809}" type="datetime1">
              <a:rPr lang="en-US" smtClean="0"/>
              <a:t>11/28/2024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1491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6923EF53-7767-4C94-BEF6-D45292794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E5F3-28EE-488F-BD53-B744C06C3DEC}" type="datetime1">
              <a:rPr lang="en-US" smtClean="0"/>
              <a:t>11/28/2024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ACF12700-F905-4CFA-970C-C81E05A64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A1B1EE2-BCA3-432B-A32D-B04C7F1DD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349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84A89F5-6982-40AE-8108-88B93E85C8FF}"/>
              </a:ext>
            </a:extLst>
          </p:cNvPr>
          <p:cNvGrpSpPr/>
          <p:nvPr/>
        </p:nvGrpSpPr>
        <p:grpSpPr>
          <a:xfrm>
            <a:off x="3124577" y="0"/>
            <a:ext cx="4389519" cy="2916937"/>
            <a:chOff x="3124577" y="0"/>
            <a:chExt cx="4389519" cy="2916937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80BED93-E30B-4492-A268-84C33CA4F067}"/>
                </a:ext>
              </a:extLst>
            </p:cNvPr>
            <p:cNvSpPr/>
            <p:nvPr/>
          </p:nvSpPr>
          <p:spPr>
            <a:xfrm>
              <a:off x="3320637" y="0"/>
              <a:ext cx="4013331" cy="2742133"/>
            </a:xfrm>
            <a:custGeom>
              <a:avLst/>
              <a:gdLst>
                <a:gd name="connsiteX0" fmla="*/ 294151 w 4013331"/>
                <a:gd name="connsiteY0" fmla="*/ 0 h 2742133"/>
                <a:gd name="connsiteX1" fmla="*/ 3844057 w 4013331"/>
                <a:gd name="connsiteY1" fmla="*/ 0 h 2742133"/>
                <a:gd name="connsiteX2" fmla="*/ 3892490 w 4013331"/>
                <a:gd name="connsiteY2" fmla="*/ 131440 h 2742133"/>
                <a:gd name="connsiteX3" fmla="*/ 4013331 w 4013331"/>
                <a:gd name="connsiteY3" fmla="*/ 941251 h 2742133"/>
                <a:gd name="connsiteX4" fmla="*/ 3804827 w 4013331"/>
                <a:gd name="connsiteY4" fmla="*/ 1540292 h 2742133"/>
                <a:gd name="connsiteX5" fmla="*/ 3187498 w 4013331"/>
                <a:gd name="connsiteY5" fmla="*/ 2098087 h 2742133"/>
                <a:gd name="connsiteX6" fmla="*/ 3051769 w 4013331"/>
                <a:gd name="connsiteY6" fmla="*/ 2204787 h 2742133"/>
                <a:gd name="connsiteX7" fmla="*/ 1936476 w 4013331"/>
                <a:gd name="connsiteY7" fmla="*/ 2742133 h 2742133"/>
                <a:gd name="connsiteX8" fmla="*/ 467303 w 4013331"/>
                <a:gd name="connsiteY8" fmla="*/ 1868695 h 2742133"/>
                <a:gd name="connsiteX9" fmla="*/ 310732 w 4013331"/>
                <a:gd name="connsiteY9" fmla="*/ 1645244 h 2742133"/>
                <a:gd name="connsiteX10" fmla="*/ 0 w 4013331"/>
                <a:gd name="connsiteY10" fmla="*/ 941251 h 2742133"/>
                <a:gd name="connsiteX11" fmla="*/ 187749 w 4013331"/>
                <a:gd name="connsiteY11" fmla="*/ 183076 h 2742133"/>
                <a:gd name="connsiteX12" fmla="*/ 288888 w 4013331"/>
                <a:gd name="connsiteY12" fmla="*/ 7329 h 2742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13331" h="2742133">
                  <a:moveTo>
                    <a:pt x="294151" y="0"/>
                  </a:moveTo>
                  <a:lnTo>
                    <a:pt x="3844057" y="0"/>
                  </a:lnTo>
                  <a:lnTo>
                    <a:pt x="3892490" y="131440"/>
                  </a:lnTo>
                  <a:cubicBezTo>
                    <a:pt x="3971777" y="378867"/>
                    <a:pt x="4013331" y="652783"/>
                    <a:pt x="4013331" y="941251"/>
                  </a:cubicBezTo>
                  <a:cubicBezTo>
                    <a:pt x="4013331" y="1171430"/>
                    <a:pt x="3948997" y="1356167"/>
                    <a:pt x="3804827" y="1540292"/>
                  </a:cubicBezTo>
                  <a:cubicBezTo>
                    <a:pt x="3654026" y="1732895"/>
                    <a:pt x="3427436" y="1910292"/>
                    <a:pt x="3187498" y="2098087"/>
                  </a:cubicBezTo>
                  <a:cubicBezTo>
                    <a:pt x="3143231" y="2132693"/>
                    <a:pt x="3097499" y="2168522"/>
                    <a:pt x="3051769" y="2204787"/>
                  </a:cubicBezTo>
                  <a:cubicBezTo>
                    <a:pt x="2642425" y="2529345"/>
                    <a:pt x="2343664" y="2742133"/>
                    <a:pt x="1936476" y="2742133"/>
                  </a:cubicBezTo>
                  <a:cubicBezTo>
                    <a:pt x="1316045" y="2742133"/>
                    <a:pt x="876647" y="2480932"/>
                    <a:pt x="467303" y="1868695"/>
                  </a:cubicBezTo>
                  <a:cubicBezTo>
                    <a:pt x="413736" y="1788559"/>
                    <a:pt x="361372" y="1715679"/>
                    <a:pt x="310732" y="1645244"/>
                  </a:cubicBezTo>
                  <a:cubicBezTo>
                    <a:pt x="100850" y="1353195"/>
                    <a:pt x="0" y="1201315"/>
                    <a:pt x="0" y="941251"/>
                  </a:cubicBezTo>
                  <a:cubicBezTo>
                    <a:pt x="0" y="683021"/>
                    <a:pt x="63214" y="427935"/>
                    <a:pt x="187749" y="183076"/>
                  </a:cubicBezTo>
                  <a:cubicBezTo>
                    <a:pt x="218215" y="123194"/>
                    <a:pt x="251953" y="64578"/>
                    <a:pt x="288888" y="7329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965F60C1-CD8B-4326-9B24-3D197CF382A6}"/>
                </a:ext>
              </a:extLst>
            </p:cNvPr>
            <p:cNvSpPr/>
            <p:nvPr/>
          </p:nvSpPr>
          <p:spPr>
            <a:xfrm>
              <a:off x="3566319" y="0"/>
              <a:ext cx="3401415" cy="2440484"/>
            </a:xfrm>
            <a:custGeom>
              <a:avLst/>
              <a:gdLst>
                <a:gd name="connsiteX0" fmla="*/ 332917 w 3401415"/>
                <a:gd name="connsiteY0" fmla="*/ 0 h 2440484"/>
                <a:gd name="connsiteX1" fmla="*/ 3207137 w 3401415"/>
                <a:gd name="connsiteY1" fmla="*/ 0 h 2440484"/>
                <a:gd name="connsiteX2" fmla="*/ 3242654 w 3401415"/>
                <a:gd name="connsiteY2" fmla="*/ 74937 h 2440484"/>
                <a:gd name="connsiteX3" fmla="*/ 3401415 w 3401415"/>
                <a:gd name="connsiteY3" fmla="*/ 914184 h 2440484"/>
                <a:gd name="connsiteX4" fmla="*/ 3224702 w 3401415"/>
                <a:gd name="connsiteY4" fmla="*/ 1421888 h 2440484"/>
                <a:gd name="connsiteX5" fmla="*/ 2701498 w 3401415"/>
                <a:gd name="connsiteY5" fmla="*/ 1894635 h 2440484"/>
                <a:gd name="connsiteX6" fmla="*/ 2586463 w 3401415"/>
                <a:gd name="connsiteY6" fmla="*/ 1985068 h 2440484"/>
                <a:gd name="connsiteX7" fmla="*/ 1641219 w 3401415"/>
                <a:gd name="connsiteY7" fmla="*/ 2440484 h 2440484"/>
                <a:gd name="connsiteX8" fmla="*/ 396053 w 3401415"/>
                <a:gd name="connsiteY8" fmla="*/ 1700219 h 2440484"/>
                <a:gd name="connsiteX9" fmla="*/ 263354 w 3401415"/>
                <a:gd name="connsiteY9" fmla="*/ 1510839 h 2440484"/>
                <a:gd name="connsiteX10" fmla="*/ 0 w 3401415"/>
                <a:gd name="connsiteY10" fmla="*/ 914184 h 2440484"/>
                <a:gd name="connsiteX11" fmla="*/ 159122 w 3401415"/>
                <a:gd name="connsiteY11" fmla="*/ 271610 h 2440484"/>
                <a:gd name="connsiteX12" fmla="*/ 244841 w 3401415"/>
                <a:gd name="connsiteY12" fmla="*/ 122658 h 2440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01415" h="2440484">
                  <a:moveTo>
                    <a:pt x="332917" y="0"/>
                  </a:moveTo>
                  <a:lnTo>
                    <a:pt x="3207137" y="0"/>
                  </a:lnTo>
                  <a:lnTo>
                    <a:pt x="3242654" y="74937"/>
                  </a:lnTo>
                  <a:cubicBezTo>
                    <a:pt x="3346386" y="322243"/>
                    <a:pt x="3401415" y="608579"/>
                    <a:pt x="3401415" y="914184"/>
                  </a:cubicBezTo>
                  <a:cubicBezTo>
                    <a:pt x="3401415" y="1109268"/>
                    <a:pt x="3346890" y="1265837"/>
                    <a:pt x="3224702" y="1421888"/>
                  </a:cubicBezTo>
                  <a:cubicBezTo>
                    <a:pt x="3096894" y="1585125"/>
                    <a:pt x="2904852" y="1735475"/>
                    <a:pt x="2701498" y="1894635"/>
                  </a:cubicBezTo>
                  <a:cubicBezTo>
                    <a:pt x="2663980" y="1923966"/>
                    <a:pt x="2625221" y="1954332"/>
                    <a:pt x="2586463" y="1985068"/>
                  </a:cubicBezTo>
                  <a:cubicBezTo>
                    <a:pt x="2239532" y="2260140"/>
                    <a:pt x="1986324" y="2440484"/>
                    <a:pt x="1641219" y="2440484"/>
                  </a:cubicBezTo>
                  <a:cubicBezTo>
                    <a:pt x="1115386" y="2440484"/>
                    <a:pt x="742984" y="2219109"/>
                    <a:pt x="396053" y="1700219"/>
                  </a:cubicBezTo>
                  <a:cubicBezTo>
                    <a:pt x="350653" y="1632303"/>
                    <a:pt x="306273" y="1570535"/>
                    <a:pt x="263354" y="1510839"/>
                  </a:cubicBezTo>
                  <a:cubicBezTo>
                    <a:pt x="85473" y="1263318"/>
                    <a:pt x="0" y="1134597"/>
                    <a:pt x="0" y="914184"/>
                  </a:cubicBezTo>
                  <a:cubicBezTo>
                    <a:pt x="0" y="695327"/>
                    <a:pt x="53576" y="479135"/>
                    <a:pt x="159122" y="271610"/>
                  </a:cubicBezTo>
                  <a:cubicBezTo>
                    <a:pt x="184943" y="220858"/>
                    <a:pt x="213538" y="171179"/>
                    <a:pt x="244841" y="122658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9511D06-104E-440E-8049-4CDCE4B87E96}"/>
                </a:ext>
              </a:extLst>
            </p:cNvPr>
            <p:cNvSpPr/>
            <p:nvPr/>
          </p:nvSpPr>
          <p:spPr>
            <a:xfrm>
              <a:off x="3232490" y="0"/>
              <a:ext cx="4164597" cy="2817185"/>
            </a:xfrm>
            <a:custGeom>
              <a:avLst/>
              <a:gdLst>
                <a:gd name="connsiteX0" fmla="*/ 237339 w 4130517"/>
                <a:gd name="connsiteY0" fmla="*/ 0 h 2806419"/>
                <a:gd name="connsiteX1" fmla="*/ 3997489 w 4130517"/>
                <a:gd name="connsiteY1" fmla="*/ 0 h 2806419"/>
                <a:gd name="connsiteX2" fmla="*/ 4006148 w 4130517"/>
                <a:gd name="connsiteY2" fmla="*/ 24333 h 2806419"/>
                <a:gd name="connsiteX3" fmla="*/ 4130517 w 4130517"/>
                <a:gd name="connsiteY3" fmla="*/ 887307 h 2806419"/>
                <a:gd name="connsiteX4" fmla="*/ 3915925 w 4130517"/>
                <a:gd name="connsiteY4" fmla="*/ 1525677 h 2806419"/>
                <a:gd name="connsiteX5" fmla="*/ 3280571 w 4130517"/>
                <a:gd name="connsiteY5" fmla="*/ 2120090 h 2806419"/>
                <a:gd name="connsiteX6" fmla="*/ 3140878 w 4130517"/>
                <a:gd name="connsiteY6" fmla="*/ 2233796 h 2806419"/>
                <a:gd name="connsiteX7" fmla="*/ 1993019 w 4130517"/>
                <a:gd name="connsiteY7" fmla="*/ 2806419 h 2806419"/>
                <a:gd name="connsiteX8" fmla="*/ 480948 w 4130517"/>
                <a:gd name="connsiteY8" fmla="*/ 1875638 h 2806419"/>
                <a:gd name="connsiteX9" fmla="*/ 319805 w 4130517"/>
                <a:gd name="connsiteY9" fmla="*/ 1637519 h 2806419"/>
                <a:gd name="connsiteX10" fmla="*/ 0 w 4130517"/>
                <a:gd name="connsiteY10" fmla="*/ 887307 h 2806419"/>
                <a:gd name="connsiteX11" fmla="*/ 193231 w 4130517"/>
                <a:gd name="connsiteY11" fmla="*/ 79360 h 280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0517" h="2806419">
                  <a:moveTo>
                    <a:pt x="237339" y="0"/>
                  </a:moveTo>
                  <a:lnTo>
                    <a:pt x="3997489" y="0"/>
                  </a:lnTo>
                  <a:lnTo>
                    <a:pt x="4006148" y="24333"/>
                  </a:lnTo>
                  <a:cubicBezTo>
                    <a:pt x="4087750" y="288004"/>
                    <a:pt x="4130517" y="579903"/>
                    <a:pt x="4130517" y="887307"/>
                  </a:cubicBezTo>
                  <a:cubicBezTo>
                    <a:pt x="4130517" y="1132599"/>
                    <a:pt x="4064304" y="1329464"/>
                    <a:pt x="3915925" y="1525677"/>
                  </a:cubicBezTo>
                  <a:cubicBezTo>
                    <a:pt x="3760721" y="1730924"/>
                    <a:pt x="3527514" y="1919967"/>
                    <a:pt x="3280571" y="2120090"/>
                  </a:cubicBezTo>
                  <a:cubicBezTo>
                    <a:pt x="3235011" y="2156968"/>
                    <a:pt x="3187944" y="2195151"/>
                    <a:pt x="3140878" y="2233796"/>
                  </a:cubicBezTo>
                  <a:cubicBezTo>
                    <a:pt x="2719582" y="2579662"/>
                    <a:pt x="2412097" y="2806419"/>
                    <a:pt x="1993019" y="2806419"/>
                  </a:cubicBezTo>
                  <a:cubicBezTo>
                    <a:pt x="1354472" y="2806419"/>
                    <a:pt x="902244" y="2528070"/>
                    <a:pt x="480948" y="1875638"/>
                  </a:cubicBezTo>
                  <a:cubicBezTo>
                    <a:pt x="425816" y="1790244"/>
                    <a:pt x="371924" y="1712578"/>
                    <a:pt x="319805" y="1637519"/>
                  </a:cubicBezTo>
                  <a:cubicBezTo>
                    <a:pt x="103795" y="1326296"/>
                    <a:pt x="0" y="1164446"/>
                    <a:pt x="0" y="887307"/>
                  </a:cubicBezTo>
                  <a:cubicBezTo>
                    <a:pt x="0" y="612125"/>
                    <a:pt x="65060" y="340293"/>
                    <a:pt x="193231" y="7936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164F6B39-7B0A-4839-9F52-1FFA2044F248}"/>
                </a:ext>
              </a:extLst>
            </p:cNvPr>
            <p:cNvSpPr/>
            <p:nvPr/>
          </p:nvSpPr>
          <p:spPr>
            <a:xfrm>
              <a:off x="3124577" y="0"/>
              <a:ext cx="4389519" cy="2916937"/>
            </a:xfrm>
            <a:custGeom>
              <a:avLst/>
              <a:gdLst>
                <a:gd name="connsiteX0" fmla="*/ 208215 w 4389519"/>
                <a:gd name="connsiteY0" fmla="*/ 0 h 2916937"/>
                <a:gd name="connsiteX1" fmla="*/ 4284014 w 4389519"/>
                <a:gd name="connsiteY1" fmla="*/ 0 h 2916937"/>
                <a:gd name="connsiteX2" fmla="*/ 4335794 w 4389519"/>
                <a:gd name="connsiteY2" fmla="*/ 207911 h 2916937"/>
                <a:gd name="connsiteX3" fmla="*/ 4376420 w 4389519"/>
                <a:gd name="connsiteY3" fmla="*/ 1078865 h 2916937"/>
                <a:gd name="connsiteX4" fmla="*/ 4090147 w 4389519"/>
                <a:gd name="connsiteY4" fmla="*/ 1734728 h 2916937"/>
                <a:gd name="connsiteX5" fmla="*/ 3362552 w 4389519"/>
                <a:gd name="connsiteY5" fmla="*/ 2305097 h 2916937"/>
                <a:gd name="connsiteX6" fmla="*/ 3204152 w 4389519"/>
                <a:gd name="connsiteY6" fmla="*/ 2412521 h 2916937"/>
                <a:gd name="connsiteX7" fmla="*/ 1936072 w 4389519"/>
                <a:gd name="connsiteY7" fmla="*/ 2912360 h 2916937"/>
                <a:gd name="connsiteX8" fmla="*/ 421690 w 4389519"/>
                <a:gd name="connsiteY8" fmla="*/ 1787063 h 2916937"/>
                <a:gd name="connsiteX9" fmla="*/ 273167 w 4389519"/>
                <a:gd name="connsiteY9" fmla="*/ 1520080 h 2916937"/>
                <a:gd name="connsiteX10" fmla="*/ 4118 w 4389519"/>
                <a:gd name="connsiteY10" fmla="*/ 696338 h 2916937"/>
                <a:gd name="connsiteX11" fmla="*/ 175984 w 4389519"/>
                <a:gd name="connsiteY11" fmla="*/ 60381 h 291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89519" h="2916937">
                  <a:moveTo>
                    <a:pt x="208215" y="0"/>
                  </a:moveTo>
                  <a:lnTo>
                    <a:pt x="4284014" y="0"/>
                  </a:lnTo>
                  <a:lnTo>
                    <a:pt x="4335794" y="207911"/>
                  </a:lnTo>
                  <a:cubicBezTo>
                    <a:pt x="4388748" y="479686"/>
                    <a:pt x="4403109" y="773803"/>
                    <a:pt x="4376420" y="1078865"/>
                  </a:cubicBezTo>
                  <a:cubicBezTo>
                    <a:pt x="4353703" y="1338514"/>
                    <a:pt x="4265383" y="1540772"/>
                    <a:pt x="4090147" y="1734728"/>
                  </a:cubicBezTo>
                  <a:cubicBezTo>
                    <a:pt x="3906850" y="1937616"/>
                    <a:pt x="3642485" y="2116128"/>
                    <a:pt x="3362552" y="2305097"/>
                  </a:cubicBezTo>
                  <a:cubicBezTo>
                    <a:pt x="3310910" y="2339914"/>
                    <a:pt x="3257553" y="2375972"/>
                    <a:pt x="3204152" y="2412521"/>
                  </a:cubicBezTo>
                  <a:cubicBezTo>
                    <a:pt x="2726165" y="2739616"/>
                    <a:pt x="2379682" y="2951171"/>
                    <a:pt x="1936072" y="2912360"/>
                  </a:cubicBezTo>
                  <a:cubicBezTo>
                    <a:pt x="1260148" y="2853224"/>
                    <a:pt x="807225" y="2516700"/>
                    <a:pt x="421690" y="1787063"/>
                  </a:cubicBezTo>
                  <a:cubicBezTo>
                    <a:pt x="371240" y="1691563"/>
                    <a:pt x="321385" y="1604361"/>
                    <a:pt x="273167" y="1520080"/>
                  </a:cubicBezTo>
                  <a:cubicBezTo>
                    <a:pt x="73334" y="1170636"/>
                    <a:pt x="-21548" y="989700"/>
                    <a:pt x="4118" y="696338"/>
                  </a:cubicBezTo>
                  <a:cubicBezTo>
                    <a:pt x="23232" y="477870"/>
                    <a:pt x="80908" y="264786"/>
                    <a:pt x="175984" y="60381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3099122-D80B-4389-A1CF-52C635217F4B}"/>
              </a:ext>
            </a:extLst>
          </p:cNvPr>
          <p:cNvGrpSpPr/>
          <p:nvPr/>
        </p:nvGrpSpPr>
        <p:grpSpPr>
          <a:xfrm>
            <a:off x="8122942" y="0"/>
            <a:ext cx="4069058" cy="3547008"/>
            <a:chOff x="8122942" y="0"/>
            <a:chExt cx="4069058" cy="3547008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CA535D59-CDAA-4AA9-84AC-A6142E857FE2}"/>
                </a:ext>
              </a:extLst>
            </p:cNvPr>
            <p:cNvSpPr/>
            <p:nvPr/>
          </p:nvSpPr>
          <p:spPr>
            <a:xfrm>
              <a:off x="8122942" y="0"/>
              <a:ext cx="4069058" cy="3547008"/>
            </a:xfrm>
            <a:custGeom>
              <a:avLst/>
              <a:gdLst>
                <a:gd name="connsiteX0" fmla="*/ 305212 w 4069058"/>
                <a:gd name="connsiteY0" fmla="*/ 0 h 3547008"/>
                <a:gd name="connsiteX1" fmla="*/ 4069058 w 4069058"/>
                <a:gd name="connsiteY1" fmla="*/ 0 h 3547008"/>
                <a:gd name="connsiteX2" fmla="*/ 4069058 w 4069058"/>
                <a:gd name="connsiteY2" fmla="*/ 2865785 h 3547008"/>
                <a:gd name="connsiteX3" fmla="*/ 3996814 w 4069058"/>
                <a:gd name="connsiteY3" fmla="*/ 2947457 h 3547008"/>
                <a:gd name="connsiteX4" fmla="*/ 2732780 w 4069058"/>
                <a:gd name="connsiteY4" fmla="*/ 3541640 h 3547008"/>
                <a:gd name="connsiteX5" fmla="*/ 1317550 w 4069058"/>
                <a:gd name="connsiteY5" fmla="*/ 3015110 h 3547008"/>
                <a:gd name="connsiteX6" fmla="*/ 1140977 w 4069058"/>
                <a:gd name="connsiteY6" fmla="*/ 2901419 h 3547008"/>
                <a:gd name="connsiteX7" fmla="*/ 330269 w 4069058"/>
                <a:gd name="connsiteY7" fmla="*/ 2297252 h 3547008"/>
                <a:gd name="connsiteX8" fmla="*/ 13299 w 4069058"/>
                <a:gd name="connsiteY8" fmla="*/ 1599966 h 3547008"/>
                <a:gd name="connsiteX9" fmla="*/ 217457 w 4069058"/>
                <a:gd name="connsiteY9" fmla="*/ 178659 h 3547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69058" h="3547008">
                  <a:moveTo>
                    <a:pt x="305212" y="0"/>
                  </a:moveTo>
                  <a:lnTo>
                    <a:pt x="4069058" y="0"/>
                  </a:lnTo>
                  <a:lnTo>
                    <a:pt x="4069058" y="2865785"/>
                  </a:lnTo>
                  <a:lnTo>
                    <a:pt x="3996814" y="2947457"/>
                  </a:lnTo>
                  <a:cubicBezTo>
                    <a:pt x="3654887" y="3311545"/>
                    <a:pt x="3252443" y="3496175"/>
                    <a:pt x="2732780" y="3541640"/>
                  </a:cubicBezTo>
                  <a:cubicBezTo>
                    <a:pt x="2236701" y="3585041"/>
                    <a:pt x="1850359" y="3361306"/>
                    <a:pt x="1317550" y="3015110"/>
                  </a:cubicBezTo>
                  <a:cubicBezTo>
                    <a:pt x="1258026" y="2976425"/>
                    <a:pt x="1198546" y="2938265"/>
                    <a:pt x="1140977" y="2901419"/>
                  </a:cubicBezTo>
                  <a:cubicBezTo>
                    <a:pt x="828927" y="2701433"/>
                    <a:pt x="534230" y="2512513"/>
                    <a:pt x="330269" y="2297252"/>
                  </a:cubicBezTo>
                  <a:cubicBezTo>
                    <a:pt x="135278" y="2091465"/>
                    <a:pt x="37487" y="1876435"/>
                    <a:pt x="13299" y="1599966"/>
                  </a:cubicBezTo>
                  <a:cubicBezTo>
                    <a:pt x="-32170" y="1080250"/>
                    <a:pt x="39709" y="589889"/>
                    <a:pt x="217457" y="178659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CD6948CC-6D51-4092-887C-B0664DC102C7}"/>
                </a:ext>
              </a:extLst>
            </p:cNvPr>
            <p:cNvSpPr/>
            <p:nvPr/>
          </p:nvSpPr>
          <p:spPr>
            <a:xfrm flipH="1">
              <a:off x="8319994" y="0"/>
              <a:ext cx="3872006" cy="3321595"/>
            </a:xfrm>
            <a:custGeom>
              <a:avLst/>
              <a:gdLst>
                <a:gd name="connsiteX0" fmla="*/ 3466434 w 3872006"/>
                <a:gd name="connsiteY0" fmla="*/ 0 h 3321595"/>
                <a:gd name="connsiteX1" fmla="*/ 65800 w 3872006"/>
                <a:gd name="connsiteY1" fmla="*/ 0 h 3321595"/>
                <a:gd name="connsiteX2" fmla="*/ 0 w 3872006"/>
                <a:gd name="connsiteY2" fmla="*/ 59511 h 3321595"/>
                <a:gd name="connsiteX3" fmla="*/ 0 w 3872006"/>
                <a:gd name="connsiteY3" fmla="*/ 2518435 h 3321595"/>
                <a:gd name="connsiteX4" fmla="*/ 80122 w 3872006"/>
                <a:gd name="connsiteY4" fmla="*/ 2618704 h 3321595"/>
                <a:gd name="connsiteX5" fmla="*/ 1549501 w 3872006"/>
                <a:gd name="connsiteY5" fmla="*/ 3321595 h 3321595"/>
                <a:gd name="connsiteX6" fmla="*/ 2796711 w 3872006"/>
                <a:gd name="connsiteY6" fmla="*/ 2749441 h 3321595"/>
                <a:gd name="connsiteX7" fmla="*/ 2948494 w 3872006"/>
                <a:gd name="connsiteY7" fmla="*/ 2635829 h 3321595"/>
                <a:gd name="connsiteX8" fmla="*/ 3638840 w 3872006"/>
                <a:gd name="connsiteY8" fmla="*/ 2041901 h 3321595"/>
                <a:gd name="connsiteX9" fmla="*/ 3872006 w 3872006"/>
                <a:gd name="connsiteY9" fmla="*/ 1404055 h 3321595"/>
                <a:gd name="connsiteX10" fmla="*/ 3467973 w 3872006"/>
                <a:gd name="connsiteY10" fmla="*/ 1974 h 3321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72006" h="3321595">
                  <a:moveTo>
                    <a:pt x="3466434" y="0"/>
                  </a:moveTo>
                  <a:lnTo>
                    <a:pt x="65800" y="0"/>
                  </a:lnTo>
                  <a:lnTo>
                    <a:pt x="0" y="59511"/>
                  </a:lnTo>
                  <a:lnTo>
                    <a:pt x="0" y="2518435"/>
                  </a:lnTo>
                  <a:lnTo>
                    <a:pt x="80122" y="2618704"/>
                  </a:lnTo>
                  <a:cubicBezTo>
                    <a:pt x="490323" y="3108658"/>
                    <a:pt x="942414" y="3321595"/>
                    <a:pt x="1549501" y="3321595"/>
                  </a:cubicBezTo>
                  <a:cubicBezTo>
                    <a:pt x="2004852" y="3321595"/>
                    <a:pt x="2338950" y="3095023"/>
                    <a:pt x="2796711" y="2749441"/>
                  </a:cubicBezTo>
                  <a:cubicBezTo>
                    <a:pt x="2847850" y="2710827"/>
                    <a:pt x="2898991" y="2672676"/>
                    <a:pt x="2948494" y="2635829"/>
                  </a:cubicBezTo>
                  <a:cubicBezTo>
                    <a:pt x="3216812" y="2435869"/>
                    <a:pt x="3470203" y="2246981"/>
                    <a:pt x="3638840" y="2041901"/>
                  </a:cubicBezTo>
                  <a:cubicBezTo>
                    <a:pt x="3800062" y="1845849"/>
                    <a:pt x="3872006" y="1649145"/>
                    <a:pt x="3872006" y="1404055"/>
                  </a:cubicBezTo>
                  <a:cubicBezTo>
                    <a:pt x="3872006" y="866538"/>
                    <a:pt x="3729694" y="376466"/>
                    <a:pt x="3467973" y="1974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5F9FD94-99CC-42AD-8E66-CF99E8FD5A94}"/>
                </a:ext>
              </a:extLst>
            </p:cNvPr>
            <p:cNvSpPr/>
            <p:nvPr/>
          </p:nvSpPr>
          <p:spPr>
            <a:xfrm flipH="1">
              <a:off x="8729240" y="9274"/>
              <a:ext cx="3462454" cy="3010961"/>
            </a:xfrm>
            <a:custGeom>
              <a:avLst/>
              <a:gdLst>
                <a:gd name="connsiteX0" fmla="*/ 2953507 w 3462454"/>
                <a:gd name="connsiteY0" fmla="*/ 0 h 3010961"/>
                <a:gd name="connsiteX1" fmla="*/ 477652 w 3462454"/>
                <a:gd name="connsiteY1" fmla="*/ 0 h 3010961"/>
                <a:gd name="connsiteX2" fmla="*/ 327396 w 3462454"/>
                <a:gd name="connsiteY2" fmla="*/ 113681 h 3010961"/>
                <a:gd name="connsiteX3" fmla="*/ 46554 w 3462454"/>
                <a:gd name="connsiteY3" fmla="*/ 391785 h 3010961"/>
                <a:gd name="connsiteX4" fmla="*/ 0 w 3462454"/>
                <a:gd name="connsiteY4" fmla="*/ 453516 h 3010961"/>
                <a:gd name="connsiteX5" fmla="*/ 0 w 3462454"/>
                <a:gd name="connsiteY5" fmla="*/ 2083461 h 3010961"/>
                <a:gd name="connsiteX6" fmla="*/ 26382 w 3462454"/>
                <a:gd name="connsiteY6" fmla="*/ 2118637 h 3010961"/>
                <a:gd name="connsiteX7" fmla="*/ 101620 w 3462454"/>
                <a:gd name="connsiteY7" fmla="*/ 2222744 h 3010961"/>
                <a:gd name="connsiteX8" fmla="*/ 1494064 w 3462454"/>
                <a:gd name="connsiteY8" fmla="*/ 3010961 h 3010961"/>
                <a:gd name="connsiteX9" fmla="*/ 2551110 w 3462454"/>
                <a:gd name="connsiteY9" fmla="*/ 2526044 h 3010961"/>
                <a:gd name="connsiteX10" fmla="*/ 2679751 w 3462454"/>
                <a:gd name="connsiteY10" fmla="*/ 2429754 h 3010961"/>
                <a:gd name="connsiteX11" fmla="*/ 3264840 w 3462454"/>
                <a:gd name="connsiteY11" fmla="*/ 1926383 h 3010961"/>
                <a:gd name="connsiteX12" fmla="*/ 3462454 w 3462454"/>
                <a:gd name="connsiteY12" fmla="*/ 1385790 h 3010961"/>
                <a:gd name="connsiteX13" fmla="*/ 3018820 w 3462454"/>
                <a:gd name="connsiteY13" fmla="*/ 67626 h 3010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62454" h="3010961">
                  <a:moveTo>
                    <a:pt x="2953507" y="0"/>
                  </a:moveTo>
                  <a:lnTo>
                    <a:pt x="477652" y="0"/>
                  </a:lnTo>
                  <a:lnTo>
                    <a:pt x="327396" y="113681"/>
                  </a:lnTo>
                  <a:cubicBezTo>
                    <a:pt x="222344" y="200626"/>
                    <a:pt x="128536" y="293564"/>
                    <a:pt x="46554" y="391785"/>
                  </a:cubicBezTo>
                  <a:lnTo>
                    <a:pt x="0" y="453516"/>
                  </a:lnTo>
                  <a:lnTo>
                    <a:pt x="0" y="2083461"/>
                  </a:lnTo>
                  <a:lnTo>
                    <a:pt x="26382" y="2118637"/>
                  </a:lnTo>
                  <a:cubicBezTo>
                    <a:pt x="51135" y="2152065"/>
                    <a:pt x="76235" y="2186586"/>
                    <a:pt x="101620" y="2222744"/>
                  </a:cubicBezTo>
                  <a:cubicBezTo>
                    <a:pt x="489585" y="2775245"/>
                    <a:pt x="906035" y="3010961"/>
                    <a:pt x="1494064" y="3010961"/>
                  </a:cubicBezTo>
                  <a:cubicBezTo>
                    <a:pt x="1879987" y="3010961"/>
                    <a:pt x="2163144" y="2818935"/>
                    <a:pt x="2551110" y="2526044"/>
                  </a:cubicBezTo>
                  <a:cubicBezTo>
                    <a:pt x="2594452" y="2493317"/>
                    <a:pt x="2637795" y="2460984"/>
                    <a:pt x="2679751" y="2429754"/>
                  </a:cubicBezTo>
                  <a:cubicBezTo>
                    <a:pt x="2907158" y="2260282"/>
                    <a:pt x="3121914" y="2100194"/>
                    <a:pt x="3264840" y="1926383"/>
                  </a:cubicBezTo>
                  <a:cubicBezTo>
                    <a:pt x="3401480" y="1760224"/>
                    <a:pt x="3462454" y="1593511"/>
                    <a:pt x="3462454" y="1385790"/>
                  </a:cubicBezTo>
                  <a:cubicBezTo>
                    <a:pt x="3462454" y="865148"/>
                    <a:pt x="3304918" y="397028"/>
                    <a:pt x="3018820" y="67626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47D3E70-A759-410D-B5DB-855218E138C3}"/>
                </a:ext>
              </a:extLst>
            </p:cNvPr>
            <p:cNvSpPr/>
            <p:nvPr/>
          </p:nvSpPr>
          <p:spPr>
            <a:xfrm flipH="1">
              <a:off x="8243247" y="9274"/>
              <a:ext cx="3948447" cy="3411460"/>
            </a:xfrm>
            <a:custGeom>
              <a:avLst/>
              <a:gdLst>
                <a:gd name="connsiteX0" fmla="*/ 3564894 w 3904481"/>
                <a:gd name="connsiteY0" fmla="*/ 0 h 3411460"/>
                <a:gd name="connsiteX1" fmla="*/ 0 w 3904481"/>
                <a:gd name="connsiteY1" fmla="*/ 0 h 3411460"/>
                <a:gd name="connsiteX2" fmla="*/ 0 w 3904481"/>
                <a:gd name="connsiteY2" fmla="*/ 2659993 h 3411460"/>
                <a:gd name="connsiteX3" fmla="*/ 1876 w 3904481"/>
                <a:gd name="connsiteY3" fmla="*/ 2662425 h 3411460"/>
                <a:gd name="connsiteX4" fmla="*/ 1514161 w 3904481"/>
                <a:gd name="connsiteY4" fmla="*/ 3411460 h 3411460"/>
                <a:gd name="connsiteX5" fmla="*/ 2797788 w 3904481"/>
                <a:gd name="connsiteY5" fmla="*/ 2801744 h 3411460"/>
                <a:gd name="connsiteX6" fmla="*/ 2954004 w 3904481"/>
                <a:gd name="connsiteY6" fmla="*/ 2680673 h 3411460"/>
                <a:gd name="connsiteX7" fmla="*/ 3664508 w 3904481"/>
                <a:gd name="connsiteY7" fmla="*/ 2047754 h 3411460"/>
                <a:gd name="connsiteX8" fmla="*/ 3904481 w 3904481"/>
                <a:gd name="connsiteY8" fmla="*/ 1368033 h 3411460"/>
                <a:gd name="connsiteX9" fmla="*/ 3596499 w 3904481"/>
                <a:gd name="connsiteY9" fmla="*/ 52268 h 341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04481" h="3411460">
                  <a:moveTo>
                    <a:pt x="3564894" y="0"/>
                  </a:moveTo>
                  <a:lnTo>
                    <a:pt x="0" y="0"/>
                  </a:lnTo>
                  <a:lnTo>
                    <a:pt x="0" y="2659993"/>
                  </a:lnTo>
                  <a:lnTo>
                    <a:pt x="1876" y="2662425"/>
                  </a:lnTo>
                  <a:cubicBezTo>
                    <a:pt x="424055" y="3184544"/>
                    <a:pt x="889346" y="3411460"/>
                    <a:pt x="1514161" y="3411460"/>
                  </a:cubicBezTo>
                  <a:cubicBezTo>
                    <a:pt x="1982808" y="3411460"/>
                    <a:pt x="2326661" y="3170014"/>
                    <a:pt x="2797788" y="2801744"/>
                  </a:cubicBezTo>
                  <a:cubicBezTo>
                    <a:pt x="2850420" y="2760595"/>
                    <a:pt x="2903054" y="2719940"/>
                    <a:pt x="2954004" y="2680673"/>
                  </a:cubicBezTo>
                  <a:cubicBezTo>
                    <a:pt x="3230156" y="2467586"/>
                    <a:pt x="3490946" y="2266297"/>
                    <a:pt x="3664508" y="2047754"/>
                  </a:cubicBezTo>
                  <a:cubicBezTo>
                    <a:pt x="3830437" y="1838832"/>
                    <a:pt x="3904481" y="1629214"/>
                    <a:pt x="3904481" y="1368033"/>
                  </a:cubicBezTo>
                  <a:cubicBezTo>
                    <a:pt x="3904481" y="877057"/>
                    <a:pt x="3796872" y="423228"/>
                    <a:pt x="3596499" y="52268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0302A25-2D4F-4AD5-B0E9-C12184C3599E}"/>
              </a:ext>
            </a:extLst>
          </p:cNvPr>
          <p:cNvGrpSpPr/>
          <p:nvPr/>
        </p:nvGrpSpPr>
        <p:grpSpPr>
          <a:xfrm>
            <a:off x="-1" y="1355238"/>
            <a:ext cx="4381339" cy="5510713"/>
            <a:chOff x="0" y="1347287"/>
            <a:chExt cx="4259808" cy="5510713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E227AF03-773A-4B1E-8FED-67198038E60D}"/>
                </a:ext>
              </a:extLst>
            </p:cNvPr>
            <p:cNvSpPr/>
            <p:nvPr/>
          </p:nvSpPr>
          <p:spPr>
            <a:xfrm>
              <a:off x="0" y="1676545"/>
              <a:ext cx="4174269" cy="5181455"/>
            </a:xfrm>
            <a:custGeom>
              <a:avLst/>
              <a:gdLst>
                <a:gd name="connsiteX0" fmla="*/ 1155130 w 4174269"/>
                <a:gd name="connsiteY0" fmla="*/ 990 h 5181455"/>
                <a:gd name="connsiteX1" fmla="*/ 2396955 w 4174269"/>
                <a:gd name="connsiteY1" fmla="*/ 367328 h 5181455"/>
                <a:gd name="connsiteX2" fmla="*/ 3827960 w 4174269"/>
                <a:gd name="connsiteY2" fmla="*/ 4749328 h 5181455"/>
                <a:gd name="connsiteX3" fmla="*/ 3561502 w 4174269"/>
                <a:gd name="connsiteY3" fmla="*/ 5090948 h 5181455"/>
                <a:gd name="connsiteX4" fmla="*/ 3452726 w 4174269"/>
                <a:gd name="connsiteY4" fmla="*/ 5181455 h 5181455"/>
                <a:gd name="connsiteX5" fmla="*/ 0 w 4174269"/>
                <a:gd name="connsiteY5" fmla="*/ 5181455 h 5181455"/>
                <a:gd name="connsiteX6" fmla="*/ 0 w 4174269"/>
                <a:gd name="connsiteY6" fmla="*/ 251605 h 5181455"/>
                <a:gd name="connsiteX7" fmla="*/ 157396 w 4174269"/>
                <a:gd name="connsiteY7" fmla="*/ 182600 h 5181455"/>
                <a:gd name="connsiteX8" fmla="*/ 1155130 w 4174269"/>
                <a:gd name="connsiteY8" fmla="*/ 990 h 5181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74269" h="5181455">
                  <a:moveTo>
                    <a:pt x="1155130" y="990"/>
                  </a:moveTo>
                  <a:cubicBezTo>
                    <a:pt x="1564667" y="12730"/>
                    <a:pt x="1984593" y="129250"/>
                    <a:pt x="2396955" y="367328"/>
                  </a:cubicBezTo>
                  <a:cubicBezTo>
                    <a:pt x="3871760" y="1218807"/>
                    <a:pt x="4678347" y="3276416"/>
                    <a:pt x="3827960" y="4749328"/>
                  </a:cubicBezTo>
                  <a:cubicBezTo>
                    <a:pt x="3748235" y="4887417"/>
                    <a:pt x="3658928" y="4998272"/>
                    <a:pt x="3561502" y="5090948"/>
                  </a:cubicBezTo>
                  <a:lnTo>
                    <a:pt x="3452726" y="5181455"/>
                  </a:lnTo>
                  <a:lnTo>
                    <a:pt x="0" y="5181455"/>
                  </a:lnTo>
                  <a:lnTo>
                    <a:pt x="0" y="251605"/>
                  </a:lnTo>
                  <a:lnTo>
                    <a:pt x="157396" y="182600"/>
                  </a:lnTo>
                  <a:cubicBezTo>
                    <a:pt x="475610" y="54980"/>
                    <a:pt x="811718" y="-8854"/>
                    <a:pt x="1155130" y="99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D6FE8FAD-8A4A-49E1-AFAF-A074482295A9}"/>
                </a:ext>
              </a:extLst>
            </p:cNvPr>
            <p:cNvSpPr/>
            <p:nvPr/>
          </p:nvSpPr>
          <p:spPr>
            <a:xfrm>
              <a:off x="0" y="1347287"/>
              <a:ext cx="4259808" cy="5510713"/>
            </a:xfrm>
            <a:custGeom>
              <a:avLst/>
              <a:gdLst>
                <a:gd name="connsiteX0" fmla="*/ 948905 w 4259808"/>
                <a:gd name="connsiteY0" fmla="*/ 1556 h 5510713"/>
                <a:gd name="connsiteX1" fmla="*/ 2304106 w 4259808"/>
                <a:gd name="connsiteY1" fmla="*/ 405867 h 5510713"/>
                <a:gd name="connsiteX2" fmla="*/ 3890982 w 4259808"/>
                <a:gd name="connsiteY2" fmla="*/ 5156588 h 5510713"/>
                <a:gd name="connsiteX3" fmla="*/ 3680329 w 4259808"/>
                <a:gd name="connsiteY3" fmla="*/ 5445948 h 5510713"/>
                <a:gd name="connsiteX4" fmla="*/ 3616504 w 4259808"/>
                <a:gd name="connsiteY4" fmla="*/ 5510713 h 5510713"/>
                <a:gd name="connsiteX5" fmla="*/ 0 w 4259808"/>
                <a:gd name="connsiteY5" fmla="*/ 5510713 h 5510713"/>
                <a:gd name="connsiteX6" fmla="*/ 0 w 4259808"/>
                <a:gd name="connsiteY6" fmla="*/ 144797 h 5510713"/>
                <a:gd name="connsiteX7" fmla="*/ 164164 w 4259808"/>
                <a:gd name="connsiteY7" fmla="*/ 92266 h 5510713"/>
                <a:gd name="connsiteX8" fmla="*/ 948905 w 4259808"/>
                <a:gd name="connsiteY8" fmla="*/ 1556 h 5510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59808" h="5510713">
                  <a:moveTo>
                    <a:pt x="948905" y="1556"/>
                  </a:moveTo>
                  <a:cubicBezTo>
                    <a:pt x="1395136" y="16867"/>
                    <a:pt x="1853354" y="145625"/>
                    <a:pt x="2304106" y="405867"/>
                  </a:cubicBezTo>
                  <a:cubicBezTo>
                    <a:pt x="3916211" y="1336616"/>
                    <a:pt x="4808028" y="3568218"/>
                    <a:pt x="3890982" y="5156588"/>
                  </a:cubicBezTo>
                  <a:cubicBezTo>
                    <a:pt x="3826502" y="5268272"/>
                    <a:pt x="3756052" y="5363347"/>
                    <a:pt x="3680329" y="5445948"/>
                  </a:cubicBezTo>
                  <a:lnTo>
                    <a:pt x="3616504" y="5510713"/>
                  </a:lnTo>
                  <a:lnTo>
                    <a:pt x="0" y="5510713"/>
                  </a:lnTo>
                  <a:lnTo>
                    <a:pt x="0" y="144797"/>
                  </a:lnTo>
                  <a:lnTo>
                    <a:pt x="164164" y="92266"/>
                  </a:lnTo>
                  <a:cubicBezTo>
                    <a:pt x="418657" y="23914"/>
                    <a:pt x="681631" y="-7614"/>
                    <a:pt x="948905" y="1556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0A7C4DFB-FDFD-4F28-8B00-287EB75C79EB}"/>
                </a:ext>
              </a:extLst>
            </p:cNvPr>
            <p:cNvSpPr/>
            <p:nvPr/>
          </p:nvSpPr>
          <p:spPr>
            <a:xfrm>
              <a:off x="0" y="1592806"/>
              <a:ext cx="4029221" cy="5265194"/>
            </a:xfrm>
            <a:custGeom>
              <a:avLst/>
              <a:gdLst>
                <a:gd name="connsiteX0" fmla="*/ 812878 w 4029221"/>
                <a:gd name="connsiteY0" fmla="*/ 840 h 5265194"/>
                <a:gd name="connsiteX1" fmla="*/ 960980 w 4029221"/>
                <a:gd name="connsiteY1" fmla="*/ 1442 h 5265194"/>
                <a:gd name="connsiteX2" fmla="*/ 2216856 w 4029221"/>
                <a:gd name="connsiteY2" fmla="*/ 376120 h 5265194"/>
                <a:gd name="connsiteX3" fmla="*/ 3687427 w 4029221"/>
                <a:gd name="connsiteY3" fmla="*/ 4778650 h 5265194"/>
                <a:gd name="connsiteX4" fmla="*/ 3267677 w 4029221"/>
                <a:gd name="connsiteY4" fmla="*/ 5245601 h 5265194"/>
                <a:gd name="connsiteX5" fmla="*/ 3237167 w 4029221"/>
                <a:gd name="connsiteY5" fmla="*/ 5265194 h 5265194"/>
                <a:gd name="connsiteX6" fmla="*/ 0 w 4029221"/>
                <a:gd name="connsiteY6" fmla="*/ 5265194 h 5265194"/>
                <a:gd name="connsiteX7" fmla="*/ 0 w 4029221"/>
                <a:gd name="connsiteY7" fmla="*/ 162790 h 5265194"/>
                <a:gd name="connsiteX8" fmla="*/ 58408 w 4029221"/>
                <a:gd name="connsiteY8" fmla="*/ 139352 h 5265194"/>
                <a:gd name="connsiteX9" fmla="*/ 812878 w 4029221"/>
                <a:gd name="connsiteY9" fmla="*/ 840 h 5265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29221" h="5265194">
                  <a:moveTo>
                    <a:pt x="812878" y="840"/>
                  </a:moveTo>
                  <a:cubicBezTo>
                    <a:pt x="862065" y="-449"/>
                    <a:pt x="911443" y="-258"/>
                    <a:pt x="960980" y="1442"/>
                  </a:cubicBezTo>
                  <a:cubicBezTo>
                    <a:pt x="1374507" y="15631"/>
                    <a:pt x="1799140" y="134952"/>
                    <a:pt x="2216856" y="376120"/>
                  </a:cubicBezTo>
                  <a:cubicBezTo>
                    <a:pt x="3710806" y="1238652"/>
                    <a:pt x="4537261" y="3306696"/>
                    <a:pt x="3687427" y="4778650"/>
                  </a:cubicBezTo>
                  <a:cubicBezTo>
                    <a:pt x="3567917" y="4985647"/>
                    <a:pt x="3426282" y="5131074"/>
                    <a:pt x="3267677" y="5245601"/>
                  </a:cubicBezTo>
                  <a:lnTo>
                    <a:pt x="3237167" y="5265194"/>
                  </a:lnTo>
                  <a:lnTo>
                    <a:pt x="0" y="5265194"/>
                  </a:lnTo>
                  <a:lnTo>
                    <a:pt x="0" y="162790"/>
                  </a:lnTo>
                  <a:lnTo>
                    <a:pt x="58408" y="139352"/>
                  </a:lnTo>
                  <a:cubicBezTo>
                    <a:pt x="301661" y="55163"/>
                    <a:pt x="554646" y="7607"/>
                    <a:pt x="812878" y="840"/>
                  </a:cubicBezTo>
                  <a:close/>
                </a:path>
              </a:pathLst>
            </a:custGeom>
            <a:noFill/>
            <a:ln w="1905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B6E867DF-0B62-429A-A554-CBE585048439}"/>
                </a:ext>
              </a:extLst>
            </p:cNvPr>
            <p:cNvSpPr/>
            <p:nvPr/>
          </p:nvSpPr>
          <p:spPr>
            <a:xfrm>
              <a:off x="0" y="2147333"/>
              <a:ext cx="3702048" cy="4710667"/>
            </a:xfrm>
            <a:custGeom>
              <a:avLst/>
              <a:gdLst>
                <a:gd name="connsiteX0" fmla="*/ 1057511 w 3702048"/>
                <a:gd name="connsiteY0" fmla="*/ 1243 h 4710667"/>
                <a:gd name="connsiteX1" fmla="*/ 2139959 w 3702048"/>
                <a:gd name="connsiteY1" fmla="*/ 324180 h 4710667"/>
                <a:gd name="connsiteX2" fmla="*/ 3407455 w 3702048"/>
                <a:gd name="connsiteY2" fmla="*/ 4118750 h 4710667"/>
                <a:gd name="connsiteX3" fmla="*/ 2754080 w 3702048"/>
                <a:gd name="connsiteY3" fmla="*/ 4690965 h 4710667"/>
                <a:gd name="connsiteX4" fmla="*/ 2711405 w 3702048"/>
                <a:gd name="connsiteY4" fmla="*/ 4710667 h 4710667"/>
                <a:gd name="connsiteX5" fmla="*/ 0 w 3702048"/>
                <a:gd name="connsiteY5" fmla="*/ 4710667 h 4710667"/>
                <a:gd name="connsiteX6" fmla="*/ 0 w 3702048"/>
                <a:gd name="connsiteY6" fmla="*/ 239601 h 4710667"/>
                <a:gd name="connsiteX7" fmla="*/ 72857 w 3702048"/>
                <a:gd name="connsiteY7" fmla="*/ 203063 h 4710667"/>
                <a:gd name="connsiteX8" fmla="*/ 1057511 w 3702048"/>
                <a:gd name="connsiteY8" fmla="*/ 1243 h 4710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02048" h="4710667">
                  <a:moveTo>
                    <a:pt x="1057511" y="1243"/>
                  </a:moveTo>
                  <a:cubicBezTo>
                    <a:pt x="1413932" y="13473"/>
                    <a:pt x="1779927" y="116316"/>
                    <a:pt x="2139959" y="324180"/>
                  </a:cubicBezTo>
                  <a:cubicBezTo>
                    <a:pt x="3427605" y="1067603"/>
                    <a:pt x="4139931" y="2850064"/>
                    <a:pt x="3407455" y="4118750"/>
                  </a:cubicBezTo>
                  <a:cubicBezTo>
                    <a:pt x="3235777" y="4416105"/>
                    <a:pt x="3011128" y="4566048"/>
                    <a:pt x="2754080" y="4690965"/>
                  </a:cubicBezTo>
                  <a:lnTo>
                    <a:pt x="2711405" y="4710667"/>
                  </a:lnTo>
                  <a:lnTo>
                    <a:pt x="0" y="4710667"/>
                  </a:lnTo>
                  <a:lnTo>
                    <a:pt x="0" y="239601"/>
                  </a:lnTo>
                  <a:lnTo>
                    <a:pt x="72857" y="203063"/>
                  </a:lnTo>
                  <a:cubicBezTo>
                    <a:pt x="383165" y="61024"/>
                    <a:pt x="715942" y="-10476"/>
                    <a:pt x="1057511" y="1243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4296" y="3420734"/>
            <a:ext cx="6665976" cy="2129674"/>
          </a:xfrm>
        </p:spPr>
        <p:txBody>
          <a:bodyPr anchor="b">
            <a:noAutofit/>
          </a:bodyPr>
          <a:lstStyle>
            <a:lvl1pPr algn="l">
              <a:lnSpc>
                <a:spcPct val="110000"/>
              </a:lnSpc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E197B67B-BA44-4D2A-B31D-35A89323C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6" y="6170490"/>
            <a:ext cx="5713314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1D718595-24D3-4517-A62E-C1F493407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54295" y="5550408"/>
            <a:ext cx="6665975" cy="512064"/>
          </a:xfrm>
        </p:spPr>
        <p:txBody>
          <a:bodyPr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C6217BB-A228-414D-92D9-E1D1EFEB8B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" y="6170491"/>
            <a:ext cx="2840083" cy="457200"/>
          </a:xfrm>
        </p:spPr>
        <p:txBody>
          <a:bodyPr/>
          <a:lstStyle>
            <a:lvl1pPr algn="l">
              <a:defRPr/>
            </a:lvl1pPr>
          </a:lstStyle>
          <a:p>
            <a:fld id="{E72EB70D-CD01-44DA-83B3-8FEB3383D307}" type="datetime1">
              <a:rPr lang="en-US" smtClean="0"/>
              <a:t>11/28/2024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734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24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3029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C1D6427-F07F-4D50-B151-455100AF7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8CFD-9357-46BE-A189-D637A67C8730}" type="datetime1">
              <a:rPr lang="en-US" smtClean="0"/>
              <a:t>11/28/2024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79EFBB2-C5E0-4D57-AB1D-3AA907EC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AE6B7E1-F60B-4D08-9052-423D6FBFA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801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1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30290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30290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3771BF97-4D2A-43A4-8CDC-2250017EB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42EE-B331-4632-BD10-A82FED6B6FC0}" type="datetime1">
              <a:rPr lang="en-US" smtClean="0"/>
              <a:t>11/28/2024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6020661A-DA07-4679-9226-945B5DD24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EFCE38B-E087-4988-BC3A-FE3B55E70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D3BC439C-E995-4E1F-8DE9-75C32785E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65181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30096C-3491-4EF2-ABB2-D57F3F4B5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A835-D13F-49F4-8F11-5D576AC65FAD}" type="datetime1">
              <a:rPr lang="en-US" smtClean="0"/>
              <a:t>11/28/2024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9DA3A85-7147-4F32-944A-B079AF514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EDDF50D-95C0-4DA2-BBC6-41774FAC1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202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BEFCA-6D6F-4F26-823F-C86CA694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1799-ACB5-4CB2-86A2-5C574F1C8706}" type="datetime1">
              <a:rPr lang="en-US" smtClean="0"/>
              <a:t>11/28/2024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2EE2C9-E87D-4495-9EDA-6BC0EDC2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557A9-903F-4B36-8B06-D9EADF230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520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640080"/>
            <a:ext cx="3227715" cy="2551751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60" y="640080"/>
            <a:ext cx="6949440" cy="545591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B904BE8-2080-4FFA-9239-A8929E28F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ED5DD0D6-7A82-473E-879B-C6ECD6CCCFEC}" type="datetime1">
              <a:rPr lang="en-US" smtClean="0"/>
              <a:t>11/28/2024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D5580C6-5CD7-4CDD-977D-0533C84F2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9494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18D0320-9B66-443F-8E28-8BCF07E0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375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41C2A9DB-B176-4069-8734-5B4ED352BA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D4605E03-BC17-41A7-854C-DFAB672737DC}" type="datetime1">
              <a:rPr lang="en-US" smtClean="0"/>
              <a:t>11/28/2024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430F9A2F-C2C4-4E1C-B4B3-07ED84F28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464410" cy="45720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F9BFA0A0-2117-4A10-9DAA-080C21559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620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0" y="442220"/>
            <a:ext cx="8770571" cy="1345269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2312276"/>
            <a:ext cx="8770571" cy="3651504"/>
          </a:xfrm>
          <a:prstGeom prst="rect">
            <a:avLst/>
          </a:prstGeom>
        </p:spPr>
        <p:txBody>
          <a:bodyPr vert="horz" lIns="109728" tIns="109728" rIns="109728" bIns="914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0727" y="6170491"/>
            <a:ext cx="284008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r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C4408324-A84C-4A45-93B6-78D079CCE772}" type="datetime1">
              <a:rPr lang="en-US" smtClean="0"/>
              <a:t>11/28/2024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0240" y="6170490"/>
            <a:ext cx="5667375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3744" y="6170490"/>
            <a:ext cx="1188720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9" name="Straight Connector 8" title="Rule Line">
            <a:extLst>
              <a:ext uri="{FF2B5EF4-FFF2-40B4-BE49-F238E27FC236}">
                <a16:creationId xmlns:a16="http://schemas.microsoft.com/office/drawing/2014/main" id="{430127AE-B29E-4FDF-99D2-A2F1E7003F74}"/>
              </a:ext>
            </a:extLst>
          </p:cNvPr>
          <p:cNvCxnSpPr/>
          <p:nvPr/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8300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85" r:id="rId5"/>
    <p:sldLayoutId id="2147483690" r:id="rId6"/>
    <p:sldLayoutId id="2147483686" r:id="rId7"/>
    <p:sldLayoutId id="2147483687" r:id="rId8"/>
    <p:sldLayoutId id="2147483688" r:id="rId9"/>
    <p:sldLayoutId id="2147483689" r:id="rId10"/>
    <p:sldLayoutId id="2147483691" r:id="rId11"/>
  </p:sldLayoutIdLst>
  <p:hf sldNum="0" hdr="0" ftr="0" dt="0"/>
  <p:txStyles>
    <p:titleStyle>
      <a:lvl1pPr algn="l" defTabSz="914400" rtl="0" eaLnBrk="1" latinLnBrk="0" hangingPunct="1">
        <a:lnSpc>
          <a:spcPct val="130000"/>
        </a:lnSpc>
        <a:spcBef>
          <a:spcPct val="0"/>
        </a:spcBef>
        <a:buNone/>
        <a:defRPr sz="32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8">
            <a:extLst>
              <a:ext uri="{FF2B5EF4-FFF2-40B4-BE49-F238E27FC236}">
                <a16:creationId xmlns:a16="http://schemas.microsoft.com/office/drawing/2014/main" id="{0DBF1ABE-8590-450D-BB49-BDDCCF3EE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16A5556-AC37-4C54-28CB-AB26AB1AD2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0531" y="1346268"/>
            <a:ext cx="5274860" cy="3066706"/>
          </a:xfrm>
        </p:spPr>
        <p:txBody>
          <a:bodyPr anchor="b">
            <a:normAutofit/>
          </a:bodyPr>
          <a:lstStyle/>
          <a:p>
            <a:r>
              <a:rPr lang="en-GB" dirty="0" err="1"/>
              <a:t>ReNEUAL</a:t>
            </a:r>
            <a:r>
              <a:rPr lang="en-GB" dirty="0"/>
              <a:t> Model Rules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3139D96-0259-D6C4-305B-95C1380109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1212" y="4412974"/>
            <a:ext cx="4524024" cy="1576188"/>
          </a:xfrm>
        </p:spPr>
        <p:txBody>
          <a:bodyPr anchor="t">
            <a:normAutofit/>
          </a:bodyPr>
          <a:lstStyle/>
          <a:p>
            <a:r>
              <a:rPr lang="pl-PL"/>
              <a:t>Dr Karina Pilarz</a:t>
            </a:r>
            <a:endParaRPr lang="en-GB" dirty="0"/>
          </a:p>
        </p:txBody>
      </p:sp>
      <p:sp>
        <p:nvSpPr>
          <p:cNvPr id="17" name="Freeform: Shape 10">
            <a:extLst>
              <a:ext uri="{FF2B5EF4-FFF2-40B4-BE49-F238E27FC236}">
                <a16:creationId xmlns:a16="http://schemas.microsoft.com/office/drawing/2014/main" id="{C7D887A3-61AD-4674-BC53-8DFA8CF7B4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986049" y="0"/>
            <a:ext cx="5205951" cy="6858000"/>
          </a:xfrm>
          <a:custGeom>
            <a:avLst/>
            <a:gdLst>
              <a:gd name="connsiteX0" fmla="*/ 0 w 5205951"/>
              <a:gd name="connsiteY0" fmla="*/ 0 h 6858000"/>
              <a:gd name="connsiteX1" fmla="*/ 1709529 w 5205951"/>
              <a:gd name="connsiteY1" fmla="*/ 0 h 6858000"/>
              <a:gd name="connsiteX2" fmla="*/ 2489695 w 5205951"/>
              <a:gd name="connsiteY2" fmla="*/ 0 h 6858000"/>
              <a:gd name="connsiteX3" fmla="*/ 3582928 w 5205951"/>
              <a:gd name="connsiteY3" fmla="*/ 0 h 6858000"/>
              <a:gd name="connsiteX4" fmla="*/ 3605052 w 5205951"/>
              <a:gd name="connsiteY4" fmla="*/ 14997 h 6858000"/>
              <a:gd name="connsiteX5" fmla="*/ 5205951 w 5205951"/>
              <a:gd name="connsiteY5" fmla="*/ 3621656 h 6858000"/>
              <a:gd name="connsiteX6" fmla="*/ 3331601 w 5205951"/>
              <a:gd name="connsiteY6" fmla="*/ 6374814 h 6858000"/>
              <a:gd name="connsiteX7" fmla="*/ 2814953 w 5205951"/>
              <a:gd name="connsiteY7" fmla="*/ 6780599 h 6858000"/>
              <a:gd name="connsiteX8" fmla="*/ 2703197 w 5205951"/>
              <a:gd name="connsiteY8" fmla="*/ 6858000 h 6858000"/>
              <a:gd name="connsiteX9" fmla="*/ 2489695 w 5205951"/>
              <a:gd name="connsiteY9" fmla="*/ 6858000 h 6858000"/>
              <a:gd name="connsiteX10" fmla="*/ 1709529 w 5205951"/>
              <a:gd name="connsiteY10" fmla="*/ 6858000 h 6858000"/>
              <a:gd name="connsiteX11" fmla="*/ 0 w 5205951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05951" h="6858000">
                <a:moveTo>
                  <a:pt x="0" y="0"/>
                </a:moveTo>
                <a:lnTo>
                  <a:pt x="1709529" y="0"/>
                </a:lnTo>
                <a:lnTo>
                  <a:pt x="2489695" y="0"/>
                </a:lnTo>
                <a:lnTo>
                  <a:pt x="3582928" y="0"/>
                </a:lnTo>
                <a:lnTo>
                  <a:pt x="3605052" y="14997"/>
                </a:lnTo>
                <a:cubicBezTo>
                  <a:pt x="4632215" y="754641"/>
                  <a:pt x="5205951" y="2093192"/>
                  <a:pt x="5205951" y="3621656"/>
                </a:cubicBezTo>
                <a:cubicBezTo>
                  <a:pt x="5205951" y="4969131"/>
                  <a:pt x="4277226" y="5602839"/>
                  <a:pt x="3331601" y="6374814"/>
                </a:cubicBezTo>
                <a:cubicBezTo>
                  <a:pt x="3159398" y="6515397"/>
                  <a:pt x="2988771" y="6653108"/>
                  <a:pt x="2814953" y="6780599"/>
                </a:cubicBezTo>
                <a:lnTo>
                  <a:pt x="2703197" y="6858000"/>
                </a:lnTo>
                <a:lnTo>
                  <a:pt x="2489695" y="6858000"/>
                </a:lnTo>
                <a:lnTo>
                  <a:pt x="1709529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Freeform: Shape 12">
            <a:extLst>
              <a:ext uri="{FF2B5EF4-FFF2-40B4-BE49-F238E27FC236}">
                <a16:creationId xmlns:a16="http://schemas.microsoft.com/office/drawing/2014/main" id="{479F0FB3-8461-462D-84A2-53106FBF4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53480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1E3C311-4E8A-45D9-97BF-07F5FD3469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58825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19" name="Picture 3">
            <a:extLst>
              <a:ext uri="{FF2B5EF4-FFF2-40B4-BE49-F238E27FC236}">
                <a16:creationId xmlns:a16="http://schemas.microsoft.com/office/drawing/2014/main" id="{5C17E159-5F62-EDD7-FF81-ECAFE74E2A6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2153" r="9474" b="-1"/>
          <a:stretch/>
        </p:blipFill>
        <p:spPr>
          <a:xfrm>
            <a:off x="7187979" y="10"/>
            <a:ext cx="5004021" cy="6857990"/>
          </a:xfrm>
          <a:custGeom>
            <a:avLst/>
            <a:gdLst/>
            <a:ahLst/>
            <a:cxnLst/>
            <a:rect l="l" t="t" r="r" b="b"/>
            <a:pathLst>
              <a:path w="4901771" h="6858000">
                <a:moveTo>
                  <a:pt x="1623023" y="0"/>
                </a:moveTo>
                <a:lnTo>
                  <a:pt x="2716256" y="0"/>
                </a:lnTo>
                <a:lnTo>
                  <a:pt x="3496422" y="0"/>
                </a:lnTo>
                <a:lnTo>
                  <a:pt x="4544484" y="0"/>
                </a:lnTo>
                <a:lnTo>
                  <a:pt x="4710787" y="0"/>
                </a:lnTo>
                <a:lnTo>
                  <a:pt x="4901771" y="0"/>
                </a:lnTo>
                <a:lnTo>
                  <a:pt x="4901771" y="6858000"/>
                </a:lnTo>
                <a:lnTo>
                  <a:pt x="4710787" y="6858000"/>
                </a:lnTo>
                <a:lnTo>
                  <a:pt x="4544484" y="6858000"/>
                </a:lnTo>
                <a:lnTo>
                  <a:pt x="3496422" y="6858000"/>
                </a:lnTo>
                <a:lnTo>
                  <a:pt x="2716256" y="6858000"/>
                </a:lnTo>
                <a:lnTo>
                  <a:pt x="2502754" y="6858000"/>
                </a:lnTo>
                <a:lnTo>
                  <a:pt x="2390998" y="6780599"/>
                </a:lnTo>
                <a:cubicBezTo>
                  <a:pt x="2217180" y="6653108"/>
                  <a:pt x="2046553" y="6515397"/>
                  <a:pt x="1874350" y="6374814"/>
                </a:cubicBezTo>
                <a:cubicBezTo>
                  <a:pt x="928725" y="5602839"/>
                  <a:pt x="0" y="4969131"/>
                  <a:pt x="0" y="3621656"/>
                </a:cubicBezTo>
                <a:cubicBezTo>
                  <a:pt x="0" y="2093192"/>
                  <a:pt x="573736" y="754641"/>
                  <a:pt x="1600899" y="14997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5930891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8D6F02E-6C91-FE67-1225-C96D58590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AD16588-37E9-B6DD-D347-C6C2DF4127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/>
              <a:t>2. Transparency</a:t>
            </a:r>
            <a:r>
              <a:rPr lang="pl-PL" dirty="0"/>
              <a:t>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/>
              <a:t>a</a:t>
            </a:r>
            <a:r>
              <a:rPr lang="en-US" dirty="0" err="1"/>
              <a:t>dministrative</a:t>
            </a:r>
            <a:r>
              <a:rPr lang="en-US" dirty="0"/>
              <a:t> actions must be open and accessible to the public.</a:t>
            </a:r>
            <a:endParaRPr lang="pl-PL" dirty="0"/>
          </a:p>
          <a:p>
            <a:pPr algn="just"/>
            <a:endParaRPr lang="pl-PL" dirty="0"/>
          </a:p>
          <a:p>
            <a:pPr algn="just"/>
            <a:r>
              <a:rPr lang="en-US" dirty="0"/>
              <a:t>Purpose: </a:t>
            </a:r>
            <a:r>
              <a:rPr lang="pl-PL" dirty="0"/>
              <a:t>b</a:t>
            </a:r>
            <a:r>
              <a:rPr lang="en-US" dirty="0" err="1"/>
              <a:t>uilds</a:t>
            </a:r>
            <a:r>
              <a:rPr lang="en-US" dirty="0"/>
              <a:t> public trust in EU institutions and ensures accountability.</a:t>
            </a:r>
            <a:endParaRPr lang="pl-PL" dirty="0"/>
          </a:p>
          <a:p>
            <a:pPr algn="just"/>
            <a:r>
              <a:rPr lang="en-US" dirty="0"/>
              <a:t>Application: </a:t>
            </a:r>
            <a:r>
              <a:rPr lang="pl-PL" dirty="0"/>
              <a:t>c</a:t>
            </a:r>
            <a:r>
              <a:rPr lang="en-US" dirty="0" err="1"/>
              <a:t>itizens</a:t>
            </a:r>
            <a:r>
              <a:rPr lang="en-US" dirty="0"/>
              <a:t> have the right to access documents and understand how decisions are made. Transparency is particularly emphasized in rule-making and individual decision-making.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336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A281F54-EF5C-C1BB-41C8-E6AD3A39B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531DBE4-08CE-8405-7F0B-8780712DEC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3. Participation and the Right to Be Heard</a:t>
            </a:r>
            <a:r>
              <a:rPr lang="pl-PL" dirty="0"/>
              <a:t>:</a:t>
            </a:r>
            <a:r>
              <a:rPr lang="en-US" dirty="0"/>
              <a:t> </a:t>
            </a:r>
            <a:endParaRPr lang="pl-PL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/>
              <a:t>i</a:t>
            </a:r>
            <a:r>
              <a:rPr lang="en-US" dirty="0" err="1"/>
              <a:t>ndividuals</a:t>
            </a:r>
            <a:r>
              <a:rPr lang="en-US" dirty="0"/>
              <a:t> affected by an administrative decision must have the opportunity to present their views and arguments.</a:t>
            </a:r>
            <a:endParaRPr lang="pl-PL" dirty="0"/>
          </a:p>
          <a:p>
            <a:pPr algn="just"/>
            <a:r>
              <a:rPr lang="en-US" dirty="0"/>
              <a:t>Purpose: </a:t>
            </a:r>
            <a:r>
              <a:rPr lang="pl-PL" dirty="0"/>
              <a:t>g</a:t>
            </a:r>
            <a:r>
              <a:rPr lang="en-US" dirty="0" err="1"/>
              <a:t>uarantees</a:t>
            </a:r>
            <a:r>
              <a:rPr lang="en-US" dirty="0"/>
              <a:t> procedural fairness and inclusivity in decision-making.</a:t>
            </a:r>
            <a:endParaRPr lang="pl-PL" dirty="0"/>
          </a:p>
          <a:p>
            <a:pPr algn="just"/>
            <a:r>
              <a:rPr lang="en-US" dirty="0"/>
              <a:t>Application: </a:t>
            </a:r>
            <a:r>
              <a:rPr lang="pl-PL" dirty="0"/>
              <a:t>b</a:t>
            </a:r>
            <a:r>
              <a:rPr lang="en-US" dirty="0" err="1"/>
              <a:t>efore</a:t>
            </a:r>
            <a:r>
              <a:rPr lang="en-US" dirty="0"/>
              <a:t> an adverse decision is made, parties must be informed and given a chance to provide input. This principle aligns with the fundamental right to good administration under Article 41 of the EU Charter of Fundamental Rights</a:t>
            </a:r>
            <a:r>
              <a:rPr lang="pl-PL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88721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8B95CDC-D2A7-502F-9536-5B5A2BB47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FCD85EC-10B1-6518-C80D-5FF7FD3A9F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4. Proportionality</a:t>
            </a:r>
            <a:r>
              <a:rPr lang="pl-PL" dirty="0"/>
              <a:t>:</a:t>
            </a:r>
            <a:r>
              <a:rPr lang="en-US" dirty="0"/>
              <a:t> </a:t>
            </a:r>
            <a:endParaRPr lang="pl-PL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/>
              <a:t>a</a:t>
            </a:r>
            <a:r>
              <a:rPr lang="en-US" dirty="0" err="1"/>
              <a:t>dministrative</a:t>
            </a:r>
            <a:r>
              <a:rPr lang="en-US" dirty="0"/>
              <a:t> actions must be appropriate, necessary, and reasonable to achieve their objectives.</a:t>
            </a:r>
            <a:endParaRPr lang="pl-PL" dirty="0"/>
          </a:p>
          <a:p>
            <a:pPr algn="just"/>
            <a:r>
              <a:rPr lang="en-US" dirty="0"/>
              <a:t>Purpose: </a:t>
            </a:r>
            <a:r>
              <a:rPr lang="pl-PL" dirty="0"/>
              <a:t>e</a:t>
            </a:r>
            <a:r>
              <a:rPr lang="en-US" dirty="0" err="1"/>
              <a:t>nsures</a:t>
            </a:r>
            <a:r>
              <a:rPr lang="en-US" dirty="0"/>
              <a:t> that the rights of individuals are not excessively restricted.</a:t>
            </a:r>
            <a:endParaRPr lang="pl-PL" dirty="0"/>
          </a:p>
          <a:p>
            <a:pPr algn="just"/>
            <a:r>
              <a:rPr lang="en-US" dirty="0"/>
              <a:t>Application: </a:t>
            </a:r>
            <a:r>
              <a:rPr lang="pl-PL" dirty="0"/>
              <a:t>m</a:t>
            </a:r>
            <a:r>
              <a:rPr lang="en-US" dirty="0" err="1"/>
              <a:t>easures</a:t>
            </a:r>
            <a:r>
              <a:rPr lang="en-US" dirty="0"/>
              <a:t> taken by authorities must balance public interest with the rights and interests of those affected.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75002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01475B2-D3DE-6AFA-2615-344AB62F4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A21E61D-5A7D-4BE0-CC1A-5ABCFD163F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5. Legal Certainty and Legitimate Expectations</a:t>
            </a:r>
            <a:r>
              <a:rPr lang="pl-PL" dirty="0"/>
              <a:t>:</a:t>
            </a:r>
            <a:r>
              <a:rPr lang="en-US" dirty="0"/>
              <a:t> </a:t>
            </a:r>
            <a:endParaRPr lang="pl-PL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/>
              <a:t>a</a:t>
            </a:r>
            <a:r>
              <a:rPr lang="en-US" dirty="0" err="1"/>
              <a:t>dministrative</a:t>
            </a:r>
            <a:r>
              <a:rPr lang="en-US" dirty="0"/>
              <a:t> decisions must be clear, predictable, and consistent, respecting individuals' legitimate expectations.</a:t>
            </a:r>
            <a:endParaRPr lang="pl-PL" dirty="0"/>
          </a:p>
          <a:p>
            <a:pPr algn="just"/>
            <a:r>
              <a:rPr lang="en-US" dirty="0"/>
              <a:t>Purpose: </a:t>
            </a:r>
            <a:r>
              <a:rPr lang="pl-PL" dirty="0"/>
              <a:t>p</a:t>
            </a:r>
            <a:r>
              <a:rPr lang="en-US" dirty="0" err="1"/>
              <a:t>rotects</a:t>
            </a:r>
            <a:r>
              <a:rPr lang="en-US" dirty="0"/>
              <a:t> individuals from sudden, unjustified changes in administrative actions or rules.</a:t>
            </a:r>
            <a:endParaRPr lang="pl-PL" dirty="0"/>
          </a:p>
          <a:p>
            <a:pPr algn="just"/>
            <a:r>
              <a:rPr lang="en-US" dirty="0"/>
              <a:t>Application: </a:t>
            </a:r>
            <a:r>
              <a:rPr lang="pl-PL" dirty="0"/>
              <a:t>e</a:t>
            </a:r>
            <a:r>
              <a:rPr lang="en-US" dirty="0" err="1"/>
              <a:t>nsures</a:t>
            </a:r>
            <a:r>
              <a:rPr lang="en-US" dirty="0"/>
              <a:t> that administrative procedures and decisions do not retroactively harm individuals.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27020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B680ADE-3C08-16B8-3241-B67DCEABD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0C4EC3B-731C-9640-FE64-215888557D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6. Efficiency and Timeliness </a:t>
            </a:r>
            <a:endParaRPr lang="pl-PL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/>
              <a:t>a</a:t>
            </a:r>
            <a:r>
              <a:rPr lang="en-US" dirty="0" err="1"/>
              <a:t>dministrative</a:t>
            </a:r>
            <a:r>
              <a:rPr lang="en-US" dirty="0"/>
              <a:t> actions must be carried out promptly and without unnecessary delay.</a:t>
            </a:r>
            <a:endParaRPr lang="pl-PL" dirty="0"/>
          </a:p>
          <a:p>
            <a:pPr algn="just"/>
            <a:r>
              <a:rPr lang="en-US" dirty="0"/>
              <a:t>Purpose: </a:t>
            </a:r>
            <a:r>
              <a:rPr lang="pl-PL" dirty="0"/>
              <a:t>p</a:t>
            </a:r>
            <a:r>
              <a:rPr lang="en-US" dirty="0" err="1"/>
              <a:t>romotes</a:t>
            </a:r>
            <a:r>
              <a:rPr lang="en-US" dirty="0"/>
              <a:t> efficient governance and avoids undue burdens on citizens and businesses.</a:t>
            </a:r>
            <a:endParaRPr lang="pl-PL" dirty="0"/>
          </a:p>
          <a:p>
            <a:pPr algn="just"/>
            <a:r>
              <a:rPr lang="en-US" dirty="0"/>
              <a:t>Application: </a:t>
            </a:r>
            <a:r>
              <a:rPr lang="pl-PL" dirty="0"/>
              <a:t>t</a:t>
            </a:r>
            <a:r>
              <a:rPr lang="en-US" dirty="0" err="1"/>
              <a:t>ime</a:t>
            </a:r>
            <a:r>
              <a:rPr lang="en-US" dirty="0"/>
              <a:t> limits for decisions, obligations to communicate promptly, and streamlined procedures to prevent inefficiencies.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11176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FB2E47F-F09F-BB0C-8ACA-97CD5B868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E356E14-0F51-F916-5FF5-529D74120F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7. Data Protection and Information Management</a:t>
            </a:r>
            <a:endParaRPr lang="pl-PL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/>
              <a:t>h</a:t>
            </a:r>
            <a:r>
              <a:rPr lang="en-US" dirty="0" err="1"/>
              <a:t>andling</a:t>
            </a:r>
            <a:r>
              <a:rPr lang="en-US" dirty="0"/>
              <a:t> of personal and administrative data must comply with EU data protection rules.</a:t>
            </a:r>
            <a:endParaRPr lang="pl-PL" dirty="0"/>
          </a:p>
          <a:p>
            <a:pPr algn="just"/>
            <a:r>
              <a:rPr lang="en-US" dirty="0"/>
              <a:t>Purpose: </a:t>
            </a:r>
            <a:r>
              <a:rPr lang="pl-PL" dirty="0"/>
              <a:t>s</a:t>
            </a:r>
            <a:r>
              <a:rPr lang="en-US" dirty="0" err="1"/>
              <a:t>afeguards</a:t>
            </a:r>
            <a:r>
              <a:rPr lang="en-US" dirty="0"/>
              <a:t> privacy and ensures fair use of information collected by administrative authorities.</a:t>
            </a:r>
            <a:endParaRPr lang="pl-PL" dirty="0"/>
          </a:p>
          <a:p>
            <a:pPr algn="just"/>
            <a:r>
              <a:rPr lang="en-US" dirty="0"/>
              <a:t>Application: </a:t>
            </a:r>
            <a:r>
              <a:rPr lang="pl-PL" dirty="0"/>
              <a:t>a</a:t>
            </a:r>
            <a:r>
              <a:rPr lang="en-US" dirty="0" err="1"/>
              <a:t>uthorities</a:t>
            </a:r>
            <a:r>
              <a:rPr lang="en-US" dirty="0"/>
              <a:t> must process data lawfully, securely, and transparently while ensuring individuals can access and correct their information.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03962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4495E8-0E53-8476-7FB9-C0E57BF27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3313CD6-629F-096D-9D27-D7E9D7BED2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8</a:t>
            </a:r>
            <a:r>
              <a:rPr lang="en-US"/>
              <a:t>. </a:t>
            </a:r>
            <a:r>
              <a:rPr lang="en-US" dirty="0"/>
              <a:t>Accountability</a:t>
            </a:r>
            <a:r>
              <a:rPr lang="pl-PL" dirty="0"/>
              <a:t>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/>
              <a:t>EU institutions and bodies must be accountable for their actions, with mechanisms in place to challenge decisions.</a:t>
            </a:r>
            <a:endParaRPr lang="pl-PL" dirty="0"/>
          </a:p>
          <a:p>
            <a:pPr algn="just"/>
            <a:r>
              <a:rPr lang="en-US" dirty="0"/>
              <a:t>Purpose: </a:t>
            </a:r>
            <a:r>
              <a:rPr lang="pl-PL" dirty="0"/>
              <a:t>p</a:t>
            </a:r>
            <a:r>
              <a:rPr lang="en-US" dirty="0" err="1"/>
              <a:t>rovides</a:t>
            </a:r>
            <a:r>
              <a:rPr lang="en-US" dirty="0"/>
              <a:t> individuals with legal remedies against unlawful or unfair administrative actions.</a:t>
            </a:r>
            <a:endParaRPr lang="pl-PL" dirty="0"/>
          </a:p>
          <a:p>
            <a:pPr algn="just"/>
            <a:r>
              <a:rPr lang="en-US" dirty="0"/>
              <a:t>Application: </a:t>
            </a:r>
            <a:r>
              <a:rPr lang="pl-PL" dirty="0"/>
              <a:t>i</a:t>
            </a:r>
            <a:r>
              <a:rPr lang="en-US" dirty="0" err="1"/>
              <a:t>ncludes</a:t>
            </a:r>
            <a:r>
              <a:rPr lang="en-US" dirty="0"/>
              <a:t> mechanisms for objections, appeals, and judicial review through the EU court system.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68195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DFC563-6141-063E-2307-7A2C3CD88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Significance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B57EEF5-F3DD-E923-8DEB-1DE4F4FB1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/>
              <a:t>A</a:t>
            </a:r>
            <a:r>
              <a:rPr lang="en-US" dirty="0" err="1"/>
              <a:t>lthough</a:t>
            </a:r>
            <a:r>
              <a:rPr lang="en-US" dirty="0"/>
              <a:t> not legally binding, the </a:t>
            </a:r>
            <a:r>
              <a:rPr lang="en-US" dirty="0" err="1"/>
              <a:t>ReNEUAL</a:t>
            </a:r>
            <a:r>
              <a:rPr lang="en-US" dirty="0"/>
              <a:t> Model Rules serve as a blueprint for improving EU administrative law</a:t>
            </a:r>
            <a:r>
              <a:rPr lang="pl-PL" dirty="0"/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/>
              <a:t>t</a:t>
            </a:r>
            <a:r>
              <a:rPr lang="en-US" dirty="0"/>
              <a:t>hey inspire both EU institutions and member states to adopt best practices in administrative governance, fostering a more citizen-friendly and consistent legal environment.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7684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CBD953-F813-ABA5-564A-C5C666C43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E5ABA61-C923-CEA2-3691-9B8858ED7F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ReNEUAL</a:t>
            </a:r>
            <a:r>
              <a:rPr lang="en-US" dirty="0"/>
              <a:t> Model Rules on EU Administrative Procedure (short for Research Network on EU Administrative Law)</a:t>
            </a:r>
            <a:r>
              <a:rPr lang="pl-PL" dirty="0"/>
              <a:t>:</a:t>
            </a:r>
            <a:r>
              <a:rPr lang="en-US" dirty="0"/>
              <a:t> </a:t>
            </a:r>
            <a:endParaRPr lang="pl-PL" dirty="0"/>
          </a:p>
          <a:p>
            <a:pPr algn="just"/>
            <a:r>
              <a:rPr lang="pl-PL" dirty="0"/>
              <a:t>1) </a:t>
            </a:r>
            <a:r>
              <a:rPr lang="en-US" dirty="0"/>
              <a:t>a set of model rules developed to provide a coherent framework for administrative procedures in the European Union</a:t>
            </a:r>
            <a:r>
              <a:rPr lang="pl-PL" dirty="0"/>
              <a:t>;</a:t>
            </a:r>
          </a:p>
          <a:p>
            <a:pPr algn="just"/>
            <a:r>
              <a:rPr lang="pl-PL" dirty="0"/>
              <a:t>2) t</a:t>
            </a:r>
            <a:r>
              <a:rPr lang="en-US" dirty="0"/>
              <a:t>heir purpose is to </a:t>
            </a:r>
            <a:r>
              <a:rPr lang="en-US" b="1" dirty="0" err="1"/>
              <a:t>harmonise</a:t>
            </a:r>
            <a:r>
              <a:rPr lang="en-US" b="1" dirty="0"/>
              <a:t> and </a:t>
            </a:r>
            <a:r>
              <a:rPr lang="en-US" b="1" dirty="0" err="1"/>
              <a:t>standardise</a:t>
            </a:r>
            <a:r>
              <a:rPr lang="en-US" dirty="0"/>
              <a:t> the various administrative practices in the EU institutions and Member States.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076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C3EFF6C-1683-14E2-EB7C-849CE3C3A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Purpose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BAB6C74-0FB6-00AC-A9C0-2E0AD4DE1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 algn="just">
              <a:buAutoNum type="arabicPeriod"/>
            </a:pPr>
            <a:r>
              <a:rPr lang="pl-PL" dirty="0"/>
              <a:t>T</a:t>
            </a:r>
            <a:r>
              <a:rPr lang="en-US" dirty="0"/>
              <a:t>o </a:t>
            </a:r>
            <a:r>
              <a:rPr lang="pl-PL" dirty="0" err="1"/>
              <a:t>increase</a:t>
            </a:r>
            <a:r>
              <a:rPr lang="en-US" dirty="0"/>
              <a:t> </a:t>
            </a:r>
            <a:r>
              <a:rPr lang="en-US" b="1" dirty="0"/>
              <a:t>transparency, efficiency, and fairness </a:t>
            </a:r>
            <a:r>
              <a:rPr lang="en-US" dirty="0"/>
              <a:t>in EU administrative procedures</a:t>
            </a:r>
            <a:r>
              <a:rPr lang="pl-PL" dirty="0"/>
              <a:t>;</a:t>
            </a:r>
          </a:p>
          <a:p>
            <a:pPr marL="342900" indent="-342900" algn="just">
              <a:buAutoNum type="arabicPeriod"/>
            </a:pPr>
            <a:r>
              <a:rPr lang="pl-PL" dirty="0"/>
              <a:t>t</a:t>
            </a:r>
            <a:r>
              <a:rPr lang="en-US" dirty="0"/>
              <a:t>o strengthen </a:t>
            </a:r>
            <a:r>
              <a:rPr lang="en-US" b="1" dirty="0"/>
              <a:t>legal certainty and the protection of individuals' rights</a:t>
            </a:r>
            <a:r>
              <a:rPr lang="en-US" dirty="0"/>
              <a:t> when dealing with EU administrative bodies</a:t>
            </a:r>
            <a:r>
              <a:rPr lang="pl-PL" dirty="0"/>
              <a:t>;</a:t>
            </a:r>
          </a:p>
          <a:p>
            <a:pPr marL="342900" indent="-342900" algn="just">
              <a:buAutoNum type="arabicPeriod"/>
            </a:pPr>
            <a:r>
              <a:rPr lang="pl-PL" dirty="0"/>
              <a:t>t</a:t>
            </a:r>
            <a:r>
              <a:rPr lang="en-US" dirty="0"/>
              <a:t>o promote </a:t>
            </a:r>
            <a:r>
              <a:rPr lang="en-US" b="1" dirty="0"/>
              <a:t>good administration </a:t>
            </a:r>
            <a:r>
              <a:rPr lang="en-US" dirty="0"/>
              <a:t>as a fundamental principle under EU law (Article 41 of the EU Charter of Fundamental Rights).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5098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EFB8EF-1DE6-FA36-D7C6-B9E72FDD1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Structure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29AED45-8AAF-2857-D19E-00BC17430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The </a:t>
            </a:r>
            <a:r>
              <a:rPr lang="en-US" dirty="0" err="1"/>
              <a:t>ReNEUAL</a:t>
            </a:r>
            <a:r>
              <a:rPr lang="en-US" dirty="0"/>
              <a:t> Model Rules </a:t>
            </a:r>
            <a:r>
              <a:rPr lang="en-US" b="1" dirty="0"/>
              <a:t>are organized into six distinct books</a:t>
            </a:r>
            <a:r>
              <a:rPr lang="en-US" dirty="0"/>
              <a:t>, each addressing specific aspects of administrative procedure: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2021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AC59FD9-C9A5-87FE-B9DC-95BF02CDC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E22A96B-FF31-A4E7-374C-1AF8AB444D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b="1" dirty="0"/>
              <a:t>Book I</a:t>
            </a:r>
            <a:r>
              <a:rPr lang="pl-PL" b="1" dirty="0"/>
              <a:t> –</a:t>
            </a:r>
            <a:r>
              <a:rPr lang="en-US" b="1" dirty="0"/>
              <a:t> General Provisions</a:t>
            </a:r>
            <a:r>
              <a:rPr lang="pl-PL" b="1" dirty="0"/>
              <a:t>:</a:t>
            </a:r>
            <a:endParaRPr lang="en-US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/>
              <a:t>d</a:t>
            </a:r>
            <a:r>
              <a:rPr lang="en-US" dirty="0" err="1"/>
              <a:t>efines</a:t>
            </a:r>
            <a:r>
              <a:rPr lang="en-US" dirty="0"/>
              <a:t> the scope, principles, and actors involved in EU administrative procedures</a:t>
            </a:r>
            <a:r>
              <a:rPr lang="pl-PL" dirty="0"/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/>
              <a:t>e</a:t>
            </a:r>
            <a:r>
              <a:rPr lang="en-US" dirty="0"/>
              <a:t>stablishes key principles like legality, proportionality, and transparency</a:t>
            </a:r>
            <a:r>
              <a:rPr lang="pl-PL" dirty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/>
          </a:p>
          <a:p>
            <a:pPr algn="just"/>
            <a:r>
              <a:rPr lang="en-US" b="1" dirty="0"/>
              <a:t>Book II</a:t>
            </a:r>
            <a:r>
              <a:rPr lang="pl-PL" b="1" dirty="0"/>
              <a:t> –</a:t>
            </a:r>
            <a:r>
              <a:rPr lang="en-US" b="1" dirty="0"/>
              <a:t> Administrative Rule-Making</a:t>
            </a:r>
            <a:r>
              <a:rPr lang="pl-PL" b="1" dirty="0"/>
              <a:t>:</a:t>
            </a:r>
            <a:endParaRPr lang="en-US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/>
              <a:t>s</a:t>
            </a:r>
            <a:r>
              <a:rPr lang="en-US" dirty="0" err="1"/>
              <a:t>ets</a:t>
            </a:r>
            <a:r>
              <a:rPr lang="en-US" dirty="0"/>
              <a:t> out rules for how EU institutions create binding administrative acts, ensuring openness and stakeholder participation.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8175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250DE97-3922-74D9-176F-EA5D70502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679F02-E865-AAF6-8CE1-4D67FB16C2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/>
              <a:t>Book III</a:t>
            </a:r>
            <a:r>
              <a:rPr lang="pl-PL" b="1" dirty="0"/>
              <a:t> – </a:t>
            </a:r>
            <a:r>
              <a:rPr lang="en-US" b="1" dirty="0"/>
              <a:t>Single Case Decision-Making</a:t>
            </a:r>
            <a:r>
              <a:rPr lang="pl-PL" b="1" dirty="0"/>
              <a:t>:</a:t>
            </a:r>
            <a:endParaRPr lang="en-US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 err="1"/>
              <a:t>provides</a:t>
            </a:r>
            <a:r>
              <a:rPr lang="en-US" dirty="0"/>
              <a:t> guidelines for decision-making in individual cases, including procedural rights like </a:t>
            </a:r>
            <a:r>
              <a:rPr lang="en-US" b="1" dirty="0"/>
              <a:t>the right to be heard and access to documents</a:t>
            </a:r>
            <a:r>
              <a:rPr lang="pl-PL" dirty="0"/>
              <a:t>;</a:t>
            </a:r>
            <a:endParaRPr lang="en-US" dirty="0"/>
          </a:p>
          <a:p>
            <a:pPr algn="just"/>
            <a:r>
              <a:rPr lang="en-US" b="1" dirty="0"/>
              <a:t>Book IV</a:t>
            </a:r>
            <a:r>
              <a:rPr lang="pl-PL" b="1" dirty="0"/>
              <a:t> –</a:t>
            </a:r>
            <a:r>
              <a:rPr lang="en-US" b="1" dirty="0"/>
              <a:t> Contracts</a:t>
            </a:r>
            <a:r>
              <a:rPr lang="pl-PL" b="1" dirty="0"/>
              <a:t>:</a:t>
            </a:r>
            <a:endParaRPr lang="en-US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/>
              <a:t>r</a:t>
            </a:r>
            <a:r>
              <a:rPr lang="en-US" dirty="0" err="1"/>
              <a:t>egulates</a:t>
            </a:r>
            <a:r>
              <a:rPr lang="en-US" dirty="0"/>
              <a:t> public contracts involving EU institutions, ensuring </a:t>
            </a:r>
            <a:r>
              <a:rPr lang="en-US" b="1" dirty="0"/>
              <a:t>fairness and accountability</a:t>
            </a:r>
            <a:r>
              <a:rPr lang="en-US" dirty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881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915417-7308-0EAE-FE39-A9E43676D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687AE00-5A9A-2E22-45FB-D86B2E593A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/>
              <a:t>Book V</a:t>
            </a:r>
            <a:r>
              <a:rPr lang="pl-PL" b="1" dirty="0"/>
              <a:t> –</a:t>
            </a:r>
            <a:r>
              <a:rPr lang="en-US" b="1" dirty="0"/>
              <a:t> Mutual Assistance</a:t>
            </a:r>
            <a:r>
              <a:rPr lang="pl-PL" b="1" dirty="0"/>
              <a:t>:</a:t>
            </a:r>
            <a:endParaRPr lang="en-US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/>
              <a:t>d</a:t>
            </a:r>
            <a:r>
              <a:rPr lang="en-US" dirty="0" err="1"/>
              <a:t>etails</a:t>
            </a:r>
            <a:r>
              <a:rPr lang="en-US" dirty="0"/>
              <a:t> </a:t>
            </a:r>
            <a:r>
              <a:rPr lang="en-US" b="1" dirty="0"/>
              <a:t>cooperation between EU and member state administrations</a:t>
            </a:r>
            <a:r>
              <a:rPr lang="en-US" dirty="0"/>
              <a:t>, promoting efficiency in cross-border administrative actions</a:t>
            </a:r>
            <a:r>
              <a:rPr lang="pl-PL" dirty="0"/>
              <a:t>;</a:t>
            </a:r>
          </a:p>
          <a:p>
            <a:pPr algn="just"/>
            <a:r>
              <a:rPr lang="en-US" b="1" dirty="0"/>
              <a:t>Book VI</a:t>
            </a:r>
            <a:r>
              <a:rPr lang="pl-PL" b="1" dirty="0"/>
              <a:t> –</a:t>
            </a:r>
            <a:r>
              <a:rPr lang="en-US" b="1" dirty="0"/>
              <a:t> Administrative Information Management</a:t>
            </a:r>
            <a:r>
              <a:rPr lang="pl-PL" b="1" dirty="0"/>
              <a:t>:</a:t>
            </a:r>
            <a:endParaRPr lang="en-US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/>
              <a:t>g</a:t>
            </a:r>
            <a:r>
              <a:rPr lang="en-US" dirty="0" err="1"/>
              <a:t>overns</a:t>
            </a:r>
            <a:r>
              <a:rPr lang="en-US" dirty="0"/>
              <a:t> the collection, storage, and processing of information, ensuring compliance with </a:t>
            </a:r>
            <a:r>
              <a:rPr lang="en-US" b="1" dirty="0"/>
              <a:t>data protection rules</a:t>
            </a:r>
            <a:r>
              <a:rPr lang="en-US" dirty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107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35B3BA-23BC-ED15-3C86-232844862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Features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A79B915-1AE4-80BD-470D-F025BA1179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•</a:t>
            </a:r>
            <a:r>
              <a:rPr lang="pl-PL" dirty="0"/>
              <a:t> </a:t>
            </a:r>
            <a:r>
              <a:rPr lang="en-US" b="1" dirty="0"/>
              <a:t>RIGHT TO BE HEARD</a:t>
            </a:r>
            <a:r>
              <a:rPr lang="pl-PL" b="1" dirty="0"/>
              <a:t> –</a:t>
            </a:r>
            <a:r>
              <a:rPr lang="en-US" dirty="0"/>
              <a:t> </a:t>
            </a:r>
            <a:r>
              <a:rPr lang="pl-PL" dirty="0"/>
              <a:t>e</a:t>
            </a:r>
            <a:r>
              <a:rPr lang="en-US" dirty="0" err="1"/>
              <a:t>nsures</a:t>
            </a:r>
            <a:r>
              <a:rPr lang="en-US" dirty="0"/>
              <a:t> individuals can present their views before adverse decisions are made</a:t>
            </a:r>
            <a:r>
              <a:rPr lang="pl-PL" dirty="0"/>
              <a:t>;</a:t>
            </a:r>
            <a:endParaRPr lang="en-US" dirty="0"/>
          </a:p>
          <a:p>
            <a:pPr algn="just"/>
            <a:r>
              <a:rPr lang="en-US" dirty="0"/>
              <a:t>•</a:t>
            </a:r>
            <a:r>
              <a:rPr lang="pl-PL" dirty="0"/>
              <a:t> </a:t>
            </a:r>
            <a:r>
              <a:rPr lang="en-US" b="1" dirty="0"/>
              <a:t>ACCESS TO DOCUMENTS</a:t>
            </a:r>
            <a:r>
              <a:rPr lang="pl-PL" b="1" dirty="0"/>
              <a:t> –</a:t>
            </a:r>
            <a:r>
              <a:rPr lang="en-US" dirty="0"/>
              <a:t> </a:t>
            </a:r>
            <a:r>
              <a:rPr lang="pl-PL" dirty="0"/>
              <a:t>p</a:t>
            </a:r>
            <a:r>
              <a:rPr lang="en-US" dirty="0" err="1"/>
              <a:t>romotes</a:t>
            </a:r>
            <a:r>
              <a:rPr lang="en-US" dirty="0"/>
              <a:t> transparency by granting access to administrative files</a:t>
            </a:r>
            <a:r>
              <a:rPr lang="pl-PL" dirty="0"/>
              <a:t>;</a:t>
            </a:r>
            <a:endParaRPr lang="en-US" dirty="0"/>
          </a:p>
          <a:p>
            <a:pPr algn="just"/>
            <a:r>
              <a:rPr lang="en-US" dirty="0"/>
              <a:t>•</a:t>
            </a:r>
            <a:r>
              <a:rPr lang="pl-PL" dirty="0"/>
              <a:t> </a:t>
            </a:r>
            <a:r>
              <a:rPr lang="en-US" b="1" dirty="0"/>
              <a:t>REASONED DECISIONS</a:t>
            </a:r>
            <a:r>
              <a:rPr lang="pl-PL" dirty="0"/>
              <a:t> –</a:t>
            </a:r>
            <a:r>
              <a:rPr lang="en-US" dirty="0"/>
              <a:t> </a:t>
            </a:r>
            <a:r>
              <a:rPr lang="pl-PL" dirty="0"/>
              <a:t>r</a:t>
            </a:r>
            <a:r>
              <a:rPr lang="en-US" dirty="0" err="1"/>
              <a:t>equires</a:t>
            </a:r>
            <a:r>
              <a:rPr lang="en-US" dirty="0"/>
              <a:t> clear justification for administrative decisions.</a:t>
            </a:r>
          </a:p>
          <a:p>
            <a:pPr algn="just"/>
            <a:r>
              <a:rPr lang="en-US" dirty="0"/>
              <a:t>•</a:t>
            </a:r>
            <a:r>
              <a:rPr lang="pl-PL" dirty="0"/>
              <a:t> </a:t>
            </a:r>
            <a:r>
              <a:rPr lang="en-US" b="1" dirty="0"/>
              <a:t>JUDICIAL REVIEW</a:t>
            </a:r>
            <a:r>
              <a:rPr lang="pl-PL" b="1" dirty="0"/>
              <a:t> –</a:t>
            </a:r>
            <a:r>
              <a:rPr lang="en-US" dirty="0"/>
              <a:t> </a:t>
            </a:r>
            <a:r>
              <a:rPr lang="pl-PL" dirty="0"/>
              <a:t>e</a:t>
            </a:r>
            <a:r>
              <a:rPr lang="en-US" dirty="0" err="1"/>
              <a:t>ncourages</a:t>
            </a:r>
            <a:r>
              <a:rPr lang="en-US" dirty="0"/>
              <a:t> decisions that are reviewable by courts, safeguarding individuals' rights.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4417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2C08C1E-D991-22E2-799E-13BA0C398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Key</a:t>
            </a:r>
            <a:r>
              <a:rPr lang="pl-PL" dirty="0"/>
              <a:t> </a:t>
            </a:r>
            <a:r>
              <a:rPr lang="pl-PL" dirty="0" err="1"/>
              <a:t>principles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1A59512-8615-5F17-93B1-E82D0DE6F0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 algn="just">
              <a:buAutoNum type="arabicPeriod"/>
            </a:pPr>
            <a:r>
              <a:rPr lang="en-US" dirty="0"/>
              <a:t>Legality</a:t>
            </a:r>
            <a:r>
              <a:rPr lang="pl-PL" dirty="0"/>
              <a:t>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/>
              <a:t>a</a:t>
            </a:r>
            <a:r>
              <a:rPr lang="en-US" dirty="0" err="1"/>
              <a:t>ll</a:t>
            </a:r>
            <a:r>
              <a:rPr lang="en-US" dirty="0"/>
              <a:t> administrative actions must have a </a:t>
            </a:r>
            <a:r>
              <a:rPr lang="en-US" b="1" dirty="0"/>
              <a:t>basis in law</a:t>
            </a:r>
            <a:r>
              <a:rPr lang="pl-PL" b="1" dirty="0"/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/>
              <a:t>a</a:t>
            </a:r>
            <a:r>
              <a:rPr lang="en-US" dirty="0" err="1"/>
              <a:t>uthorities</a:t>
            </a:r>
            <a:r>
              <a:rPr lang="en-US" dirty="0"/>
              <a:t> must act within their legal powers and comply with applicable rules and regulations.</a:t>
            </a:r>
            <a:endParaRPr lang="pl-PL" dirty="0"/>
          </a:p>
          <a:p>
            <a:pPr algn="just"/>
            <a:r>
              <a:rPr lang="en-US" dirty="0"/>
              <a:t>Purpose: </a:t>
            </a:r>
            <a:r>
              <a:rPr lang="pl-PL" dirty="0"/>
              <a:t>p</a:t>
            </a:r>
            <a:r>
              <a:rPr lang="en-US" dirty="0" err="1"/>
              <a:t>revents</a:t>
            </a:r>
            <a:r>
              <a:rPr lang="en-US" dirty="0"/>
              <a:t> arbitrary decision-making by public authorities.</a:t>
            </a:r>
            <a:endParaRPr lang="pl-PL" dirty="0"/>
          </a:p>
          <a:p>
            <a:pPr algn="just"/>
            <a:r>
              <a:rPr lang="en-US" dirty="0"/>
              <a:t>Application: </a:t>
            </a:r>
            <a:r>
              <a:rPr lang="pl-PL" dirty="0"/>
              <a:t>e</a:t>
            </a:r>
            <a:r>
              <a:rPr lang="en-US" dirty="0" err="1"/>
              <a:t>nsures</a:t>
            </a:r>
            <a:r>
              <a:rPr lang="en-US" dirty="0"/>
              <a:t> that decisions, procedures, and actions are lawful and consistent with EU treaties and legislation.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8704829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LinesVTI">
  <a:themeElements>
    <a:clrScheme name="AnalogousFromRegularSeedLeftStep">
      <a:dk1>
        <a:srgbClr val="000000"/>
      </a:dk1>
      <a:lt1>
        <a:srgbClr val="FFFFFF"/>
      </a:lt1>
      <a:dk2>
        <a:srgbClr val="2D1B30"/>
      </a:dk2>
      <a:lt2>
        <a:srgbClr val="F0F3F1"/>
      </a:lt2>
      <a:accent1>
        <a:srgbClr val="C649A4"/>
      </a:accent1>
      <a:accent2>
        <a:srgbClr val="A338B5"/>
      </a:accent2>
      <a:accent3>
        <a:srgbClr val="8149C6"/>
      </a:accent3>
      <a:accent4>
        <a:srgbClr val="4340B8"/>
      </a:accent4>
      <a:accent5>
        <a:srgbClr val="497AC6"/>
      </a:accent5>
      <a:accent6>
        <a:srgbClr val="389DB5"/>
      </a:accent6>
      <a:hlink>
        <a:srgbClr val="349D51"/>
      </a:hlink>
      <a:folHlink>
        <a:srgbClr val="7F7F7F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LinesVTI" id="{8C0B0F05-C8D0-4078-9615-83E590287484}" vid="{43A7BC57-C1E3-4EE6-BDBC-5422DD574A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892</Words>
  <Application>Microsoft Office PowerPoint</Application>
  <PresentationFormat>Panoramiczny</PresentationFormat>
  <Paragraphs>68</Paragraphs>
  <Slides>17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1" baseType="lpstr">
      <vt:lpstr>Meiryo</vt:lpstr>
      <vt:lpstr>Arial</vt:lpstr>
      <vt:lpstr>Corbel</vt:lpstr>
      <vt:lpstr>SketchLinesVTI</vt:lpstr>
      <vt:lpstr>ReNEUAL Model Rules</vt:lpstr>
      <vt:lpstr>Prezentacja programu PowerPoint</vt:lpstr>
      <vt:lpstr>Purpose</vt:lpstr>
      <vt:lpstr>Structure</vt:lpstr>
      <vt:lpstr>Prezentacja programu PowerPoint</vt:lpstr>
      <vt:lpstr>Prezentacja programu PowerPoint</vt:lpstr>
      <vt:lpstr>Prezentacja programu PowerPoint</vt:lpstr>
      <vt:lpstr>Features</vt:lpstr>
      <vt:lpstr>Key principles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Significance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Karina Pilarz</dc:creator>
  <cp:lastModifiedBy>Karina Pilarz</cp:lastModifiedBy>
  <cp:revision>2</cp:revision>
  <dcterms:created xsi:type="dcterms:W3CDTF">2024-11-28T10:01:13Z</dcterms:created>
  <dcterms:modified xsi:type="dcterms:W3CDTF">2024-11-28T11:00:35Z</dcterms:modified>
</cp:coreProperties>
</file>