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69" r:id="rId17"/>
    <p:sldId id="264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495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49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49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4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11/28/2024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73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80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518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0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2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7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62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30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85" r:id="rId5"/>
    <p:sldLayoutId id="2147483690" r:id="rId6"/>
    <p:sldLayoutId id="2147483686" r:id="rId7"/>
    <p:sldLayoutId id="2147483687" r:id="rId8"/>
    <p:sldLayoutId id="2147483688" r:id="rId9"/>
    <p:sldLayoutId id="2147483689" r:id="rId10"/>
    <p:sldLayoutId id="2147483691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16A5556-AC37-4C54-28CB-AB26AB1AD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r>
              <a:rPr lang="en-GB" dirty="0" err="1"/>
              <a:t>ReNEUAL</a:t>
            </a:r>
            <a:r>
              <a:rPr lang="en-GB" dirty="0"/>
              <a:t> Model Rules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3139D96-0259-D6C4-305B-95C138010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524024" cy="1576188"/>
          </a:xfrm>
        </p:spPr>
        <p:txBody>
          <a:bodyPr anchor="t">
            <a:normAutofit/>
          </a:bodyPr>
          <a:lstStyle/>
          <a:p>
            <a:r>
              <a:rPr lang="pl-PL"/>
              <a:t>Dr Karina Pilarz</a:t>
            </a:r>
            <a:endParaRPr lang="en-GB" dirty="0"/>
          </a:p>
        </p:txBody>
      </p:sp>
      <p:sp>
        <p:nvSpPr>
          <p:cNvPr id="17" name="Freeform: Shape 10">
            <a:extLst>
              <a:ext uri="{FF2B5EF4-FFF2-40B4-BE49-F238E27FC236}">
                <a16:creationId xmlns:a16="http://schemas.microsoft.com/office/drawing/2014/main" id="{C7D887A3-61AD-4674-BC53-8DFA8CF7B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479F0FB3-8461-462D-84A2-53106FBF4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5348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1E3C311-4E8A-45D9-97BF-07F5FD346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88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5C17E159-5F62-EDD7-FF81-ECAFE74E2A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153" r="9474" b="-1"/>
          <a:stretch/>
        </p:blipFill>
        <p:spPr>
          <a:xfrm>
            <a:off x="7187979" y="10"/>
            <a:ext cx="5004021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93089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D6F02E-6C91-FE67-1225-C96D5859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D16588-37E9-B6DD-D347-C6C2DF41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2. Transparency</a:t>
            </a:r>
            <a:r>
              <a:rPr lang="pl-PL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en-US" dirty="0" err="1"/>
              <a:t>dministrative</a:t>
            </a:r>
            <a:r>
              <a:rPr lang="en-US" dirty="0"/>
              <a:t> actions must be open and accessible to the public.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en-US" dirty="0"/>
              <a:t>Purpose: </a:t>
            </a:r>
            <a:r>
              <a:rPr lang="pl-PL" dirty="0"/>
              <a:t>b</a:t>
            </a:r>
            <a:r>
              <a:rPr lang="en-US" dirty="0" err="1"/>
              <a:t>uilds</a:t>
            </a:r>
            <a:r>
              <a:rPr lang="en-US" dirty="0"/>
              <a:t> public trust in EU institutions and ensures accountability.</a:t>
            </a:r>
            <a:endParaRPr lang="pl-PL" dirty="0"/>
          </a:p>
          <a:p>
            <a:pPr algn="just"/>
            <a:r>
              <a:rPr lang="en-US" dirty="0"/>
              <a:t>Application: </a:t>
            </a:r>
            <a:r>
              <a:rPr lang="pl-PL" dirty="0"/>
              <a:t>c</a:t>
            </a:r>
            <a:r>
              <a:rPr lang="en-US" dirty="0" err="1"/>
              <a:t>itizens</a:t>
            </a:r>
            <a:r>
              <a:rPr lang="en-US" dirty="0"/>
              <a:t> have the right to access documents and understand how decisions are made. Transparency is particularly emphasized in rule-making and individual decision-making.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36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281F54-EF5C-C1BB-41C8-E6AD3A39B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31DBE4-08CE-8405-7F0B-8780712DE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3. Participation and the Right to Be Heard</a:t>
            </a:r>
            <a:r>
              <a:rPr lang="pl-PL" dirty="0"/>
              <a:t>:</a:t>
            </a:r>
            <a:r>
              <a:rPr lang="en-US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i</a:t>
            </a:r>
            <a:r>
              <a:rPr lang="en-US" dirty="0" err="1"/>
              <a:t>ndividuals</a:t>
            </a:r>
            <a:r>
              <a:rPr lang="en-US" dirty="0"/>
              <a:t> affected by an administrative decision must have the opportunity to present their views and arguments.</a:t>
            </a:r>
            <a:endParaRPr lang="pl-PL" dirty="0"/>
          </a:p>
          <a:p>
            <a:pPr algn="just"/>
            <a:r>
              <a:rPr lang="en-US" dirty="0"/>
              <a:t>Purpose: </a:t>
            </a:r>
            <a:r>
              <a:rPr lang="pl-PL" dirty="0"/>
              <a:t>g</a:t>
            </a:r>
            <a:r>
              <a:rPr lang="en-US" dirty="0" err="1"/>
              <a:t>uarantees</a:t>
            </a:r>
            <a:r>
              <a:rPr lang="en-US" dirty="0"/>
              <a:t> procedural fairness and inclusivity in decision-making.</a:t>
            </a:r>
            <a:endParaRPr lang="pl-PL" dirty="0"/>
          </a:p>
          <a:p>
            <a:pPr algn="just"/>
            <a:r>
              <a:rPr lang="en-US" dirty="0"/>
              <a:t>Application: </a:t>
            </a:r>
            <a:r>
              <a:rPr lang="pl-PL" dirty="0"/>
              <a:t>b</a:t>
            </a:r>
            <a:r>
              <a:rPr lang="en-US" dirty="0" err="1"/>
              <a:t>efore</a:t>
            </a:r>
            <a:r>
              <a:rPr lang="en-US" dirty="0"/>
              <a:t> an adverse decision is made, parties must be informed and given a chance to provide input. This principle aligns with the fundamental right to good administration under Article 41 of the EU Charter of Fundamental Rights</a:t>
            </a:r>
            <a:r>
              <a:rPr lang="pl-PL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872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B95CDC-D2A7-502F-9536-5B5A2BB47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CD85EC-10B1-6518-C80D-5FF7FD3A9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4. Proportionality</a:t>
            </a:r>
            <a:r>
              <a:rPr lang="pl-PL" dirty="0"/>
              <a:t>:</a:t>
            </a:r>
            <a:r>
              <a:rPr lang="en-US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en-US" dirty="0" err="1"/>
              <a:t>dministrative</a:t>
            </a:r>
            <a:r>
              <a:rPr lang="en-US" dirty="0"/>
              <a:t> actions must be appropriate, necessary, and reasonable to achieve their objectives.</a:t>
            </a:r>
            <a:endParaRPr lang="pl-PL" dirty="0"/>
          </a:p>
          <a:p>
            <a:pPr algn="just"/>
            <a:r>
              <a:rPr lang="en-US" dirty="0"/>
              <a:t>Purpose: </a:t>
            </a:r>
            <a:r>
              <a:rPr lang="pl-PL" dirty="0"/>
              <a:t>e</a:t>
            </a:r>
            <a:r>
              <a:rPr lang="en-US" dirty="0" err="1"/>
              <a:t>nsures</a:t>
            </a:r>
            <a:r>
              <a:rPr lang="en-US" dirty="0"/>
              <a:t> that the rights of individuals are not excessively restricted.</a:t>
            </a:r>
            <a:endParaRPr lang="pl-PL" dirty="0"/>
          </a:p>
          <a:p>
            <a:pPr algn="just"/>
            <a:r>
              <a:rPr lang="en-US" dirty="0"/>
              <a:t>Application: </a:t>
            </a:r>
            <a:r>
              <a:rPr lang="pl-PL" dirty="0"/>
              <a:t>m</a:t>
            </a:r>
            <a:r>
              <a:rPr lang="en-US" dirty="0" err="1"/>
              <a:t>easures</a:t>
            </a:r>
            <a:r>
              <a:rPr lang="en-US" dirty="0"/>
              <a:t> taken by authorities must balance public interest with the rights and interests of those affected.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500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1475B2-D3DE-6AFA-2615-344AB62F4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21E61D-5A7D-4BE0-CC1A-5ABCFD163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5. Legal Certainty and Legitimate Expectations</a:t>
            </a:r>
            <a:r>
              <a:rPr lang="pl-PL" dirty="0"/>
              <a:t>:</a:t>
            </a:r>
            <a:r>
              <a:rPr lang="en-US" dirty="0"/>
              <a:t>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en-US" dirty="0" err="1"/>
              <a:t>dministrative</a:t>
            </a:r>
            <a:r>
              <a:rPr lang="en-US" dirty="0"/>
              <a:t> decisions must be clear, predictable, and consistent, respecting individuals' legitimate expectations.</a:t>
            </a:r>
            <a:endParaRPr lang="pl-PL" dirty="0"/>
          </a:p>
          <a:p>
            <a:pPr algn="just"/>
            <a:r>
              <a:rPr lang="en-US" dirty="0"/>
              <a:t>Purpose: </a:t>
            </a:r>
            <a:r>
              <a:rPr lang="pl-PL" dirty="0"/>
              <a:t>p</a:t>
            </a:r>
            <a:r>
              <a:rPr lang="en-US" dirty="0" err="1"/>
              <a:t>rotects</a:t>
            </a:r>
            <a:r>
              <a:rPr lang="en-US" dirty="0"/>
              <a:t> individuals from sudden, unjustified changes in administrative actions or rules.</a:t>
            </a:r>
            <a:endParaRPr lang="pl-PL" dirty="0"/>
          </a:p>
          <a:p>
            <a:pPr algn="just"/>
            <a:r>
              <a:rPr lang="en-US" dirty="0"/>
              <a:t>Application: </a:t>
            </a:r>
            <a:r>
              <a:rPr lang="pl-PL" dirty="0"/>
              <a:t>e</a:t>
            </a:r>
            <a:r>
              <a:rPr lang="en-US" dirty="0" err="1"/>
              <a:t>nsures</a:t>
            </a:r>
            <a:r>
              <a:rPr lang="en-US" dirty="0"/>
              <a:t> that administrative procedures and decisions do not retroactively harm individuals.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702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680ADE-3C08-16B8-3241-B67DCEABD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C4EC3B-731C-9640-FE64-215888557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6. Efficiency and Timeliness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en-US" dirty="0" err="1"/>
              <a:t>dministrative</a:t>
            </a:r>
            <a:r>
              <a:rPr lang="en-US" dirty="0"/>
              <a:t> actions must be carried out promptly and without unnecessary delay.</a:t>
            </a:r>
            <a:endParaRPr lang="pl-PL" dirty="0"/>
          </a:p>
          <a:p>
            <a:pPr algn="just"/>
            <a:r>
              <a:rPr lang="en-US" dirty="0"/>
              <a:t>Purpose: </a:t>
            </a:r>
            <a:r>
              <a:rPr lang="pl-PL" dirty="0"/>
              <a:t>p</a:t>
            </a:r>
            <a:r>
              <a:rPr lang="en-US" dirty="0" err="1"/>
              <a:t>romotes</a:t>
            </a:r>
            <a:r>
              <a:rPr lang="en-US" dirty="0"/>
              <a:t> efficient governance and avoids undue burdens on citizens and businesses.</a:t>
            </a:r>
            <a:endParaRPr lang="pl-PL" dirty="0"/>
          </a:p>
          <a:p>
            <a:pPr algn="just"/>
            <a:r>
              <a:rPr lang="en-US" dirty="0"/>
              <a:t>Application: </a:t>
            </a:r>
            <a:r>
              <a:rPr lang="pl-PL" dirty="0"/>
              <a:t>t</a:t>
            </a:r>
            <a:r>
              <a:rPr lang="en-US" dirty="0" err="1"/>
              <a:t>ime</a:t>
            </a:r>
            <a:r>
              <a:rPr lang="en-US" dirty="0"/>
              <a:t> limits for decisions, obligations to communicate promptly, and streamlined procedures to prevent inefficiencies.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117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B2E47F-F09F-BB0C-8ACA-97CD5B868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356E14-0F51-F916-5FF5-529D74120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7. Data Protection and Information Management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h</a:t>
            </a:r>
            <a:r>
              <a:rPr lang="en-US" dirty="0" err="1"/>
              <a:t>andling</a:t>
            </a:r>
            <a:r>
              <a:rPr lang="en-US" dirty="0"/>
              <a:t> of personal and administrative data must comply with EU data protection rules.</a:t>
            </a:r>
            <a:endParaRPr lang="pl-PL" dirty="0"/>
          </a:p>
          <a:p>
            <a:pPr algn="just"/>
            <a:r>
              <a:rPr lang="en-US" dirty="0"/>
              <a:t>Purpose: </a:t>
            </a:r>
            <a:r>
              <a:rPr lang="pl-PL" dirty="0"/>
              <a:t>s</a:t>
            </a:r>
            <a:r>
              <a:rPr lang="en-US" dirty="0" err="1"/>
              <a:t>afeguards</a:t>
            </a:r>
            <a:r>
              <a:rPr lang="en-US" dirty="0"/>
              <a:t> privacy and ensures fair use of information collected by administrative authorities.</a:t>
            </a:r>
            <a:endParaRPr lang="pl-PL" dirty="0"/>
          </a:p>
          <a:p>
            <a:pPr algn="just"/>
            <a:r>
              <a:rPr lang="en-US" dirty="0"/>
              <a:t>Application: </a:t>
            </a:r>
            <a:r>
              <a:rPr lang="pl-PL" dirty="0"/>
              <a:t>a</a:t>
            </a:r>
            <a:r>
              <a:rPr lang="en-US" dirty="0" err="1"/>
              <a:t>uthorities</a:t>
            </a:r>
            <a:r>
              <a:rPr lang="en-US" dirty="0"/>
              <a:t> must process data lawfully, securely, and transparently while ensuring individuals can access and correct their information.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396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4495E8-0E53-8476-7FB9-C0E57BF27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313CD6-629F-096D-9D27-D7E9D7BE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8</a:t>
            </a:r>
            <a:r>
              <a:rPr lang="en-US"/>
              <a:t>. </a:t>
            </a:r>
            <a:r>
              <a:rPr lang="en-US" dirty="0"/>
              <a:t>Accountability</a:t>
            </a:r>
            <a:r>
              <a:rPr lang="pl-PL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EU institutions and bodies must be accountable for their actions, with mechanisms in place to challenge decisions.</a:t>
            </a:r>
            <a:endParaRPr lang="pl-PL" dirty="0"/>
          </a:p>
          <a:p>
            <a:pPr algn="just"/>
            <a:r>
              <a:rPr lang="en-US" dirty="0"/>
              <a:t>Purpose: </a:t>
            </a:r>
            <a:r>
              <a:rPr lang="pl-PL" dirty="0"/>
              <a:t>p</a:t>
            </a:r>
            <a:r>
              <a:rPr lang="en-US" dirty="0" err="1"/>
              <a:t>rovides</a:t>
            </a:r>
            <a:r>
              <a:rPr lang="en-US" dirty="0"/>
              <a:t> individuals with legal remedies against unlawful or unfair administrative actions.</a:t>
            </a:r>
            <a:endParaRPr lang="pl-PL" dirty="0"/>
          </a:p>
          <a:p>
            <a:pPr algn="just"/>
            <a:r>
              <a:rPr lang="en-US" dirty="0"/>
              <a:t>Application: </a:t>
            </a:r>
            <a:r>
              <a:rPr lang="pl-PL" dirty="0"/>
              <a:t>i</a:t>
            </a:r>
            <a:r>
              <a:rPr lang="en-US" dirty="0" err="1"/>
              <a:t>ncludes</a:t>
            </a:r>
            <a:r>
              <a:rPr lang="en-US" dirty="0"/>
              <a:t> mechanisms for objections, appeals, and judicial review through the EU court system.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819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DFC563-6141-063E-2307-7A2C3CD88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Significance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57EEF5-F3DD-E923-8DEB-1DE4F4FB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en-US" dirty="0" err="1"/>
              <a:t>lthough</a:t>
            </a:r>
            <a:r>
              <a:rPr lang="en-US" dirty="0"/>
              <a:t> not legally binding, the </a:t>
            </a:r>
            <a:r>
              <a:rPr lang="en-US" dirty="0" err="1"/>
              <a:t>ReNEUAL</a:t>
            </a:r>
            <a:r>
              <a:rPr lang="en-US" dirty="0"/>
              <a:t> Model Rules serve as a blueprint for improving EU administrative law</a:t>
            </a:r>
            <a:r>
              <a:rPr lang="pl-PL" dirty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t</a:t>
            </a:r>
            <a:r>
              <a:rPr lang="en-US" dirty="0"/>
              <a:t>hey inspire both EU institutions and member states to adopt best practices in administrative governance, fostering a more citizen-friendly and consistent legal environment.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68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CBD953-F813-ABA5-564A-C5C666C4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5ABA61-C923-CEA2-3691-9B8858ED7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ReNEUAL</a:t>
            </a:r>
            <a:r>
              <a:rPr lang="en-US" dirty="0"/>
              <a:t> Model Rules on EU Administrative Procedure (short for Research Network on EU Administrative Law)</a:t>
            </a:r>
            <a:r>
              <a:rPr lang="pl-PL" dirty="0"/>
              <a:t>:</a:t>
            </a:r>
            <a:r>
              <a:rPr lang="en-US" dirty="0"/>
              <a:t> </a:t>
            </a:r>
            <a:endParaRPr lang="pl-PL" dirty="0"/>
          </a:p>
          <a:p>
            <a:pPr algn="just"/>
            <a:r>
              <a:rPr lang="pl-PL" dirty="0"/>
              <a:t>1) </a:t>
            </a:r>
            <a:r>
              <a:rPr lang="en-US" dirty="0"/>
              <a:t>a set of model rules developed to provide a coherent framework for administrative procedures in the European Union</a:t>
            </a:r>
            <a:r>
              <a:rPr lang="pl-PL" dirty="0"/>
              <a:t>;</a:t>
            </a:r>
          </a:p>
          <a:p>
            <a:pPr algn="just"/>
            <a:r>
              <a:rPr lang="pl-PL" dirty="0"/>
              <a:t>2) t</a:t>
            </a:r>
            <a:r>
              <a:rPr lang="en-US" dirty="0"/>
              <a:t>heir purpose is to </a:t>
            </a:r>
            <a:r>
              <a:rPr lang="en-US" b="1" dirty="0" err="1"/>
              <a:t>harmonise</a:t>
            </a:r>
            <a:r>
              <a:rPr lang="en-US" b="1" dirty="0"/>
              <a:t> and </a:t>
            </a:r>
            <a:r>
              <a:rPr lang="en-US" b="1" dirty="0" err="1"/>
              <a:t>standardise</a:t>
            </a:r>
            <a:r>
              <a:rPr lang="en-US" dirty="0"/>
              <a:t> the various administrative practices in the EU institutions and Member States.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7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3EFF6C-1683-14E2-EB7C-849CE3C3A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Purpose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AB6C74-0FB6-00AC-A9C0-2E0AD4DE1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AutoNum type="arabicPeriod"/>
            </a:pPr>
            <a:r>
              <a:rPr lang="pl-PL" dirty="0"/>
              <a:t>T</a:t>
            </a:r>
            <a:r>
              <a:rPr lang="en-US" dirty="0"/>
              <a:t>o </a:t>
            </a:r>
            <a:r>
              <a:rPr lang="pl-PL" dirty="0" err="1"/>
              <a:t>increase</a:t>
            </a:r>
            <a:r>
              <a:rPr lang="en-US" dirty="0"/>
              <a:t> </a:t>
            </a:r>
            <a:r>
              <a:rPr lang="en-US" b="1" dirty="0"/>
              <a:t>transparency, efficiency, and fairness </a:t>
            </a:r>
            <a:r>
              <a:rPr lang="en-US" dirty="0"/>
              <a:t>in EU administrative procedures</a:t>
            </a:r>
            <a:r>
              <a:rPr lang="pl-PL" dirty="0"/>
              <a:t>;</a:t>
            </a:r>
          </a:p>
          <a:p>
            <a:pPr marL="342900" indent="-342900" algn="just">
              <a:buAutoNum type="arabicPeriod"/>
            </a:pPr>
            <a:r>
              <a:rPr lang="pl-PL" dirty="0"/>
              <a:t>t</a:t>
            </a:r>
            <a:r>
              <a:rPr lang="en-US" dirty="0"/>
              <a:t>o strengthen </a:t>
            </a:r>
            <a:r>
              <a:rPr lang="en-US" b="1" dirty="0"/>
              <a:t>legal certainty and the protection of individuals' rights</a:t>
            </a:r>
            <a:r>
              <a:rPr lang="en-US" dirty="0"/>
              <a:t> when dealing with EU administrative bodies</a:t>
            </a:r>
            <a:r>
              <a:rPr lang="pl-PL" dirty="0"/>
              <a:t>;</a:t>
            </a:r>
          </a:p>
          <a:p>
            <a:pPr marL="342900" indent="-342900" algn="just">
              <a:buAutoNum type="arabicPeriod"/>
            </a:pPr>
            <a:r>
              <a:rPr lang="pl-PL" dirty="0"/>
              <a:t>t</a:t>
            </a:r>
            <a:r>
              <a:rPr lang="en-US" dirty="0"/>
              <a:t>o promote </a:t>
            </a:r>
            <a:r>
              <a:rPr lang="en-US" b="1" dirty="0"/>
              <a:t>good administration </a:t>
            </a:r>
            <a:r>
              <a:rPr lang="en-US" dirty="0"/>
              <a:t>as a fundamental principle under EU law (Article 41 of the EU Charter of Fundamental Rights).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09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EFB8EF-1DE6-FA36-D7C6-B9E72FDD1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Structure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9AED45-8AAF-2857-D19E-00BC17430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dirty="0" err="1"/>
              <a:t>ReNEUAL</a:t>
            </a:r>
            <a:r>
              <a:rPr lang="en-US" dirty="0"/>
              <a:t> Model Rules </a:t>
            </a:r>
            <a:r>
              <a:rPr lang="en-US" b="1" dirty="0"/>
              <a:t>are organized into six distinct books</a:t>
            </a:r>
            <a:r>
              <a:rPr lang="en-US" dirty="0"/>
              <a:t>, each addressing specific aspects of administrative procedure: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02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C59FD9-C9A5-87FE-B9DC-95BF02CDC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2A96B-FF31-A4E7-374C-1AF8AB444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/>
              <a:t>Book I</a:t>
            </a:r>
            <a:r>
              <a:rPr lang="pl-PL" b="1" dirty="0"/>
              <a:t> –</a:t>
            </a:r>
            <a:r>
              <a:rPr lang="en-US" b="1" dirty="0"/>
              <a:t> General Provisions</a:t>
            </a:r>
            <a:r>
              <a:rPr lang="pl-PL" b="1" dirty="0"/>
              <a:t>:</a:t>
            </a:r>
            <a:endParaRPr lang="en-U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d</a:t>
            </a:r>
            <a:r>
              <a:rPr lang="en-US" dirty="0" err="1"/>
              <a:t>efines</a:t>
            </a:r>
            <a:r>
              <a:rPr lang="en-US" dirty="0"/>
              <a:t> the scope, principles, and actors involved in EU administrative procedures</a:t>
            </a:r>
            <a:r>
              <a:rPr lang="pl-PL" dirty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e</a:t>
            </a:r>
            <a:r>
              <a:rPr lang="en-US" dirty="0"/>
              <a:t>stablishes key principles like legality, proportionality, and transparency</a:t>
            </a:r>
            <a:r>
              <a:rPr lang="pl-PL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/>
            <a:r>
              <a:rPr lang="en-US" b="1" dirty="0"/>
              <a:t>Book II</a:t>
            </a:r>
            <a:r>
              <a:rPr lang="pl-PL" b="1" dirty="0"/>
              <a:t> –</a:t>
            </a:r>
            <a:r>
              <a:rPr lang="en-US" b="1" dirty="0"/>
              <a:t> Administrative Rule-Making</a:t>
            </a:r>
            <a:r>
              <a:rPr lang="pl-PL" b="1" dirty="0"/>
              <a:t>:</a:t>
            </a:r>
            <a:endParaRPr lang="en-U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en-US" dirty="0" err="1"/>
              <a:t>ets</a:t>
            </a:r>
            <a:r>
              <a:rPr lang="en-US" dirty="0"/>
              <a:t> out rules for how EU institutions create binding administrative acts, ensuring openness and stakeholder participation.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175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50DE97-3922-74D9-176F-EA5D70502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679F02-E865-AAF6-8CE1-4D67FB16C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Book III</a:t>
            </a:r>
            <a:r>
              <a:rPr lang="pl-PL" b="1" dirty="0"/>
              <a:t> – </a:t>
            </a:r>
            <a:r>
              <a:rPr lang="en-US" b="1" dirty="0"/>
              <a:t>Single Case Decision-Making</a:t>
            </a:r>
            <a:r>
              <a:rPr lang="pl-PL" b="1" dirty="0"/>
              <a:t>:</a:t>
            </a:r>
            <a:endParaRPr lang="en-U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err="1"/>
              <a:t>provides</a:t>
            </a:r>
            <a:r>
              <a:rPr lang="en-US" dirty="0"/>
              <a:t> guidelines for decision-making in individual cases, including procedural rights like </a:t>
            </a:r>
            <a:r>
              <a:rPr lang="en-US" b="1" dirty="0"/>
              <a:t>the right to be heard and access to documents</a:t>
            </a:r>
            <a:r>
              <a:rPr lang="pl-PL" dirty="0"/>
              <a:t>;</a:t>
            </a:r>
            <a:endParaRPr lang="en-US" dirty="0"/>
          </a:p>
          <a:p>
            <a:pPr algn="just"/>
            <a:r>
              <a:rPr lang="en-US" b="1" dirty="0"/>
              <a:t>Book IV</a:t>
            </a:r>
            <a:r>
              <a:rPr lang="pl-PL" b="1" dirty="0"/>
              <a:t> –</a:t>
            </a:r>
            <a:r>
              <a:rPr lang="en-US" b="1" dirty="0"/>
              <a:t> Contracts</a:t>
            </a:r>
            <a:r>
              <a:rPr lang="pl-PL" b="1" dirty="0"/>
              <a:t>:</a:t>
            </a:r>
            <a:endParaRPr lang="en-U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r</a:t>
            </a:r>
            <a:r>
              <a:rPr lang="en-US" dirty="0" err="1"/>
              <a:t>egulates</a:t>
            </a:r>
            <a:r>
              <a:rPr lang="en-US" dirty="0"/>
              <a:t> public contracts involving EU institutions, ensuring </a:t>
            </a:r>
            <a:r>
              <a:rPr lang="en-US" b="1" dirty="0"/>
              <a:t>fairness and accountability</a:t>
            </a:r>
            <a:r>
              <a:rPr lang="en-US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8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915417-7308-0EAE-FE39-A9E43676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87AE00-5A9A-2E22-45FB-D86B2E593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Book V</a:t>
            </a:r>
            <a:r>
              <a:rPr lang="pl-PL" b="1" dirty="0"/>
              <a:t> –</a:t>
            </a:r>
            <a:r>
              <a:rPr lang="en-US" b="1" dirty="0"/>
              <a:t> Mutual Assistance</a:t>
            </a:r>
            <a:r>
              <a:rPr lang="pl-PL" b="1" dirty="0"/>
              <a:t>:</a:t>
            </a:r>
            <a:endParaRPr lang="en-U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d</a:t>
            </a:r>
            <a:r>
              <a:rPr lang="en-US" dirty="0" err="1"/>
              <a:t>etails</a:t>
            </a:r>
            <a:r>
              <a:rPr lang="en-US" dirty="0"/>
              <a:t> </a:t>
            </a:r>
            <a:r>
              <a:rPr lang="en-US" b="1" dirty="0"/>
              <a:t>cooperation between EU and member state administrations</a:t>
            </a:r>
            <a:r>
              <a:rPr lang="en-US" dirty="0"/>
              <a:t>, promoting efficiency in cross-border administrative actions</a:t>
            </a:r>
            <a:r>
              <a:rPr lang="pl-PL" dirty="0"/>
              <a:t>;</a:t>
            </a:r>
          </a:p>
          <a:p>
            <a:pPr algn="just"/>
            <a:r>
              <a:rPr lang="en-US" b="1" dirty="0"/>
              <a:t>Book VI</a:t>
            </a:r>
            <a:r>
              <a:rPr lang="pl-PL" b="1" dirty="0"/>
              <a:t> –</a:t>
            </a:r>
            <a:r>
              <a:rPr lang="en-US" b="1" dirty="0"/>
              <a:t> Administrative Information Management</a:t>
            </a:r>
            <a:r>
              <a:rPr lang="pl-PL" b="1" dirty="0"/>
              <a:t>:</a:t>
            </a:r>
            <a:endParaRPr lang="en-US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g</a:t>
            </a:r>
            <a:r>
              <a:rPr lang="en-US" dirty="0" err="1"/>
              <a:t>overns</a:t>
            </a:r>
            <a:r>
              <a:rPr lang="en-US" dirty="0"/>
              <a:t> the collection, storage, and processing of information, ensuring compliance with </a:t>
            </a:r>
            <a:r>
              <a:rPr lang="en-US" b="1" dirty="0"/>
              <a:t>data protection rules</a:t>
            </a:r>
            <a:r>
              <a:rPr lang="en-US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07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35B3BA-23BC-ED15-3C86-232844862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Features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79B915-1AE4-80BD-470D-F025BA117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•</a:t>
            </a:r>
            <a:r>
              <a:rPr lang="pl-PL" dirty="0"/>
              <a:t> </a:t>
            </a:r>
            <a:r>
              <a:rPr lang="en-US" b="1" dirty="0"/>
              <a:t>RIGHT TO BE HEARD</a:t>
            </a:r>
            <a:r>
              <a:rPr lang="pl-PL" b="1" dirty="0"/>
              <a:t> –</a:t>
            </a:r>
            <a:r>
              <a:rPr lang="en-US" dirty="0"/>
              <a:t> </a:t>
            </a:r>
            <a:r>
              <a:rPr lang="pl-PL" dirty="0"/>
              <a:t>e</a:t>
            </a:r>
            <a:r>
              <a:rPr lang="en-US" dirty="0" err="1"/>
              <a:t>nsures</a:t>
            </a:r>
            <a:r>
              <a:rPr lang="en-US" dirty="0"/>
              <a:t> individuals can present their views before adverse decisions are made</a:t>
            </a:r>
            <a:r>
              <a:rPr lang="pl-PL" dirty="0"/>
              <a:t>;</a:t>
            </a:r>
            <a:endParaRPr lang="en-US" dirty="0"/>
          </a:p>
          <a:p>
            <a:pPr algn="just"/>
            <a:r>
              <a:rPr lang="en-US" dirty="0"/>
              <a:t>•</a:t>
            </a:r>
            <a:r>
              <a:rPr lang="pl-PL" dirty="0"/>
              <a:t> </a:t>
            </a:r>
            <a:r>
              <a:rPr lang="en-US" b="1" dirty="0"/>
              <a:t>ACCESS TO DOCUMENTS</a:t>
            </a:r>
            <a:r>
              <a:rPr lang="pl-PL" b="1" dirty="0"/>
              <a:t> –</a:t>
            </a:r>
            <a:r>
              <a:rPr lang="en-US" dirty="0"/>
              <a:t> </a:t>
            </a:r>
            <a:r>
              <a:rPr lang="pl-PL" dirty="0"/>
              <a:t>p</a:t>
            </a:r>
            <a:r>
              <a:rPr lang="en-US" dirty="0" err="1"/>
              <a:t>romotes</a:t>
            </a:r>
            <a:r>
              <a:rPr lang="en-US" dirty="0"/>
              <a:t> transparency by granting access to administrative files</a:t>
            </a:r>
            <a:r>
              <a:rPr lang="pl-PL" dirty="0"/>
              <a:t>;</a:t>
            </a:r>
            <a:endParaRPr lang="en-US" dirty="0"/>
          </a:p>
          <a:p>
            <a:pPr algn="just"/>
            <a:r>
              <a:rPr lang="en-US" dirty="0"/>
              <a:t>•</a:t>
            </a:r>
            <a:r>
              <a:rPr lang="pl-PL" dirty="0"/>
              <a:t> </a:t>
            </a:r>
            <a:r>
              <a:rPr lang="en-US" b="1" dirty="0"/>
              <a:t>REASONED DECISIONS</a:t>
            </a:r>
            <a:r>
              <a:rPr lang="pl-PL" dirty="0"/>
              <a:t> –</a:t>
            </a:r>
            <a:r>
              <a:rPr lang="en-US" dirty="0"/>
              <a:t> </a:t>
            </a:r>
            <a:r>
              <a:rPr lang="pl-PL" dirty="0"/>
              <a:t>r</a:t>
            </a:r>
            <a:r>
              <a:rPr lang="en-US" dirty="0" err="1"/>
              <a:t>equires</a:t>
            </a:r>
            <a:r>
              <a:rPr lang="en-US" dirty="0"/>
              <a:t> clear justification for administrative decisions.</a:t>
            </a:r>
          </a:p>
          <a:p>
            <a:pPr algn="just"/>
            <a:r>
              <a:rPr lang="en-US" dirty="0"/>
              <a:t>•</a:t>
            </a:r>
            <a:r>
              <a:rPr lang="pl-PL" dirty="0"/>
              <a:t> </a:t>
            </a:r>
            <a:r>
              <a:rPr lang="en-US" b="1" dirty="0"/>
              <a:t>JUDICIAL REVIEW</a:t>
            </a:r>
            <a:r>
              <a:rPr lang="pl-PL" b="1" dirty="0"/>
              <a:t> –</a:t>
            </a:r>
            <a:r>
              <a:rPr lang="en-US" dirty="0"/>
              <a:t> </a:t>
            </a:r>
            <a:r>
              <a:rPr lang="pl-PL" dirty="0"/>
              <a:t>e</a:t>
            </a:r>
            <a:r>
              <a:rPr lang="en-US" dirty="0" err="1"/>
              <a:t>ncourages</a:t>
            </a:r>
            <a:r>
              <a:rPr lang="en-US" dirty="0"/>
              <a:t> decisions that are reviewable by courts, safeguarding individuals' rights.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417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C08C1E-D991-22E2-799E-13BA0C39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Key</a:t>
            </a:r>
            <a:r>
              <a:rPr lang="pl-PL" dirty="0"/>
              <a:t> </a:t>
            </a:r>
            <a:r>
              <a:rPr lang="pl-PL" dirty="0" err="1"/>
              <a:t>principles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A59512-8615-5F17-93B1-E82D0DE6F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AutoNum type="arabicPeriod"/>
            </a:pPr>
            <a:r>
              <a:rPr lang="en-US" dirty="0"/>
              <a:t>Legality</a:t>
            </a:r>
            <a:r>
              <a:rPr lang="pl-PL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en-US" dirty="0" err="1"/>
              <a:t>ll</a:t>
            </a:r>
            <a:r>
              <a:rPr lang="en-US" dirty="0"/>
              <a:t> administrative actions must have a </a:t>
            </a:r>
            <a:r>
              <a:rPr lang="en-US" b="1" dirty="0"/>
              <a:t>basis in law</a:t>
            </a:r>
            <a:r>
              <a:rPr lang="pl-PL" b="1" dirty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en-US" dirty="0" err="1"/>
              <a:t>uthorities</a:t>
            </a:r>
            <a:r>
              <a:rPr lang="en-US" dirty="0"/>
              <a:t> must act within their legal powers and comply with applicable rules and regulations.</a:t>
            </a:r>
            <a:endParaRPr lang="pl-PL" dirty="0"/>
          </a:p>
          <a:p>
            <a:pPr algn="just"/>
            <a:r>
              <a:rPr lang="en-US" dirty="0"/>
              <a:t>Purpose: </a:t>
            </a:r>
            <a:r>
              <a:rPr lang="pl-PL" dirty="0"/>
              <a:t>p</a:t>
            </a:r>
            <a:r>
              <a:rPr lang="en-US" dirty="0" err="1"/>
              <a:t>revents</a:t>
            </a:r>
            <a:r>
              <a:rPr lang="en-US" dirty="0"/>
              <a:t> arbitrary decision-making by public authorities.</a:t>
            </a:r>
            <a:endParaRPr lang="pl-PL" dirty="0"/>
          </a:p>
          <a:p>
            <a:pPr algn="just"/>
            <a:r>
              <a:rPr lang="en-US" dirty="0"/>
              <a:t>Application: </a:t>
            </a:r>
            <a:r>
              <a:rPr lang="pl-PL" dirty="0"/>
              <a:t>e</a:t>
            </a:r>
            <a:r>
              <a:rPr lang="en-US" dirty="0" err="1"/>
              <a:t>nsures</a:t>
            </a:r>
            <a:r>
              <a:rPr lang="en-US" dirty="0"/>
              <a:t> that decisions, procedures, and actions are lawful and consistent with EU treaties and legislation.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70482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LeftStep">
      <a:dk1>
        <a:srgbClr val="000000"/>
      </a:dk1>
      <a:lt1>
        <a:srgbClr val="FFFFFF"/>
      </a:lt1>
      <a:dk2>
        <a:srgbClr val="2D1B30"/>
      </a:dk2>
      <a:lt2>
        <a:srgbClr val="F0F3F1"/>
      </a:lt2>
      <a:accent1>
        <a:srgbClr val="C649A4"/>
      </a:accent1>
      <a:accent2>
        <a:srgbClr val="A338B5"/>
      </a:accent2>
      <a:accent3>
        <a:srgbClr val="8149C6"/>
      </a:accent3>
      <a:accent4>
        <a:srgbClr val="4340B8"/>
      </a:accent4>
      <a:accent5>
        <a:srgbClr val="497AC6"/>
      </a:accent5>
      <a:accent6>
        <a:srgbClr val="389DB5"/>
      </a:accent6>
      <a:hlink>
        <a:srgbClr val="349D51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892</Words>
  <Application>Microsoft Office PowerPoint</Application>
  <PresentationFormat>Panoramiczny</PresentationFormat>
  <Paragraphs>68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Meiryo</vt:lpstr>
      <vt:lpstr>Arial</vt:lpstr>
      <vt:lpstr>Corbel</vt:lpstr>
      <vt:lpstr>SketchLinesVTI</vt:lpstr>
      <vt:lpstr>ReNEUAL Model Rules</vt:lpstr>
      <vt:lpstr>Prezentacja programu PowerPoint</vt:lpstr>
      <vt:lpstr>Purpose</vt:lpstr>
      <vt:lpstr>Structure</vt:lpstr>
      <vt:lpstr>Prezentacja programu PowerPoint</vt:lpstr>
      <vt:lpstr>Prezentacja programu PowerPoint</vt:lpstr>
      <vt:lpstr>Prezentacja programu PowerPoint</vt:lpstr>
      <vt:lpstr>Features</vt:lpstr>
      <vt:lpstr>Key principles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Significance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Karina Pilarz</dc:creator>
  <cp:lastModifiedBy>Karina Pilarz</cp:lastModifiedBy>
  <cp:revision>2</cp:revision>
  <dcterms:created xsi:type="dcterms:W3CDTF">2024-11-28T10:01:13Z</dcterms:created>
  <dcterms:modified xsi:type="dcterms:W3CDTF">2024-11-28T11:00:35Z</dcterms:modified>
</cp:coreProperties>
</file>