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0"/>
  </p:normalViewPr>
  <p:slideViewPr>
    <p:cSldViewPr snapToGrid="0" snapToObjects="1">
      <p:cViewPr varScale="1">
        <p:scale>
          <a:sx n="93" d="100"/>
          <a:sy n="93" d="100"/>
        </p:scale>
        <p:origin x="20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Antitrust</a:t>
            </a:r>
            <a:r>
              <a:rPr lang="pl-PL" dirty="0" smtClean="0"/>
              <a:t> law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</a:t>
            </a:r>
            <a:r>
              <a:rPr lang="pl-PL" dirty="0" smtClean="0"/>
              <a:t>gr Zuzanna Witek </a:t>
            </a:r>
          </a:p>
          <a:p>
            <a:r>
              <a:rPr lang="pl-PL" dirty="0" smtClean="0"/>
              <a:t>2018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578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Analysis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/>
              <a:t>about</a:t>
            </a:r>
            <a:r>
              <a:rPr lang="pl-PL" dirty="0"/>
              <a:t> the </a:t>
            </a:r>
            <a:r>
              <a:rPr lang="pl-PL" dirty="0" err="1"/>
              <a:t>divisions</a:t>
            </a:r>
            <a:r>
              <a:rPr lang="pl-PL" dirty="0"/>
              <a:t> in the EU? </a:t>
            </a:r>
            <a:endParaRPr lang="pl-PL" dirty="0"/>
          </a:p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/>
              <a:t>about</a:t>
            </a:r>
            <a:r>
              <a:rPr lang="pl-PL" dirty="0"/>
              <a:t> the </a:t>
            </a:r>
            <a:r>
              <a:rPr lang="pl-PL" dirty="0" err="1"/>
              <a:t>troika</a:t>
            </a:r>
            <a:r>
              <a:rPr lang="pl-PL" dirty="0"/>
              <a:t> </a:t>
            </a:r>
            <a:r>
              <a:rPr lang="pl-PL" dirty="0" err="1"/>
              <a:t>formed</a:t>
            </a:r>
            <a:r>
              <a:rPr lang="pl-PL" dirty="0"/>
              <a:t> by </a:t>
            </a:r>
            <a:r>
              <a:rPr lang="pl-PL" dirty="0" smtClean="0"/>
              <a:t>Germany, France and </a:t>
            </a:r>
            <a:r>
              <a:rPr lang="pl-PL" dirty="0" err="1" smtClean="0"/>
              <a:t>Italy</a:t>
            </a:r>
            <a:r>
              <a:rPr lang="pl-PL" dirty="0" smtClean="0"/>
              <a:t>? </a:t>
            </a:r>
            <a:endParaRPr lang="pl-PL" dirty="0"/>
          </a:p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/>
              <a:t>about</a:t>
            </a:r>
            <a:r>
              <a:rPr lang="pl-PL" dirty="0"/>
              <a:t> the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Member</a:t>
            </a:r>
            <a:r>
              <a:rPr lang="pl-PL" dirty="0"/>
              <a:t> </a:t>
            </a:r>
            <a:r>
              <a:rPr lang="pl-PL" dirty="0" err="1"/>
              <a:t>States</a:t>
            </a:r>
            <a:r>
              <a:rPr lang="pl-PL" dirty="0"/>
              <a:t>? </a:t>
            </a:r>
            <a:endParaRPr lang="pl-PL" dirty="0" smtClean="0"/>
          </a:p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the </a:t>
            </a:r>
            <a:r>
              <a:rPr lang="pl-PL" dirty="0" err="1"/>
              <a:t>division</a:t>
            </a:r>
            <a:r>
              <a:rPr lang="pl-PL" dirty="0"/>
              <a:t> of the UK? </a:t>
            </a:r>
            <a:r>
              <a:rPr lang="pl-PL" dirty="0" err="1"/>
              <a:t>Will</a:t>
            </a:r>
            <a:r>
              <a:rPr lang="pl-PL" dirty="0"/>
              <a:t> we </a:t>
            </a:r>
            <a:r>
              <a:rPr lang="pl-PL" dirty="0" err="1"/>
              <a:t>have</a:t>
            </a:r>
            <a:r>
              <a:rPr lang="pl-PL" dirty="0"/>
              <a:t> to </a:t>
            </a:r>
            <a:r>
              <a:rPr lang="pl-PL" dirty="0" err="1"/>
              <a:t>say</a:t>
            </a:r>
            <a:r>
              <a:rPr lang="pl-PL" dirty="0"/>
              <a:t> The </a:t>
            </a:r>
            <a:r>
              <a:rPr lang="pl-PL" dirty="0" err="1"/>
              <a:t>divided</a:t>
            </a:r>
            <a:r>
              <a:rPr lang="pl-PL" dirty="0"/>
              <a:t> </a:t>
            </a:r>
            <a:r>
              <a:rPr lang="pl-PL" dirty="0" err="1"/>
              <a:t>Kingdom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« small Britain »? 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892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done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 smtClean="0"/>
              <a:t>institunional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The </a:t>
            </a:r>
            <a:r>
              <a:rPr lang="pl-PL" dirty="0" err="1"/>
              <a:t>Parliament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become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 smtClean="0"/>
              <a:t>representaive</a:t>
            </a:r>
            <a:r>
              <a:rPr lang="pl-PL" dirty="0" smtClean="0"/>
              <a:t> </a:t>
            </a:r>
            <a:r>
              <a:rPr lang="pl-PL" dirty="0"/>
              <a:t>of the </a:t>
            </a:r>
            <a:r>
              <a:rPr lang="pl-PL" dirty="0" err="1"/>
              <a:t>peoples</a:t>
            </a:r>
            <a:r>
              <a:rPr lang="pl-PL" dirty="0"/>
              <a:t> and </a:t>
            </a:r>
            <a:r>
              <a:rPr lang="pl-PL" dirty="0" err="1"/>
              <a:t>received</a:t>
            </a:r>
            <a:r>
              <a:rPr lang="pl-PL" dirty="0"/>
              <a:t> the </a:t>
            </a:r>
            <a:r>
              <a:rPr lang="pl-PL" dirty="0" err="1"/>
              <a:t>full</a:t>
            </a:r>
            <a:r>
              <a:rPr lang="pl-PL" dirty="0"/>
              <a:t> </a:t>
            </a:r>
            <a:r>
              <a:rPr lang="pl-PL" dirty="0" err="1"/>
              <a:t>powers</a:t>
            </a:r>
            <a:r>
              <a:rPr lang="pl-PL" dirty="0"/>
              <a:t> of a </a:t>
            </a:r>
            <a:r>
              <a:rPr lang="pl-PL" dirty="0" err="1"/>
              <a:t>Parliament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The </a:t>
            </a:r>
            <a:r>
              <a:rPr lang="pl-PL" dirty="0" err="1"/>
              <a:t>Council</a:t>
            </a:r>
            <a:r>
              <a:rPr lang="pl-PL" dirty="0"/>
              <a:t> (of </a:t>
            </a:r>
            <a:r>
              <a:rPr lang="pl-PL" dirty="0" err="1"/>
              <a:t>ministers</a:t>
            </a:r>
            <a:r>
              <a:rPr lang="pl-PL" dirty="0"/>
              <a:t>)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become</a:t>
            </a:r>
            <a:r>
              <a:rPr lang="pl-PL" dirty="0"/>
              <a:t> a </a:t>
            </a:r>
            <a:r>
              <a:rPr lang="pl-PL" dirty="0" err="1"/>
              <a:t>Senate</a:t>
            </a:r>
            <a:r>
              <a:rPr lang="pl-PL" dirty="0"/>
              <a:t> of the </a:t>
            </a:r>
            <a:r>
              <a:rPr lang="pl-PL" dirty="0" err="1"/>
              <a:t>States</a:t>
            </a:r>
            <a:r>
              <a:rPr lang="pl-PL" dirty="0"/>
              <a:t> with permanent </a:t>
            </a:r>
            <a:r>
              <a:rPr lang="pl-PL" dirty="0" err="1" smtClean="0"/>
              <a:t>representaives</a:t>
            </a:r>
            <a:r>
              <a:rPr lang="pl-PL" dirty="0" smtClean="0"/>
              <a:t> </a:t>
            </a:r>
            <a:r>
              <a:rPr lang="pl-PL" dirty="0" err="1"/>
              <a:t>appointed</a:t>
            </a:r>
            <a:r>
              <a:rPr lang="pl-PL" dirty="0"/>
              <a:t> by the </a:t>
            </a:r>
            <a:r>
              <a:rPr lang="pl-PL" dirty="0" err="1"/>
              <a:t>States</a:t>
            </a:r>
            <a:r>
              <a:rPr lang="pl-PL" dirty="0"/>
              <a:t>. </a:t>
            </a:r>
          </a:p>
          <a:p>
            <a:r>
              <a:rPr lang="pl-PL" dirty="0" err="1" smtClean="0"/>
              <a:t>Nationnal</a:t>
            </a:r>
            <a:r>
              <a:rPr lang="pl-PL" dirty="0" smtClean="0"/>
              <a:t> </a:t>
            </a:r>
            <a:r>
              <a:rPr lang="pl-PL" dirty="0" err="1"/>
              <a:t>Parliaments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 smtClean="0"/>
              <a:t>representaives</a:t>
            </a:r>
            <a:r>
              <a:rPr lang="pl-PL" dirty="0" smtClean="0"/>
              <a:t> </a:t>
            </a:r>
            <a:r>
              <a:rPr lang="pl-PL" dirty="0"/>
              <a:t>in the EU </a:t>
            </a:r>
            <a:r>
              <a:rPr lang="pl-PL" dirty="0" err="1"/>
              <a:t>Parliament</a:t>
            </a:r>
            <a:r>
              <a:rPr lang="pl-PL" dirty="0"/>
              <a:t>? </a:t>
            </a:r>
          </a:p>
          <a:p>
            <a:r>
              <a:rPr lang="pl-PL" dirty="0" smtClean="0"/>
              <a:t>The </a:t>
            </a:r>
            <a:r>
              <a:rPr lang="pl-PL" dirty="0" err="1"/>
              <a:t>Commission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become</a:t>
            </a:r>
            <a:r>
              <a:rPr lang="pl-PL" dirty="0"/>
              <a:t> the EU </a:t>
            </a:r>
            <a:r>
              <a:rPr lang="pl-PL" dirty="0" err="1"/>
              <a:t>Government</a:t>
            </a:r>
            <a:r>
              <a:rPr lang="pl-PL" dirty="0"/>
              <a:t> </a:t>
            </a:r>
            <a:r>
              <a:rPr lang="pl-PL" dirty="0" err="1"/>
              <a:t>chosen</a:t>
            </a:r>
            <a:r>
              <a:rPr lang="pl-PL" dirty="0"/>
              <a:t> by the </a:t>
            </a:r>
            <a:r>
              <a:rPr lang="pl-PL" dirty="0" err="1"/>
              <a:t>Parliament</a:t>
            </a:r>
            <a:r>
              <a:rPr lang="pl-PL" dirty="0"/>
              <a:t> and the </a:t>
            </a:r>
            <a:r>
              <a:rPr lang="pl-PL" dirty="0" err="1"/>
              <a:t>Council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be </a:t>
            </a:r>
            <a:r>
              <a:rPr lang="pl-PL" dirty="0" err="1"/>
              <a:t>done</a:t>
            </a:r>
            <a:r>
              <a:rPr lang="pl-PL" dirty="0"/>
              <a:t> for the Euro </a:t>
            </a:r>
            <a:r>
              <a:rPr lang="pl-PL" dirty="0" err="1"/>
              <a:t>zone</a:t>
            </a:r>
            <a:r>
              <a:rPr lang="pl-PL" dirty="0"/>
              <a:t> with a </a:t>
            </a:r>
            <a:r>
              <a:rPr lang="pl-PL" dirty="0" err="1"/>
              <a:t>fiscal</a:t>
            </a:r>
            <a:r>
              <a:rPr lang="pl-PL" dirty="0"/>
              <a:t> </a:t>
            </a:r>
            <a:r>
              <a:rPr lang="pl-PL" dirty="0" err="1" smtClean="0"/>
              <a:t>evolution</a:t>
            </a:r>
            <a:r>
              <a:rPr lang="pl-PL" dirty="0" smtClean="0"/>
              <a:t> </a:t>
            </a:r>
          </a:p>
          <a:p>
            <a:r>
              <a:rPr lang="pl-PL" dirty="0"/>
              <a:t>A </a:t>
            </a:r>
            <a:r>
              <a:rPr lang="pl-PL" i="1" dirty="0"/>
              <a:t>Union </a:t>
            </a:r>
            <a:r>
              <a:rPr lang="pl-PL" i="1" dirty="0" err="1"/>
              <a:t>fiscal</a:t>
            </a:r>
            <a:r>
              <a:rPr lang="pl-PL" i="1" dirty="0"/>
              <a:t> policy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exist</a:t>
            </a:r>
            <a:r>
              <a:rPr lang="pl-PL" dirty="0"/>
              <a:t> with a transfer of </a:t>
            </a:r>
            <a:r>
              <a:rPr lang="pl-PL" dirty="0" err="1"/>
              <a:t>fiscal</a:t>
            </a:r>
            <a:r>
              <a:rPr lang="pl-PL" dirty="0"/>
              <a:t> </a:t>
            </a:r>
            <a:r>
              <a:rPr lang="pl-PL" dirty="0" err="1"/>
              <a:t>power</a:t>
            </a:r>
            <a:r>
              <a:rPr lang="pl-PL" dirty="0"/>
              <a:t> to the EU </a:t>
            </a:r>
            <a:r>
              <a:rPr lang="pl-PL" dirty="0" err="1" smtClean="0"/>
              <a:t>Institutions</a:t>
            </a:r>
            <a:r>
              <a:rPr lang="pl-PL" dirty="0" smtClean="0"/>
              <a:t>: </a:t>
            </a:r>
            <a:r>
              <a:rPr lang="pl-PL" dirty="0" err="1"/>
              <a:t>Parliament</a:t>
            </a:r>
            <a:r>
              <a:rPr lang="pl-PL" dirty="0"/>
              <a:t> and </a:t>
            </a:r>
            <a:r>
              <a:rPr lang="pl-PL" dirty="0" err="1"/>
              <a:t>Council</a:t>
            </a:r>
            <a:r>
              <a:rPr lang="pl-PL" dirty="0"/>
              <a:t>. </a:t>
            </a:r>
            <a:endParaRPr lang="pl-PL" dirty="0"/>
          </a:p>
          <a:p>
            <a:r>
              <a:rPr lang="pl-PL" i="1" dirty="0" smtClean="0"/>
              <a:t>A </a:t>
            </a:r>
            <a:r>
              <a:rPr lang="pl-PL" i="1" dirty="0" err="1"/>
              <a:t>financial</a:t>
            </a:r>
            <a:r>
              <a:rPr lang="pl-PL" i="1" dirty="0"/>
              <a:t> and banking Union for the Euro </a:t>
            </a:r>
            <a:r>
              <a:rPr lang="pl-PL" i="1" dirty="0" err="1"/>
              <a:t>zone</a:t>
            </a:r>
            <a:r>
              <a:rPr lang="pl-PL" i="1" dirty="0"/>
              <a:t>. </a:t>
            </a:r>
            <a:r>
              <a:rPr lang="pl-PL" dirty="0"/>
              <a:t>It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/>
              <a:t>final</a:t>
            </a:r>
            <a:r>
              <a:rPr lang="pl-PL" dirty="0"/>
              <a:t> </a:t>
            </a:r>
            <a:r>
              <a:rPr lang="pl-PL" dirty="0" err="1"/>
              <a:t>stage</a:t>
            </a:r>
            <a:r>
              <a:rPr lang="pl-PL" dirty="0"/>
              <a:t>. </a:t>
            </a:r>
            <a:endParaRPr lang="pl-PL" dirty="0"/>
          </a:p>
          <a:p>
            <a:r>
              <a:rPr lang="pl-PL" dirty="0" smtClean="0"/>
              <a:t>A </a:t>
            </a:r>
            <a:r>
              <a:rPr lang="pl-PL" dirty="0" err="1"/>
              <a:t>power</a:t>
            </a:r>
            <a:r>
              <a:rPr lang="pl-PL" dirty="0"/>
              <a:t> to veto the </a:t>
            </a:r>
            <a:r>
              <a:rPr lang="pl-PL" dirty="0" err="1" smtClean="0"/>
              <a:t>national</a:t>
            </a:r>
            <a:r>
              <a:rPr lang="pl-PL" dirty="0" smtClean="0"/>
              <a:t> </a:t>
            </a:r>
            <a:r>
              <a:rPr lang="pl-PL" dirty="0" err="1"/>
              <a:t>budgets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do </a:t>
            </a:r>
            <a:r>
              <a:rPr lang="pl-PL" dirty="0" err="1"/>
              <a:t>comply</a:t>
            </a:r>
            <a:r>
              <a:rPr lang="pl-PL" dirty="0"/>
              <a:t> with the </a:t>
            </a:r>
            <a:r>
              <a:rPr lang="pl-PL" dirty="0" err="1" smtClean="0"/>
              <a:t>obligations</a:t>
            </a:r>
            <a:r>
              <a:rPr lang="pl-PL" dirty="0" smtClean="0"/>
              <a:t> </a:t>
            </a:r>
            <a:r>
              <a:rPr lang="pl-PL" dirty="0"/>
              <a:t>of the </a:t>
            </a:r>
            <a:r>
              <a:rPr lang="pl-PL" dirty="0" err="1"/>
              <a:t>Treaty</a:t>
            </a:r>
            <a:r>
              <a:rPr lang="pl-PL" dirty="0"/>
              <a:t> </a:t>
            </a:r>
            <a:endParaRPr lang="pl-PL" dirty="0"/>
          </a:p>
          <a:p>
            <a:r>
              <a:rPr lang="pl-PL" dirty="0" smtClean="0"/>
              <a:t>A </a:t>
            </a:r>
            <a:r>
              <a:rPr lang="pl-PL" dirty="0"/>
              <a:t>real </a:t>
            </a:r>
            <a:r>
              <a:rPr lang="pl-PL" dirty="0" err="1"/>
              <a:t>ministry</a:t>
            </a:r>
            <a:r>
              <a:rPr lang="pl-PL" dirty="0"/>
              <a:t> of </a:t>
            </a:r>
            <a:r>
              <a:rPr lang="pl-PL" dirty="0" err="1"/>
              <a:t>foreign</a:t>
            </a:r>
            <a:r>
              <a:rPr lang="pl-PL" dirty="0"/>
              <a:t> </a:t>
            </a:r>
            <a:r>
              <a:rPr lang="pl-PL" dirty="0" err="1"/>
              <a:t>affairs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needed</a:t>
            </a:r>
            <a:r>
              <a:rPr lang="pl-PL" dirty="0"/>
              <a:t>. </a:t>
            </a:r>
            <a:endParaRPr lang="pl-PL" dirty="0"/>
          </a:p>
          <a:p>
            <a:r>
              <a:rPr lang="pl-PL" dirty="0" smtClean="0"/>
              <a:t>A </a:t>
            </a:r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defence</a:t>
            </a:r>
            <a:r>
              <a:rPr lang="pl-PL" dirty="0"/>
              <a:t> policy </a:t>
            </a:r>
            <a:r>
              <a:rPr lang="pl-PL" dirty="0" err="1"/>
              <a:t>has</a:t>
            </a:r>
            <a:r>
              <a:rPr lang="pl-PL" dirty="0"/>
              <a:t> to be </a:t>
            </a:r>
            <a:r>
              <a:rPr lang="pl-PL" dirty="0" err="1"/>
              <a:t>developed</a:t>
            </a:r>
            <a:r>
              <a:rPr lang="pl-PL" dirty="0"/>
              <a:t>. 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8823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/>
              <a:t>A moment for </a:t>
            </a:r>
            <a:r>
              <a:rPr lang="pl-PL" b="1" i="1" dirty="0" err="1"/>
              <a:t>Hope</a:t>
            </a:r>
            <a:r>
              <a:rPr lang="pl-PL" b="1" i="1" dirty="0"/>
              <a:t>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 </a:t>
            </a:r>
            <a:r>
              <a:rPr lang="pl-PL" dirty="0"/>
              <a:t>UK the </a:t>
            </a:r>
            <a:r>
              <a:rPr lang="pl-PL" dirty="0" err="1"/>
              <a:t>young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voted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quite</a:t>
            </a:r>
            <a:r>
              <a:rPr lang="pl-PL" dirty="0"/>
              <a:t> 75% in </a:t>
            </a:r>
            <a:r>
              <a:rPr lang="pl-PL" dirty="0" err="1"/>
              <a:t>favour</a:t>
            </a:r>
            <a:r>
              <a:rPr lang="pl-PL" dirty="0"/>
              <a:t> of « </a:t>
            </a:r>
            <a:r>
              <a:rPr lang="pl-PL" dirty="0" err="1"/>
              <a:t>Remain</a:t>
            </a:r>
            <a:r>
              <a:rPr lang="pl-PL" dirty="0"/>
              <a:t> ». A </a:t>
            </a:r>
            <a:r>
              <a:rPr lang="pl-PL" dirty="0" err="1"/>
              <a:t>new</a:t>
            </a:r>
            <a:r>
              <a:rPr lang="pl-PL" dirty="0"/>
              <a:t> referendum </a:t>
            </a:r>
            <a:r>
              <a:rPr lang="pl-PL" dirty="0" err="1"/>
              <a:t>might</a:t>
            </a:r>
            <a:r>
              <a:rPr lang="pl-PL" dirty="0"/>
              <a:t> be </a:t>
            </a:r>
            <a:r>
              <a:rPr lang="pl-PL" dirty="0" err="1"/>
              <a:t>organized</a:t>
            </a:r>
            <a:r>
              <a:rPr lang="pl-PL" dirty="0"/>
              <a:t> </a:t>
            </a:r>
            <a:r>
              <a:rPr lang="pl-PL" dirty="0" err="1"/>
              <a:t>later</a:t>
            </a:r>
            <a:r>
              <a:rPr lang="pl-PL" dirty="0"/>
              <a:t> by the end of the </a:t>
            </a:r>
            <a:r>
              <a:rPr lang="pl-PL" dirty="0" err="1" smtClean="0"/>
              <a:t>negotiations</a:t>
            </a:r>
            <a:r>
              <a:rPr lang="is-IS" dirty="0" smtClean="0"/>
              <a:t>…. </a:t>
            </a:r>
            <a:r>
              <a:rPr lang="pl-PL" dirty="0" smtClean="0"/>
              <a:t>B</a:t>
            </a:r>
            <a:r>
              <a:rPr lang="is-IS" dirty="0" smtClean="0"/>
              <a:t>ut T. May said that “</a:t>
            </a:r>
            <a:r>
              <a:rPr lang="pl-PL" dirty="0" err="1" smtClean="0"/>
              <a:t>Brexit</a:t>
            </a:r>
            <a:r>
              <a:rPr lang="pl-PL" dirty="0" smtClean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 smtClean="0"/>
              <a:t>Brexit</a:t>
            </a:r>
            <a:r>
              <a:rPr lang="pl-PL" dirty="0" smtClean="0"/>
              <a:t>!”</a:t>
            </a:r>
            <a:endParaRPr lang="pl-PL" dirty="0"/>
          </a:p>
          <a:p>
            <a:r>
              <a:rPr lang="pl-PL" dirty="0" smtClean="0"/>
              <a:t>By </a:t>
            </a:r>
            <a:r>
              <a:rPr lang="pl-PL" dirty="0"/>
              <a:t>the end of the </a:t>
            </a:r>
            <a:r>
              <a:rPr lang="pl-PL" dirty="0" err="1" smtClean="0"/>
              <a:t>negotiation</a:t>
            </a:r>
            <a:r>
              <a:rPr lang="pl-PL" dirty="0" smtClean="0"/>
              <a:t>, </a:t>
            </a:r>
            <a:r>
              <a:rPr lang="pl-PL" dirty="0"/>
              <a:t>UK </a:t>
            </a:r>
            <a:r>
              <a:rPr lang="pl-PL" dirty="0" err="1"/>
              <a:t>might</a:t>
            </a:r>
            <a:r>
              <a:rPr lang="pl-PL" dirty="0"/>
              <a:t> be in the </a:t>
            </a:r>
            <a:r>
              <a:rPr lang="pl-PL" dirty="0" err="1" smtClean="0"/>
              <a:t>position</a:t>
            </a:r>
            <a:r>
              <a:rPr lang="pl-PL" dirty="0" smtClean="0"/>
              <a:t> </a:t>
            </a:r>
            <a:r>
              <a:rPr lang="pl-PL" dirty="0"/>
              <a:t>of </a:t>
            </a:r>
            <a:r>
              <a:rPr lang="pl-PL" dirty="0" err="1"/>
              <a:t>obtaining</a:t>
            </a:r>
            <a:r>
              <a:rPr lang="pl-PL" dirty="0"/>
              <a:t> a status </a:t>
            </a:r>
            <a:r>
              <a:rPr lang="pl-PL" dirty="0" err="1"/>
              <a:t>similar</a:t>
            </a:r>
            <a:r>
              <a:rPr lang="pl-PL" dirty="0"/>
              <a:t> to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conceded</a:t>
            </a:r>
            <a:r>
              <a:rPr lang="pl-PL" dirty="0"/>
              <a:t> in 2015 for </a:t>
            </a:r>
            <a:r>
              <a:rPr lang="pl-PL" dirty="0" err="1" smtClean="0"/>
              <a:t>preventing</a:t>
            </a:r>
            <a:r>
              <a:rPr lang="pl-PL" dirty="0" smtClean="0"/>
              <a:t> </a:t>
            </a:r>
            <a:r>
              <a:rPr lang="pl-PL" dirty="0"/>
              <a:t>the </a:t>
            </a:r>
            <a:r>
              <a:rPr lang="pl-PL" dirty="0" err="1"/>
              <a:t>Brexit</a:t>
            </a:r>
            <a:r>
              <a:rPr lang="pl-PL" dirty="0"/>
              <a:t>. </a:t>
            </a:r>
            <a:endParaRPr lang="pl-PL" dirty="0"/>
          </a:p>
          <a:p>
            <a:r>
              <a:rPr lang="pl-PL" dirty="0"/>
              <a:t> </a:t>
            </a:r>
            <a:r>
              <a:rPr lang="pl-PL" dirty="0" err="1"/>
              <a:t>Shame</a:t>
            </a:r>
            <a:r>
              <a:rPr lang="pl-PL" dirty="0"/>
              <a:t> on the </a:t>
            </a:r>
            <a:r>
              <a:rPr lang="pl-PL" dirty="0" err="1"/>
              <a:t>liars</a:t>
            </a:r>
            <a:r>
              <a:rPr lang="pl-PL" dirty="0"/>
              <a:t>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blame</a:t>
            </a:r>
            <a:r>
              <a:rPr lang="pl-PL" dirty="0"/>
              <a:t> </a:t>
            </a:r>
            <a:r>
              <a:rPr lang="pl-PL" dirty="0" err="1" smtClean="0"/>
              <a:t>systematically</a:t>
            </a:r>
            <a:r>
              <a:rPr lang="pl-PL" dirty="0" smtClean="0"/>
              <a:t> </a:t>
            </a:r>
            <a:r>
              <a:rPr lang="pl-PL" dirty="0" err="1"/>
              <a:t>Brussels</a:t>
            </a:r>
            <a:r>
              <a:rPr lang="pl-PL" dirty="0"/>
              <a:t> for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own</a:t>
            </a:r>
            <a:r>
              <a:rPr lang="pl-PL" dirty="0"/>
              <a:t> </a:t>
            </a:r>
            <a:r>
              <a:rPr lang="pl-PL" dirty="0" err="1"/>
              <a:t>failures</a:t>
            </a:r>
            <a:r>
              <a:rPr lang="pl-PL" dirty="0"/>
              <a:t> and </a:t>
            </a:r>
            <a:r>
              <a:rPr lang="pl-PL" dirty="0" err="1"/>
              <a:t>choices</a:t>
            </a:r>
            <a:r>
              <a:rPr lang="pl-PL" dirty="0"/>
              <a:t>.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2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9900" y="406400"/>
            <a:ext cx="9601200" cy="1485900"/>
          </a:xfrm>
        </p:spPr>
        <p:txBody>
          <a:bodyPr/>
          <a:lstStyle/>
          <a:p>
            <a:pPr algn="ctr"/>
            <a:r>
              <a:rPr lang="pl-PL" dirty="0"/>
              <a:t>The </a:t>
            </a:r>
            <a:r>
              <a:rPr lang="pl-PL" dirty="0" err="1"/>
              <a:t>European</a:t>
            </a:r>
            <a:r>
              <a:rPr lang="pl-PL" dirty="0"/>
              <a:t> Single Market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900" y="1428750"/>
            <a:ext cx="7912100" cy="3581400"/>
          </a:xfrm>
        </p:spPr>
        <p:txBody>
          <a:bodyPr>
            <a:noAutofit/>
          </a:bodyPr>
          <a:lstStyle/>
          <a:p>
            <a:r>
              <a:rPr lang="pl-PL" sz="1700" dirty="0"/>
              <a:t>The </a:t>
            </a:r>
            <a:r>
              <a:rPr lang="pl-PL" sz="1700" dirty="0" err="1"/>
              <a:t>European</a:t>
            </a:r>
            <a:r>
              <a:rPr lang="pl-PL" sz="1700" dirty="0"/>
              <a:t> Single Market, </a:t>
            </a:r>
            <a:r>
              <a:rPr lang="pl-PL" sz="1700" dirty="0" err="1"/>
              <a:t>Internal</a:t>
            </a:r>
            <a:r>
              <a:rPr lang="pl-PL" sz="1700" dirty="0"/>
              <a:t> Market </a:t>
            </a:r>
            <a:r>
              <a:rPr lang="pl-PL" sz="1700" dirty="0" err="1"/>
              <a:t>or</a:t>
            </a:r>
            <a:r>
              <a:rPr lang="pl-PL" sz="1700" dirty="0"/>
              <a:t> </a:t>
            </a:r>
            <a:r>
              <a:rPr lang="pl-PL" sz="1700" dirty="0" err="1"/>
              <a:t>Common</a:t>
            </a:r>
            <a:r>
              <a:rPr lang="pl-PL" sz="1700" dirty="0"/>
              <a:t> Market </a:t>
            </a:r>
            <a:r>
              <a:rPr lang="pl-PL" sz="1700" dirty="0" err="1"/>
              <a:t>is</a:t>
            </a:r>
            <a:r>
              <a:rPr lang="pl-PL" sz="1700" dirty="0"/>
              <a:t> a single market </a:t>
            </a:r>
            <a:r>
              <a:rPr lang="pl-PL" sz="1700" dirty="0" err="1"/>
              <a:t>which</a:t>
            </a:r>
            <a:r>
              <a:rPr lang="pl-PL" sz="1700" dirty="0"/>
              <a:t> </a:t>
            </a:r>
            <a:r>
              <a:rPr lang="pl-PL" sz="1700" dirty="0" err="1"/>
              <a:t>seeks</a:t>
            </a:r>
            <a:r>
              <a:rPr lang="pl-PL" sz="1700" dirty="0"/>
              <a:t> to </a:t>
            </a:r>
            <a:r>
              <a:rPr lang="pl-PL" sz="1700" dirty="0" err="1"/>
              <a:t>guarantee</a:t>
            </a:r>
            <a:r>
              <a:rPr lang="pl-PL" sz="1700" dirty="0"/>
              <a:t> the </a:t>
            </a:r>
            <a:r>
              <a:rPr lang="pl-PL" sz="1700" dirty="0" err="1"/>
              <a:t>free</a:t>
            </a:r>
            <a:r>
              <a:rPr lang="pl-PL" sz="1700" dirty="0"/>
              <a:t> </a:t>
            </a:r>
            <a:r>
              <a:rPr lang="pl-PL" sz="1700" dirty="0" err="1"/>
              <a:t>movement</a:t>
            </a:r>
            <a:r>
              <a:rPr lang="pl-PL" sz="1700" dirty="0"/>
              <a:t> </a:t>
            </a:r>
            <a:r>
              <a:rPr lang="pl-PL" sz="1700" dirty="0" smtClean="0"/>
              <a:t>of:</a:t>
            </a:r>
          </a:p>
          <a:p>
            <a:pPr marL="388938" lvl="6" indent="188913">
              <a:buFont typeface="Wingdings" charset="2"/>
              <a:buChar char="Ø"/>
            </a:pPr>
            <a:r>
              <a:rPr lang="pl-PL" sz="1700" dirty="0" smtClean="0"/>
              <a:t> </a:t>
            </a:r>
            <a:r>
              <a:rPr lang="pl-PL" sz="1700" dirty="0" err="1"/>
              <a:t>goods</a:t>
            </a:r>
            <a:r>
              <a:rPr lang="pl-PL" sz="1700" dirty="0"/>
              <a:t>, </a:t>
            </a:r>
            <a:endParaRPr lang="pl-PL" sz="1700" dirty="0" smtClean="0"/>
          </a:p>
          <a:p>
            <a:pPr marL="388938" lvl="4" indent="188913">
              <a:buFont typeface="Wingdings" charset="2"/>
              <a:buChar char="Ø"/>
            </a:pPr>
            <a:r>
              <a:rPr lang="pl-PL" sz="1700" dirty="0" err="1" smtClean="0"/>
              <a:t>capital</a:t>
            </a:r>
            <a:r>
              <a:rPr lang="pl-PL" sz="1700" dirty="0"/>
              <a:t>, </a:t>
            </a:r>
            <a:endParaRPr lang="pl-PL" sz="1700" dirty="0" smtClean="0"/>
          </a:p>
          <a:p>
            <a:pPr marL="388938" lvl="4" indent="188913">
              <a:buFont typeface="Wingdings" charset="2"/>
              <a:buChar char="Ø"/>
            </a:pPr>
            <a:r>
              <a:rPr lang="pl-PL" sz="1700" dirty="0" smtClean="0"/>
              <a:t>services</a:t>
            </a:r>
            <a:r>
              <a:rPr lang="pl-PL" sz="1700" dirty="0"/>
              <a:t>, </a:t>
            </a:r>
            <a:endParaRPr lang="pl-PL" sz="1700" dirty="0" smtClean="0"/>
          </a:p>
          <a:p>
            <a:pPr marL="388938" lvl="4" indent="188913">
              <a:buFont typeface="Wingdings" charset="2"/>
              <a:buChar char="Ø"/>
            </a:pPr>
            <a:r>
              <a:rPr lang="pl-PL" sz="1700" dirty="0" smtClean="0"/>
              <a:t>and </a:t>
            </a:r>
            <a:r>
              <a:rPr lang="pl-PL" sz="1700" dirty="0" err="1"/>
              <a:t>labour</a:t>
            </a:r>
            <a:r>
              <a:rPr lang="pl-PL" sz="1700" dirty="0"/>
              <a:t> – the "</a:t>
            </a:r>
            <a:r>
              <a:rPr lang="pl-PL" sz="1700" dirty="0" err="1"/>
              <a:t>four</a:t>
            </a:r>
            <a:r>
              <a:rPr lang="pl-PL" sz="1700" dirty="0"/>
              <a:t> </a:t>
            </a:r>
            <a:r>
              <a:rPr lang="pl-PL" sz="1700" dirty="0" err="1"/>
              <a:t>freedoms</a:t>
            </a:r>
            <a:r>
              <a:rPr lang="pl-PL" sz="1700" dirty="0"/>
              <a:t>" – </a:t>
            </a:r>
            <a:r>
              <a:rPr lang="pl-PL" sz="1700" dirty="0" err="1"/>
              <a:t>within</a:t>
            </a:r>
            <a:r>
              <a:rPr lang="pl-PL" sz="1700" dirty="0"/>
              <a:t> the </a:t>
            </a:r>
            <a:r>
              <a:rPr lang="pl-PL" sz="1700" dirty="0" err="1"/>
              <a:t>European</a:t>
            </a:r>
            <a:r>
              <a:rPr lang="pl-PL" sz="1700" dirty="0"/>
              <a:t> </a:t>
            </a:r>
            <a:r>
              <a:rPr lang="pl-PL" sz="1700" dirty="0" smtClean="0"/>
              <a:t>Union. </a:t>
            </a:r>
          </a:p>
          <a:p>
            <a:r>
              <a:rPr lang="pl-PL" sz="1700" dirty="0" smtClean="0"/>
              <a:t>The </a:t>
            </a:r>
            <a:r>
              <a:rPr lang="pl-PL" sz="1700" dirty="0"/>
              <a:t>market </a:t>
            </a:r>
            <a:r>
              <a:rPr lang="pl-PL" sz="1700" dirty="0" err="1"/>
              <a:t>encompasses</a:t>
            </a:r>
            <a:r>
              <a:rPr lang="pl-PL" sz="1700" dirty="0"/>
              <a:t> the </a:t>
            </a:r>
            <a:r>
              <a:rPr lang="pl-PL" sz="1700" dirty="0" err="1"/>
              <a:t>EU's</a:t>
            </a:r>
            <a:r>
              <a:rPr lang="pl-PL" sz="1700" dirty="0"/>
              <a:t> 28 </a:t>
            </a:r>
            <a:r>
              <a:rPr lang="pl-PL" sz="1700" dirty="0" err="1"/>
              <a:t>member</a:t>
            </a:r>
            <a:r>
              <a:rPr lang="pl-PL" sz="1700" dirty="0"/>
              <a:t> </a:t>
            </a:r>
            <a:r>
              <a:rPr lang="pl-PL" sz="1700" dirty="0" err="1"/>
              <a:t>states</a:t>
            </a:r>
            <a:r>
              <a:rPr lang="pl-PL" sz="1700" dirty="0"/>
              <a:t>, and </a:t>
            </a:r>
            <a:r>
              <a:rPr lang="pl-PL" sz="1700" dirty="0" err="1"/>
              <a:t>has</a:t>
            </a:r>
            <a:r>
              <a:rPr lang="pl-PL" sz="1700" dirty="0"/>
              <a:t> </a:t>
            </a:r>
            <a:r>
              <a:rPr lang="pl-PL" sz="1700" dirty="0" err="1"/>
              <a:t>been</a:t>
            </a:r>
            <a:r>
              <a:rPr lang="pl-PL" sz="1700" dirty="0"/>
              <a:t> </a:t>
            </a:r>
            <a:r>
              <a:rPr lang="pl-PL" sz="1700" dirty="0" err="1"/>
              <a:t>extended</a:t>
            </a:r>
            <a:r>
              <a:rPr lang="pl-PL" sz="1700" dirty="0"/>
              <a:t>, with </a:t>
            </a:r>
            <a:r>
              <a:rPr lang="pl-PL" sz="1700" dirty="0" err="1"/>
              <a:t>exceptions</a:t>
            </a:r>
            <a:r>
              <a:rPr lang="pl-PL" sz="1700" dirty="0"/>
              <a:t>, to </a:t>
            </a:r>
            <a:r>
              <a:rPr lang="pl-PL" sz="1700" dirty="0" err="1"/>
              <a:t>Iceland</a:t>
            </a:r>
            <a:r>
              <a:rPr lang="pl-PL" sz="1700" dirty="0"/>
              <a:t>, Liechtenstein and </a:t>
            </a:r>
            <a:r>
              <a:rPr lang="pl-PL" sz="1700" dirty="0" err="1"/>
              <a:t>Norway</a:t>
            </a:r>
            <a:r>
              <a:rPr lang="pl-PL" sz="1700" dirty="0"/>
              <a:t> </a:t>
            </a:r>
            <a:r>
              <a:rPr lang="pl-PL" sz="1700" dirty="0" err="1"/>
              <a:t>through</a:t>
            </a:r>
            <a:r>
              <a:rPr lang="pl-PL" sz="1700" dirty="0"/>
              <a:t> the Agreement on the </a:t>
            </a:r>
            <a:r>
              <a:rPr lang="pl-PL" sz="1700" dirty="0" err="1"/>
              <a:t>European</a:t>
            </a:r>
            <a:r>
              <a:rPr lang="pl-PL" sz="1700" dirty="0"/>
              <a:t> </a:t>
            </a:r>
            <a:r>
              <a:rPr lang="pl-PL" sz="1700" dirty="0" err="1"/>
              <a:t>Economic</a:t>
            </a:r>
            <a:r>
              <a:rPr lang="pl-PL" sz="1700" dirty="0"/>
              <a:t> </a:t>
            </a:r>
            <a:r>
              <a:rPr lang="pl-PL" sz="1700" dirty="0" err="1"/>
              <a:t>Area</a:t>
            </a:r>
            <a:r>
              <a:rPr lang="pl-PL" sz="1700" dirty="0"/>
              <a:t> and to </a:t>
            </a:r>
            <a:r>
              <a:rPr lang="pl-PL" sz="1700" dirty="0" err="1"/>
              <a:t>Switzerland</a:t>
            </a:r>
            <a:r>
              <a:rPr lang="pl-PL" sz="1700" dirty="0"/>
              <a:t> </a:t>
            </a:r>
            <a:r>
              <a:rPr lang="pl-PL" sz="1700" dirty="0" err="1"/>
              <a:t>through</a:t>
            </a:r>
            <a:r>
              <a:rPr lang="pl-PL" sz="1700" dirty="0"/>
              <a:t> </a:t>
            </a:r>
            <a:r>
              <a:rPr lang="pl-PL" sz="1700" dirty="0" err="1"/>
              <a:t>bilateral</a:t>
            </a:r>
            <a:r>
              <a:rPr lang="pl-PL" sz="1700" dirty="0"/>
              <a:t> </a:t>
            </a:r>
            <a:r>
              <a:rPr lang="pl-PL" sz="1700" dirty="0" err="1"/>
              <a:t>treaties</a:t>
            </a:r>
            <a:r>
              <a:rPr lang="pl-PL" sz="1700" dirty="0"/>
              <a:t>. </a:t>
            </a:r>
            <a:endParaRPr lang="pl-PL" sz="1700" dirty="0" smtClean="0"/>
          </a:p>
          <a:p>
            <a:r>
              <a:rPr lang="pl-PL" sz="1700" dirty="0" smtClean="0"/>
              <a:t>Through </a:t>
            </a:r>
            <a:r>
              <a:rPr lang="pl-PL" sz="1700" dirty="0"/>
              <a:t>the </a:t>
            </a:r>
            <a:r>
              <a:rPr lang="pl-PL" sz="1700" dirty="0" err="1"/>
              <a:t>Deep</a:t>
            </a:r>
            <a:r>
              <a:rPr lang="pl-PL" sz="1700" dirty="0"/>
              <a:t> and Comprehensive </a:t>
            </a:r>
            <a:r>
              <a:rPr lang="pl-PL" sz="1700" dirty="0" err="1"/>
              <a:t>Free</a:t>
            </a:r>
            <a:r>
              <a:rPr lang="pl-PL" sz="1700" dirty="0"/>
              <a:t> Trade </a:t>
            </a:r>
            <a:r>
              <a:rPr lang="pl-PL" sz="1700" dirty="0" err="1"/>
              <a:t>Area</a:t>
            </a:r>
            <a:r>
              <a:rPr lang="pl-PL" sz="1700" dirty="0"/>
              <a:t> (DCFTA), </a:t>
            </a:r>
            <a:r>
              <a:rPr lang="pl-PL" sz="1700" dirty="0" err="1"/>
              <a:t>three</a:t>
            </a:r>
            <a:r>
              <a:rPr lang="pl-PL" sz="1700" dirty="0"/>
              <a:t> post-</a:t>
            </a:r>
            <a:r>
              <a:rPr lang="pl-PL" sz="1700" dirty="0" err="1"/>
              <a:t>Soviet</a:t>
            </a:r>
            <a:r>
              <a:rPr lang="pl-PL" sz="1700" dirty="0"/>
              <a:t> </a:t>
            </a:r>
            <a:r>
              <a:rPr lang="pl-PL" sz="1700" dirty="0" err="1"/>
              <a:t>countries</a:t>
            </a:r>
            <a:r>
              <a:rPr lang="pl-PL" sz="1700" dirty="0"/>
              <a:t> Georgia, </a:t>
            </a:r>
            <a:r>
              <a:rPr lang="pl-PL" sz="1700" dirty="0" err="1"/>
              <a:t>Moldova</a:t>
            </a:r>
            <a:r>
              <a:rPr lang="pl-PL" sz="1700" dirty="0"/>
              <a:t> and </a:t>
            </a:r>
            <a:r>
              <a:rPr lang="pl-PL" sz="1700" dirty="0" err="1"/>
              <a:t>Ukraine</a:t>
            </a:r>
            <a:r>
              <a:rPr lang="pl-PL" sz="1700" dirty="0"/>
              <a:t> </a:t>
            </a:r>
            <a:r>
              <a:rPr lang="pl-PL" sz="1700" dirty="0" err="1"/>
              <a:t>were</a:t>
            </a:r>
            <a:r>
              <a:rPr lang="pl-PL" sz="1700" dirty="0"/>
              <a:t>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access</a:t>
            </a:r>
            <a:r>
              <a:rPr lang="pl-PL" sz="1700" dirty="0"/>
              <a:t> to the Single Market in </a:t>
            </a:r>
            <a:r>
              <a:rPr lang="pl-PL" sz="1700" dirty="0" err="1"/>
              <a:t>selected</a:t>
            </a:r>
            <a:r>
              <a:rPr lang="pl-PL" sz="1700" dirty="0"/>
              <a:t> </a:t>
            </a:r>
            <a:r>
              <a:rPr lang="pl-PL" sz="1700" dirty="0" err="1" smtClean="0"/>
              <a:t>sectors</a:t>
            </a:r>
            <a:r>
              <a:rPr lang="pl-PL" sz="1700" dirty="0" smtClean="0"/>
              <a:t>.</a:t>
            </a:r>
          </a:p>
          <a:p>
            <a:r>
              <a:rPr lang="pl-PL" sz="1700" dirty="0" smtClean="0"/>
              <a:t>Turkey </a:t>
            </a:r>
            <a:r>
              <a:rPr lang="pl-PL" sz="1700" dirty="0" err="1"/>
              <a:t>has</a:t>
            </a:r>
            <a:r>
              <a:rPr lang="pl-PL" sz="1700" dirty="0"/>
              <a:t> </a:t>
            </a:r>
            <a:r>
              <a:rPr lang="pl-PL" sz="1700" dirty="0" err="1"/>
              <a:t>access</a:t>
            </a:r>
            <a:r>
              <a:rPr lang="pl-PL" sz="1700" dirty="0"/>
              <a:t> to the </a:t>
            </a:r>
            <a:r>
              <a:rPr lang="pl-PL" sz="1700" dirty="0" err="1"/>
              <a:t>free</a:t>
            </a:r>
            <a:r>
              <a:rPr lang="pl-PL" sz="1700" dirty="0"/>
              <a:t> </a:t>
            </a:r>
            <a:r>
              <a:rPr lang="pl-PL" sz="1700" dirty="0" err="1"/>
              <a:t>movement</a:t>
            </a:r>
            <a:r>
              <a:rPr lang="pl-PL" sz="1700" dirty="0"/>
              <a:t> of </a:t>
            </a:r>
            <a:r>
              <a:rPr lang="pl-PL" sz="1700" dirty="0" err="1"/>
              <a:t>goods</a:t>
            </a:r>
            <a:r>
              <a:rPr lang="pl-PL" sz="1700" dirty="0"/>
              <a:t> via </a:t>
            </a:r>
            <a:r>
              <a:rPr lang="pl-PL" sz="1700" dirty="0" err="1"/>
              <a:t>its</a:t>
            </a:r>
            <a:r>
              <a:rPr lang="pl-PL" sz="1700" dirty="0"/>
              <a:t> </a:t>
            </a:r>
            <a:r>
              <a:rPr lang="pl-PL" sz="1700" dirty="0" err="1"/>
              <a:t>membership</a:t>
            </a:r>
            <a:r>
              <a:rPr lang="pl-PL" sz="1700" dirty="0"/>
              <a:t> in the </a:t>
            </a:r>
            <a:r>
              <a:rPr lang="pl-PL" sz="1700" dirty="0" err="1"/>
              <a:t>European</a:t>
            </a:r>
            <a:r>
              <a:rPr lang="pl-PL" sz="1700" dirty="0"/>
              <a:t> Union </a:t>
            </a:r>
            <a:r>
              <a:rPr lang="pl-PL" sz="1700" dirty="0" err="1"/>
              <a:t>Customs</a:t>
            </a:r>
            <a:r>
              <a:rPr lang="pl-PL" sz="1700" dirty="0"/>
              <a:t> Union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1981200"/>
            <a:ext cx="3162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8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History</a:t>
            </a:r>
            <a:r>
              <a:rPr lang="pl-PL" dirty="0" smtClean="0"/>
              <a:t> - from </a:t>
            </a:r>
            <a:r>
              <a:rPr lang="pl-PL" dirty="0"/>
              <a:t>the </a:t>
            </a:r>
            <a:r>
              <a:rPr lang="pl-PL" dirty="0" err="1"/>
              <a:t>European</a:t>
            </a:r>
            <a:r>
              <a:rPr lang="pl-PL" dirty="0"/>
              <a:t> </a:t>
            </a:r>
            <a:r>
              <a:rPr lang="pl-PL" dirty="0" err="1"/>
              <a:t>Coal</a:t>
            </a:r>
            <a:r>
              <a:rPr lang="pl-PL" dirty="0"/>
              <a:t> ans Steel </a:t>
            </a:r>
            <a:r>
              <a:rPr lang="pl-PL" dirty="0" err="1"/>
              <a:t>Community</a:t>
            </a:r>
            <a:r>
              <a:rPr lang="pl-PL" dirty="0"/>
              <a:t> to the single market and </a:t>
            </a:r>
            <a:r>
              <a:rPr lang="pl-PL" dirty="0" err="1"/>
              <a:t>currency</a:t>
            </a:r>
            <a:r>
              <a:rPr lang="pl-PL" dirty="0"/>
              <a:t>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826327"/>
            <a:ext cx="9601200" cy="4218709"/>
          </a:xfrm>
        </p:spPr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/>
              <a:t>Economic</a:t>
            </a:r>
            <a:r>
              <a:rPr lang="pl-PL" dirty="0"/>
              <a:t> </a:t>
            </a:r>
            <a:r>
              <a:rPr lang="pl-PL" dirty="0" err="1"/>
              <a:t>Community</a:t>
            </a:r>
            <a:r>
              <a:rPr lang="pl-PL" dirty="0"/>
              <a:t> (EEC) </a:t>
            </a:r>
            <a:endParaRPr lang="pl-PL" dirty="0" smtClean="0"/>
          </a:p>
          <a:p>
            <a:pPr lvl="1"/>
            <a:r>
              <a:rPr lang="pl-PL" dirty="0"/>
              <a:t>One of the </a:t>
            </a:r>
            <a:r>
              <a:rPr lang="pl-PL" dirty="0" err="1"/>
              <a:t>original</a:t>
            </a:r>
            <a:r>
              <a:rPr lang="pl-PL" dirty="0"/>
              <a:t> </a:t>
            </a:r>
            <a:r>
              <a:rPr lang="pl-PL" dirty="0" err="1"/>
              <a:t>core</a:t>
            </a:r>
            <a:r>
              <a:rPr lang="pl-PL" dirty="0"/>
              <a:t> </a:t>
            </a:r>
            <a:r>
              <a:rPr lang="pl-PL" dirty="0" err="1"/>
              <a:t>objectives</a:t>
            </a:r>
            <a:r>
              <a:rPr lang="pl-PL" dirty="0"/>
              <a:t> </a:t>
            </a:r>
            <a:r>
              <a:rPr lang="pl-PL" dirty="0" smtClean="0"/>
              <a:t>was </a:t>
            </a:r>
            <a:r>
              <a:rPr lang="pl-PL" dirty="0"/>
              <a:t>the development of a </a:t>
            </a:r>
            <a:r>
              <a:rPr lang="pl-PL" dirty="0" err="1"/>
              <a:t>common</a:t>
            </a:r>
            <a:r>
              <a:rPr lang="pl-PL" dirty="0"/>
              <a:t> market </a:t>
            </a:r>
            <a:r>
              <a:rPr lang="pl-PL" dirty="0" err="1"/>
              <a:t>offering</a:t>
            </a:r>
            <a:r>
              <a:rPr lang="pl-PL" dirty="0"/>
              <a:t> </a:t>
            </a:r>
            <a:r>
              <a:rPr lang="pl-PL" dirty="0" err="1"/>
              <a:t>free</a:t>
            </a:r>
            <a:r>
              <a:rPr lang="pl-PL" dirty="0"/>
              <a:t> </a:t>
            </a:r>
            <a:r>
              <a:rPr lang="pl-PL" dirty="0" err="1"/>
              <a:t>movement</a:t>
            </a:r>
            <a:r>
              <a:rPr lang="pl-PL" dirty="0"/>
              <a:t> of </a:t>
            </a:r>
            <a:r>
              <a:rPr lang="pl-PL" dirty="0" err="1"/>
              <a:t>goods</a:t>
            </a:r>
            <a:r>
              <a:rPr lang="pl-PL" dirty="0"/>
              <a:t>, service, </a:t>
            </a:r>
            <a:r>
              <a:rPr lang="pl-PL" dirty="0" err="1"/>
              <a:t>people</a:t>
            </a:r>
            <a:r>
              <a:rPr lang="pl-PL" dirty="0"/>
              <a:t> and </a:t>
            </a:r>
            <a:r>
              <a:rPr lang="pl-PL" dirty="0" err="1" smtClean="0"/>
              <a:t>capital</a:t>
            </a:r>
            <a:r>
              <a:rPr lang="pl-PL" dirty="0" smtClean="0"/>
              <a:t>.</a:t>
            </a:r>
          </a:p>
          <a:p>
            <a:pPr lvl="1"/>
            <a:r>
              <a:rPr lang="pl-PL" dirty="0" err="1" smtClean="0"/>
              <a:t>Free</a:t>
            </a:r>
            <a:r>
              <a:rPr lang="pl-PL" dirty="0" smtClean="0"/>
              <a:t> </a:t>
            </a:r>
            <a:r>
              <a:rPr lang="pl-PL" dirty="0" err="1"/>
              <a:t>movement</a:t>
            </a:r>
            <a:r>
              <a:rPr lang="pl-PL" dirty="0"/>
              <a:t> of </a:t>
            </a:r>
            <a:r>
              <a:rPr lang="pl-PL" dirty="0" err="1"/>
              <a:t>goods</a:t>
            </a:r>
            <a:r>
              <a:rPr lang="pl-PL" dirty="0"/>
              <a:t> was </a:t>
            </a:r>
            <a:r>
              <a:rPr lang="pl-PL" dirty="0" err="1"/>
              <a:t>established</a:t>
            </a:r>
            <a:r>
              <a:rPr lang="pl-PL" dirty="0"/>
              <a:t> in </a:t>
            </a:r>
            <a:r>
              <a:rPr lang="pl-PL" dirty="0" err="1"/>
              <a:t>principle</a:t>
            </a:r>
            <a:r>
              <a:rPr lang="pl-PL" dirty="0"/>
              <a:t> </a:t>
            </a:r>
            <a:r>
              <a:rPr lang="pl-PL" dirty="0" err="1"/>
              <a:t>through</a:t>
            </a:r>
            <a:r>
              <a:rPr lang="pl-PL" dirty="0"/>
              <a:t> the </a:t>
            </a:r>
            <a:r>
              <a:rPr lang="pl-PL" dirty="0" err="1"/>
              <a:t>customs</a:t>
            </a:r>
            <a:r>
              <a:rPr lang="pl-PL" dirty="0"/>
              <a:t> </a:t>
            </a:r>
            <a:r>
              <a:rPr lang="pl-PL" dirty="0" err="1"/>
              <a:t>union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then-six</a:t>
            </a:r>
            <a:r>
              <a:rPr lang="pl-PL" dirty="0"/>
              <a:t> </a:t>
            </a:r>
            <a:r>
              <a:rPr lang="pl-PL" dirty="0" err="1"/>
              <a:t>member</a:t>
            </a:r>
            <a:r>
              <a:rPr lang="pl-PL" dirty="0"/>
              <a:t> </a:t>
            </a:r>
            <a:r>
              <a:rPr lang="pl-PL" dirty="0" err="1"/>
              <a:t>states</a:t>
            </a:r>
            <a:r>
              <a:rPr lang="pl-PL" dirty="0" smtClean="0"/>
              <a:t>.</a:t>
            </a:r>
          </a:p>
          <a:p>
            <a:pPr lvl="1"/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520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i="1" dirty="0" err="1" smtClean="0"/>
              <a:t>Discussion</a:t>
            </a:r>
            <a:r>
              <a:rPr lang="pl-PL" sz="3600" i="1" dirty="0" smtClean="0"/>
              <a:t> </a:t>
            </a:r>
            <a:endParaRPr lang="pl-PL" sz="36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599" y="2286000"/>
            <a:ext cx="10293927" cy="3581400"/>
          </a:xfrm>
        </p:spPr>
        <p:txBody>
          <a:bodyPr/>
          <a:lstStyle/>
          <a:p>
            <a:pPr marL="0" indent="0">
              <a:buNone/>
            </a:pPr>
            <a:r>
              <a:rPr lang="pl-PL" sz="4000" b="1" dirty="0" err="1"/>
              <a:t>Why</a:t>
            </a:r>
            <a:r>
              <a:rPr lang="pl-PL" sz="4000" b="1" dirty="0"/>
              <a:t> </a:t>
            </a:r>
            <a:r>
              <a:rPr lang="pl-PL" sz="4000" b="1" dirty="0" err="1"/>
              <a:t>is</a:t>
            </a:r>
            <a:r>
              <a:rPr lang="pl-PL" sz="4000" b="1" dirty="0"/>
              <a:t> </a:t>
            </a:r>
            <a:r>
              <a:rPr lang="pl-PL" sz="4000" b="1" dirty="0" err="1"/>
              <a:t>it</a:t>
            </a:r>
            <a:r>
              <a:rPr lang="pl-PL" sz="4000" b="1" dirty="0"/>
              <a:t> </a:t>
            </a:r>
            <a:r>
              <a:rPr lang="pl-PL" sz="4000" b="1" dirty="0" err="1"/>
              <a:t>so</a:t>
            </a:r>
            <a:r>
              <a:rPr lang="pl-PL" sz="4000" b="1" dirty="0"/>
              <a:t> </a:t>
            </a:r>
            <a:r>
              <a:rPr lang="pl-PL" sz="4000" b="1" dirty="0" err="1"/>
              <a:t>difficult</a:t>
            </a:r>
            <a:r>
              <a:rPr lang="pl-PL" sz="4000" b="1" dirty="0"/>
              <a:t> for the EU </a:t>
            </a:r>
            <a:r>
              <a:rPr lang="pl-PL" sz="4000" b="1" dirty="0" err="1"/>
              <a:t>Member</a:t>
            </a:r>
            <a:r>
              <a:rPr lang="pl-PL" sz="4000" b="1" dirty="0"/>
              <a:t> </a:t>
            </a:r>
            <a:r>
              <a:rPr lang="pl-PL" sz="4000" b="1" dirty="0" err="1"/>
              <a:t>States</a:t>
            </a:r>
            <a:r>
              <a:rPr lang="pl-PL" sz="4000" b="1" dirty="0"/>
              <a:t> and </a:t>
            </a:r>
            <a:r>
              <a:rPr lang="pl-PL" sz="4000" b="1" dirty="0" err="1"/>
              <a:t>Peoples</a:t>
            </a:r>
            <a:r>
              <a:rPr lang="pl-PL" sz="4000" b="1" dirty="0"/>
              <a:t> to </a:t>
            </a:r>
            <a:r>
              <a:rPr lang="pl-PL" sz="4000" b="1" dirty="0" err="1"/>
              <a:t>choose</a:t>
            </a:r>
            <a:r>
              <a:rPr lang="pl-PL" sz="4000" b="1" dirty="0"/>
              <a:t> </a:t>
            </a:r>
            <a:r>
              <a:rPr lang="pl-PL" sz="4000" b="1" dirty="0" err="1"/>
              <a:t>between</a:t>
            </a:r>
            <a:r>
              <a:rPr lang="pl-PL" sz="4000" b="1" dirty="0"/>
              <a:t> </a:t>
            </a:r>
            <a:r>
              <a:rPr lang="pl-PL" sz="4000" b="1" dirty="0" smtClean="0"/>
              <a:t>a </a:t>
            </a:r>
            <a:r>
              <a:rPr lang="pl-PL" sz="4000" b="1" dirty="0"/>
              <a:t>« united market » and a Federal </a:t>
            </a:r>
            <a:r>
              <a:rPr lang="pl-PL" sz="4000" b="1" dirty="0" err="1"/>
              <a:t>state</a:t>
            </a:r>
            <a:r>
              <a:rPr lang="pl-PL" sz="4000" b="1" dirty="0"/>
              <a:t> ? </a:t>
            </a:r>
            <a:endParaRPr lang="pl-PL" sz="4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60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Further</a:t>
            </a:r>
            <a:r>
              <a:rPr lang="pl-PL" dirty="0"/>
              <a:t> </a:t>
            </a:r>
            <a:r>
              <a:rPr lang="pl-PL" dirty="0" err="1"/>
              <a:t>developments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1995055"/>
            <a:ext cx="9601200" cy="3581400"/>
          </a:xfrm>
        </p:spPr>
        <p:txBody>
          <a:bodyPr>
            <a:normAutofit/>
          </a:bodyPr>
          <a:lstStyle/>
          <a:p>
            <a:r>
              <a:rPr lang="pl-PL" dirty="0" err="1">
                <a:solidFill>
                  <a:schemeClr val="tx1"/>
                </a:solidFill>
              </a:rPr>
              <a:t>Since</a:t>
            </a:r>
            <a:r>
              <a:rPr lang="pl-PL" dirty="0">
                <a:solidFill>
                  <a:schemeClr val="tx1"/>
                </a:solidFill>
              </a:rPr>
              <a:t> 2015, the </a:t>
            </a:r>
            <a:r>
              <a:rPr lang="pl-PL" dirty="0" err="1">
                <a:solidFill>
                  <a:schemeClr val="tx1"/>
                </a:solidFill>
              </a:rPr>
              <a:t>European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Commission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has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been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aiming</a:t>
            </a:r>
            <a:r>
              <a:rPr lang="pl-PL" dirty="0">
                <a:solidFill>
                  <a:schemeClr val="tx1"/>
                </a:solidFill>
              </a:rPr>
              <a:t> to </a:t>
            </a:r>
            <a:r>
              <a:rPr lang="pl-PL" dirty="0" err="1">
                <a:solidFill>
                  <a:schemeClr val="tx1"/>
                </a:solidFill>
              </a:rPr>
              <a:t>build</a:t>
            </a:r>
            <a:r>
              <a:rPr lang="pl-PL" dirty="0">
                <a:solidFill>
                  <a:schemeClr val="tx1"/>
                </a:solidFill>
              </a:rPr>
              <a:t> a single market for </a:t>
            </a:r>
            <a:r>
              <a:rPr lang="pl-PL" dirty="0" err="1">
                <a:solidFill>
                  <a:schemeClr val="tx1"/>
                </a:solidFill>
              </a:rPr>
              <a:t>energy</a:t>
            </a:r>
            <a:r>
              <a:rPr lang="pl-PL" dirty="0">
                <a:solidFill>
                  <a:schemeClr val="tx1"/>
                </a:solidFill>
              </a:rPr>
              <a:t> and for the </a:t>
            </a:r>
            <a:r>
              <a:rPr lang="pl-PL" dirty="0" err="1">
                <a:solidFill>
                  <a:schemeClr val="tx1"/>
                </a:solidFill>
              </a:rPr>
              <a:t>defence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industry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On 2 May 2017 the </a:t>
            </a:r>
            <a:r>
              <a:rPr lang="pl-PL" dirty="0" err="1">
                <a:solidFill>
                  <a:schemeClr val="tx1"/>
                </a:solidFill>
              </a:rPr>
              <a:t>European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Commission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announced</a:t>
            </a:r>
            <a:r>
              <a:rPr lang="pl-PL" dirty="0">
                <a:solidFill>
                  <a:schemeClr val="tx1"/>
                </a:solidFill>
              </a:rPr>
              <a:t> a </a:t>
            </a:r>
            <a:r>
              <a:rPr lang="pl-PL" dirty="0" err="1">
                <a:solidFill>
                  <a:schemeClr val="tx1"/>
                </a:solidFill>
              </a:rPr>
              <a:t>package</a:t>
            </a:r>
            <a:r>
              <a:rPr lang="pl-PL" dirty="0">
                <a:solidFill>
                  <a:schemeClr val="tx1"/>
                </a:solidFill>
              </a:rPr>
              <a:t> of </a:t>
            </a:r>
            <a:r>
              <a:rPr lang="pl-PL" dirty="0" err="1">
                <a:solidFill>
                  <a:schemeClr val="tx1"/>
                </a:solidFill>
              </a:rPr>
              <a:t>measures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intended</a:t>
            </a:r>
            <a:r>
              <a:rPr lang="pl-PL" dirty="0">
                <a:solidFill>
                  <a:schemeClr val="tx1"/>
                </a:solidFill>
              </a:rPr>
              <a:t> to </a:t>
            </a:r>
            <a:r>
              <a:rPr lang="pl-PL" dirty="0" err="1">
                <a:solidFill>
                  <a:schemeClr val="tx1"/>
                </a:solidFill>
              </a:rPr>
              <a:t>enhance</a:t>
            </a:r>
            <a:r>
              <a:rPr lang="pl-PL" dirty="0">
                <a:solidFill>
                  <a:schemeClr val="tx1"/>
                </a:solidFill>
              </a:rPr>
              <a:t> the </a:t>
            </a:r>
            <a:r>
              <a:rPr lang="pl-PL" dirty="0" err="1">
                <a:solidFill>
                  <a:schemeClr val="tx1"/>
                </a:solidFill>
              </a:rPr>
              <a:t>functioning</a:t>
            </a:r>
            <a:r>
              <a:rPr lang="pl-PL" dirty="0">
                <a:solidFill>
                  <a:schemeClr val="tx1"/>
                </a:solidFill>
              </a:rPr>
              <a:t> of the Single Market </a:t>
            </a:r>
            <a:r>
              <a:rPr lang="pl-PL" dirty="0" err="1">
                <a:solidFill>
                  <a:schemeClr val="tx1"/>
                </a:solidFill>
              </a:rPr>
              <a:t>within</a:t>
            </a:r>
            <a:r>
              <a:rPr lang="pl-PL" dirty="0">
                <a:solidFill>
                  <a:schemeClr val="tx1"/>
                </a:solidFill>
              </a:rPr>
              <a:t> the EU</a:t>
            </a:r>
          </a:p>
          <a:p>
            <a:r>
              <a:rPr lang="pl-PL" dirty="0">
                <a:solidFill>
                  <a:schemeClr val="tx1"/>
                </a:solidFill>
              </a:rPr>
              <a:t>Single Digital Gateway (a </a:t>
            </a:r>
            <a:r>
              <a:rPr lang="pl-PL" dirty="0" err="1">
                <a:solidFill>
                  <a:schemeClr val="tx1"/>
                </a:solidFill>
              </a:rPr>
              <a:t>proposal</a:t>
            </a:r>
            <a:r>
              <a:rPr lang="pl-PL" dirty="0">
                <a:solidFill>
                  <a:schemeClr val="tx1"/>
                </a:solidFill>
              </a:rPr>
              <a:t> for a single </a:t>
            </a:r>
            <a:r>
              <a:rPr lang="pl-PL" dirty="0" err="1">
                <a:solidFill>
                  <a:schemeClr val="tx1"/>
                </a:solidFill>
              </a:rPr>
              <a:t>digital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access</a:t>
            </a:r>
            <a:r>
              <a:rPr lang="pl-PL" dirty="0">
                <a:solidFill>
                  <a:schemeClr val="tx1"/>
                </a:solidFill>
              </a:rPr>
              <a:t> point for </a:t>
            </a:r>
            <a:r>
              <a:rPr lang="pl-PL" dirty="0" err="1">
                <a:solidFill>
                  <a:schemeClr val="tx1"/>
                </a:solidFill>
              </a:rPr>
              <a:t>information</a:t>
            </a:r>
            <a:r>
              <a:rPr lang="pl-PL" dirty="0">
                <a:solidFill>
                  <a:schemeClr val="tx1"/>
                </a:solidFill>
              </a:rPr>
              <a:t> and </a:t>
            </a:r>
            <a:r>
              <a:rPr lang="pl-PL" dirty="0" err="1">
                <a:solidFill>
                  <a:schemeClr val="tx1"/>
                </a:solidFill>
              </a:rPr>
              <a:t>administrative</a:t>
            </a:r>
            <a:r>
              <a:rPr lang="pl-PL" dirty="0">
                <a:solidFill>
                  <a:schemeClr val="tx1"/>
                </a:solidFill>
              </a:rPr>
              <a:t> services)</a:t>
            </a:r>
          </a:p>
          <a:p>
            <a:r>
              <a:rPr lang="pl-PL" dirty="0">
                <a:solidFill>
                  <a:schemeClr val="tx1"/>
                </a:solidFill>
              </a:rPr>
              <a:t>Single Market Information </a:t>
            </a:r>
            <a:r>
              <a:rPr lang="pl-PL" dirty="0" err="1">
                <a:solidFill>
                  <a:schemeClr val="tx1"/>
                </a:solidFill>
              </a:rPr>
              <a:t>Tool</a:t>
            </a:r>
            <a:r>
              <a:rPr lang="pl-PL" dirty="0">
                <a:solidFill>
                  <a:schemeClr val="tx1"/>
                </a:solidFill>
              </a:rPr>
              <a:t> (a </a:t>
            </a:r>
            <a:r>
              <a:rPr lang="pl-PL" dirty="0" err="1">
                <a:solidFill>
                  <a:schemeClr val="tx1"/>
                </a:solidFill>
              </a:rPr>
              <a:t>proposed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regulation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under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which</a:t>
            </a:r>
            <a:r>
              <a:rPr lang="pl-PL" dirty="0">
                <a:solidFill>
                  <a:schemeClr val="tx1"/>
                </a:solidFill>
              </a:rPr>
              <a:t> the </a:t>
            </a:r>
            <a:r>
              <a:rPr lang="pl-PL" dirty="0" err="1">
                <a:solidFill>
                  <a:schemeClr val="tx1"/>
                </a:solidFill>
              </a:rPr>
              <a:t>Commission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could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require</a:t>
            </a:r>
            <a:r>
              <a:rPr lang="pl-PL" dirty="0">
                <a:solidFill>
                  <a:schemeClr val="tx1"/>
                </a:solidFill>
              </a:rPr>
              <a:t> EU </a:t>
            </a:r>
            <a:r>
              <a:rPr lang="pl-PL" dirty="0" err="1">
                <a:solidFill>
                  <a:schemeClr val="tx1"/>
                </a:solidFill>
              </a:rPr>
              <a:t>businesses</a:t>
            </a:r>
            <a:r>
              <a:rPr lang="pl-PL" dirty="0">
                <a:solidFill>
                  <a:schemeClr val="tx1"/>
                </a:solidFill>
              </a:rPr>
              <a:t> to </a:t>
            </a:r>
            <a:r>
              <a:rPr lang="pl-PL" dirty="0" err="1">
                <a:solidFill>
                  <a:schemeClr val="tx1"/>
                </a:solidFill>
              </a:rPr>
              <a:t>provide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information</a:t>
            </a:r>
            <a:r>
              <a:rPr lang="pl-PL" dirty="0">
                <a:solidFill>
                  <a:schemeClr val="tx1"/>
                </a:solidFill>
              </a:rPr>
              <a:t> in </a:t>
            </a:r>
            <a:r>
              <a:rPr lang="pl-PL" dirty="0" err="1">
                <a:solidFill>
                  <a:schemeClr val="tx1"/>
                </a:solidFill>
              </a:rPr>
              <a:t>relation</a:t>
            </a:r>
            <a:r>
              <a:rPr lang="pl-PL" dirty="0">
                <a:solidFill>
                  <a:schemeClr val="tx1"/>
                </a:solidFill>
              </a:rPr>
              <a:t> to the </a:t>
            </a:r>
            <a:r>
              <a:rPr lang="pl-PL" dirty="0" err="1">
                <a:solidFill>
                  <a:schemeClr val="tx1"/>
                </a:solidFill>
              </a:rPr>
              <a:t>internal</a:t>
            </a:r>
            <a:r>
              <a:rPr lang="pl-PL" dirty="0">
                <a:solidFill>
                  <a:schemeClr val="tx1"/>
                </a:solidFill>
              </a:rPr>
              <a:t> market and </a:t>
            </a:r>
            <a:r>
              <a:rPr lang="pl-PL" dirty="0" err="1">
                <a:solidFill>
                  <a:schemeClr val="tx1"/>
                </a:solidFill>
              </a:rPr>
              <a:t>related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areas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where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there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is</a:t>
            </a:r>
            <a:r>
              <a:rPr lang="pl-PL" dirty="0">
                <a:solidFill>
                  <a:schemeClr val="tx1"/>
                </a:solidFill>
              </a:rPr>
              <a:t> a </a:t>
            </a:r>
            <a:r>
              <a:rPr lang="pl-PL" dirty="0" err="1">
                <a:solidFill>
                  <a:schemeClr val="tx1"/>
                </a:solidFill>
              </a:rPr>
              <a:t>suspicion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that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businesses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blocking</a:t>
            </a:r>
            <a:r>
              <a:rPr lang="pl-PL" dirty="0">
                <a:solidFill>
                  <a:schemeClr val="tx1"/>
                </a:solidFill>
              </a:rPr>
              <a:t> the </a:t>
            </a:r>
            <a:r>
              <a:rPr lang="pl-PL" dirty="0" err="1">
                <a:solidFill>
                  <a:schemeClr val="tx1"/>
                </a:solidFill>
              </a:rPr>
              <a:t>operation</a:t>
            </a:r>
            <a:r>
              <a:rPr lang="pl-PL" dirty="0">
                <a:solidFill>
                  <a:schemeClr val="tx1"/>
                </a:solidFill>
              </a:rPr>
              <a:t> of the single market </a:t>
            </a:r>
            <a:r>
              <a:rPr lang="pl-PL" dirty="0" err="1">
                <a:solidFill>
                  <a:schemeClr val="tx1"/>
                </a:solidFill>
              </a:rPr>
              <a:t>rules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8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Brexit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1454727"/>
            <a:ext cx="9601200" cy="4412673"/>
          </a:xfrm>
        </p:spPr>
        <p:txBody>
          <a:bodyPr/>
          <a:lstStyle/>
          <a:p>
            <a:r>
              <a:rPr lang="pl-PL" dirty="0" smtClean="0"/>
              <a:t>ACT 1: BREXIT and </a:t>
            </a:r>
            <a:r>
              <a:rPr lang="pl-PL" dirty="0" err="1" smtClean="0"/>
              <a:t>so</a:t>
            </a:r>
            <a:r>
              <a:rPr lang="pl-PL" dirty="0" smtClean="0"/>
              <a:t> </a:t>
            </a:r>
            <a:r>
              <a:rPr lang="pl-PL" dirty="0" err="1" smtClean="0"/>
              <a:t>what</a:t>
            </a:r>
            <a:r>
              <a:rPr lang="pl-PL" dirty="0" smtClean="0"/>
              <a:t> ? A </a:t>
            </a:r>
            <a:r>
              <a:rPr lang="pl-PL" dirty="0" err="1" smtClean="0"/>
              <a:t>tragedy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a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future</a:t>
            </a:r>
            <a:r>
              <a:rPr lang="pl-PL" dirty="0" smtClean="0"/>
              <a:t>?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09" y="2171700"/>
            <a:ext cx="7069282" cy="433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9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ACT 2 in </a:t>
            </a:r>
            <a:r>
              <a:rPr lang="pl-PL" dirty="0" err="1"/>
              <a:t>Brussels</a:t>
            </a:r>
            <a:r>
              <a:rPr lang="pl-PL" dirty="0"/>
              <a:t> :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learned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referendum </a:t>
            </a:r>
            <a:r>
              <a:rPr lang="pl-PL" dirty="0" err="1"/>
              <a:t>means</a:t>
            </a:r>
            <a:r>
              <a:rPr lang="pl-PL" dirty="0"/>
              <a:t> </a:t>
            </a:r>
            <a:r>
              <a:rPr lang="pl-PL" dirty="0" err="1"/>
              <a:t>yes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795" y="2005446"/>
            <a:ext cx="5760809" cy="44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969818"/>
            <a:ext cx="6893214" cy="4897582"/>
          </a:xfrm>
        </p:spPr>
        <p:txBody>
          <a:bodyPr/>
          <a:lstStyle/>
          <a:p>
            <a:r>
              <a:rPr lang="pl-PL" dirty="0" smtClean="0"/>
              <a:t>ACT 3: The </a:t>
            </a:r>
            <a:r>
              <a:rPr lang="pl-PL" dirty="0" err="1" smtClean="0"/>
              <a:t>Brexit</a:t>
            </a:r>
            <a:r>
              <a:rPr lang="pl-PL" dirty="0" smtClean="0"/>
              <a:t> leader </a:t>
            </a:r>
            <a:r>
              <a:rPr lang="pl-PL" dirty="0" err="1" smtClean="0"/>
              <a:t>leave</a:t>
            </a:r>
            <a:r>
              <a:rPr lang="pl-PL" dirty="0" smtClean="0"/>
              <a:t> and </a:t>
            </a:r>
            <a:r>
              <a:rPr lang="pl-PL" dirty="0" err="1" smtClean="0"/>
              <a:t>come</a:t>
            </a:r>
            <a:r>
              <a:rPr lang="pl-PL" dirty="0" smtClean="0"/>
              <a:t> </a:t>
            </a:r>
            <a:r>
              <a:rPr lang="pl-PL" dirty="0" err="1" smtClean="0"/>
              <a:t>back</a:t>
            </a:r>
            <a:endParaRPr lang="pl-PL" dirty="0" smtClean="0"/>
          </a:p>
          <a:p>
            <a:endParaRPr lang="pl-PL" dirty="0"/>
          </a:p>
          <a:p>
            <a:r>
              <a:rPr lang="pl-PL" i="1" dirty="0" smtClean="0"/>
              <a:t>„I </a:t>
            </a:r>
            <a:r>
              <a:rPr lang="pl-PL" i="1" dirty="0"/>
              <a:t>do not </a:t>
            </a:r>
            <a:r>
              <a:rPr lang="pl-PL" i="1" dirty="0" err="1"/>
              <a:t>think</a:t>
            </a:r>
            <a:r>
              <a:rPr lang="pl-PL" i="1" dirty="0"/>
              <a:t> </a:t>
            </a:r>
            <a:r>
              <a:rPr lang="pl-PL" i="1" dirty="0" err="1"/>
              <a:t>it</a:t>
            </a:r>
            <a:r>
              <a:rPr lang="pl-PL" i="1" dirty="0"/>
              <a:t> </a:t>
            </a:r>
            <a:r>
              <a:rPr lang="pl-PL" i="1" dirty="0" err="1"/>
              <a:t>would</a:t>
            </a:r>
            <a:r>
              <a:rPr lang="pl-PL" i="1" dirty="0"/>
              <a:t> be </a:t>
            </a:r>
            <a:r>
              <a:rPr lang="pl-PL" i="1" dirty="0" err="1"/>
              <a:t>right</a:t>
            </a:r>
            <a:r>
              <a:rPr lang="pl-PL" i="1" dirty="0"/>
              <a:t> for me to </a:t>
            </a:r>
            <a:r>
              <a:rPr lang="pl-PL" i="1" dirty="0" err="1"/>
              <a:t>try</a:t>
            </a:r>
            <a:r>
              <a:rPr lang="pl-PL" i="1" dirty="0"/>
              <a:t> to be the </a:t>
            </a:r>
            <a:r>
              <a:rPr lang="pl-PL" i="1" dirty="0" err="1"/>
              <a:t>captain</a:t>
            </a:r>
            <a:r>
              <a:rPr lang="pl-PL" i="1" dirty="0"/>
              <a:t> </a:t>
            </a:r>
            <a:r>
              <a:rPr lang="pl-PL" i="1" dirty="0" err="1"/>
              <a:t>that</a:t>
            </a:r>
            <a:r>
              <a:rPr lang="pl-PL" i="1" dirty="0"/>
              <a:t> </a:t>
            </a:r>
            <a:r>
              <a:rPr lang="pl-PL" i="1" dirty="0" err="1"/>
              <a:t>steers</a:t>
            </a:r>
            <a:r>
              <a:rPr lang="pl-PL" i="1" dirty="0"/>
              <a:t> </a:t>
            </a:r>
            <a:r>
              <a:rPr lang="pl-PL" i="1" dirty="0" err="1"/>
              <a:t>our</a:t>
            </a:r>
            <a:r>
              <a:rPr lang="pl-PL" i="1" dirty="0"/>
              <a:t> country to </a:t>
            </a:r>
            <a:r>
              <a:rPr lang="pl-PL" i="1" dirty="0" err="1"/>
              <a:t>its</a:t>
            </a:r>
            <a:r>
              <a:rPr lang="pl-PL" i="1" dirty="0"/>
              <a:t> </a:t>
            </a:r>
            <a:r>
              <a:rPr lang="pl-PL" i="1" dirty="0" err="1"/>
              <a:t>next</a:t>
            </a:r>
            <a:r>
              <a:rPr lang="pl-PL" i="1" dirty="0"/>
              <a:t> </a:t>
            </a:r>
            <a:r>
              <a:rPr lang="pl-PL" i="1" dirty="0" err="1" smtClean="0"/>
              <a:t>destination</a:t>
            </a:r>
            <a:r>
              <a:rPr lang="pl-PL" i="1" dirty="0" smtClean="0"/>
              <a:t>”</a:t>
            </a:r>
            <a:endParaRPr lang="pl-PL" i="1" dirty="0"/>
          </a:p>
          <a:p>
            <a:r>
              <a:rPr lang="pl-PL" dirty="0" smtClean="0"/>
              <a:t>„</a:t>
            </a:r>
            <a:r>
              <a:rPr lang="pl-PL" i="1" dirty="0" smtClean="0"/>
              <a:t>I </a:t>
            </a:r>
            <a:r>
              <a:rPr lang="pl-PL" i="1" dirty="0" err="1"/>
              <a:t>thought</a:t>
            </a:r>
            <a:r>
              <a:rPr lang="pl-PL" i="1" dirty="0"/>
              <a:t> </a:t>
            </a:r>
            <a:r>
              <a:rPr lang="pl-PL" i="1" dirty="0" err="1"/>
              <a:t>it</a:t>
            </a:r>
            <a:r>
              <a:rPr lang="pl-PL" i="1" dirty="0"/>
              <a:t> </a:t>
            </a:r>
            <a:r>
              <a:rPr lang="pl-PL" i="1" dirty="0" err="1"/>
              <a:t>could</a:t>
            </a:r>
            <a:r>
              <a:rPr lang="pl-PL" i="1" dirty="0"/>
              <a:t> not </a:t>
            </a:r>
            <a:r>
              <a:rPr lang="pl-PL" i="1" dirty="0" err="1"/>
              <a:t>happen</a:t>
            </a:r>
            <a:r>
              <a:rPr lang="pl-PL" i="1" dirty="0"/>
              <a:t>. My Lord, </a:t>
            </a:r>
            <a:r>
              <a:rPr lang="pl-PL" i="1" dirty="0" smtClean="0"/>
              <a:t>I </a:t>
            </a:r>
            <a:r>
              <a:rPr lang="pl-PL" i="1" dirty="0" err="1"/>
              <a:t>am</a:t>
            </a:r>
            <a:r>
              <a:rPr lang="pl-PL" i="1" dirty="0"/>
              <a:t> not </a:t>
            </a:r>
            <a:r>
              <a:rPr lang="pl-PL" i="1" dirty="0" err="1"/>
              <a:t>prepared</a:t>
            </a:r>
            <a:r>
              <a:rPr lang="pl-PL" i="1" dirty="0"/>
              <a:t> to be </a:t>
            </a:r>
            <a:r>
              <a:rPr lang="pl-PL" i="1" dirty="0" err="1"/>
              <a:t>Prime</a:t>
            </a:r>
            <a:r>
              <a:rPr lang="pl-PL" i="1" dirty="0"/>
              <a:t> Minister. </a:t>
            </a:r>
            <a:r>
              <a:rPr lang="pl-PL" dirty="0"/>
              <a:t>» </a:t>
            </a:r>
            <a:r>
              <a:rPr lang="pl-PL" i="1" dirty="0"/>
              <a:t>I </a:t>
            </a:r>
            <a:r>
              <a:rPr lang="pl-PL" i="1" dirty="0" err="1"/>
              <a:t>am</a:t>
            </a:r>
            <a:r>
              <a:rPr lang="pl-PL" i="1" dirty="0"/>
              <a:t> a </a:t>
            </a:r>
            <a:r>
              <a:rPr lang="pl-PL" i="1" dirty="0" err="1"/>
              <a:t>new</a:t>
            </a:r>
            <a:r>
              <a:rPr lang="pl-PL" i="1" dirty="0"/>
              <a:t> </a:t>
            </a:r>
            <a:r>
              <a:rPr lang="pl-PL" i="1" dirty="0" err="1"/>
              <a:t>Othello</a:t>
            </a:r>
            <a:r>
              <a:rPr lang="pl-PL" i="1" dirty="0"/>
              <a:t>. </a:t>
            </a:r>
            <a:r>
              <a:rPr lang="pl-PL" i="1" dirty="0" err="1"/>
              <a:t>Finally</a:t>
            </a:r>
            <a:r>
              <a:rPr lang="pl-PL" i="1" dirty="0"/>
              <a:t>, I </a:t>
            </a:r>
            <a:r>
              <a:rPr lang="pl-PL" i="1" dirty="0" err="1"/>
              <a:t>am</a:t>
            </a:r>
            <a:r>
              <a:rPr lang="pl-PL" i="1" dirty="0"/>
              <a:t> </a:t>
            </a:r>
            <a:r>
              <a:rPr lang="pl-PL" i="1" dirty="0" err="1"/>
              <a:t>at</a:t>
            </a:r>
            <a:r>
              <a:rPr lang="pl-PL" i="1" dirty="0"/>
              <a:t> the </a:t>
            </a:r>
            <a:r>
              <a:rPr lang="pl-PL" i="1" dirty="0" err="1"/>
              <a:t>Foreign</a:t>
            </a:r>
            <a:r>
              <a:rPr lang="pl-PL" i="1" dirty="0"/>
              <a:t> Office. </a:t>
            </a:r>
            <a:r>
              <a:rPr lang="pl-PL" i="1" dirty="0" err="1"/>
              <a:t>Thank</a:t>
            </a:r>
            <a:r>
              <a:rPr lang="pl-PL" i="1" dirty="0"/>
              <a:t> </a:t>
            </a:r>
            <a:r>
              <a:rPr lang="pl-PL" i="1" dirty="0" err="1"/>
              <a:t>you</a:t>
            </a:r>
            <a:r>
              <a:rPr lang="pl-PL" i="1" dirty="0"/>
              <a:t> </a:t>
            </a:r>
            <a:r>
              <a:rPr lang="pl-PL" i="1" dirty="0" err="1" smtClean="0"/>
              <a:t>Tatty</a:t>
            </a:r>
            <a:r>
              <a:rPr lang="pl-PL" i="1" dirty="0" smtClean="0"/>
              <a:t> May"</a:t>
            </a:r>
            <a:endParaRPr lang="pl-PL" dirty="0"/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051" y="1607127"/>
            <a:ext cx="3036342" cy="41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3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Now</a:t>
            </a:r>
            <a:r>
              <a:rPr lang="pl-PL" dirty="0"/>
              <a:t>, </a:t>
            </a:r>
            <a:r>
              <a:rPr lang="pl-PL" dirty="0" err="1"/>
              <a:t>should</a:t>
            </a:r>
            <a:r>
              <a:rPr lang="pl-PL" dirty="0"/>
              <a:t> we </a:t>
            </a:r>
            <a:r>
              <a:rPr lang="pl-PL" dirty="0" err="1"/>
              <a:t>build</a:t>
            </a:r>
            <a:r>
              <a:rPr lang="pl-PL" dirty="0"/>
              <a:t> a </a:t>
            </a:r>
            <a:r>
              <a:rPr lang="pl-PL" dirty="0" err="1"/>
              <a:t>new</a:t>
            </a:r>
            <a:r>
              <a:rPr lang="pl-PL" dirty="0"/>
              <a:t> Europe? </a:t>
            </a:r>
            <a:r>
              <a:rPr lang="pl-PL" dirty="0" err="1"/>
              <a:t>Should</a:t>
            </a:r>
            <a:r>
              <a:rPr lang="pl-PL" dirty="0"/>
              <a:t> we not? But, </a:t>
            </a:r>
            <a:r>
              <a:rPr lang="pl-PL" dirty="0" err="1"/>
              <a:t>how</a:t>
            </a:r>
            <a:r>
              <a:rPr lang="pl-PL" dirty="0"/>
              <a:t> </a:t>
            </a:r>
            <a:r>
              <a:rPr lang="pl-PL" dirty="0" err="1"/>
              <a:t>could</a:t>
            </a:r>
            <a:r>
              <a:rPr lang="pl-PL" dirty="0"/>
              <a:t> we do </a:t>
            </a:r>
            <a:r>
              <a:rPr lang="pl-PL" dirty="0" err="1"/>
              <a:t>it</a:t>
            </a:r>
            <a:r>
              <a:rPr lang="pl-PL" dirty="0"/>
              <a:t> in the </a:t>
            </a:r>
            <a:r>
              <a:rPr lang="pl-PL" dirty="0" err="1"/>
              <a:t>aftermath</a:t>
            </a:r>
            <a:r>
              <a:rPr lang="pl-PL" dirty="0"/>
              <a:t> of </a:t>
            </a:r>
            <a:r>
              <a:rPr lang="pl-PL" dirty="0" err="1"/>
              <a:t>such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earthquake</a:t>
            </a:r>
            <a:r>
              <a:rPr lang="pl-PL" dirty="0"/>
              <a:t>?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408626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Przycinanie</Template>
  <TotalTime>86</TotalTime>
  <Words>626</Words>
  <Application>Microsoft Macintosh PowerPoint</Application>
  <PresentationFormat>Panoramiczny</PresentationFormat>
  <Paragraphs>49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Franklin Gothic Book</vt:lpstr>
      <vt:lpstr>Wingdings</vt:lpstr>
      <vt:lpstr>Przycinanie</vt:lpstr>
      <vt:lpstr>Antitrust law </vt:lpstr>
      <vt:lpstr>The European Single Market</vt:lpstr>
      <vt:lpstr>History - from the European Coal ans Steel Community to the single market and currency  </vt:lpstr>
      <vt:lpstr>Discussion </vt:lpstr>
      <vt:lpstr>Further developments </vt:lpstr>
      <vt:lpstr>Brexit </vt:lpstr>
      <vt:lpstr>ACT 2 in Brussels : You should have learned that referendum means yes  </vt:lpstr>
      <vt:lpstr>Prezentacja programu PowerPoint</vt:lpstr>
      <vt:lpstr>Prezentacja programu PowerPoint</vt:lpstr>
      <vt:lpstr>Analysis</vt:lpstr>
      <vt:lpstr>What can be done at the institunional level?</vt:lpstr>
      <vt:lpstr>A moment for Hope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Antitrust law </dc:title>
  <dc:creator>Zuzanna Witek</dc:creator>
  <cp:lastModifiedBy>Zuzanna Witek</cp:lastModifiedBy>
  <cp:revision>7</cp:revision>
  <dcterms:created xsi:type="dcterms:W3CDTF">2018-03-27T19:52:28Z</dcterms:created>
  <dcterms:modified xsi:type="dcterms:W3CDTF">2018-03-27T21:18:35Z</dcterms:modified>
</cp:coreProperties>
</file>