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6" r:id="rId2"/>
    <p:sldId id="387" r:id="rId3"/>
    <p:sldId id="388" r:id="rId4"/>
    <p:sldId id="414" r:id="rId5"/>
    <p:sldId id="355" r:id="rId6"/>
    <p:sldId id="356" r:id="rId7"/>
    <p:sldId id="357" r:id="rId8"/>
    <p:sldId id="358" r:id="rId9"/>
    <p:sldId id="359" r:id="rId10"/>
    <p:sldId id="360" r:id="rId11"/>
    <p:sldId id="412" r:id="rId12"/>
    <p:sldId id="353" r:id="rId13"/>
    <p:sldId id="413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400" r:id="rId24"/>
    <p:sldId id="401" r:id="rId25"/>
    <p:sldId id="403" r:id="rId26"/>
    <p:sldId id="404" r:id="rId27"/>
    <p:sldId id="405" r:id="rId28"/>
    <p:sldId id="406" r:id="rId29"/>
    <p:sldId id="407" r:id="rId30"/>
    <p:sldId id="409" r:id="rId31"/>
    <p:sldId id="410" r:id="rId32"/>
    <p:sldId id="408" r:id="rId33"/>
    <p:sldId id="411" r:id="rId34"/>
    <p:sldId id="399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  <p:sldId id="423" r:id="rId44"/>
    <p:sldId id="424" r:id="rId45"/>
    <p:sldId id="425" r:id="rId4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bez tytułu" id="{51BC9FA9-63B3-1B47-B31B-E3E6712E2042}">
          <p14:sldIdLst>
            <p14:sldId id="386"/>
            <p14:sldId id="387"/>
            <p14:sldId id="388"/>
            <p14:sldId id="414"/>
            <p14:sldId id="355"/>
            <p14:sldId id="356"/>
            <p14:sldId id="357"/>
            <p14:sldId id="358"/>
            <p14:sldId id="359"/>
            <p14:sldId id="360"/>
            <p14:sldId id="412"/>
            <p14:sldId id="353"/>
            <p14:sldId id="413"/>
            <p14:sldId id="390"/>
            <p14:sldId id="391"/>
            <p14:sldId id="392"/>
            <p14:sldId id="393"/>
            <p14:sldId id="394"/>
            <p14:sldId id="395"/>
            <p14:sldId id="396"/>
            <p14:sldId id="397"/>
            <p14:sldId id="398"/>
            <p14:sldId id="400"/>
            <p14:sldId id="401"/>
            <p14:sldId id="403"/>
            <p14:sldId id="404"/>
            <p14:sldId id="405"/>
            <p14:sldId id="406"/>
            <p14:sldId id="407"/>
            <p14:sldId id="409"/>
            <p14:sldId id="410"/>
            <p14:sldId id="408"/>
            <p14:sldId id="411"/>
            <p14:sldId id="399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4"/>
            <p14:sldId id="42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68" Type="http://schemas.microsoft.com/office/2015/10/relationships/revisionInfo" Target="revisionInfo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E67F0-9A5B-4344-89CB-5F4EDF5C58CD}" type="datetimeFigureOut">
              <a:rPr lang="pl-PL" smtClean="0"/>
              <a:pPr/>
              <a:t>13.03.19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80E9-E665-4E26-B326-6F543D5440AB}" type="slidenum">
              <a:rPr lang="pl-PL" smtClean="0"/>
              <a:pPr/>
              <a:t>‹nr›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1940" y="5091067"/>
            <a:ext cx="4848572" cy="114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8879" y="1844824"/>
            <a:ext cx="9144000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 Łukasz Prus</a:t>
            </a:r>
          </a:p>
          <a:p>
            <a:pPr algn="ctr"/>
            <a:endParaRPr lang="pl-PL" sz="28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pl-PL" sz="4400" dirty="0">
                <a:solidFill>
                  <a:schemeClr val="tx1"/>
                </a:solidFill>
              </a:rPr>
              <a:t>Public Administration </a:t>
            </a:r>
            <a:endParaRPr lang="pl-PL" sz="4400" dirty="0" smtClean="0">
              <a:solidFill>
                <a:schemeClr val="tx1"/>
              </a:solidFill>
            </a:endParaRPr>
          </a:p>
          <a:p>
            <a:pPr algn="ctr"/>
            <a:r>
              <a:rPr lang="pl-PL" sz="4400" dirty="0" smtClean="0">
                <a:solidFill>
                  <a:schemeClr val="tx1"/>
                </a:solidFill>
              </a:rPr>
              <a:t>and </a:t>
            </a:r>
            <a:r>
              <a:rPr lang="pl-PL" sz="4400" dirty="0" err="1">
                <a:solidFill>
                  <a:schemeClr val="tx1"/>
                </a:solidFill>
              </a:rPr>
              <a:t>Administrative</a:t>
            </a:r>
            <a:r>
              <a:rPr lang="pl-PL" sz="4400" dirty="0">
                <a:solidFill>
                  <a:schemeClr val="tx1"/>
                </a:solidFill>
              </a:rPr>
              <a:t> </a:t>
            </a:r>
            <a:r>
              <a:rPr lang="pl-PL" sz="4400" dirty="0" err="1" smtClean="0">
                <a:solidFill>
                  <a:schemeClr val="tx1"/>
                </a:solidFill>
              </a:rPr>
              <a:t>Policies</a:t>
            </a:r>
            <a:r>
              <a:rPr lang="pl-PL" sz="4400" dirty="0" smtClean="0">
                <a:solidFill>
                  <a:schemeClr val="tx1"/>
                </a:solidFill>
              </a:rPr>
              <a:t> III</a:t>
            </a:r>
            <a:endParaRPr lang="pl-PL" sz="4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164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Consequently, Article 3(2) of Directive 95/46 must be interpreted as meaning that </a:t>
            </a:r>
          </a:p>
          <a:p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the operation of a camera system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, as a result of which a video recording of people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is stored on a continuous recording device such as a hard disk drive, </a:t>
            </a:r>
          </a:p>
          <a:p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installed by an individual on his family home </a:t>
            </a:r>
            <a:endParaRPr lang="en-AU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en-AU" sz="28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for the purposes of protecting the property, health and life of the home owners, but which also monitors a public space, </a:t>
            </a:r>
            <a:endParaRPr lang="en-AU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800" u="sng" dirty="0" smtClean="0">
                <a:solidFill>
                  <a:srgbClr val="000000"/>
                </a:solidFill>
                <a:latin typeface="Trebuchet MS" charset="0"/>
              </a:rPr>
              <a:t>is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lawful.</a:t>
            </a:r>
          </a:p>
        </p:txBody>
      </p:sp>
    </p:spTree>
    <p:extLst>
      <p:ext uri="{BB962C8B-B14F-4D97-AF65-F5344CB8AC3E}">
        <p14:creationId xmlns:p14="http://schemas.microsoft.com/office/powerpoint/2010/main" val="3939971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CASE STUDY</a:t>
            </a:r>
          </a:p>
          <a:p>
            <a:endParaRPr lang="pl-PL" sz="280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Obraz 4" descr="download-7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492896"/>
            <a:ext cx="4829603" cy="350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92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E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CJ in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case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C-131/12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stated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certain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persons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turn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search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engine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owners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with the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request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remove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specific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search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results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containing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their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first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name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surname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T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website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considers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whether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search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results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contain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old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but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refuse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remove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fraud,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criminal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proceedings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public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behavior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of public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officials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792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Google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will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balance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privacy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rights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individual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concerned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with 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interest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general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public, in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having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access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to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For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example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Google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decline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remove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certain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scams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professional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malpractice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criminal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convictions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public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conduct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government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officials</a:t>
            </a:r>
            <a:endParaRPr lang="en-AU" sz="2800" u="sng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251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58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General </a:t>
            </a:r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principles</a:t>
            </a:r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fundamental</a:t>
            </a:r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rights</a:t>
            </a:r>
            <a:endParaRPr lang="pl-PL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One 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of the most central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questions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needs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to be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answered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concerns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legality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act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action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8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of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public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bodies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agencies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acting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within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a policy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covered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by EU law.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In 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order to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answer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question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necessary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have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a set of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some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criteria</a:t>
            </a:r>
            <a:endParaRPr lang="pl-PL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52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Superior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criteria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for the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legality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of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acts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the EU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exist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mostly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in the form of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general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principles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law and </a:t>
            </a:r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fundamental</a:t>
            </a:r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rights</a:t>
            </a:r>
            <a:endParaRPr lang="pl-PL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pPr marL="457200" indent="-457200">
              <a:buFontTx/>
              <a:buChar char="-"/>
            </a:pP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constitutional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status</a:t>
            </a:r>
          </a:p>
          <a:p>
            <a:pPr marL="457200" indent="-457200">
              <a:buFontTx/>
              <a:buChar char="-"/>
            </a:pP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interpretation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Union 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law</a:t>
            </a:r>
          </a:p>
          <a:p>
            <a:pPr marL="457200" indent="-457200">
              <a:buFontTx/>
              <a:buChar char="-"/>
            </a:pP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grounds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for the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review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of PA &amp; AP</a:t>
            </a:r>
          </a:p>
          <a:p>
            <a:pPr marL="457200" indent="-457200">
              <a:buFontTx/>
              <a:buChar char="-"/>
            </a:pP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basis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for the non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-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contractual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liability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the Union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pPr marL="457200" indent="-457200">
              <a:buFontTx/>
              <a:buChar char="-"/>
            </a:pP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Europeization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standards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of PA &amp; AP in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Member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States</a:t>
            </a:r>
            <a:endParaRPr lang="pl-PL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6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" charset="0"/>
              </a:rPr>
              <a:t>Rule of law</a:t>
            </a:r>
          </a:p>
          <a:p>
            <a:pPr algn="ctr"/>
            <a:r>
              <a:rPr lang="en-GB" sz="3200" dirty="0">
                <a:solidFill>
                  <a:srgbClr val="000000"/>
                </a:solidFill>
                <a:latin typeface="Trebuchet MS" charset="0"/>
              </a:rPr>
              <a:t>(</a:t>
            </a:r>
            <a:r>
              <a:rPr lang="en-GB" sz="3200" dirty="0" smtClean="0">
                <a:solidFill>
                  <a:srgbClr val="000000"/>
                </a:solidFill>
                <a:latin typeface="Trebuchet MS" charset="0"/>
              </a:rPr>
              <a:t>Legality)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Trebuchet MS" charset="0"/>
            </a:endParaRP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" charset="0"/>
              </a:rPr>
              <a:t>Legal certainty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Trebuchet MS" charset="0"/>
            </a:endParaRP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" charset="0"/>
              </a:rPr>
              <a:t>Legitimate expectations</a:t>
            </a:r>
          </a:p>
          <a:p>
            <a:pPr algn="ctr"/>
            <a:endParaRPr lang="en-GB" sz="3200" dirty="0" smtClean="0">
              <a:solidFill>
                <a:srgbClr val="000000"/>
              </a:solidFill>
              <a:latin typeface="Trebuchet MS" charset="0"/>
            </a:endParaRP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" charset="0"/>
              </a:rPr>
              <a:t>Data protection</a:t>
            </a:r>
          </a:p>
          <a:p>
            <a:pPr algn="ctr"/>
            <a:r>
              <a:rPr lang="en-GB" sz="3200" dirty="0" smtClean="0">
                <a:solidFill>
                  <a:srgbClr val="000000"/>
                </a:solidFill>
                <a:latin typeface="Trebuchet MS" charset="0"/>
              </a:rPr>
              <a:t>(Right to privacy) </a:t>
            </a:r>
          </a:p>
          <a:p>
            <a:pPr algn="ctr"/>
            <a:r>
              <a:rPr lang="pl-PL" sz="32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32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Principle</a:t>
            </a:r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of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good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administration</a:t>
            </a:r>
            <a:endParaRPr lang="pl-PL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8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‘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Umbrella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’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concept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‘Good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’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, ‘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sound’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‘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proper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’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administration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v.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Maladministration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8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strike="sngStrike" dirty="0" smtClean="0">
                <a:solidFill>
                  <a:srgbClr val="000000"/>
                </a:solidFill>
                <a:latin typeface="Trebuchet MS" charset="0"/>
              </a:rPr>
              <a:t>Magic </a:t>
            </a:r>
            <a:r>
              <a:rPr lang="pl-PL" sz="2800" strike="sngStrike" dirty="0" err="1" smtClean="0">
                <a:solidFill>
                  <a:srgbClr val="000000"/>
                </a:solidFill>
                <a:latin typeface="Trebuchet MS" charset="0"/>
              </a:rPr>
              <a:t>box</a:t>
            </a:r>
            <a:endParaRPr lang="pl-PL" sz="2800" strike="sngStrike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Article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41 Charter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defines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minimum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standards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good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administration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1323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Article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41 Charter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reads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pl-PL" sz="2800" u="sng" dirty="0" err="1" smtClean="0">
                <a:solidFill>
                  <a:srgbClr val="000000"/>
                </a:solidFill>
                <a:latin typeface="Trebuchet MS" charset="0"/>
              </a:rPr>
              <a:t>every</a:t>
            </a:r>
            <a:r>
              <a:rPr lang="pl-PL" sz="2800" u="sng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person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has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have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his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her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affairs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handled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impartially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fairly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within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2800" u="sng" dirty="0" err="1">
                <a:solidFill>
                  <a:srgbClr val="000000"/>
                </a:solidFill>
                <a:latin typeface="Trebuchet MS" charset="0"/>
              </a:rPr>
              <a:t>reasonable</a:t>
            </a:r>
            <a:r>
              <a:rPr lang="pl-PL" sz="28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time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by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institutions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bodies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offices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agencies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union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includes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: </a:t>
            </a:r>
          </a:p>
          <a:p>
            <a:pPr marL="514350" indent="-514350">
              <a:buAutoNum type="alphaUcParenR"/>
            </a:pPr>
            <a:r>
              <a:rPr lang="pl-PL" sz="2800" b="1" dirty="0" smtClean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every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person to be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heard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before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any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individual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measure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would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affect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him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her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adversely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taken</a:t>
            </a:r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 </a:t>
            </a:r>
            <a:endParaRPr lang="pl-PL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1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628800"/>
            <a:ext cx="9144000" cy="50405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Order of </a:t>
            </a:r>
            <a:r>
              <a:rPr lang="pl-PL" sz="2600" b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lectures</a:t>
            </a:r>
            <a:endParaRPr lang="pl-PL" sz="2600" b="1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pl-PL" sz="2600" b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short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introduction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pl-PL" sz="2600" b="1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case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studies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in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part I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show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the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content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cases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pl-PL" sz="2600" b="1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text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about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principles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</a:t>
            </a:r>
            <a:r>
              <a:rPr lang="pl-PL" sz="2600" b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administration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EU </a:t>
            </a:r>
            <a:r>
              <a:rPr lang="pl-PL" sz="2600" b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partly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written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by 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research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group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called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ReNEUAL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the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Research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Network on EU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Administrative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Law, </a:t>
            </a:r>
            <a:endParaRPr lang="pl-PL" sz="2600" b="1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partly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written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by me</a:t>
            </a:r>
          </a:p>
          <a:p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Then, </a:t>
            </a:r>
            <a:r>
              <a:rPr lang="pl-PL" sz="2600" b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will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read</a:t>
            </a:r>
            <a:r>
              <a:rPr lang="pl-PL" sz="26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cases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15-20 </a:t>
            </a:r>
            <a:r>
              <a:rPr lang="pl-PL" sz="2600" b="1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minutes</a:t>
            </a:r>
            <a:r>
              <a:rPr lang="pl-PL" sz="26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614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B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every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person to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have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access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his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her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file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while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respecting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legitimate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interests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confidentiality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and of </a:t>
            </a:r>
            <a:r>
              <a:rPr lang="pl-PL" sz="2800" dirty="0" err="1">
                <a:solidFill>
                  <a:srgbClr val="000000"/>
                </a:solidFill>
                <a:latin typeface="Trebuchet MS" charset="0"/>
              </a:rPr>
              <a:t>professional</a:t>
            </a:r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 and business </a:t>
            </a:r>
            <a:r>
              <a:rPr lang="pl-PL" sz="2800" dirty="0" err="1" smtClean="0">
                <a:solidFill>
                  <a:srgbClr val="000000"/>
                </a:solidFill>
                <a:latin typeface="Trebuchet MS" charset="0"/>
              </a:rPr>
              <a:t>secrecy</a:t>
            </a:r>
            <a:endParaRPr lang="pl-PL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8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800" dirty="0">
                <a:solidFill>
                  <a:srgbClr val="000000"/>
                </a:solidFill>
                <a:latin typeface="Trebuchet MS" charset="0"/>
              </a:rPr>
              <a:t>C) 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obligation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administration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give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reasons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for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800" b="1" dirty="0" err="1">
                <a:solidFill>
                  <a:srgbClr val="000000"/>
                </a:solidFill>
                <a:latin typeface="Trebuchet MS" charset="0"/>
              </a:rPr>
              <a:t>decisions</a:t>
            </a:r>
            <a:r>
              <a:rPr lang="pl-PL" sz="2800" b="1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endParaRPr lang="pl-PL" sz="2800" dirty="0">
              <a:solidFill>
                <a:srgbClr val="000000"/>
              </a:solidFill>
              <a:latin typeface="Trebuchet MS" charset="0"/>
            </a:endParaRPr>
          </a:p>
          <a:p>
            <a:endParaRPr lang="pl-PL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Every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person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has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have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the Union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make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good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any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damage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caused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institutions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servants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in the performance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their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duties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, in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accordance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with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general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principles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common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laws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Member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States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Article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41.4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 </a:t>
            </a:r>
            <a:r>
              <a:rPr lang="pl-PL" sz="2500" b="1" dirty="0" err="1" smtClean="0">
                <a:solidFill>
                  <a:srgbClr val="000000"/>
                </a:solidFill>
                <a:latin typeface="Trebuchet MS" charset="0"/>
              </a:rPr>
              <a:t>Every</a:t>
            </a:r>
            <a:r>
              <a:rPr lang="pl-PL" sz="2500" b="1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person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write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to the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institutions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of the Union in one of the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languages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Treaties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have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answer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 in the same </a:t>
            </a:r>
            <a:r>
              <a:rPr lang="pl-PL" sz="2500" b="1" dirty="0" err="1">
                <a:solidFill>
                  <a:srgbClr val="000000"/>
                </a:solidFill>
                <a:latin typeface="Trebuchet MS" charset="0"/>
              </a:rPr>
              <a:t>language</a:t>
            </a:r>
            <a:r>
              <a:rPr lang="pl-PL" sz="2500" b="1" dirty="0">
                <a:solidFill>
                  <a:srgbClr val="000000"/>
                </a:solidFill>
                <a:latin typeface="Trebuchet MS" charset="0"/>
              </a:rPr>
              <a:t> 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According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the Charter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good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administration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requires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decisions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taken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pursuant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procedures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guarantee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fairness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timeliness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627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1)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have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his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her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affairs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handled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impartially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fairly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, and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within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reasonable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time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: </a:t>
            </a:r>
            <a:r>
              <a:rPr lang="pl-PL" sz="2500" b="1" u="sng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b="1" u="sng" dirty="0" err="1">
                <a:solidFill>
                  <a:srgbClr val="000000"/>
                </a:solidFill>
                <a:latin typeface="Trebuchet MS" charset="0"/>
              </a:rPr>
              <a:t>duty</a:t>
            </a:r>
            <a:r>
              <a:rPr lang="pl-PL" sz="2500" b="1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b="1" u="sng" dirty="0" err="1" smtClean="0">
                <a:solidFill>
                  <a:srgbClr val="000000"/>
                </a:solidFill>
                <a:latin typeface="Trebuchet MS" charset="0"/>
              </a:rPr>
              <a:t>care</a:t>
            </a:r>
            <a:endParaRPr lang="pl-PL" sz="2500" b="1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u="sng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Obligation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of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administration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impartially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carefully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establish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review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relevant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factual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legal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elements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a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case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prior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making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decisions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taking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other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steps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decision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taken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‘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carefully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and impartially’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,</a:t>
            </a:r>
          </a:p>
          <a:p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 smtClean="0">
                <a:solidFill>
                  <a:srgbClr val="000000"/>
                </a:solidFill>
                <a:latin typeface="Trebuchet MS" charset="0"/>
              </a:rPr>
              <a:t>requiring</a:t>
            </a:r>
            <a:r>
              <a:rPr lang="pl-PL" sz="2500" u="sng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absence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both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arbitrary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action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and 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unjustified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preferential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treatment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including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personal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interest</a:t>
            </a:r>
            <a:endParaRPr lang="pl-PL" sz="25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3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25152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pPr algn="ctr"/>
            <a:endParaRPr lang="pl-PL" sz="4000" dirty="0" smtClean="0">
              <a:solidFill>
                <a:srgbClr val="000000"/>
              </a:solidFill>
              <a:latin typeface="Trebuchet MS" charset="0"/>
            </a:endParaRPr>
          </a:p>
          <a:p>
            <a:pPr algn="ctr"/>
            <a:r>
              <a:rPr lang="pl-PL" sz="4000" dirty="0" smtClean="0">
                <a:solidFill>
                  <a:srgbClr val="000000"/>
                </a:solidFill>
                <a:latin typeface="Trebuchet MS" charset="0"/>
              </a:rPr>
              <a:t>‘</a:t>
            </a:r>
            <a:r>
              <a:rPr lang="pl-PL" sz="4000" dirty="0" err="1" smtClean="0">
                <a:solidFill>
                  <a:srgbClr val="000000"/>
                </a:solidFill>
                <a:latin typeface="Trebuchet MS" charset="0"/>
              </a:rPr>
              <a:t>Slow</a:t>
            </a:r>
            <a:r>
              <a:rPr lang="pl-PL" sz="40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4000" dirty="0" err="1">
                <a:solidFill>
                  <a:srgbClr val="000000"/>
                </a:solidFill>
                <a:latin typeface="Trebuchet MS" charset="0"/>
              </a:rPr>
              <a:t>administration</a:t>
            </a:r>
            <a:r>
              <a:rPr lang="pl-PL" sz="4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4000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4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4000" dirty="0" err="1">
                <a:solidFill>
                  <a:srgbClr val="000000"/>
                </a:solidFill>
                <a:latin typeface="Trebuchet MS" charset="0"/>
              </a:rPr>
              <a:t>bad</a:t>
            </a:r>
            <a:r>
              <a:rPr lang="pl-PL" sz="4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4000" dirty="0" err="1" smtClean="0">
                <a:solidFill>
                  <a:srgbClr val="000000"/>
                </a:solidFill>
                <a:latin typeface="Trebuchet MS" charset="0"/>
              </a:rPr>
              <a:t>administration</a:t>
            </a:r>
            <a:r>
              <a:rPr lang="pl-PL" sz="4000" dirty="0" smtClean="0">
                <a:solidFill>
                  <a:srgbClr val="000000"/>
                </a:solidFill>
                <a:latin typeface="Trebuchet MS" charset="0"/>
              </a:rPr>
              <a:t>’ </a:t>
            </a:r>
          </a:p>
          <a:p>
            <a:pPr algn="ctr"/>
            <a:r>
              <a:rPr lang="pl-PL" sz="4000" dirty="0" smtClean="0">
                <a:solidFill>
                  <a:srgbClr val="000000"/>
                </a:solidFill>
                <a:latin typeface="Trebuchet MS" charset="0"/>
              </a:rPr>
              <a:t>and </a:t>
            </a:r>
            <a:r>
              <a:rPr lang="pl-PL" sz="4000" dirty="0" err="1" smtClean="0">
                <a:solidFill>
                  <a:srgbClr val="000000"/>
                </a:solidFill>
                <a:latin typeface="Trebuchet MS" charset="0"/>
              </a:rPr>
              <a:t>might</a:t>
            </a:r>
            <a:r>
              <a:rPr lang="pl-PL" sz="40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4000" dirty="0">
                <a:solidFill>
                  <a:srgbClr val="000000"/>
                </a:solidFill>
                <a:latin typeface="Trebuchet MS" charset="0"/>
              </a:rPr>
              <a:t>be in </a:t>
            </a:r>
            <a:r>
              <a:rPr lang="pl-PL" sz="4000" dirty="0" err="1">
                <a:solidFill>
                  <a:srgbClr val="000000"/>
                </a:solidFill>
                <a:latin typeface="Trebuchet MS" charset="0"/>
              </a:rPr>
              <a:t>violation</a:t>
            </a:r>
            <a:r>
              <a:rPr lang="pl-PL" sz="4000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4000" dirty="0" err="1">
                <a:solidFill>
                  <a:srgbClr val="000000"/>
                </a:solidFill>
                <a:latin typeface="Trebuchet MS" charset="0"/>
              </a:rPr>
              <a:t>concept</a:t>
            </a:r>
            <a:r>
              <a:rPr lang="pl-PL" sz="40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4000" dirty="0" err="1">
                <a:solidFill>
                  <a:srgbClr val="000000"/>
                </a:solidFill>
                <a:latin typeface="Trebuchet MS" charset="0"/>
              </a:rPr>
              <a:t>legal</a:t>
            </a:r>
            <a:r>
              <a:rPr lang="pl-PL" sz="4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4000" dirty="0" err="1" smtClean="0">
                <a:solidFill>
                  <a:srgbClr val="000000"/>
                </a:solidFill>
                <a:latin typeface="Trebuchet MS" charset="0"/>
              </a:rPr>
              <a:t>certainty</a:t>
            </a:r>
            <a:endParaRPr lang="pl-PL" sz="4000" dirty="0" smtClean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3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2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)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Reasoning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decisions</a:t>
            </a:r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obligation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give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reasons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for </a:t>
            </a:r>
            <a:r>
              <a:rPr lang="pl-PL" sz="2500" u="sng" dirty="0" err="1" smtClean="0">
                <a:solidFill>
                  <a:srgbClr val="000000"/>
                </a:solidFill>
                <a:latin typeface="Trebuchet MS" charset="0"/>
              </a:rPr>
              <a:t>decisions</a:t>
            </a:r>
            <a:endParaRPr lang="pl-PL" sz="25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Reasons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disclose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in a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clear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fashion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reasoning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followed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by the EU authority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adopted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measure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question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in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way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as to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make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persons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concerned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aware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reasons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for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measure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and </a:t>
            </a:r>
          </a:p>
          <a:p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thus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enable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them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to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defend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their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rights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and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enable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court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exercise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supervisory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jurisdiction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lack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reasoning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act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ground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for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annulment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2690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17956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600" dirty="0" smtClean="0">
                <a:solidFill>
                  <a:srgbClr val="000000"/>
                </a:solidFill>
                <a:latin typeface="Trebuchet MS" charset="0"/>
              </a:rPr>
              <a:t>3) </a:t>
            </a:r>
            <a:r>
              <a:rPr lang="pl-PL" sz="3600" dirty="0" err="1" smtClean="0">
                <a:solidFill>
                  <a:srgbClr val="000000"/>
                </a:solidFill>
                <a:latin typeface="Trebuchet MS" charset="0"/>
              </a:rPr>
              <a:t>Damages</a:t>
            </a:r>
            <a:endParaRPr lang="pl-PL" sz="36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36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36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36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36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3600" dirty="0" err="1">
                <a:solidFill>
                  <a:srgbClr val="000000"/>
                </a:solidFill>
                <a:latin typeface="Trebuchet MS" charset="0"/>
              </a:rPr>
              <a:t>receive</a:t>
            </a:r>
            <a:r>
              <a:rPr lang="pl-PL" sz="3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600" dirty="0" err="1">
                <a:solidFill>
                  <a:srgbClr val="000000"/>
                </a:solidFill>
                <a:latin typeface="Trebuchet MS" charset="0"/>
              </a:rPr>
              <a:t>compensation</a:t>
            </a:r>
            <a:r>
              <a:rPr lang="pl-PL" sz="3600" dirty="0">
                <a:solidFill>
                  <a:srgbClr val="000000"/>
                </a:solidFill>
                <a:latin typeface="Trebuchet MS" charset="0"/>
              </a:rPr>
              <a:t> for </a:t>
            </a:r>
            <a:r>
              <a:rPr lang="pl-PL" sz="3600" dirty="0" err="1">
                <a:solidFill>
                  <a:srgbClr val="000000"/>
                </a:solidFill>
                <a:latin typeface="Trebuchet MS" charset="0"/>
              </a:rPr>
              <a:t>damage</a:t>
            </a:r>
            <a:r>
              <a:rPr lang="pl-PL" sz="3600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36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36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3600" dirty="0" err="1" smtClean="0">
                <a:solidFill>
                  <a:srgbClr val="000000"/>
                </a:solidFill>
                <a:latin typeface="Trebuchet MS" charset="0"/>
              </a:rPr>
              <a:t>When</a:t>
            </a:r>
            <a:r>
              <a:rPr lang="pl-PL" sz="3600" dirty="0" smtClean="0">
                <a:solidFill>
                  <a:srgbClr val="000000"/>
                </a:solidFill>
                <a:latin typeface="Trebuchet MS" charset="0"/>
              </a:rPr>
              <a:t>?</a:t>
            </a:r>
          </a:p>
          <a:p>
            <a:endParaRPr lang="pl-PL" sz="36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3600" dirty="0" smtClean="0">
                <a:solidFill>
                  <a:srgbClr val="000000"/>
                </a:solidFill>
                <a:latin typeface="Trebuchet MS" charset="0"/>
              </a:rPr>
              <a:t>Art. 340 TFUE </a:t>
            </a:r>
            <a:endParaRPr lang="pl-PL" sz="36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59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17956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3) Language </a:t>
            </a:r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rights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free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choice of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language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applicable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communication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with ‘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institutions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’ of the EU. 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Agencies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other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bodies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thus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subject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specific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language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regimes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08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17956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4)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A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ccess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one’s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file</a:t>
            </a: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requires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access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documents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and the file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access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the file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get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full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on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matters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affec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person’s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position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administrative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procedure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especially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where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sanctions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involved</a:t>
            </a:r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However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can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limited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in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case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confidential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third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parties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.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91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17956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5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) Fair </a:t>
            </a:r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hearing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a 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fair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hearing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observed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all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proceedings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25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500" u="sng" dirty="0" smtClean="0">
                <a:solidFill>
                  <a:srgbClr val="000000"/>
                </a:solidFill>
                <a:latin typeface="Trebuchet MS" charset="0"/>
              </a:rPr>
              <a:t>initiated against </a:t>
            </a:r>
            <a:r>
              <a:rPr lang="en-AU" sz="2500" dirty="0" smtClean="0">
                <a:solidFill>
                  <a:srgbClr val="000000"/>
                </a:solidFill>
                <a:latin typeface="Trebuchet MS" charset="0"/>
              </a:rPr>
              <a:t>a person, especially </a:t>
            </a: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affect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person’s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position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administrative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procedure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especially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where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sanctions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u="sng" dirty="0" err="1" smtClean="0">
                <a:solidFill>
                  <a:srgbClr val="000000"/>
                </a:solidFill>
                <a:latin typeface="Trebuchet MS" charset="0"/>
              </a:rPr>
              <a:t>involved</a:t>
            </a:r>
            <a:endParaRPr lang="pl-PL" sz="25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principle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(audi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alteram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partem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audiatur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altera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pars) 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cannot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limited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excluded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restricted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any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legislative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provision</a:t>
            </a:r>
            <a:endParaRPr lang="pl-PL" sz="2500" u="sng" dirty="0" smtClean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69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17956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a fair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hearing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requires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the party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concerned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:</a:t>
            </a: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●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receive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complete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statement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about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case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,</a:t>
            </a: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●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also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given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opportunity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make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views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known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‘on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truth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relevance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facts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circumstances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alleged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and on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documents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used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’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,</a:t>
            </a: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●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given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access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documents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and the file (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can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limited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in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case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confidential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third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parties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1036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800" dirty="0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At </a:t>
            </a:r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the end of </a:t>
            </a:r>
            <a:r>
              <a:rPr lang="pl-PL" sz="2800" dirty="0" err="1">
                <a:solidFill>
                  <a:srgbClr val="000000"/>
                </a:solidFill>
                <a:ea typeface="Arial Unicode MS" pitchFamily="34" charset="-128"/>
                <a:cs typeface="Cambria"/>
              </a:rPr>
              <a:t>each</a:t>
            </a:r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Arial Unicode MS" pitchFamily="34" charset="-128"/>
                <a:cs typeface="Cambria"/>
              </a:rPr>
              <a:t>case</a:t>
            </a:r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Arial Unicode MS" pitchFamily="34" charset="-128"/>
                <a:cs typeface="Cambria"/>
              </a:rPr>
              <a:t>you</a:t>
            </a:r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Arial Unicode MS" pitchFamily="34" charset="-128"/>
                <a:cs typeface="Cambria"/>
              </a:rPr>
              <a:t>will</a:t>
            </a:r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Arial Unicode MS" pitchFamily="34" charset="-128"/>
                <a:cs typeface="Cambria"/>
              </a:rPr>
              <a:t>find</a:t>
            </a:r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Arial Unicode MS" pitchFamily="34" charset="-128"/>
                <a:cs typeface="Cambria"/>
              </a:rPr>
              <a:t>questions</a:t>
            </a:r>
            <a:r>
              <a:rPr lang="pl-PL" sz="2800" dirty="0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.</a:t>
            </a:r>
          </a:p>
          <a:p>
            <a:endParaRPr lang="pl-PL" sz="2800" dirty="0">
              <a:solidFill>
                <a:srgbClr val="000000"/>
              </a:solidFill>
              <a:ea typeface="Arial Unicode MS" pitchFamily="34" charset="-128"/>
              <a:cs typeface="Cambria"/>
            </a:endParaRPr>
          </a:p>
          <a:p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Then </a:t>
            </a:r>
            <a:r>
              <a:rPr lang="pl-PL" sz="2800" dirty="0" err="1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you</a:t>
            </a:r>
            <a:r>
              <a:rPr lang="pl-PL" sz="2800" dirty="0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will</a:t>
            </a:r>
            <a:r>
              <a:rPr lang="pl-PL" sz="2800" dirty="0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suggest</a:t>
            </a:r>
            <a:r>
              <a:rPr lang="pl-PL" sz="2800" dirty="0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Arial Unicode MS" pitchFamily="34" charset="-128"/>
                <a:cs typeface="Cambria"/>
              </a:rPr>
              <a:t>possible</a:t>
            </a:r>
            <a:r>
              <a:rPr lang="pl-PL" sz="2800" dirty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  <a:ea typeface="Arial Unicode MS" pitchFamily="34" charset="-128"/>
                <a:cs typeface="Cambria"/>
              </a:rPr>
              <a:t>answers</a:t>
            </a:r>
            <a:endParaRPr lang="pl-PL" sz="2800" dirty="0" smtClean="0">
              <a:solidFill>
                <a:srgbClr val="000000"/>
              </a:solidFill>
              <a:ea typeface="Arial Unicode MS" pitchFamily="34" charset="-128"/>
              <a:cs typeface="Cambria"/>
            </a:endParaRPr>
          </a:p>
          <a:p>
            <a:r>
              <a:rPr lang="pl-PL" sz="2800" dirty="0" err="1">
                <a:solidFill>
                  <a:srgbClr val="000000"/>
                </a:solidFill>
              </a:rPr>
              <a:t>Afterwards</a:t>
            </a:r>
            <a:r>
              <a:rPr lang="pl-PL" sz="2800" dirty="0">
                <a:solidFill>
                  <a:srgbClr val="000000"/>
                </a:solidFill>
              </a:rPr>
              <a:t> we </a:t>
            </a:r>
            <a:r>
              <a:rPr lang="pl-PL" sz="2800" dirty="0" err="1">
                <a:solidFill>
                  <a:srgbClr val="000000"/>
                </a:solidFill>
              </a:rPr>
              <a:t>will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remind</a:t>
            </a:r>
            <a:r>
              <a:rPr lang="pl-PL" sz="2800" dirty="0">
                <a:solidFill>
                  <a:srgbClr val="000000"/>
                </a:solidFill>
              </a:rPr>
              <a:t> the most </a:t>
            </a:r>
            <a:r>
              <a:rPr lang="pl-PL" sz="2800" dirty="0" err="1">
                <a:solidFill>
                  <a:srgbClr val="000000"/>
                </a:solidFill>
              </a:rPr>
              <a:t>important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assumptions</a:t>
            </a:r>
            <a:r>
              <a:rPr lang="pl-PL" sz="2800" dirty="0">
                <a:solidFill>
                  <a:srgbClr val="000000"/>
                </a:solidFill>
              </a:rPr>
              <a:t> of </a:t>
            </a:r>
            <a:r>
              <a:rPr lang="pl-PL" sz="2800" dirty="0" err="1">
                <a:solidFill>
                  <a:srgbClr val="000000"/>
                </a:solidFill>
              </a:rPr>
              <a:t>cases</a:t>
            </a:r>
            <a:r>
              <a:rPr lang="pl-PL" sz="2800" dirty="0">
                <a:solidFill>
                  <a:srgbClr val="000000"/>
                </a:solidFill>
              </a:rPr>
              <a:t> and </a:t>
            </a:r>
          </a:p>
          <a:p>
            <a:r>
              <a:rPr lang="pl-PL" sz="2800" dirty="0">
                <a:solidFill>
                  <a:srgbClr val="000000"/>
                </a:solidFill>
              </a:rPr>
              <a:t>we </a:t>
            </a:r>
            <a:r>
              <a:rPr lang="pl-PL" sz="2800" dirty="0" err="1">
                <a:solidFill>
                  <a:srgbClr val="000000"/>
                </a:solidFill>
              </a:rPr>
              <a:t>will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compare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your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propositions</a:t>
            </a:r>
            <a:r>
              <a:rPr lang="pl-PL" sz="2800" dirty="0">
                <a:solidFill>
                  <a:srgbClr val="000000"/>
                </a:solidFill>
              </a:rPr>
              <a:t> with the </a:t>
            </a:r>
            <a:r>
              <a:rPr lang="pl-PL" sz="2800" dirty="0" err="1">
                <a:solidFill>
                  <a:srgbClr val="000000"/>
                </a:solidFill>
              </a:rPr>
              <a:t>decision</a:t>
            </a:r>
            <a:r>
              <a:rPr lang="pl-PL" sz="2800" dirty="0">
                <a:solidFill>
                  <a:srgbClr val="000000"/>
                </a:solidFill>
              </a:rPr>
              <a:t> of the </a:t>
            </a:r>
            <a:r>
              <a:rPr lang="pl-PL" sz="2800" dirty="0" err="1">
                <a:solidFill>
                  <a:srgbClr val="000000"/>
                </a:solidFill>
              </a:rPr>
              <a:t>court</a:t>
            </a:r>
            <a:r>
              <a:rPr lang="pl-PL" sz="2800" dirty="0">
                <a:solidFill>
                  <a:srgbClr val="000000"/>
                </a:solidFill>
              </a:rPr>
              <a:t>.</a:t>
            </a:r>
          </a:p>
          <a:p>
            <a:r>
              <a:rPr lang="pl-PL" sz="2800" dirty="0">
                <a:solidFill>
                  <a:srgbClr val="000000"/>
                </a:solidFill>
              </a:rPr>
              <a:t>In </a:t>
            </a:r>
            <a:r>
              <a:rPr lang="pl-PL" sz="2800" dirty="0" err="1">
                <a:solidFill>
                  <a:srgbClr val="000000"/>
                </a:solidFill>
              </a:rPr>
              <a:t>text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 smtClean="0">
                <a:solidFill>
                  <a:srgbClr val="000000"/>
                </a:solidFill>
              </a:rPr>
              <a:t>principles</a:t>
            </a:r>
            <a:endParaRPr lang="pl-PL" sz="2800" dirty="0">
              <a:solidFill>
                <a:srgbClr val="000000"/>
              </a:solidFill>
            </a:endParaRPr>
          </a:p>
          <a:p>
            <a:r>
              <a:rPr lang="pl-PL" sz="2800" dirty="0" err="1">
                <a:solidFill>
                  <a:srgbClr val="000000"/>
                </a:solidFill>
              </a:rPr>
              <a:t>possibly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you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can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find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an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answer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or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other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  <a:r>
              <a:rPr lang="pl-PL" sz="2800" dirty="0" err="1">
                <a:solidFill>
                  <a:srgbClr val="000000"/>
                </a:solidFill>
              </a:rPr>
              <a:t>suggestions</a:t>
            </a:r>
            <a:r>
              <a:rPr lang="pl-PL" sz="2800" dirty="0">
                <a:solidFill>
                  <a:srgbClr val="000000"/>
                </a:solidFill>
              </a:rPr>
              <a:t> </a:t>
            </a:r>
          </a:p>
          <a:p>
            <a:endParaRPr lang="pl-PL" sz="2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pl-PL" sz="2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70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17956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5)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Additional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rights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defence</a:t>
            </a:r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A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guarantee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respect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for ‘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rights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defence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anyone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who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has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been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charged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’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is</a:t>
            </a:r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provided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Article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48 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Charter</a:t>
            </a:r>
          </a:p>
          <a:p>
            <a:endParaRPr lang="pl-PL" sz="25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u="sng" dirty="0" smtClean="0">
                <a:solidFill>
                  <a:srgbClr val="000000"/>
                </a:solidFill>
                <a:latin typeface="Trebuchet MS" charset="0"/>
              </a:rPr>
              <a:t>Not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only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 smtClean="0">
                <a:solidFill>
                  <a:srgbClr val="000000"/>
                </a:solidFill>
                <a:latin typeface="Trebuchet MS" charset="0"/>
              </a:rPr>
              <a:t>criminal</a:t>
            </a:r>
            <a:r>
              <a:rPr lang="pl-PL" sz="2500" u="sng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 smtClean="0">
                <a:solidFill>
                  <a:srgbClr val="000000"/>
                </a:solidFill>
                <a:latin typeface="Trebuchet MS" charset="0"/>
              </a:rPr>
              <a:t>procedures</a:t>
            </a:r>
            <a:endParaRPr lang="pl-PL" sz="25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Also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administrative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procedures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conducted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by EU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institutions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and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bodies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Member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State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bodies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implementing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EU law. </a:t>
            </a:r>
          </a:p>
        </p:txBody>
      </p:sp>
    </p:spTree>
    <p:extLst>
      <p:ext uri="{BB962C8B-B14F-4D97-AF65-F5344CB8AC3E}">
        <p14:creationId xmlns:p14="http://schemas.microsoft.com/office/powerpoint/2010/main" val="393920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17956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Generally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speaking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rights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defence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include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:</a:t>
            </a:r>
          </a:p>
          <a:p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● a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limited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legal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professional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privilege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, 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concerning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confidentiality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communications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with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external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lawyer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; </a:t>
            </a:r>
          </a:p>
          <a:p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● 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a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limited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against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u="sng" dirty="0" err="1">
                <a:solidFill>
                  <a:srgbClr val="000000"/>
                </a:solidFill>
                <a:latin typeface="Trebuchet MS" charset="0"/>
              </a:rPr>
              <a:t>self-incrimination</a:t>
            </a:r>
            <a:r>
              <a:rPr lang="pl-PL" sz="26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—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this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, for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example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prohibits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Commission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, in a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request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for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information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competition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proceedings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, to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require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undertaking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‘to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provide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with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answers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might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involve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admission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on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part of the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existence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an</a:t>
            </a:r>
            <a:r>
              <a:rPr lang="pl-PL" sz="26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600" dirty="0" err="1">
                <a:solidFill>
                  <a:srgbClr val="000000"/>
                </a:solidFill>
                <a:latin typeface="Trebuchet MS" charset="0"/>
              </a:rPr>
              <a:t>infringement</a:t>
            </a:r>
            <a:endParaRPr lang="pl-PL" sz="26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37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b="1" dirty="0" err="1">
                <a:solidFill>
                  <a:srgbClr val="000000"/>
                </a:solidFill>
                <a:latin typeface="Trebuchet MS" charset="0"/>
              </a:rPr>
              <a:t>respect</a:t>
            </a:r>
            <a:r>
              <a:rPr lang="pl-PL" sz="3200" b="1" dirty="0">
                <a:solidFill>
                  <a:srgbClr val="000000"/>
                </a:solidFill>
                <a:latin typeface="Trebuchet MS" charset="0"/>
              </a:rPr>
              <a:t> for the </a:t>
            </a:r>
            <a:r>
              <a:rPr lang="pl-PL" sz="3200" b="1" dirty="0" err="1">
                <a:solidFill>
                  <a:srgbClr val="000000"/>
                </a:solidFill>
                <a:latin typeface="Trebuchet MS" charset="0"/>
              </a:rPr>
              <a:t>rights</a:t>
            </a:r>
            <a:r>
              <a:rPr lang="pl-PL" sz="3200" b="1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3200" b="1" dirty="0" err="1">
                <a:solidFill>
                  <a:srgbClr val="000000"/>
                </a:solidFill>
                <a:latin typeface="Trebuchet MS" charset="0"/>
              </a:rPr>
              <a:t>defence</a:t>
            </a:r>
            <a:r>
              <a:rPr lang="pl-PL" sz="32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constitutes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fundamental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principle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and </a:t>
            </a:r>
            <a:endParaRPr lang="pl-PL" sz="32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3200" dirty="0" err="1" smtClean="0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3200" dirty="0" smtClean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3200" dirty="0" err="1" smtClean="0">
                <a:solidFill>
                  <a:srgbClr val="000000"/>
                </a:solidFill>
                <a:latin typeface="Trebuchet MS" charset="0"/>
              </a:rPr>
              <a:t>protected</a:t>
            </a:r>
            <a:r>
              <a:rPr lang="pl-PL" sz="3200" dirty="0" smtClean="0">
                <a:solidFill>
                  <a:srgbClr val="000000"/>
                </a:solidFill>
                <a:latin typeface="Trebuchet MS" charset="0"/>
              </a:rPr>
              <a:t> not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only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in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administrative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procedures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</a:t>
            </a:r>
            <a:endParaRPr lang="pl-PL" sz="32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3200" dirty="0" err="1" smtClean="0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32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may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lead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to the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imposition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penalties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but </a:t>
            </a:r>
            <a:endParaRPr lang="pl-PL" sz="32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3200" b="1" dirty="0" err="1" smtClean="0">
                <a:solidFill>
                  <a:srgbClr val="000000"/>
                </a:solidFill>
                <a:latin typeface="Trebuchet MS" charset="0"/>
              </a:rPr>
              <a:t>also</a:t>
            </a:r>
            <a:r>
              <a:rPr lang="pl-PL" sz="3200" b="1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b="1" dirty="0" err="1">
                <a:solidFill>
                  <a:srgbClr val="000000"/>
                </a:solidFill>
                <a:latin typeface="Trebuchet MS" charset="0"/>
              </a:rPr>
              <a:t>during</a:t>
            </a:r>
            <a:r>
              <a:rPr lang="pl-PL" sz="3200" b="1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preliminary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inquiry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procedures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3200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3200" dirty="0">
                <a:solidFill>
                  <a:srgbClr val="000000"/>
                </a:solidFill>
                <a:latin typeface="Trebuchet MS" charset="0"/>
              </a:rPr>
              <a:t> as </a:t>
            </a:r>
            <a:r>
              <a:rPr lang="pl-PL" sz="3200" b="1" dirty="0" err="1">
                <a:solidFill>
                  <a:srgbClr val="000000"/>
                </a:solidFill>
                <a:latin typeface="Trebuchet MS" charset="0"/>
              </a:rPr>
              <a:t>investigations</a:t>
            </a:r>
            <a:endParaRPr lang="pl-PL" sz="3200" b="1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5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l-PL" sz="3200" b="1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2059604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pl-PL" sz="2500" dirty="0" err="1" smtClean="0">
                <a:solidFill>
                  <a:srgbClr val="000000"/>
                </a:solidFill>
                <a:latin typeface="Trebuchet MS" charset="0"/>
              </a:rPr>
              <a:t>right</a:t>
            </a:r>
            <a:r>
              <a:rPr lang="pl-PL" sz="2500" dirty="0" smtClean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to a fair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hearing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, </a:t>
            </a: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*	in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all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proceedings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initiated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against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a person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are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liable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to </a:t>
            </a: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*	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culminate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in a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negative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measure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affecting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person, </a:t>
            </a: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*	a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fundamental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principle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Community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law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500" dirty="0" err="1">
                <a:solidFill>
                  <a:srgbClr val="000000"/>
                </a:solidFill>
                <a:latin typeface="Trebuchet MS" charset="0"/>
              </a:rPr>
              <a:t>guaranteed</a:t>
            </a:r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r>
              <a:rPr lang="pl-PL" sz="2500" dirty="0">
                <a:solidFill>
                  <a:srgbClr val="000000"/>
                </a:solidFill>
                <a:latin typeface="Trebuchet MS" charset="0"/>
              </a:rPr>
              <a:t>*	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even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in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absence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any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rules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governing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proceedings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at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500" u="sng" dirty="0" err="1">
                <a:solidFill>
                  <a:srgbClr val="000000"/>
                </a:solidFill>
                <a:latin typeface="Trebuchet MS" charset="0"/>
              </a:rPr>
              <a:t>issue</a:t>
            </a:r>
            <a:r>
              <a:rPr lang="pl-PL" sz="2500" u="sng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  <a:p>
            <a:endParaRPr lang="pl-PL" sz="2500" dirty="0" smtClean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69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4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l-PL" sz="25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4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300" dirty="0">
                <a:solidFill>
                  <a:srgbClr val="000000"/>
                </a:solidFill>
                <a:latin typeface="Trebuchet MS" charset="0"/>
              </a:rPr>
              <a:t>A, B and C, third country nationals, each lodged  an application for a temporary residence permit </a:t>
            </a:r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(asylum) in the Netherlands. </a:t>
            </a:r>
            <a:endParaRPr lang="en-AU" sz="23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en-AU" sz="23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300" dirty="0">
                <a:solidFill>
                  <a:srgbClr val="000000"/>
                </a:solidFill>
                <a:latin typeface="Trebuchet MS" charset="0"/>
              </a:rPr>
              <a:t>In support of their applications, </a:t>
            </a:r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they stated that  they feared persecution in their respective countries of origin on account, in particular, of their </a:t>
            </a:r>
            <a:r>
              <a:rPr lang="en-AU" sz="2300" u="sng" dirty="0" smtClean="0">
                <a:solidFill>
                  <a:srgbClr val="000000"/>
                </a:solidFill>
                <a:latin typeface="Trebuchet MS" charset="0"/>
              </a:rPr>
              <a:t>homosexuality</a:t>
            </a:r>
          </a:p>
          <a:p>
            <a:endParaRPr lang="pl-PL" sz="24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The first application for asylum lodged by </a:t>
            </a:r>
            <a:r>
              <a:rPr lang="en-US" sz="2400" dirty="0" err="1" smtClean="0">
                <a:solidFill>
                  <a:srgbClr val="000000"/>
                </a:solidFill>
                <a:latin typeface="Trebuchet MS" charset="0"/>
              </a:rPr>
              <a:t>Mr</a:t>
            </a: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 A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was rejected by the </a:t>
            </a:r>
            <a:r>
              <a:rPr lang="en-US" sz="2400" dirty="0" err="1">
                <a:solidFill>
                  <a:srgbClr val="000000"/>
                </a:solidFill>
                <a:latin typeface="Trebuchet MS" charset="0"/>
              </a:rPr>
              <a:t>Staatssecretaris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  as not  </a:t>
            </a:r>
            <a:r>
              <a:rPr lang="en-US" sz="2400" dirty="0" smtClean="0">
                <a:solidFill>
                  <a:srgbClr val="000000"/>
                </a:solidFill>
                <a:latin typeface="Trebuchet MS" charset="0"/>
              </a:rPr>
              <a:t>being 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credible. </a:t>
            </a:r>
          </a:p>
          <a:p>
            <a:endParaRPr lang="en-AU" sz="2300" u="sng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8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300" dirty="0" smtClean="0">
                <a:solidFill>
                  <a:srgbClr val="000000"/>
                </a:solidFill>
                <a:latin typeface="Trebuchet MS" charset="0"/>
              </a:rPr>
              <a:t>Mr A </a:t>
            </a:r>
            <a:r>
              <a:rPr lang="en-AU" sz="2300" dirty="0">
                <a:solidFill>
                  <a:srgbClr val="000000"/>
                </a:solidFill>
                <a:latin typeface="Trebuchet MS" charset="0"/>
              </a:rPr>
              <a:t>did not challenge that first refusal and </a:t>
            </a:r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lodged a second application for asylum, stating that he was prepared to take part in a ‘test’ that would prove his homosexuality or to perform a homosexual act to demonstrate the truth of his declared sexual orientation</a:t>
            </a:r>
            <a:r>
              <a:rPr lang="en-AU" sz="2300" u="sng" dirty="0" smtClean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Staatssecretaris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rejected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also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B’s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application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on the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ground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statements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concerning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his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homosexuality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were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latin typeface="Trebuchet MS" charset="0"/>
              </a:rPr>
              <a:t>unclear</a:t>
            </a:r>
            <a:endParaRPr lang="pl-PL" sz="2000" dirty="0">
              <a:solidFill>
                <a:srgbClr val="000000"/>
              </a:solidFill>
              <a:latin typeface="Trebuchet MS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C lodged a first application for asylum on grounds other than persecution based on his homosexuality, which was rejected by the </a:t>
            </a:r>
            <a:r>
              <a:rPr lang="en-US" sz="2000" dirty="0" err="1">
                <a:solidFill>
                  <a:srgbClr val="000000"/>
                </a:solidFill>
                <a:latin typeface="Trebuchet MS" charset="0"/>
              </a:rPr>
              <a:t>Staatssecretaris</a:t>
            </a:r>
            <a:r>
              <a:rPr lang="pl-PL" sz="20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latin typeface="Trebuchet MS" charset="0"/>
              </a:rPr>
              <a:t>In the second application, C submitted that he had not been able to indicate his homosexual feelings until after leaving his country of origin. </a:t>
            </a:r>
          </a:p>
          <a:p>
            <a:r>
              <a:rPr lang="en-US" sz="2000" u="sng" dirty="0">
                <a:solidFill>
                  <a:srgbClr val="000000"/>
                </a:solidFill>
                <a:latin typeface="Trebuchet MS" charset="0"/>
              </a:rPr>
              <a:t>In support of his application, C also gave the authorities responsible for carrying out the assessment of the application  a video recording of intimate acts with a person of the same sex.</a:t>
            </a:r>
            <a:endParaRPr lang="pl-PL" sz="2000" u="sng" dirty="0">
              <a:solidFill>
                <a:srgbClr val="000000"/>
              </a:solidFill>
              <a:latin typeface="Trebuchet MS" charset="0"/>
            </a:endParaRPr>
          </a:p>
          <a:p>
            <a:endParaRPr lang="pl-PL" sz="2400" dirty="0">
              <a:solidFill>
                <a:srgbClr val="000000"/>
              </a:solidFill>
              <a:latin typeface="Trebuchet MS" charset="0"/>
            </a:endParaRPr>
          </a:p>
          <a:p>
            <a:endParaRPr lang="en-AU" sz="2300" u="sng" dirty="0">
              <a:solidFill>
                <a:srgbClr val="000000"/>
              </a:solidFill>
              <a:latin typeface="Trebuchet MS" charset="0"/>
            </a:endParaRPr>
          </a:p>
          <a:p>
            <a:endParaRPr lang="en-AU" sz="2300" u="sng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AU" sz="28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en-AU" sz="2800" dirty="0">
              <a:solidFill>
                <a:srgbClr val="000000"/>
              </a:solidFill>
              <a:latin typeface="Trebuchet MS" charset="0"/>
            </a:endParaRPr>
          </a:p>
          <a:p>
            <a:endParaRPr lang="en-AU" sz="2800" dirty="0" smtClean="0">
              <a:solidFill>
                <a:srgbClr val="000000"/>
              </a:solidFill>
              <a:latin typeface="Trebuchet MS" charset="0"/>
            </a:endParaRPr>
          </a:p>
          <a:p>
            <a:endParaRPr lang="en-AU" sz="2800" dirty="0" smtClean="0">
              <a:solidFill>
                <a:srgbClr val="000000"/>
              </a:solidFill>
              <a:latin typeface="Trebuchet MS" charset="0"/>
            </a:endParaRPr>
          </a:p>
          <a:p>
            <a:pPr algn="ctr"/>
            <a:r>
              <a:rPr lang="en-AU" sz="5400" b="1" dirty="0" smtClean="0">
                <a:solidFill>
                  <a:srgbClr val="000000"/>
                </a:solidFill>
                <a:latin typeface="Trebuchet MS" charset="0"/>
              </a:rPr>
              <a:t>Homework</a:t>
            </a:r>
            <a:endParaRPr lang="pl-PL" sz="5400" b="1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38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300" dirty="0">
                <a:solidFill>
                  <a:srgbClr val="000000"/>
                </a:solidFill>
                <a:latin typeface="Trebuchet MS" charset="0"/>
              </a:rPr>
              <a:t>By decision of 8 October 2012, the </a:t>
            </a:r>
            <a:r>
              <a:rPr lang="en-AU" sz="2300" dirty="0" err="1">
                <a:solidFill>
                  <a:srgbClr val="000000"/>
                </a:solidFill>
                <a:latin typeface="Trebuchet MS" charset="0"/>
              </a:rPr>
              <a:t>Staatssecretaris</a:t>
            </a:r>
            <a:r>
              <a:rPr lang="en-AU" sz="2300" dirty="0">
                <a:solidFill>
                  <a:srgbClr val="000000"/>
                </a:solidFill>
                <a:latin typeface="Trebuchet MS" charset="0"/>
              </a:rPr>
              <a:t> rejected C’s application for asylum on the ground that his statements concerning his homosexuality were not credible.</a:t>
            </a:r>
          </a:p>
          <a:p>
            <a:r>
              <a:rPr lang="en-AU" sz="2300" dirty="0">
                <a:solidFill>
                  <a:srgbClr val="000000"/>
                </a:solidFill>
                <a:latin typeface="Trebuchet MS" charset="0"/>
              </a:rPr>
              <a:t>The Dutch court considers that the mere fact of putting questions to the applicant for asylum may, to a certain extent, infringe the rights guaranteed by the abovementioned provisions of the Charter</a:t>
            </a:r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en-AU" sz="2300" u="sng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1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300" dirty="0">
                <a:solidFill>
                  <a:srgbClr val="000000"/>
                </a:solidFill>
                <a:latin typeface="Trebuchet MS" charset="0"/>
              </a:rPr>
              <a:t>While the </a:t>
            </a:r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national authorities are entitled to carry out, where appropriate, interviews in order to determine the facts </a:t>
            </a:r>
          </a:p>
          <a:p>
            <a:endParaRPr lang="en-AU" sz="2300" u="sng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300" u="sng" dirty="0" smtClean="0">
                <a:solidFill>
                  <a:srgbClr val="000000"/>
                </a:solidFill>
                <a:latin typeface="Trebuchet MS" charset="0"/>
              </a:rPr>
              <a:t>and </a:t>
            </a:r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circumstances as regards the declared sexual orientation of an applicant for asylum, </a:t>
            </a:r>
            <a:endParaRPr lang="en-AU" sz="2300" u="sng" dirty="0" smtClean="0">
              <a:solidFill>
                <a:srgbClr val="000000"/>
              </a:solidFill>
              <a:latin typeface="Trebuchet MS" charset="0"/>
            </a:endParaRPr>
          </a:p>
          <a:p>
            <a:endParaRPr lang="en-AU" sz="23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But questions concerning details of the sexual practices of that applicant  </a:t>
            </a:r>
          </a:p>
          <a:p>
            <a:r>
              <a:rPr lang="en-AU" sz="2300" u="sng" dirty="0">
                <a:solidFill>
                  <a:srgbClr val="000000"/>
                </a:solidFill>
                <a:latin typeface="Trebuchet MS" charset="0"/>
              </a:rPr>
              <a:t>are contrary to the fundamental rights guaranteed by the Charter and, in particular, to the right to respect for private and family life as affirmed in Article 7 thereof.</a:t>
            </a:r>
          </a:p>
        </p:txBody>
      </p:sp>
    </p:spTree>
    <p:extLst>
      <p:ext uri="{BB962C8B-B14F-4D97-AF65-F5344CB8AC3E}">
        <p14:creationId xmlns:p14="http://schemas.microsoft.com/office/powerpoint/2010/main" val="171719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In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relation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to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option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for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national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authorities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allowing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 as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certain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applicants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in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main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proceedings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proposed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 </a:t>
            </a:r>
          </a:p>
          <a:p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homosexual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acts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to be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performed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, the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submission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applicants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possible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‘</a:t>
            </a:r>
            <a:r>
              <a:rPr lang="pl-PL" altLang="ja-JP" sz="2400" u="sng" dirty="0" err="1">
                <a:solidFill>
                  <a:srgbClr val="000000"/>
                </a:solidFill>
                <a:latin typeface="Trebuchet MS" charset="0"/>
              </a:rPr>
              <a:t>tests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’</a:t>
            </a:r>
            <a:r>
              <a:rPr lang="pl-PL" altLang="ja-JP" sz="2400" u="sng" dirty="0">
                <a:solidFill>
                  <a:srgbClr val="000000"/>
                </a:solidFill>
                <a:latin typeface="Trebuchet MS" charset="0"/>
              </a:rPr>
              <a:t> in order to </a:t>
            </a:r>
            <a:r>
              <a:rPr lang="pl-PL" altLang="ja-JP" sz="2400" u="sng" dirty="0" err="1">
                <a:solidFill>
                  <a:srgbClr val="000000"/>
                </a:solidFill>
                <a:latin typeface="Trebuchet MS" charset="0"/>
              </a:rPr>
              <a:t>demonstrate</a:t>
            </a:r>
            <a:r>
              <a:rPr lang="pl-PL" altLang="ja-JP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altLang="ja-JP" sz="2400" u="sng" dirty="0" err="1">
                <a:solidFill>
                  <a:srgbClr val="000000"/>
                </a:solidFill>
                <a:latin typeface="Trebuchet MS" charset="0"/>
              </a:rPr>
              <a:t>their</a:t>
            </a:r>
            <a:r>
              <a:rPr lang="pl-PL" altLang="ja-JP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altLang="ja-JP" sz="2400" u="sng" dirty="0" err="1">
                <a:solidFill>
                  <a:srgbClr val="000000"/>
                </a:solidFill>
                <a:latin typeface="Trebuchet MS" charset="0"/>
              </a:rPr>
              <a:t>homosexuality</a:t>
            </a:r>
            <a:r>
              <a:rPr lang="pl-PL" altLang="ja-JP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altLang="ja-JP" sz="2400" u="sng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altLang="ja-JP" sz="2400" u="sng" dirty="0">
                <a:solidFill>
                  <a:srgbClr val="000000"/>
                </a:solidFill>
                <a:latin typeface="Trebuchet MS" charset="0"/>
              </a:rPr>
              <a:t> 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even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production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those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applicants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evidence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as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films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their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intimate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acts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, 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it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pointed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out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besides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the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fact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evidence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does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not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necessarily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have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probative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b="1" u="sng" dirty="0" err="1">
                <a:solidFill>
                  <a:srgbClr val="000000"/>
                </a:solidFill>
                <a:latin typeface="Trebuchet MS" charset="0"/>
              </a:rPr>
              <a:t>value</a:t>
            </a:r>
            <a:r>
              <a:rPr lang="pl-PL" sz="2400" b="1" u="sng" dirty="0">
                <a:solidFill>
                  <a:srgbClr val="000000"/>
                </a:solidFill>
                <a:latin typeface="Trebuchet MS" charset="0"/>
              </a:rPr>
              <a:t>, </a:t>
            </a:r>
          </a:p>
          <a:p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evidence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would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its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nature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infringe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human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dignity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, the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respect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which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is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guaranteed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Article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1 of the Charter.</a:t>
            </a:r>
          </a:p>
          <a:p>
            <a:endParaRPr lang="pl-PL" sz="24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7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Moreover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effect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authorising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accepting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types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evidence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</a:p>
          <a:p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would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be to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incite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other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applicants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offer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the same and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would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lead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, de facto, to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requiring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applicants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provide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u="sng" dirty="0" err="1">
                <a:solidFill>
                  <a:srgbClr val="000000"/>
                </a:solidFill>
                <a:latin typeface="Trebuchet MS" charset="0"/>
              </a:rPr>
              <a:t>evidence</a:t>
            </a:r>
            <a:r>
              <a:rPr lang="pl-PL" sz="2400" u="sng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Under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these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circumstances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:</a:t>
            </a:r>
          </a:p>
          <a:p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Article 4 of Directive 2004/83, </a:t>
            </a:r>
          </a:p>
          <a:p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read in the light of Article 7 of the Charter of Fundamental Rights of the European Union, </a:t>
            </a:r>
          </a:p>
          <a:p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must be interpreted as </a:t>
            </a:r>
            <a:r>
              <a:rPr lang="en-US" sz="2400" u="sng" dirty="0">
                <a:solidFill>
                  <a:srgbClr val="000000"/>
                </a:solidFill>
                <a:latin typeface="Trebuchet MS" charset="0"/>
              </a:rPr>
              <a:t>precluding</a:t>
            </a:r>
            <a:r>
              <a:rPr lang="en-US" sz="2400" dirty="0">
                <a:solidFill>
                  <a:srgbClr val="000000"/>
                </a:solidFill>
                <a:latin typeface="Trebuchet MS" charset="0"/>
              </a:rPr>
              <a:t>, in the context of that assessment, </a:t>
            </a:r>
          </a:p>
          <a:p>
            <a:r>
              <a:rPr lang="en-US" sz="2400" dirty="0">
                <a:latin typeface="Trebuchet MS" charset="0"/>
              </a:rPr>
              <a:t>the competent national authorities from carrying out detailed questioning as to the sexual practices of an applicant for asylum.</a:t>
            </a:r>
            <a:endParaRPr lang="pl-PL" sz="2400" dirty="0">
              <a:latin typeface="Trebuchet MS" charset="0"/>
            </a:endParaRPr>
          </a:p>
          <a:p>
            <a:endParaRPr lang="pl-PL" sz="24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Article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 4 of Directive 2004/83,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read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in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light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Article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 1 of the Charter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Fundamental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Rights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European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Union, </a:t>
            </a:r>
          </a:p>
          <a:p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must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be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interpreted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as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precluding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in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context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that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assessment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</a:t>
            </a:r>
          </a:p>
          <a:p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acceptance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those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authorities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evidence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as the performance by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applicant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for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asylum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concerned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homosexual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acts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his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submission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to ‘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tests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’ with a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view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to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establishing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his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homosexuality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or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yet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, the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production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by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him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films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of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such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pl-PL" sz="2400" dirty="0" err="1">
                <a:solidFill>
                  <a:srgbClr val="000000"/>
                </a:solidFill>
                <a:latin typeface="Trebuchet MS" charset="0"/>
              </a:rPr>
              <a:t>acts</a:t>
            </a:r>
            <a:r>
              <a:rPr lang="pl-PL" sz="24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endParaRPr lang="pl-PL" sz="2400" dirty="0">
              <a:solidFill>
                <a:srgbClr val="000000"/>
              </a:solidFill>
              <a:latin typeface="Trebuchet MS" charset="0"/>
            </a:endParaRPr>
          </a:p>
          <a:p>
            <a:endParaRPr lang="pl-PL" sz="24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21637" y="1772816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pl-PL" sz="2400" dirty="0"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4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AU" sz="2800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800" dirty="0" smtClean="0">
                <a:solidFill>
                  <a:srgbClr val="000000"/>
                </a:solidFill>
                <a:latin typeface="Trebuchet MS" charset="0"/>
              </a:rPr>
              <a:t>During 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the period from 5 October 2007 to 11 April 2008,  Mr </a:t>
            </a:r>
            <a:r>
              <a:rPr lang="en-AU" sz="2800" dirty="0" err="1">
                <a:solidFill>
                  <a:srgbClr val="000000"/>
                </a:solidFill>
                <a:latin typeface="Trebuchet MS" charset="0"/>
              </a:rPr>
              <a:t>Ryneš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installed and used a camera system located under of his family home. </a:t>
            </a:r>
          </a:p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The camera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recorded the entrance to his home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, the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public footpath 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and the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entrance to the house opposite.</a:t>
            </a:r>
          </a:p>
          <a:p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Mr </a:t>
            </a:r>
            <a:r>
              <a:rPr lang="en-AU" sz="2800" u="sng" dirty="0" err="1">
                <a:solidFill>
                  <a:srgbClr val="000000"/>
                </a:solidFill>
                <a:latin typeface="Trebuchet MS" charset="0"/>
              </a:rPr>
              <a:t>Ryneš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 and his </a:t>
            </a:r>
            <a:r>
              <a:rPr lang="en-AU" sz="2800" u="sng" dirty="0" smtClean="0">
                <a:solidFill>
                  <a:srgbClr val="000000"/>
                </a:solidFill>
                <a:latin typeface="Trebuchet MS" charset="0"/>
              </a:rPr>
              <a:t>family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had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 for several years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been subjected to attacks by persons unknown whom it had not been possible to identify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. </a:t>
            </a:r>
          </a:p>
          <a:p>
            <a:endParaRPr lang="en-AU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75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500" u="sng" dirty="0">
                <a:solidFill>
                  <a:srgbClr val="000000"/>
                </a:solidFill>
                <a:latin typeface="Trebuchet MS" charset="0"/>
              </a:rPr>
              <a:t>On the night of 6 to 7 October 2007, a further attack took place. </a:t>
            </a:r>
          </a:p>
          <a:p>
            <a:r>
              <a:rPr lang="en-AU" sz="2500" dirty="0">
                <a:solidFill>
                  <a:srgbClr val="000000"/>
                </a:solidFill>
                <a:latin typeface="Trebuchet MS" charset="0"/>
              </a:rPr>
              <a:t>One of the windows of Mr </a:t>
            </a:r>
            <a:r>
              <a:rPr lang="en-AU" sz="2500" dirty="0" err="1">
                <a:solidFill>
                  <a:srgbClr val="000000"/>
                </a:solidFill>
                <a:latin typeface="Trebuchet MS" charset="0"/>
              </a:rPr>
              <a:t>Ryneš’s</a:t>
            </a:r>
            <a:r>
              <a:rPr lang="en-AU" sz="2500" dirty="0">
                <a:solidFill>
                  <a:srgbClr val="000000"/>
                </a:solidFill>
                <a:latin typeface="Trebuchet MS" charset="0"/>
              </a:rPr>
              <a:t> home was broken by a shot from a catapult. </a:t>
            </a:r>
          </a:p>
          <a:p>
            <a:r>
              <a:rPr lang="en-AU" sz="2500" u="sng" dirty="0">
                <a:solidFill>
                  <a:srgbClr val="000000"/>
                </a:solidFill>
                <a:latin typeface="Trebuchet MS" charset="0"/>
              </a:rPr>
              <a:t>The video surveillance system at issue made it possible to identify two suspects. </a:t>
            </a:r>
          </a:p>
          <a:p>
            <a:r>
              <a:rPr lang="en-AU" sz="2500" u="sng" dirty="0">
                <a:solidFill>
                  <a:srgbClr val="000000"/>
                </a:solidFill>
                <a:latin typeface="Trebuchet MS" charset="0"/>
              </a:rPr>
              <a:t>Czech public administration authority decided that Mr </a:t>
            </a:r>
            <a:r>
              <a:rPr lang="en-AU" sz="2500" u="sng" dirty="0" err="1">
                <a:solidFill>
                  <a:srgbClr val="000000"/>
                </a:solidFill>
                <a:latin typeface="Trebuchet MS" charset="0"/>
              </a:rPr>
              <a:t>Ryneš</a:t>
            </a:r>
            <a:r>
              <a:rPr lang="en-AU" sz="2500" u="sng" dirty="0">
                <a:solidFill>
                  <a:srgbClr val="000000"/>
                </a:solidFill>
                <a:latin typeface="Trebuchet MS" charset="0"/>
              </a:rPr>
              <a:t> had infringed Law No 101/2000, since:</a:t>
            </a:r>
          </a:p>
          <a:p>
            <a:r>
              <a:rPr lang="en-AU" sz="2500" u="sng" dirty="0">
                <a:solidFill>
                  <a:srgbClr val="000000"/>
                </a:solidFill>
                <a:latin typeface="Trebuchet MS" charset="0"/>
              </a:rPr>
              <a:t>–  as a data controller, he had used a camera system to collect, without their consent </a:t>
            </a:r>
            <a:r>
              <a:rPr lang="en-AU" sz="2500" dirty="0">
                <a:solidFill>
                  <a:srgbClr val="000000"/>
                </a:solidFill>
                <a:latin typeface="Trebuchet MS" charset="0"/>
              </a:rPr>
              <a:t>(?),</a:t>
            </a:r>
          </a:p>
          <a:p>
            <a:r>
              <a:rPr lang="en-AU" sz="2500" dirty="0">
                <a:solidFill>
                  <a:srgbClr val="000000"/>
                </a:solidFill>
                <a:latin typeface="Trebuchet MS" charset="0"/>
              </a:rPr>
              <a:t>the personal data of persons moving along the street or entering the house opposite;</a:t>
            </a:r>
          </a:p>
          <a:p>
            <a:endParaRPr lang="en-AU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3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-34310" y="1988840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- </a:t>
            </a:r>
            <a:r>
              <a:rPr lang="en-AU" sz="2800" b="1" u="sng" dirty="0">
                <a:solidFill>
                  <a:srgbClr val="000000"/>
                </a:solidFill>
                <a:latin typeface="Trebuchet MS" charset="0"/>
              </a:rPr>
              <a:t>he had not informed those persons of the processing of that personal data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, the extent and purpose of that processing, by whom and by what means the personal data would be processed, or who would have access to the personal data; and</a:t>
            </a:r>
          </a:p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–   </a:t>
            </a:r>
            <a:r>
              <a:rPr lang="en-AU" sz="2800" b="1" u="sng" dirty="0">
                <a:solidFill>
                  <a:srgbClr val="000000"/>
                </a:solidFill>
                <a:latin typeface="Trebuchet MS" charset="0"/>
              </a:rPr>
              <a:t>as a data controller, Mr </a:t>
            </a:r>
            <a:r>
              <a:rPr lang="en-AU" sz="2800" b="1" u="sng" dirty="0" err="1">
                <a:solidFill>
                  <a:srgbClr val="000000"/>
                </a:solidFill>
                <a:latin typeface="Trebuchet MS" charset="0"/>
              </a:rPr>
              <a:t>Ryneš</a:t>
            </a:r>
            <a:r>
              <a:rPr lang="en-AU" sz="2800" b="1" u="sng" dirty="0">
                <a:solidFill>
                  <a:srgbClr val="000000"/>
                </a:solidFill>
                <a:latin typeface="Trebuchet MS" charset="0"/>
              </a:rPr>
              <a:t> had not fulfilled the obligation to report that processing to the Office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.</a:t>
            </a:r>
          </a:p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 Mr </a:t>
            </a:r>
            <a:r>
              <a:rPr lang="en-AU" sz="2800" dirty="0" err="1">
                <a:solidFill>
                  <a:srgbClr val="000000"/>
                </a:solidFill>
                <a:latin typeface="Trebuchet MS" charset="0"/>
              </a:rPr>
              <a:t>Ryneš</a:t>
            </a:r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 brought an action challenging that decision, </a:t>
            </a:r>
          </a:p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which the Prague City Court dismissed by judgment of 25 April 2012. </a:t>
            </a:r>
          </a:p>
        </p:txBody>
      </p:sp>
    </p:spTree>
    <p:extLst>
      <p:ext uri="{BB962C8B-B14F-4D97-AF65-F5344CB8AC3E}">
        <p14:creationId xmlns:p14="http://schemas.microsoft.com/office/powerpoint/2010/main" val="178474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AU" sz="2800" dirty="0">
              <a:solidFill>
                <a:srgbClr val="0000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65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4860032" cy="1148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1916832"/>
            <a:ext cx="9144000" cy="468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It should be noted that, according to settled case-law,</a:t>
            </a:r>
          </a:p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the protection of the fundamental right to private life guaranteed </a:t>
            </a:r>
          </a:p>
          <a:p>
            <a:r>
              <a:rPr lang="en-AU" sz="2800" dirty="0">
                <a:solidFill>
                  <a:srgbClr val="000000"/>
                </a:solidFill>
                <a:latin typeface="Trebuchet MS" charset="0"/>
              </a:rPr>
              <a:t>under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Article 7 of the Charter of Fundamental Rights of the European </a:t>
            </a:r>
            <a:r>
              <a:rPr lang="en-AU" sz="2800" u="sng" dirty="0" smtClean="0">
                <a:solidFill>
                  <a:srgbClr val="000000"/>
                </a:solidFill>
                <a:latin typeface="Trebuchet MS" charset="0"/>
              </a:rPr>
              <a:t>Union</a:t>
            </a:r>
          </a:p>
          <a:p>
            <a:endParaRPr lang="en-AU" sz="2800" u="sng" dirty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requires that limitations in relation to </a:t>
            </a:r>
            <a:endParaRPr lang="en-AU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800" u="sng" dirty="0" smtClean="0">
                <a:solidFill>
                  <a:srgbClr val="000000"/>
                </a:solidFill>
                <a:latin typeface="Trebuchet MS" charset="0"/>
              </a:rPr>
              <a:t>the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protection of personal data </a:t>
            </a:r>
            <a:endParaRPr lang="en-AU" sz="2800" u="sng" dirty="0" smtClean="0">
              <a:solidFill>
                <a:srgbClr val="000000"/>
              </a:solidFill>
              <a:latin typeface="Trebuchet MS" charset="0"/>
            </a:endParaRPr>
          </a:p>
          <a:p>
            <a:r>
              <a:rPr lang="en-AU" sz="2800" u="sng" dirty="0" smtClean="0">
                <a:solidFill>
                  <a:srgbClr val="000000"/>
                </a:solidFill>
                <a:latin typeface="Trebuchet MS" charset="0"/>
              </a:rPr>
              <a:t>must </a:t>
            </a:r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apply only </a:t>
            </a:r>
          </a:p>
          <a:p>
            <a:r>
              <a:rPr lang="en-AU" sz="2800" u="sng" dirty="0">
                <a:solidFill>
                  <a:srgbClr val="000000"/>
                </a:solidFill>
                <a:latin typeface="Trebuchet MS" charset="0"/>
              </a:rPr>
              <a:t>in so far as is strictly necessary</a:t>
            </a:r>
          </a:p>
        </p:txBody>
      </p:sp>
    </p:spTree>
    <p:extLst>
      <p:ext uri="{BB962C8B-B14F-4D97-AF65-F5344CB8AC3E}">
        <p14:creationId xmlns:p14="http://schemas.microsoft.com/office/powerpoint/2010/main" val="148396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16805</TotalTime>
  <Words>1716</Words>
  <Application>Microsoft Macintosh PowerPoint</Application>
  <PresentationFormat>Pokaz na ekranie (4:3)</PresentationFormat>
  <Paragraphs>208</Paragraphs>
  <Slides>45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45</vt:i4>
      </vt:variant>
    </vt:vector>
  </HeadingPairs>
  <TitlesOfParts>
    <vt:vector size="4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ŁP</dc:creator>
  <cp:keywords/>
  <dc:description/>
  <cp:lastModifiedBy>Lukasz Prus</cp:lastModifiedBy>
  <cp:revision>168</cp:revision>
  <cp:lastPrinted>2017-09-23T06:32:05Z</cp:lastPrinted>
  <dcterms:created xsi:type="dcterms:W3CDTF">2017-05-18T13:27:53Z</dcterms:created>
  <dcterms:modified xsi:type="dcterms:W3CDTF">2019-03-13T20:17:05Z</dcterms:modified>
  <cp:category/>
</cp:coreProperties>
</file>