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64" r:id="rId17"/>
    <p:sldId id="265" r:id="rId18"/>
    <p:sldId id="275" r:id="rId19"/>
    <p:sldId id="266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2" r:id="rId29"/>
    <p:sldId id="285" r:id="rId30"/>
    <p:sldId id="286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7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48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18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340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740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118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92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718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385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2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040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078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30E4-047F-4355-98F7-B136D9D3DD11}" type="datetimeFigureOut">
              <a:rPr lang="pl-PL" smtClean="0"/>
              <a:t>2016-11-03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6B34D-DB23-4E63-94BE-190F8A0031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162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mtClean="0"/>
              <a:t>BEZPODSTAWNE WZBOGACENIE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 Agnieszka Kwiecień-Madej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2010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Podstawy żądania zwrotu nienależnego świadczenia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Brak zobowiązania</a:t>
            </a:r>
          </a:p>
          <a:p>
            <a:r>
              <a:rPr lang="pl-PL" dirty="0" smtClean="0"/>
              <a:t>Odpadnięcie podstawy prawnej świadczenia</a:t>
            </a:r>
          </a:p>
          <a:p>
            <a:r>
              <a:rPr lang="pl-PL" dirty="0" smtClean="0"/>
              <a:t>Nieosiągnięcie podstawy pranej świadczenia</a:t>
            </a:r>
          </a:p>
          <a:p>
            <a:r>
              <a:rPr lang="pl-PL" dirty="0" smtClean="0"/>
              <a:t>Nieważność czynności prawnej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Katalog zamknięty podstaw!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9835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Brak zobowiązania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Świadczący w chwili spełnienia świadczenia nie był względem odbiorcy w ogóle zobowiązany albo świadczył ponad swoje zobowiązanie. Był przy tym w błędzie, że spełnione świadczenie się należy.</a:t>
            </a:r>
          </a:p>
          <a:p>
            <a:pPr lvl="1"/>
            <a:r>
              <a:rPr lang="pl-PL" dirty="0" smtClean="0"/>
              <a:t>Pomyłkowa wpłata na rachunek bankowy osoby niebędącej wierzycielem.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268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Odpadnięcie podstawy prawnej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chwili spełnienia świadczenia była podstawa prawna, ale później odpadła.</a:t>
            </a:r>
          </a:p>
          <a:p>
            <a:pPr lvl="1"/>
            <a:r>
              <a:rPr lang="pl-PL" dirty="0" smtClean="0"/>
              <a:t>Uchylenie się od skutków prawnych wadliwego oświadczenia woli, odwołanie darowizny. </a:t>
            </a:r>
          </a:p>
        </p:txBody>
      </p:sp>
    </p:spTree>
    <p:extLst>
      <p:ext uri="{BB962C8B-B14F-4D97-AF65-F5344CB8AC3E}">
        <p14:creationId xmlns:p14="http://schemas.microsoft.com/office/powerpoint/2010/main" val="548412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Nieosiągnięcie celu świadczenia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Zubożony świadczy w przekonaniu, że później przy współudziale odbiorcy świadczenia zostanie osiągnięty zamierzony cel, który tworzy podstawę prawną świadczenia, co jednak nie nastąpiło.</a:t>
            </a:r>
          </a:p>
          <a:p>
            <a:pPr lvl="1"/>
            <a:r>
              <a:rPr lang="pl-PL" dirty="0" smtClean="0"/>
              <a:t>Świadczenie na poczet przyszłego zobowiązania umownego, które jednak nie powstało ponieważ umowa nie została zawarta.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7093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Nieważność czynności prawnej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Zubożony świadczył na podstawie nieważnej czynności prawnej </a:t>
            </a:r>
          </a:p>
          <a:p>
            <a:pPr lvl="1"/>
            <a:r>
              <a:rPr lang="pl-PL" dirty="0" smtClean="0"/>
              <a:t>58 KC sprzeczność z ustawą lub zasadami współżycia społecznego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1242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Roszczenie o wydanie wzbogacenia – zasady ogólne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Zubożony może żądać zwrotu tego korzyści majątkowej jaką wzbogacony uzyskał kosztem zubożonego</a:t>
            </a:r>
          </a:p>
          <a:p>
            <a:r>
              <a:rPr lang="pl-PL" dirty="0" smtClean="0"/>
              <a:t>Zawsze mniejsza wartość: nie może żądać więcej niż wynosi jego uszczerbek albo korzyść uzyskana przez wzbogaconego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8224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Zwrot bezpodstawnego wzbogacenia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Zwrot korzyści w naturze,</a:t>
            </a:r>
          </a:p>
          <a:p>
            <a:r>
              <a:rPr lang="pl-PL" dirty="0" smtClean="0"/>
              <a:t>Zapłata wartości wzbogacenia (gdy zwrot w naturze nie jest możliwy), </a:t>
            </a:r>
          </a:p>
          <a:p>
            <a:pPr lvl="1"/>
            <a:r>
              <a:rPr lang="pl-PL" dirty="0" smtClean="0"/>
              <a:t>Wartość rynkowa, </a:t>
            </a:r>
          </a:p>
          <a:p>
            <a:pPr lvl="1"/>
            <a:r>
              <a:rPr lang="pl-PL" dirty="0" smtClean="0"/>
              <a:t>Wedle cen z chwili orzekania (gdy przedmiot znajduje się w majątku wzbogaconego)</a:t>
            </a:r>
          </a:p>
          <a:p>
            <a:pPr lvl="1"/>
            <a:r>
              <a:rPr lang="pl-PL" dirty="0" smtClean="0"/>
              <a:t>Wedle cen z chwili, w której nastąpiło zużycie lub pozbycie się korzyści, </a:t>
            </a:r>
          </a:p>
          <a:p>
            <a:pPr lvl="1"/>
            <a:r>
              <a:rPr lang="pl-PL" dirty="0" smtClean="0"/>
              <a:t>Według stanu i cen z chwili jego uzyskania (gdy świadczenie nienależne nie mogło wejść do majątku wzbogaconego ze względu na swój charakter np. usługa)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6447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 zwrotu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Brak szczególnych przepisów w zakresie bezpodstawnego wzbogacenia, </a:t>
            </a:r>
          </a:p>
          <a:p>
            <a:r>
              <a:rPr lang="pl-PL" dirty="0" smtClean="0"/>
              <a:t>455 KC – niezwłocznie po wezwaniu </a:t>
            </a:r>
          </a:p>
          <a:p>
            <a:r>
              <a:rPr lang="pl-PL" dirty="0" smtClean="0"/>
              <a:t>Uznanie wymagalności roszczenia od chwili uzyskania korzyści przez wzbogaconego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0866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Wygaśnięcie obowiązku zwrotu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Jeśli wzbogacony zużył korzyść lub utracił w taki sposób, że nie jest już wzbogacony,</a:t>
            </a:r>
          </a:p>
          <a:p>
            <a:r>
              <a:rPr lang="pl-PL" dirty="0" smtClean="0"/>
              <a:t>Obejmuje wyłącznie </a:t>
            </a:r>
            <a:r>
              <a:rPr lang="pl-PL" b="1" dirty="0" smtClean="0"/>
              <a:t>aktualne wzbogacenie,</a:t>
            </a:r>
          </a:p>
          <a:p>
            <a:r>
              <a:rPr lang="pl-PL" dirty="0" smtClean="0"/>
              <a:t>Dotyczy to zużycia w sposób bezproduktywny, z którego nie uzyskał innej korzyści, ekwiwalentu,</a:t>
            </a:r>
          </a:p>
          <a:p>
            <a:pPr marL="0" indent="0">
              <a:buNone/>
            </a:pPr>
            <a:r>
              <a:rPr lang="pl-PL" dirty="0" smtClean="0"/>
              <a:t>WYJĄTEK: obowiązek zwrotu korzyści w całości, gdy wyzbywając się jej lub zużywając „powinien liczyć się z obowiązkiem zwrotu”.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960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Zła wiara wzbogaconego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Ocenia się ją w chwili, gdy ten wyzbywa się korzyści, którą powinien zwrócić, a nie w chwili wzbogacenia,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262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Pojęcie ART. 405 KC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just"/>
            <a:r>
              <a:rPr lang="pl-PL" dirty="0" smtClean="0"/>
              <a:t>Kto bez podstawy prawnej uzyskał korzyść majątkową kosztem innej osoby, obowiązany jest do wydania korzyści w naturze, a gdyby to nie było możliwe, do zwrotu tej wartości.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7826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Podmioty zobowiązane do zwrotu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Bezpodstawnie wzbogacony,</a:t>
            </a:r>
          </a:p>
          <a:p>
            <a:r>
              <a:rPr lang="pl-PL" dirty="0" smtClean="0"/>
              <a:t>Następcy prawni pod tytułem ogólnym (w szczególności spadkobiercy)</a:t>
            </a:r>
          </a:p>
          <a:p>
            <a:r>
              <a:rPr lang="pl-PL" dirty="0" smtClean="0"/>
              <a:t>Osoba trzecia – gdy bezpodstawnie wzbogacony bezpłatnie rozporządził korzyścią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8216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Przedawnienie roszczeń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Według zasad ogólnych </a:t>
            </a:r>
          </a:p>
          <a:p>
            <a:r>
              <a:rPr lang="pl-PL" dirty="0" smtClean="0"/>
              <a:t>Terminy: 10 lat, 3 lata</a:t>
            </a:r>
          </a:p>
          <a:p>
            <a:r>
              <a:rPr lang="pl-PL" dirty="0" smtClean="0"/>
              <a:t>Liczone od spełnienia się przesłanek roszczenia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0954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Wzbogacenie niepodlegające zwrotowi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Wyjątki – 411 KC</a:t>
            </a:r>
          </a:p>
          <a:p>
            <a:r>
              <a:rPr lang="pl-PL" dirty="0" smtClean="0"/>
              <a:t>Przesłanki:</a:t>
            </a:r>
          </a:p>
          <a:p>
            <a:pPr lvl="1"/>
            <a:r>
              <a:rPr lang="pl-PL" dirty="0" smtClean="0"/>
              <a:t>Świadomość braku zobowiązania z wyjątkiem świadczeń:</a:t>
            </a:r>
          </a:p>
          <a:p>
            <a:pPr lvl="2"/>
            <a:r>
              <a:rPr lang="pl-PL" dirty="0" smtClean="0"/>
              <a:t>Z obowiązkiem zwrotu,</a:t>
            </a:r>
          </a:p>
          <a:p>
            <a:pPr lvl="2"/>
            <a:r>
              <a:rPr lang="pl-PL" dirty="0" smtClean="0"/>
              <a:t>W celu uniknięcia przymusu,</a:t>
            </a:r>
          </a:p>
          <a:p>
            <a:pPr lvl="2"/>
            <a:r>
              <a:rPr lang="pl-PL" dirty="0" smtClean="0"/>
              <a:t>W wykonaniu nieważnej czynności prawnej,</a:t>
            </a:r>
          </a:p>
          <a:p>
            <a:pPr lvl="1"/>
            <a:r>
              <a:rPr lang="pl-PL" dirty="0" smtClean="0"/>
              <a:t>Zgodność z zasadami współżycia społecznego,</a:t>
            </a:r>
          </a:p>
          <a:p>
            <a:pPr lvl="1"/>
            <a:r>
              <a:rPr lang="pl-PL" dirty="0" smtClean="0"/>
              <a:t>Zadośćuczynienie przedawnionemu roszczeniu oraz roszczeniu z gier i zakładów,</a:t>
            </a:r>
          </a:p>
          <a:p>
            <a:pPr lvl="1"/>
            <a:r>
              <a:rPr lang="pl-PL" dirty="0" smtClean="0"/>
              <a:t>Spełnienie niewymagalnego świadczenia,</a:t>
            </a:r>
          </a:p>
        </p:txBody>
      </p:sp>
    </p:spTree>
    <p:extLst>
      <p:ext uri="{BB962C8B-B14F-4D97-AF65-F5344CB8AC3E}">
        <p14:creationId xmlns:p14="http://schemas.microsoft.com/office/powerpoint/2010/main" val="538418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Przepadek świadczenia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Gdy niesłusznym jest odzyskanie świadczenia przez zubożonego, przypada ono Skarbowi Państwa, </a:t>
            </a:r>
          </a:p>
          <a:p>
            <a:r>
              <a:rPr lang="pl-PL" dirty="0" smtClean="0"/>
              <a:t>Dotyczy spełnienia świadczenia w zamian za dokonanie czynu:</a:t>
            </a:r>
          </a:p>
          <a:p>
            <a:pPr lvl="1"/>
            <a:r>
              <a:rPr lang="pl-PL" dirty="0" smtClean="0"/>
              <a:t>Zabronionego przez prawo LUB</a:t>
            </a:r>
          </a:p>
          <a:p>
            <a:pPr lvl="1"/>
            <a:r>
              <a:rPr lang="pl-PL" dirty="0" smtClean="0"/>
              <a:t>W celu niegodziwym,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0325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Czyn zabroniony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Brak dokładnej definicji</a:t>
            </a:r>
          </a:p>
          <a:p>
            <a:r>
              <a:rPr lang="pl-PL" dirty="0" smtClean="0"/>
              <a:t>Czyn zagrożony sankcjami karnymi</a:t>
            </a:r>
          </a:p>
          <a:p>
            <a:r>
              <a:rPr lang="pl-PL" dirty="0" smtClean="0"/>
              <a:t>Wymóg </a:t>
            </a:r>
            <a:r>
              <a:rPr lang="pl-PL" b="1" dirty="0" smtClean="0"/>
              <a:t>świadomego </a:t>
            </a:r>
            <a:r>
              <a:rPr lang="pl-PL" dirty="0" smtClean="0"/>
              <a:t>spełnienia świadczenia,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5331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niegodziwy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Nie musi być zabroniony,</a:t>
            </a:r>
          </a:p>
          <a:p>
            <a:r>
              <a:rPr lang="pl-PL" dirty="0" smtClean="0"/>
              <a:t>Stan rzeczy, który rażąco narusza akceptowane normy moralne lub porządek społeczny,</a:t>
            </a:r>
          </a:p>
          <a:p>
            <a:r>
              <a:rPr lang="pl-PL" dirty="0" smtClean="0"/>
              <a:t>Realizacja tego czynu jest zamierzona przez świadczącego i co najmniej wiadoma drugiej stronie.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2648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Skutki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Konstytutywne orzeczenie sądu orzekające przepadek na rzecz Skarbu Państwa przedmiotu spełnionego świadczenia. </a:t>
            </a:r>
          </a:p>
          <a:p>
            <a:r>
              <a:rPr lang="pl-PL" dirty="0" smtClean="0"/>
              <a:t>Jest to uprawnienie sądu a nie obowiązek – 412 KC – „może orzec” </a:t>
            </a:r>
          </a:p>
          <a:p>
            <a:r>
              <a:rPr lang="pl-PL" dirty="0" smtClean="0"/>
              <a:t>Przejaw represyjnej funkcji prawa cywilnego</a:t>
            </a:r>
          </a:p>
          <a:p>
            <a:r>
              <a:rPr lang="pl-PL" dirty="0" smtClean="0"/>
              <a:t>Roszczenie Skarbu Państwa o wydanie przedmiotu świadczenia ulega przedawnieniu po upływie 10 lat.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927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Kazus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Tadeusz kupił od znajomego Janusza działkę nad jeziorem, gdzie zamierzał spędzać wszystkie weekendy. Zawarł w tym celu z Januszem umowę sprzedaży na piśmie i zapłacił tytułem ceny kwotę 30.000,00 zł. Opowiadając o swoim zakupie przy rodzinnej kolacji dowiedział się od kuzyna Karola (który jest studentem prawa), że taka umowa jest nieważna. Omów sytuację.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2897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Janusz zadowolony z transakcji pobiegł od razu do biura podróży i kupił dla siebie i żony Grażyny wycieczkę </a:t>
            </a:r>
            <a:r>
              <a:rPr lang="pl-PL" dirty="0" err="1" smtClean="0"/>
              <a:t>last</a:t>
            </a:r>
            <a:r>
              <a:rPr lang="pl-PL" dirty="0" smtClean="0"/>
              <a:t> </a:t>
            </a:r>
            <a:r>
              <a:rPr lang="pl-PL" dirty="0" err="1" smtClean="0"/>
              <a:t>minute</a:t>
            </a:r>
            <a:r>
              <a:rPr lang="pl-PL" dirty="0" smtClean="0"/>
              <a:t> na Malediwy, wydając otrzymaną od Tadeusza kwotę.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Jak to wpływa na sytuację Tadeusza?</a:t>
            </a:r>
          </a:p>
        </p:txBody>
      </p:sp>
    </p:spTree>
    <p:extLst>
      <p:ext uri="{BB962C8B-B14F-4D97-AF65-F5344CB8AC3E}">
        <p14:creationId xmlns:p14="http://schemas.microsoft.com/office/powerpoint/2010/main" val="1828002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Czy gdyby Janusz zamiast wyjazdu na wakacje otrzymane od Tadeusza pieniądze zainwestował w zakup nowego auta – sytuacja Tadeusza zmieniłaby się?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45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Przesłanki: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pl-PL" dirty="0" smtClean="0"/>
              <a:t>Doszło do </a:t>
            </a:r>
            <a:r>
              <a:rPr lang="pl-PL" b="1" dirty="0" smtClean="0"/>
              <a:t>wzbogacenia</a:t>
            </a:r>
            <a:r>
              <a:rPr lang="pl-PL" dirty="0" smtClean="0"/>
              <a:t> majątku jednej osoby, uzyskanego </a:t>
            </a:r>
            <a:r>
              <a:rPr lang="pl-PL" b="1" dirty="0" smtClean="0"/>
              <a:t>kosztem</a:t>
            </a:r>
            <a:r>
              <a:rPr lang="pl-PL" dirty="0" smtClean="0"/>
              <a:t> majątku innej osoby,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Wzbogacenie</a:t>
            </a:r>
            <a:r>
              <a:rPr lang="pl-PL" dirty="0" smtClean="0"/>
              <a:t> i </a:t>
            </a:r>
            <a:r>
              <a:rPr lang="pl-PL" b="1" dirty="0" smtClean="0"/>
              <a:t>zubożenie</a:t>
            </a:r>
            <a:r>
              <a:rPr lang="pl-PL" dirty="0" smtClean="0"/>
              <a:t> pozostawały ze sobą w związku w tym rozumieniu, iż wzbogacenie jest wynikiem zubożenia, a zatem miały wspólne źródło oraz</a:t>
            </a:r>
          </a:p>
          <a:p>
            <a:pPr marL="514350" indent="-514350">
              <a:buAutoNum type="arabicPeriod"/>
            </a:pPr>
            <a:r>
              <a:rPr lang="pl-PL" dirty="0" smtClean="0"/>
              <a:t>Aby wzbogacenie nastąpiło </a:t>
            </a:r>
            <a:r>
              <a:rPr lang="pl-PL" b="1" dirty="0" smtClean="0"/>
              <a:t>bez podstawy prawnej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0235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Kazus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Tomasz był dealerem narkotykowym. Został ujęty przez policję i w postępowaniu karnym ustalono, że z tytułu ceny za sprzedane narkotyki z okres 10 miesięcy uzyskał kwotę 50.000,00 zł. Skarb Państwa domaga się zapłaty tych pieniędzy, jednak Tomasz już ich nie ma, bo zainwestował w nowe partie narkotyków, które zostały zarekwirowane przez policję. Czy Skarbowi Państwa przysługuje w stosunku do Tomasza roszczenie o zapłatę?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170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Należy pamiętać, że dla zwrotu bezpodstawnego wzbogacenia nie jest wymagane, aby nastąpiło przesunięcie z majątku zubożonego do majątku wzbogaconego. </a:t>
            </a:r>
          </a:p>
          <a:p>
            <a:r>
              <a:rPr lang="pl-PL" dirty="0" smtClean="0"/>
              <a:t>Zubożenie może polegać również na tym, że majątek nie uległ powiększeniu, a wzbogacenie, że doszło do zaoszczędzenia na koniecznych wydatkach.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776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Funkcje roszczenia o zwrot bezpodstawnego wzbogacenia: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Zapewnienie ochrony przed niezgodnymi z prawem przesunięciami majątkowymi, </a:t>
            </a:r>
          </a:p>
          <a:p>
            <a:pPr marL="514350" indent="-514350">
              <a:buAutoNum type="arabicPeriod"/>
            </a:pPr>
            <a:r>
              <a:rPr lang="pl-PL" dirty="0" smtClean="0"/>
              <a:t>Umożliwienie przywrócenia zachwianej równowagi  majątkowej między stronami tego stosunku prawnego,</a:t>
            </a:r>
          </a:p>
          <a:p>
            <a:pPr marL="514350" indent="-514350">
              <a:buAutoNum type="arabicPeriod"/>
            </a:pPr>
            <a:r>
              <a:rPr lang="pl-PL" dirty="0" smtClean="0"/>
              <a:t>Represja w stosunku do świadczeń niegodziwych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950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Funkcja kompensacyjna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Bezpodstawne wzbogacenie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Zwrot wartości uzyskanej bez podstawy prawnej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b="1" dirty="0" smtClean="0"/>
              <a:t>Nienależyte świadczenie</a:t>
            </a:r>
          </a:p>
          <a:p>
            <a:r>
              <a:rPr lang="pl-PL" dirty="0" smtClean="0"/>
              <a:t>Przywrócenie sytuacji istniejącej przed spełnieniem świadczenia wzbogaconemu. 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 smtClean="0"/>
              <a:t>Ex </a:t>
            </a:r>
            <a:r>
              <a:rPr lang="pl-PL" dirty="0" err="1" smtClean="0"/>
              <a:t>delicto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 smtClean="0"/>
              <a:t>Określenie kto ma ponieść konsekwencje uszczerbku majątkowego na dobrach  poszkodowanego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7481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Funkcja represyjna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Art. 412 możliwość orzeczenia przepadku na rzecz Skarbu Państwa świadczenia niegodziwego. </a:t>
            </a:r>
          </a:p>
          <a:p>
            <a:r>
              <a:rPr lang="pl-PL" dirty="0" smtClean="0"/>
              <a:t>Świadczenie nienależne w wyniku zakazanej lub nierzetelnej gry lub zakładu.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953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Sposoby powstania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pl-PL" dirty="0" smtClean="0"/>
              <a:t>Działanie zubożonego</a:t>
            </a:r>
          </a:p>
          <a:p>
            <a:pPr marL="857250" lvl="1" indent="-457200"/>
            <a:r>
              <a:rPr lang="pl-PL" dirty="0" smtClean="0"/>
              <a:t>Budowa na cudzym gruncie z własnych materiałów</a:t>
            </a:r>
          </a:p>
          <a:p>
            <a:pPr marL="514350" indent="-514350">
              <a:buAutoNum type="arabicPeriod"/>
            </a:pPr>
            <a:r>
              <a:rPr lang="pl-PL" dirty="0" smtClean="0"/>
              <a:t>Działanie wzbogaconego</a:t>
            </a:r>
          </a:p>
          <a:p>
            <a:pPr marL="914400" lvl="1" indent="-514350"/>
            <a:r>
              <a:rPr lang="pl-PL" dirty="0" smtClean="0"/>
              <a:t>Budowa na własnym gruncie z cudzych materiałów</a:t>
            </a:r>
          </a:p>
          <a:p>
            <a:pPr marL="514350" indent="-514350">
              <a:buAutoNum type="arabicPeriod"/>
            </a:pPr>
            <a:r>
              <a:rPr lang="pl-PL" dirty="0" smtClean="0"/>
              <a:t>Działanie osoby trzeciej </a:t>
            </a:r>
          </a:p>
          <a:p>
            <a:pPr marL="914400" lvl="1" indent="-514350"/>
            <a:r>
              <a:rPr lang="pl-PL" dirty="0" smtClean="0"/>
              <a:t>Zapłata cudzego długu</a:t>
            </a:r>
          </a:p>
          <a:p>
            <a:pPr marL="514350" indent="-514350">
              <a:buAutoNum type="arabicPeriod"/>
            </a:pPr>
            <a:r>
              <a:rPr lang="pl-PL" dirty="0" smtClean="0"/>
              <a:t>Zdarzenia niebędące działaniem ludzkim</a:t>
            </a:r>
          </a:p>
          <a:p>
            <a:pPr marL="914400" lvl="1" indent="-514350"/>
            <a:r>
              <a:rPr lang="pl-PL" dirty="0" smtClean="0"/>
              <a:t>Osunięcie się ziemi na skutek nurtu rzeki przesuwające granice sąsiednich działek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9414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Nienależne świadczenie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Szczególny przypadek bezpodstawnego wzbogacenia, </a:t>
            </a:r>
          </a:p>
          <a:p>
            <a:r>
              <a:rPr lang="pl-PL" dirty="0" smtClean="0"/>
              <a:t>Wzbogacony uzyskuje korzyść na skutek działania zubożonego podjętego w celu zaspokojenia wierzyciela, </a:t>
            </a:r>
          </a:p>
          <a:p>
            <a:r>
              <a:rPr lang="pl-PL" dirty="0" smtClean="0"/>
              <a:t>Świadczenie stanowi element stosunku zobowiązaniowego,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264290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1087</Words>
  <Application>Microsoft Office PowerPoint</Application>
  <PresentationFormat>Pokaz na ekranie (4:3)</PresentationFormat>
  <Paragraphs>123</Paragraphs>
  <Slides>30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Motyw pakietu Office</vt:lpstr>
      <vt:lpstr>BEZPODSTAWNE WZBOGACENIE</vt:lpstr>
      <vt:lpstr>Pojęcie ART. 405 KC</vt:lpstr>
      <vt:lpstr>Przesłanki:</vt:lpstr>
      <vt:lpstr>Prezentacja programu PowerPoint</vt:lpstr>
      <vt:lpstr>Funkcje roszczenia o zwrot bezpodstawnego wzbogacenia:</vt:lpstr>
      <vt:lpstr>Funkcja kompensacyjna</vt:lpstr>
      <vt:lpstr>Funkcja represyjna</vt:lpstr>
      <vt:lpstr>Sposoby powstania</vt:lpstr>
      <vt:lpstr>Nienależne świadczenie</vt:lpstr>
      <vt:lpstr>Podstawy żądania zwrotu nienależnego świadczenia</vt:lpstr>
      <vt:lpstr>Brak zobowiązania</vt:lpstr>
      <vt:lpstr>Odpadnięcie podstawy prawnej</vt:lpstr>
      <vt:lpstr>Nieosiągnięcie celu świadczenia</vt:lpstr>
      <vt:lpstr>Nieważność czynności prawnej </vt:lpstr>
      <vt:lpstr>Roszczenie o wydanie wzbogacenia – zasady ogólne</vt:lpstr>
      <vt:lpstr>Zwrot bezpodstawnego wzbogacenia</vt:lpstr>
      <vt:lpstr>Termin zwrotu</vt:lpstr>
      <vt:lpstr>Wygaśnięcie obowiązku zwrotu</vt:lpstr>
      <vt:lpstr>Zła wiara wzbogaconego</vt:lpstr>
      <vt:lpstr>Podmioty zobowiązane do zwrotu</vt:lpstr>
      <vt:lpstr>Przedawnienie roszczeń </vt:lpstr>
      <vt:lpstr>Wzbogacenie niepodlegające zwrotowi </vt:lpstr>
      <vt:lpstr>Przepadek świadczenia</vt:lpstr>
      <vt:lpstr>Czyn zabroniony </vt:lpstr>
      <vt:lpstr>Cel niegodziwy</vt:lpstr>
      <vt:lpstr>Skutki</vt:lpstr>
      <vt:lpstr>Kazus</vt:lpstr>
      <vt:lpstr>Prezentacja programu PowerPoint</vt:lpstr>
      <vt:lpstr>Prezentacja programu PowerPoint</vt:lpstr>
      <vt:lpstr>Kazus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BEZPODSTAWNE WZBGACENIE</dc:title>
  <dc:creator>Laptop</dc:creator>
  <cp:lastModifiedBy>Laptop</cp:lastModifiedBy>
  <cp:revision>15</cp:revision>
  <dcterms:created xsi:type="dcterms:W3CDTF">2016-11-03T15:59:00Z</dcterms:created>
  <dcterms:modified xsi:type="dcterms:W3CDTF">2016-11-03T19:55:49Z</dcterms:modified>
</cp:coreProperties>
</file>