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1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70" r:id="rId11"/>
    <p:sldId id="265" r:id="rId12"/>
    <p:sldId id="266" r:id="rId13"/>
    <p:sldId id="267" r:id="rId14"/>
    <p:sldId id="268" r:id="rId15"/>
    <p:sldId id="269" r:id="rId16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ytuł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22" name="Podtytuł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pl-PL" smtClean="0"/>
              <a:t>Kliknij, aby edytować styl wzorca podtytułu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8643BC6-E217-4739-80F7-4547597F4C20}" type="datetimeFigureOut">
              <a:rPr lang="pl-PL" smtClean="0"/>
              <a:pPr/>
              <a:t>2016-03-28</a:t>
            </a:fld>
            <a:endParaRPr lang="pl-PL"/>
          </a:p>
        </p:txBody>
      </p:sp>
      <p:sp>
        <p:nvSpPr>
          <p:cNvPr id="20" name="Symbol zastępczy stopki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10" name="Symbol zastępczy numeru slajdu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A49D465-8811-4B6F-A57D-E335AC0D4748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8" name="Elipsa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Elipsa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8643BC6-E217-4739-80F7-4547597F4C20}" type="datetimeFigureOut">
              <a:rPr lang="pl-PL" smtClean="0"/>
              <a:pPr/>
              <a:t>2016-03-28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A49D465-8811-4B6F-A57D-E335AC0D4748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8643BC6-E217-4739-80F7-4547597F4C20}" type="datetimeFigureOut">
              <a:rPr lang="pl-PL" smtClean="0"/>
              <a:pPr/>
              <a:t>2016-03-28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A49D465-8811-4B6F-A57D-E335AC0D4748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8643BC6-E217-4739-80F7-4547597F4C20}" type="datetimeFigureOut">
              <a:rPr lang="pl-PL" smtClean="0"/>
              <a:pPr/>
              <a:t>2016-03-28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A49D465-8811-4B6F-A57D-E335AC0D4748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rostokąt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8643BC6-E217-4739-80F7-4547597F4C20}" type="datetimeFigureOut">
              <a:rPr lang="pl-PL" smtClean="0"/>
              <a:pPr/>
              <a:t>2016-03-28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A49D465-8811-4B6F-A57D-E335AC0D4748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10" name="Prostokąt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Elipsa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Elipsa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8643BC6-E217-4739-80F7-4547597F4C20}" type="datetimeFigureOut">
              <a:rPr lang="pl-PL" smtClean="0"/>
              <a:pPr/>
              <a:t>2016-03-28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A49D465-8811-4B6F-A57D-E335AC0D4748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8643BC6-E217-4739-80F7-4547597F4C20}" type="datetimeFigureOut">
              <a:rPr lang="pl-PL" smtClean="0"/>
              <a:pPr/>
              <a:t>2016-03-28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A49D465-8811-4B6F-A57D-E335AC0D4748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8643BC6-E217-4739-80F7-4547597F4C20}" type="datetimeFigureOut">
              <a:rPr lang="pl-PL" smtClean="0"/>
              <a:pPr/>
              <a:t>2016-03-28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A49D465-8811-4B6F-A57D-E335AC0D4748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rostokąt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8643BC6-E217-4739-80F7-4547597F4C20}" type="datetimeFigureOut">
              <a:rPr lang="pl-PL" smtClean="0"/>
              <a:pPr/>
              <a:t>2016-03-28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A49D465-8811-4B6F-A57D-E335AC0D4748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6" name="Prostokąt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8643BC6-E217-4739-80F7-4547597F4C20}" type="datetimeFigureOut">
              <a:rPr lang="pl-PL" smtClean="0"/>
              <a:pPr/>
              <a:t>2016-03-28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A49D465-8811-4B6F-A57D-E335AC0D4748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8643BC6-E217-4739-80F7-4547597F4C20}" type="datetimeFigureOut">
              <a:rPr lang="pl-PL" smtClean="0"/>
              <a:pPr/>
              <a:t>2016-03-28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A49D465-8811-4B6F-A57D-E335AC0D4748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8" name="Prostokąt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pl-PL" smtClean="0"/>
              <a:t>Kliknij ikonę, aby dodać obraz</a:t>
            </a:r>
            <a:endParaRPr kumimoji="0" lang="en-US" dirty="0"/>
          </a:p>
        </p:txBody>
      </p:sp>
      <p:sp>
        <p:nvSpPr>
          <p:cNvPr id="9" name="Schemat blokowy: proce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Schemat blokowy: proce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Wycinek koła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Elipsa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Pierścień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Prostokąt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Symbol zastępczy tytułu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9" name="Symbol zastępczy tekstu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  <a:p>
            <a:pPr lvl="1" eaLnBrk="1" latinLnBrk="0" hangingPunct="1"/>
            <a:r>
              <a:rPr kumimoji="0" lang="pl-PL" smtClean="0"/>
              <a:t>Drugi poziom</a:t>
            </a:r>
          </a:p>
          <a:p>
            <a:pPr lvl="2" eaLnBrk="1" latinLnBrk="0" hangingPunct="1"/>
            <a:r>
              <a:rPr kumimoji="0" lang="pl-PL" smtClean="0"/>
              <a:t>Trzeci poziom</a:t>
            </a:r>
          </a:p>
          <a:p>
            <a:pPr lvl="3" eaLnBrk="1" latinLnBrk="0" hangingPunct="1"/>
            <a:r>
              <a:rPr kumimoji="0" lang="pl-PL" smtClean="0"/>
              <a:t>Czwarty poziom</a:t>
            </a:r>
          </a:p>
          <a:p>
            <a:pPr lvl="4" eaLnBrk="1" latinLnBrk="0" hangingPunct="1"/>
            <a:r>
              <a:rPr kumimoji="0" lang="pl-PL" smtClean="0"/>
              <a:t>Piąty poziom</a:t>
            </a:r>
            <a:endParaRPr kumimoji="0" lang="en-US"/>
          </a:p>
        </p:txBody>
      </p:sp>
      <p:sp>
        <p:nvSpPr>
          <p:cNvPr id="24" name="Symbol zastępczy daty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08643BC6-E217-4739-80F7-4547597F4C20}" type="datetimeFigureOut">
              <a:rPr lang="pl-PL" smtClean="0"/>
              <a:pPr/>
              <a:t>2016-03-28</a:t>
            </a:fld>
            <a:endParaRPr lang="pl-PL"/>
          </a:p>
        </p:txBody>
      </p:sp>
      <p:sp>
        <p:nvSpPr>
          <p:cNvPr id="10" name="Symbol zastępczy stopki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pl-PL"/>
          </a:p>
        </p:txBody>
      </p:sp>
      <p:sp>
        <p:nvSpPr>
          <p:cNvPr id="22" name="Symbol zastępczy numeru slajdu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6A49D465-8811-4B6F-A57D-E335AC0D4748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15" name="Prostokąt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13" r:id="rId1"/>
    <p:sldLayoutId id="2147483914" r:id="rId2"/>
    <p:sldLayoutId id="2147483915" r:id="rId3"/>
    <p:sldLayoutId id="2147483916" r:id="rId4"/>
    <p:sldLayoutId id="2147483917" r:id="rId5"/>
    <p:sldLayoutId id="2147483918" r:id="rId6"/>
    <p:sldLayoutId id="2147483919" r:id="rId7"/>
    <p:sldLayoutId id="2147483920" r:id="rId8"/>
    <p:sldLayoutId id="2147483921" r:id="rId9"/>
    <p:sldLayoutId id="2147483922" r:id="rId10"/>
    <p:sldLayoutId id="2147483923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971600" y="2492896"/>
            <a:ext cx="8280920" cy="1008112"/>
          </a:xfrm>
        </p:spPr>
        <p:txBody>
          <a:bodyPr>
            <a:normAutofit fontScale="90000"/>
          </a:bodyPr>
          <a:lstStyle/>
          <a:p>
            <a:r>
              <a:rPr lang="pl-PL" sz="4000" b="1" dirty="0">
                <a:effectLst/>
              </a:rPr>
              <a:t>BEZPODSTAWNE WZBOGACENIE</a:t>
            </a:r>
            <a:endParaRPr lang="pl-PL" sz="4000" dirty="0">
              <a:effectLst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7584" y="260648"/>
            <a:ext cx="7498080" cy="4800600"/>
          </a:xfrm>
        </p:spPr>
        <p:txBody>
          <a:bodyPr/>
          <a:lstStyle/>
          <a:p>
            <a:r>
              <a:rPr lang="pl-PL" dirty="0"/>
              <a:t>„Jeżeli żądający wydania korzyści jest zobowiązany do zwrotu nakładów, sąd może zamiast wydania korzyści w naturze nakazać zwrot jej wartości w pieniądzu z odliczeniem wartości nakładów, które żądający byłby obowiązany zwrócić</a:t>
            </a:r>
            <a:r>
              <a:rPr lang="pl-PL" dirty="0" smtClean="0"/>
              <a:t>”</a:t>
            </a:r>
          </a:p>
          <a:p>
            <a:pPr marL="82296" indent="0">
              <a:buNone/>
            </a:pPr>
            <a:r>
              <a:rPr lang="pl-PL" dirty="0"/>
              <a:t> </a:t>
            </a:r>
            <a:r>
              <a:rPr lang="pl-PL" dirty="0" smtClean="0"/>
              <a:t> (</a:t>
            </a:r>
            <a:r>
              <a:rPr lang="pl-PL" dirty="0"/>
              <a:t>art. 408 § 3 k.c.)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8894994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>
            <a:normAutofit fontScale="85000" lnSpcReduction="10000"/>
          </a:bodyPr>
          <a:lstStyle/>
          <a:p>
            <a:r>
              <a:rPr lang="pl-PL" dirty="0" smtClean="0"/>
              <a:t>„</a:t>
            </a:r>
            <a:r>
              <a:rPr lang="pl-PL" dirty="0"/>
              <a:t>Jeżeli ten, kto bez podstawy prawnej uzyskał korzyść majątkową kosztem innej osoby, rozporządził korzyścią na rzecz osoby trzeciej bezpłatnie, obowiązek wydania korzyści przechodzi na tę osobę trzecią” (art. 407 k.c.)</a:t>
            </a:r>
          </a:p>
          <a:p>
            <a:endParaRPr lang="pl-PL" dirty="0"/>
          </a:p>
          <a:p>
            <a:r>
              <a:rPr lang="pl-PL" dirty="0" smtClean="0"/>
              <a:t>„</a:t>
            </a:r>
            <a:r>
              <a:rPr lang="pl-PL" dirty="0"/>
              <a:t>Obowiązek wydania korzyści lub zwrotu jej wartości wygasa, jeżeli ten, kto korzyść uzyskał, zużył ją lub utracił w taki sposób, że nie jest już wzbogacony, chyba że wyzbywając się korzyści lub zużywając ją powinien był liczyć się z obowiązkiem zwrotu” (art. 409 k.c.)</a:t>
            </a:r>
          </a:p>
          <a:p>
            <a:r>
              <a:rPr lang="pl-PL" dirty="0" smtClean="0"/>
              <a:t>aktualne </a:t>
            </a:r>
            <a:r>
              <a:rPr lang="pl-PL" dirty="0"/>
              <a:t>wzbogacenie </a:t>
            </a:r>
          </a:p>
          <a:p>
            <a:r>
              <a:rPr lang="pl-PL" dirty="0" smtClean="0"/>
              <a:t>wzbogacenie </a:t>
            </a:r>
            <a:r>
              <a:rPr lang="pl-PL" dirty="0"/>
              <a:t>trwa nadal, jeżeli ten, kto uzyskał bez podstawy prawnej pieniądze kosztem innej osoby, zużył je na spłacenie własnego długu (SN, K. Pietrzykowski)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>
            <a:normAutofit fontScale="92500" lnSpcReduction="10000"/>
          </a:bodyPr>
          <a:lstStyle/>
          <a:p>
            <a:pPr marL="82296" indent="0" algn="ctr">
              <a:buNone/>
            </a:pPr>
            <a:r>
              <a:rPr lang="pl-PL" b="1" dirty="0"/>
              <a:t>Podmioty</a:t>
            </a:r>
            <a:endParaRPr lang="pl-PL" dirty="0"/>
          </a:p>
          <a:p>
            <a:r>
              <a:rPr lang="pl-PL" dirty="0" smtClean="0"/>
              <a:t>zobowiązany </a:t>
            </a:r>
            <a:r>
              <a:rPr lang="pl-PL" dirty="0"/>
              <a:t>do zwrotu jest bezpodstawnie wzbogacony albo jego następcy pod tytułem ogólnym, np. spadkobiercy</a:t>
            </a:r>
          </a:p>
          <a:p>
            <a:r>
              <a:rPr lang="pl-PL" dirty="0" smtClean="0"/>
              <a:t>gdy </a:t>
            </a:r>
            <a:r>
              <a:rPr lang="pl-PL" dirty="0"/>
              <a:t>bezpodstawnie wzbogacony bezpłatnie rozporządził uzyskaną korzyścią na rzecz osoby trzeciej, obowiązek wydania korzyści przechodzi na tę osobę (art. 407 k.c.)</a:t>
            </a:r>
          </a:p>
          <a:p>
            <a:r>
              <a:rPr lang="pl-PL" dirty="0" smtClean="0"/>
              <a:t>problem </a:t>
            </a:r>
            <a:r>
              <a:rPr lang="pl-PL" dirty="0"/>
              <a:t>tego, czy bezpodstawnie wzbogacony zostaje zwolniony w razie bezpłatnego rozporządzenia korzyścią na rzecz osoby trzeciej wówczas, gdy powinien był się liczyć z obowiązkiem zwrotu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6597352"/>
          </a:xfrm>
        </p:spPr>
        <p:txBody>
          <a:bodyPr>
            <a:normAutofit fontScale="92500" lnSpcReduction="20000"/>
          </a:bodyPr>
          <a:lstStyle/>
          <a:p>
            <a:pPr marL="82296" indent="0" algn="ctr">
              <a:buNone/>
            </a:pPr>
            <a:r>
              <a:rPr lang="pl-PL" b="1" dirty="0"/>
              <a:t>Przedawnienie</a:t>
            </a:r>
            <a:endParaRPr lang="pl-PL" dirty="0"/>
          </a:p>
          <a:p>
            <a:r>
              <a:rPr lang="pl-PL" dirty="0" smtClean="0"/>
              <a:t>zasady </a:t>
            </a:r>
            <a:r>
              <a:rPr lang="pl-PL" dirty="0"/>
              <a:t>ogólne</a:t>
            </a:r>
          </a:p>
          <a:p>
            <a:endParaRPr lang="pl-PL" dirty="0"/>
          </a:p>
          <a:p>
            <a:pPr marL="82296" indent="0" algn="ctr">
              <a:buNone/>
            </a:pPr>
            <a:r>
              <a:rPr lang="pl-PL" b="1" dirty="0" smtClean="0"/>
              <a:t>Art</a:t>
            </a:r>
            <a:r>
              <a:rPr lang="pl-PL" b="1" dirty="0"/>
              <a:t>. 411 </a:t>
            </a:r>
            <a:r>
              <a:rPr lang="pl-PL" b="1" dirty="0" smtClean="0"/>
              <a:t>k.c.:</a:t>
            </a:r>
          </a:p>
          <a:p>
            <a:pPr marL="82296" indent="0" algn="ctr">
              <a:buNone/>
            </a:pPr>
            <a:r>
              <a:rPr lang="pl-PL" b="1" dirty="0" smtClean="0"/>
              <a:t>Nie można żądać zwrotu świadczenia, jeżeli:</a:t>
            </a:r>
            <a:endParaRPr lang="pl-PL" dirty="0"/>
          </a:p>
          <a:p>
            <a:pPr marL="82296" indent="0">
              <a:buNone/>
            </a:pPr>
            <a:r>
              <a:rPr lang="pl-PL" b="1" dirty="0" smtClean="0"/>
              <a:t>1</a:t>
            </a:r>
            <a:r>
              <a:rPr lang="pl-PL" b="1" dirty="0"/>
              <a:t>)</a:t>
            </a:r>
            <a:r>
              <a:rPr lang="pl-PL" dirty="0"/>
              <a:t> s</a:t>
            </a:r>
            <a:r>
              <a:rPr lang="pl-PL" dirty="0" smtClean="0"/>
              <a:t>pełniający świadczenie wiedział, że nie był do świadczenia zobowiązany, </a:t>
            </a:r>
            <a:r>
              <a:rPr lang="pl-PL" dirty="0"/>
              <a:t>chyba że spełnienie świadczenia nastąpiło z zastrzeżeniem zwrotu albo w celu uniknięcia przymusu lub w wykonaniu nieważnej czynności prawnej</a:t>
            </a:r>
          </a:p>
          <a:p>
            <a:pPr marL="82296" indent="0">
              <a:buNone/>
            </a:pPr>
            <a:r>
              <a:rPr lang="pl-PL" b="1" dirty="0"/>
              <a:t>2)</a:t>
            </a:r>
            <a:r>
              <a:rPr lang="pl-PL" dirty="0"/>
              <a:t> zgodność świadczenia z zasadami współżycia społecznego</a:t>
            </a:r>
          </a:p>
          <a:p>
            <a:pPr marL="82296" indent="0">
              <a:buNone/>
            </a:pPr>
            <a:r>
              <a:rPr lang="pl-PL" b="1" dirty="0"/>
              <a:t>3)</a:t>
            </a:r>
            <a:r>
              <a:rPr lang="pl-PL" dirty="0"/>
              <a:t> zadośćuczynienie przedawnionemu </a:t>
            </a:r>
            <a:r>
              <a:rPr lang="pl-PL" dirty="0" smtClean="0"/>
              <a:t>roszczeniu</a:t>
            </a:r>
          </a:p>
          <a:p>
            <a:pPr marL="82296" indent="0">
              <a:buNone/>
            </a:pPr>
            <a:r>
              <a:rPr lang="pl-PL" b="1" dirty="0"/>
              <a:t>4)</a:t>
            </a:r>
            <a:r>
              <a:rPr lang="pl-PL" dirty="0"/>
              <a:t> ś</a:t>
            </a:r>
            <a:r>
              <a:rPr lang="pl-PL" dirty="0" smtClean="0"/>
              <a:t>wiadczenie zostało </a:t>
            </a:r>
            <a:r>
              <a:rPr lang="pl-PL" dirty="0" smtClean="0"/>
              <a:t>spełnione </a:t>
            </a:r>
            <a:r>
              <a:rPr lang="pl-PL" dirty="0" smtClean="0"/>
              <a:t>zanim wierzytelność stała się wymagalna</a:t>
            </a:r>
            <a:endParaRPr lang="pl-PL" dirty="0"/>
          </a:p>
          <a:p>
            <a:pPr marL="82296" indent="0">
              <a:buNone/>
            </a:pPr>
            <a:endParaRPr lang="pl-PL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67544" y="188640"/>
            <a:ext cx="8229600" cy="6480720"/>
          </a:xfrm>
        </p:spPr>
        <p:txBody>
          <a:bodyPr>
            <a:normAutofit/>
          </a:bodyPr>
          <a:lstStyle/>
          <a:p>
            <a:pPr marL="82296" indent="0" algn="ctr">
              <a:buNone/>
            </a:pPr>
            <a:r>
              <a:rPr lang="pl-PL" b="1" dirty="0"/>
              <a:t>Przepadek </a:t>
            </a:r>
            <a:r>
              <a:rPr lang="pl-PL" b="1" dirty="0" smtClean="0"/>
              <a:t>świadczenia</a:t>
            </a:r>
          </a:p>
          <a:p>
            <a:pPr marL="82296" indent="0" algn="ctr">
              <a:buNone/>
            </a:pPr>
            <a:r>
              <a:rPr lang="pl-PL" b="1" dirty="0" smtClean="0"/>
              <a:t>na </a:t>
            </a:r>
            <a:r>
              <a:rPr lang="pl-PL" b="1" dirty="0"/>
              <a:t>rzecz Skarbu Państwa – art. 412 k.c.</a:t>
            </a:r>
            <a:endParaRPr lang="pl-PL" dirty="0"/>
          </a:p>
          <a:p>
            <a:r>
              <a:rPr lang="pl-PL" dirty="0" smtClean="0"/>
              <a:t>represyjny </a:t>
            </a:r>
            <a:r>
              <a:rPr lang="pl-PL" dirty="0"/>
              <a:t>charakter art. 412 k.c. </a:t>
            </a:r>
          </a:p>
          <a:p>
            <a:r>
              <a:rPr lang="pl-PL" dirty="0" smtClean="0"/>
              <a:t>przesłanki </a:t>
            </a:r>
            <a:r>
              <a:rPr lang="pl-PL" dirty="0"/>
              <a:t>– </a:t>
            </a:r>
            <a:r>
              <a:rPr lang="pl-PL" b="1" dirty="0"/>
              <a:t>świadome spełnienie świadczenia w zamian za dokonanie </a:t>
            </a:r>
            <a:r>
              <a:rPr lang="pl-PL" b="1" dirty="0" smtClean="0"/>
              <a:t>czynu zabronionego przez ustawę</a:t>
            </a:r>
          </a:p>
          <a:p>
            <a:pPr marL="82296" indent="0">
              <a:buNone/>
            </a:pPr>
            <a:r>
              <a:rPr lang="pl-PL" b="1" dirty="0"/>
              <a:t> </a:t>
            </a:r>
            <a:r>
              <a:rPr lang="pl-PL" b="1" dirty="0" smtClean="0"/>
              <a:t>  </a:t>
            </a:r>
            <a:r>
              <a:rPr lang="pl-PL" b="1" dirty="0" smtClean="0"/>
              <a:t>lub w celu niegodziwym</a:t>
            </a:r>
            <a:endParaRPr lang="pl-PL" dirty="0" smtClean="0"/>
          </a:p>
          <a:p>
            <a:r>
              <a:rPr lang="pl-PL" dirty="0" smtClean="0"/>
              <a:t>jeżeli </a:t>
            </a:r>
            <a:r>
              <a:rPr lang="pl-PL" dirty="0"/>
              <a:t>przedmiot świadczenia został zużyty lub utracony, przepadkowi może ulec jego wartość</a:t>
            </a:r>
          </a:p>
          <a:p>
            <a:r>
              <a:rPr lang="pl-PL" dirty="0" smtClean="0"/>
              <a:t>orzeczenie </a:t>
            </a:r>
            <a:r>
              <a:rPr lang="pl-PL" dirty="0"/>
              <a:t>konstytutywne</a:t>
            </a:r>
          </a:p>
          <a:p>
            <a:r>
              <a:rPr lang="pl-PL" dirty="0" smtClean="0"/>
              <a:t>luz </a:t>
            </a:r>
            <a:r>
              <a:rPr lang="pl-PL" dirty="0"/>
              <a:t>decyzyjny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83568" y="332656"/>
            <a:ext cx="8250120" cy="5915744"/>
          </a:xfrm>
        </p:spPr>
        <p:txBody>
          <a:bodyPr>
            <a:normAutofit/>
          </a:bodyPr>
          <a:lstStyle/>
          <a:p>
            <a:pPr marL="82296" indent="0" algn="ctr">
              <a:buNone/>
            </a:pPr>
            <a:r>
              <a:rPr lang="pl-PL" b="1" dirty="0"/>
              <a:t>Zbieg </a:t>
            </a:r>
            <a:r>
              <a:rPr lang="pl-PL" b="1" dirty="0" smtClean="0"/>
              <a:t>roszczeń</a:t>
            </a:r>
          </a:p>
          <a:p>
            <a:pPr marL="82296" indent="0">
              <a:buNone/>
            </a:pPr>
            <a:endParaRPr lang="pl-PL" dirty="0"/>
          </a:p>
          <a:p>
            <a:r>
              <a:rPr lang="pl-PL" dirty="0" smtClean="0"/>
              <a:t>zbieg </a:t>
            </a:r>
            <a:r>
              <a:rPr lang="pl-PL" dirty="0"/>
              <a:t>roszczenia kondykcyjnego z innymi został wyraźnie uregulowany w art. 414 k.c. w odniesieniu do roszczeń odszkodowawczych:</a:t>
            </a:r>
          </a:p>
          <a:p>
            <a:pPr marL="82296" indent="0">
              <a:buNone/>
            </a:pPr>
            <a:r>
              <a:rPr lang="pl-PL" dirty="0"/>
              <a:t>„Przepisy niniejszego tytułu nie uchybiają przepisom o obowiązku naprawienia szkody” </a:t>
            </a:r>
          </a:p>
          <a:p>
            <a:r>
              <a:rPr lang="pl-PL" dirty="0" smtClean="0"/>
              <a:t>przyjmuje </a:t>
            </a:r>
            <a:r>
              <a:rPr lang="pl-PL" dirty="0"/>
              <a:t>się pierwszeństwo roszczeń prawnorzeczowych w stosunku do roszczeń z bezpodstawnego wzbogacenia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>
            <a:normAutofit/>
          </a:bodyPr>
          <a:lstStyle/>
          <a:p>
            <a:endParaRPr lang="pl-PL" dirty="0" smtClean="0"/>
          </a:p>
          <a:p>
            <a:endParaRPr lang="pl-PL" dirty="0"/>
          </a:p>
          <a:p>
            <a:r>
              <a:rPr lang="pl-PL" dirty="0" smtClean="0"/>
              <a:t>„</a:t>
            </a:r>
            <a:r>
              <a:rPr lang="pl-PL" dirty="0"/>
              <a:t>Kto bez podstawy prawnej uzyskał korzyść majątkową kosztem innej osoby, obowiązany jest do wydania korzyści w naturze, a gdyby to nie było możliwe, do zwrotu jej </a:t>
            </a:r>
            <a:r>
              <a:rPr lang="pl-PL" dirty="0" smtClean="0"/>
              <a:t>wartości</a:t>
            </a:r>
          </a:p>
          <a:p>
            <a:pPr marL="82296" indent="0">
              <a:buNone/>
            </a:pPr>
            <a:r>
              <a:rPr lang="pl-PL" dirty="0"/>
              <a:t> </a:t>
            </a:r>
            <a:r>
              <a:rPr lang="pl-PL" dirty="0" smtClean="0"/>
              <a:t> (art</a:t>
            </a:r>
            <a:r>
              <a:rPr lang="pl-PL" dirty="0"/>
              <a:t>. 405 k.c.)</a:t>
            </a:r>
          </a:p>
          <a:p>
            <a:r>
              <a:rPr lang="pl-PL" dirty="0" smtClean="0"/>
              <a:t>odrębne </a:t>
            </a:r>
            <a:r>
              <a:rPr lang="pl-PL" dirty="0"/>
              <a:t>zdarzenie prawne, kreujące stosunek zobowiązaniowy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99592" y="476672"/>
            <a:ext cx="7797552" cy="6192688"/>
          </a:xfrm>
        </p:spPr>
        <p:txBody>
          <a:bodyPr>
            <a:normAutofit/>
          </a:bodyPr>
          <a:lstStyle/>
          <a:p>
            <a:pPr marL="82296" indent="0" algn="ctr">
              <a:buNone/>
            </a:pPr>
            <a:r>
              <a:rPr lang="pl-PL" b="1" dirty="0"/>
              <a:t>Przesłanki roszczenia z tytułu bezpodstawnego </a:t>
            </a:r>
            <a:r>
              <a:rPr lang="pl-PL" b="1" dirty="0" smtClean="0"/>
              <a:t>wzbogacenia</a:t>
            </a:r>
          </a:p>
          <a:p>
            <a:pPr marL="82296" indent="0" algn="ctr">
              <a:buNone/>
            </a:pPr>
            <a:endParaRPr lang="pl-PL" dirty="0"/>
          </a:p>
          <a:p>
            <a:pPr lvl="0"/>
            <a:r>
              <a:rPr lang="pl-PL" dirty="0"/>
              <a:t>wzbogacenie jednego podmiotu</a:t>
            </a:r>
          </a:p>
          <a:p>
            <a:pPr lvl="0"/>
            <a:r>
              <a:rPr lang="pl-PL" dirty="0"/>
              <a:t>zubożenie drugiego podmiotu</a:t>
            </a:r>
          </a:p>
          <a:p>
            <a:pPr lvl="0"/>
            <a:r>
              <a:rPr lang="pl-PL" dirty="0"/>
              <a:t>związek między wzbogaceniem a zubożeniem</a:t>
            </a:r>
          </a:p>
          <a:p>
            <a:pPr lvl="0"/>
            <a:r>
              <a:rPr lang="pl-PL" dirty="0"/>
              <a:t>bezpodstawność wzbogacenia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99592" y="476672"/>
            <a:ext cx="7869560" cy="5865515"/>
          </a:xfrm>
        </p:spPr>
        <p:txBody>
          <a:bodyPr>
            <a:normAutofit fontScale="92500"/>
          </a:bodyPr>
          <a:lstStyle/>
          <a:p>
            <a:pPr marL="82296" indent="0">
              <a:buNone/>
            </a:pPr>
            <a:r>
              <a:rPr lang="pl-PL" b="1" dirty="0"/>
              <a:t>Ad 1)</a:t>
            </a:r>
            <a:r>
              <a:rPr lang="pl-PL" dirty="0"/>
              <a:t> </a:t>
            </a:r>
            <a:r>
              <a:rPr lang="pl-PL" b="1" dirty="0"/>
              <a:t>wzbogacenie</a:t>
            </a:r>
            <a:endParaRPr lang="pl-PL" dirty="0"/>
          </a:p>
          <a:p>
            <a:r>
              <a:rPr lang="pl-PL" dirty="0" smtClean="0"/>
              <a:t>uzyskanie </a:t>
            </a:r>
            <a:r>
              <a:rPr lang="pl-PL" dirty="0"/>
              <a:t>jakiejś korzyści majątkowej</a:t>
            </a:r>
          </a:p>
          <a:p>
            <a:r>
              <a:rPr lang="pl-PL" dirty="0" smtClean="0"/>
              <a:t>wszelkie </a:t>
            </a:r>
            <a:r>
              <a:rPr lang="pl-PL" dirty="0"/>
              <a:t>polepszenie sytuacji prawnej uwarunkowane interesem ekonomicznym</a:t>
            </a:r>
          </a:p>
          <a:p>
            <a:r>
              <a:rPr lang="pl-PL" dirty="0" smtClean="0"/>
              <a:t>nie </a:t>
            </a:r>
            <a:r>
              <a:rPr lang="pl-PL" dirty="0"/>
              <a:t>jest wymagane „ubycie” korzyści w jednym majątku i jej przejście do drugiego majątku</a:t>
            </a:r>
          </a:p>
          <a:p>
            <a:r>
              <a:rPr lang="pl-PL" dirty="0" smtClean="0"/>
              <a:t>wątpliwości </a:t>
            </a:r>
            <a:r>
              <a:rPr lang="pl-PL" dirty="0"/>
              <a:t>budzi </a:t>
            </a:r>
            <a:r>
              <a:rPr lang="pl-PL" dirty="0" smtClean="0"/>
              <a:t>posiadanie;</a:t>
            </a:r>
          </a:p>
          <a:p>
            <a:pPr marL="82296" indent="0">
              <a:buNone/>
            </a:pPr>
            <a:r>
              <a:rPr lang="pl-PL" dirty="0"/>
              <a:t> </a:t>
            </a:r>
            <a:r>
              <a:rPr lang="pl-PL" dirty="0" smtClean="0"/>
              <a:t>  według </a:t>
            </a:r>
            <a:r>
              <a:rPr lang="pl-PL" dirty="0"/>
              <a:t>SN ma ono charakter </a:t>
            </a:r>
            <a:r>
              <a:rPr lang="pl-PL" dirty="0" smtClean="0"/>
              <a:t>majątkowy</a:t>
            </a:r>
          </a:p>
          <a:p>
            <a:endParaRPr lang="pl-PL" dirty="0"/>
          </a:p>
          <a:p>
            <a:pPr marL="82296" indent="0">
              <a:buNone/>
            </a:pPr>
            <a:r>
              <a:rPr lang="pl-PL" b="1" dirty="0"/>
              <a:t>Ad 2) zubożenie</a:t>
            </a:r>
            <a:endParaRPr lang="pl-PL" dirty="0"/>
          </a:p>
          <a:p>
            <a:r>
              <a:rPr lang="pl-PL" dirty="0"/>
              <a:t>w postaci majątkowej </a:t>
            </a:r>
          </a:p>
          <a:p>
            <a:endParaRPr lang="pl-PL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67544" y="260648"/>
            <a:ext cx="8229600" cy="6297563"/>
          </a:xfrm>
        </p:spPr>
        <p:txBody>
          <a:bodyPr>
            <a:normAutofit fontScale="85000" lnSpcReduction="20000"/>
          </a:bodyPr>
          <a:lstStyle/>
          <a:p>
            <a:pPr marL="82296" indent="0">
              <a:buNone/>
            </a:pPr>
            <a:r>
              <a:rPr lang="pl-PL" b="1" dirty="0" smtClean="0"/>
              <a:t>Ad </a:t>
            </a:r>
            <a:r>
              <a:rPr lang="pl-PL" b="1" dirty="0"/>
              <a:t>3)</a:t>
            </a:r>
            <a:r>
              <a:rPr lang="pl-PL" dirty="0"/>
              <a:t> </a:t>
            </a:r>
            <a:r>
              <a:rPr lang="pl-PL" b="1" dirty="0"/>
              <a:t>korzyść majątkowa </a:t>
            </a:r>
            <a:r>
              <a:rPr lang="pl-PL" b="1" dirty="0" smtClean="0"/>
              <a:t>uzyskana</a:t>
            </a:r>
          </a:p>
          <a:p>
            <a:pPr marL="82296" indent="0">
              <a:buNone/>
            </a:pPr>
            <a:r>
              <a:rPr lang="pl-PL" b="1" dirty="0"/>
              <a:t> </a:t>
            </a:r>
            <a:r>
              <a:rPr lang="pl-PL" b="1" dirty="0" smtClean="0"/>
              <a:t>       „kosztem </a:t>
            </a:r>
            <a:r>
              <a:rPr lang="pl-PL" b="1" dirty="0"/>
              <a:t>innej osoby”</a:t>
            </a:r>
            <a:endParaRPr lang="pl-PL" dirty="0"/>
          </a:p>
          <a:p>
            <a:r>
              <a:rPr lang="pl-PL" dirty="0" smtClean="0"/>
              <a:t>współwystępujące </a:t>
            </a:r>
            <a:r>
              <a:rPr lang="pl-PL" dirty="0"/>
              <a:t>zjawiska kauzalnie uzależnione od innych zdarzeń, nie związek przyczynowy</a:t>
            </a:r>
          </a:p>
          <a:p>
            <a:r>
              <a:rPr lang="pl-PL" dirty="0" smtClean="0"/>
              <a:t>różnego </a:t>
            </a:r>
            <a:r>
              <a:rPr lang="pl-PL" dirty="0"/>
              <a:t>rodzaju zdarzenia zależne </a:t>
            </a:r>
            <a:r>
              <a:rPr lang="pl-PL" dirty="0" smtClean="0"/>
              <a:t>albo </a:t>
            </a:r>
            <a:r>
              <a:rPr lang="pl-PL" dirty="0"/>
              <a:t>niezależne od woli człowieka:</a:t>
            </a:r>
          </a:p>
          <a:p>
            <a:pPr marL="82296" indent="0">
              <a:buNone/>
            </a:pPr>
            <a:r>
              <a:rPr lang="pl-PL" b="1" dirty="0"/>
              <a:t>a)</a:t>
            </a:r>
            <a:r>
              <a:rPr lang="pl-PL" dirty="0"/>
              <a:t> działania zubożonego</a:t>
            </a:r>
          </a:p>
          <a:p>
            <a:pPr marL="82296" indent="0">
              <a:buNone/>
            </a:pPr>
            <a:r>
              <a:rPr lang="pl-PL" b="1" dirty="0"/>
              <a:t>b)</a:t>
            </a:r>
            <a:r>
              <a:rPr lang="pl-PL" dirty="0"/>
              <a:t> działania wzbogaconego </a:t>
            </a:r>
          </a:p>
          <a:p>
            <a:pPr marL="82296" indent="0">
              <a:buNone/>
            </a:pPr>
            <a:r>
              <a:rPr lang="pl-PL" b="1" dirty="0"/>
              <a:t>c)</a:t>
            </a:r>
            <a:r>
              <a:rPr lang="pl-PL" dirty="0"/>
              <a:t> działania osoby trzeciej </a:t>
            </a:r>
          </a:p>
          <a:p>
            <a:pPr marL="82296" indent="0">
              <a:buNone/>
            </a:pPr>
            <a:r>
              <a:rPr lang="pl-PL" b="1" dirty="0"/>
              <a:t>d)</a:t>
            </a:r>
            <a:r>
              <a:rPr lang="pl-PL" dirty="0"/>
              <a:t> zdarzenia nie będące działaniem ludzkim</a:t>
            </a:r>
          </a:p>
          <a:p>
            <a:r>
              <a:rPr lang="pl-PL" dirty="0" smtClean="0"/>
              <a:t>możliwy </a:t>
            </a:r>
            <a:r>
              <a:rPr lang="pl-PL" dirty="0"/>
              <a:t>jest transfer przez cudzy </a:t>
            </a:r>
            <a:r>
              <a:rPr lang="pl-PL" dirty="0" smtClean="0"/>
              <a:t>majątek</a:t>
            </a:r>
          </a:p>
          <a:p>
            <a:endParaRPr lang="pl-PL" dirty="0" smtClean="0"/>
          </a:p>
          <a:p>
            <a:pPr marL="82296" indent="0">
              <a:buNone/>
            </a:pPr>
            <a:r>
              <a:rPr lang="pl-PL" b="1" dirty="0"/>
              <a:t>Ad 4)</a:t>
            </a:r>
            <a:r>
              <a:rPr lang="pl-PL" dirty="0"/>
              <a:t> </a:t>
            </a:r>
            <a:r>
              <a:rPr lang="pl-PL" b="1" dirty="0"/>
              <a:t>bezpodstawność wzbogacenia</a:t>
            </a:r>
            <a:endParaRPr lang="pl-PL" dirty="0"/>
          </a:p>
          <a:p>
            <a:r>
              <a:rPr lang="pl-PL" dirty="0" smtClean="0"/>
              <a:t>brak </a:t>
            </a:r>
            <a:r>
              <a:rPr lang="pl-PL" dirty="0"/>
              <a:t>podstawy prawnej, którą może stanowić czynność prawna, orzeczenie sądowe, decyzja administracyjna bądź inne zdarzenie prawne</a:t>
            </a:r>
          </a:p>
          <a:p>
            <a:endParaRPr lang="pl-PL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67544" y="404664"/>
            <a:ext cx="8229600" cy="6081539"/>
          </a:xfrm>
        </p:spPr>
        <p:txBody>
          <a:bodyPr>
            <a:normAutofit/>
          </a:bodyPr>
          <a:lstStyle/>
          <a:p>
            <a:pPr marL="82296" indent="0">
              <a:buNone/>
            </a:pPr>
            <a:r>
              <a:rPr lang="pl-PL" b="1" dirty="0"/>
              <a:t>Nienależne świadczenie</a:t>
            </a:r>
            <a:r>
              <a:rPr lang="pl-PL" dirty="0"/>
              <a:t> – art. 410 k.c.</a:t>
            </a:r>
          </a:p>
          <a:p>
            <a:r>
              <a:rPr lang="pl-PL" dirty="0" smtClean="0"/>
              <a:t>szczególny </a:t>
            </a:r>
            <a:r>
              <a:rPr lang="pl-PL" dirty="0"/>
              <a:t>przypadek bezpodstawnego wzbogacenia</a:t>
            </a:r>
          </a:p>
          <a:p>
            <a:r>
              <a:rPr lang="pl-PL" dirty="0" smtClean="0"/>
              <a:t>4 </a:t>
            </a:r>
            <a:r>
              <a:rPr lang="pl-PL" dirty="0"/>
              <a:t>przypadki:</a:t>
            </a:r>
          </a:p>
          <a:p>
            <a:pPr marL="82296" indent="0">
              <a:buNone/>
            </a:pPr>
            <a:r>
              <a:rPr lang="pl-PL" b="1" dirty="0"/>
              <a:t>1)</a:t>
            </a:r>
            <a:r>
              <a:rPr lang="pl-PL" dirty="0"/>
              <a:t> brak zobowiązania – condictio indebiti</a:t>
            </a:r>
          </a:p>
          <a:p>
            <a:pPr marL="82296" indent="0">
              <a:buNone/>
            </a:pPr>
            <a:r>
              <a:rPr lang="pl-PL" b="1" dirty="0"/>
              <a:t>2)</a:t>
            </a:r>
            <a:r>
              <a:rPr lang="pl-PL" dirty="0"/>
              <a:t> odpadnięcie podstawy prawnej świadczenia – </a:t>
            </a:r>
            <a:r>
              <a:rPr lang="pl-PL" dirty="0" smtClean="0"/>
              <a:t>   condictio </a:t>
            </a:r>
            <a:r>
              <a:rPr lang="pl-PL" dirty="0"/>
              <a:t>causa finita</a:t>
            </a:r>
          </a:p>
          <a:p>
            <a:pPr marL="82296" indent="0">
              <a:buNone/>
            </a:pPr>
            <a:r>
              <a:rPr lang="pl-PL" b="1" dirty="0"/>
              <a:t>3)</a:t>
            </a:r>
            <a:r>
              <a:rPr lang="pl-PL" dirty="0"/>
              <a:t> nieosiągnięcie celu świadczenia </a:t>
            </a:r>
            <a:r>
              <a:rPr lang="pl-PL" dirty="0" smtClean="0"/>
              <a:t>–</a:t>
            </a:r>
          </a:p>
          <a:p>
            <a:pPr marL="82296" indent="0">
              <a:buNone/>
            </a:pPr>
            <a:r>
              <a:rPr lang="pl-PL" dirty="0" smtClean="0"/>
              <a:t>condictio </a:t>
            </a:r>
            <a:r>
              <a:rPr lang="pl-PL" dirty="0"/>
              <a:t>causa data, causa non secuta</a:t>
            </a:r>
          </a:p>
          <a:p>
            <a:pPr marL="82296" indent="0">
              <a:buNone/>
            </a:pPr>
            <a:r>
              <a:rPr lang="pl-PL" b="1" dirty="0"/>
              <a:t>4)</a:t>
            </a:r>
            <a:r>
              <a:rPr lang="pl-PL" dirty="0"/>
              <a:t> nieważność czynności prawnej – condictio sine causa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99592" y="1340768"/>
            <a:ext cx="7869560" cy="5517232"/>
          </a:xfrm>
        </p:spPr>
        <p:txBody>
          <a:bodyPr>
            <a:normAutofit/>
          </a:bodyPr>
          <a:lstStyle/>
          <a:p>
            <a:pPr marL="82296" indent="0">
              <a:buNone/>
            </a:pPr>
            <a:r>
              <a:rPr lang="pl-PL" b="1" dirty="0"/>
              <a:t>Roszczenie o wydanie wzbogacenia</a:t>
            </a:r>
            <a:endParaRPr lang="pl-PL" dirty="0"/>
          </a:p>
          <a:p>
            <a:r>
              <a:rPr lang="pl-PL" dirty="0" smtClean="0"/>
              <a:t>przy </a:t>
            </a:r>
            <a:r>
              <a:rPr lang="pl-PL" dirty="0"/>
              <a:t>spełnieniu przesłanek zubożony może żądać od wzbogaconego zwrotu korzyści majątkowej, jaką ten uzyskał jego kosztem (art. 405 k.c.)</a:t>
            </a:r>
          </a:p>
          <a:p>
            <a:r>
              <a:rPr lang="pl-PL" dirty="0" smtClean="0"/>
              <a:t>roszczenie </a:t>
            </a:r>
            <a:r>
              <a:rPr lang="pl-PL" dirty="0"/>
              <a:t>mierzone jest wartością mniejszą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67544" y="260648"/>
            <a:ext cx="8229600" cy="6336704"/>
          </a:xfrm>
        </p:spPr>
        <p:txBody>
          <a:bodyPr>
            <a:normAutofit/>
          </a:bodyPr>
          <a:lstStyle/>
          <a:p>
            <a:r>
              <a:rPr lang="pl-PL" dirty="0" smtClean="0"/>
              <a:t>zwrot </a:t>
            </a:r>
            <a:r>
              <a:rPr lang="pl-PL" dirty="0"/>
              <a:t>korzyści powinien co do zasady nastąpić w naturze (art. 405 k.c.)</a:t>
            </a:r>
          </a:p>
          <a:p>
            <a:r>
              <a:rPr lang="pl-PL" dirty="0" smtClean="0"/>
              <a:t>„</a:t>
            </a:r>
            <a:r>
              <a:rPr lang="pl-PL" dirty="0"/>
              <a:t>Obowiązek wydania korzyści obejmuje nie tylko korzyść bezpośrednio uzyskaną, lecz także wszystko, co w razie zbycia, utraty lub uszkodzenia zostało uzyskane w zamian tej korzyści albo jako naprawienie szkody</a:t>
            </a:r>
            <a:r>
              <a:rPr lang="pl-PL" dirty="0" smtClean="0"/>
              <a:t>”</a:t>
            </a:r>
          </a:p>
          <a:p>
            <a:pPr marL="82296" indent="0">
              <a:buNone/>
            </a:pPr>
            <a:r>
              <a:rPr lang="pl-PL" dirty="0"/>
              <a:t> </a:t>
            </a:r>
            <a:r>
              <a:rPr lang="pl-PL" dirty="0" smtClean="0"/>
              <a:t>  (</a:t>
            </a:r>
            <a:r>
              <a:rPr lang="pl-PL" dirty="0"/>
              <a:t>art. 406 k.c.) - surogaty</a:t>
            </a:r>
          </a:p>
          <a:p>
            <a:r>
              <a:rPr lang="pl-PL" dirty="0" smtClean="0"/>
              <a:t>gdyby </a:t>
            </a:r>
            <a:r>
              <a:rPr lang="pl-PL" dirty="0"/>
              <a:t>zwrot w naturze nie był możliwy, wzbogacony powinien zwrócić wartość korzyści wyrażonej w </a:t>
            </a:r>
            <a:r>
              <a:rPr lang="pl-PL" dirty="0" smtClean="0"/>
              <a:t>pieniądzach</a:t>
            </a:r>
          </a:p>
          <a:p>
            <a:pPr marL="82296" indent="0">
              <a:buNone/>
            </a:pPr>
            <a:r>
              <a:rPr lang="pl-PL" dirty="0"/>
              <a:t> </a:t>
            </a:r>
            <a:r>
              <a:rPr lang="pl-PL" dirty="0" smtClean="0"/>
              <a:t>  (art</a:t>
            </a:r>
            <a:r>
              <a:rPr lang="pl-PL" dirty="0"/>
              <a:t>. 405 k.c.)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6192688"/>
          </a:xfrm>
        </p:spPr>
        <p:txBody>
          <a:bodyPr>
            <a:noAutofit/>
          </a:bodyPr>
          <a:lstStyle/>
          <a:p>
            <a:r>
              <a:rPr lang="pl-PL" sz="3000" dirty="0" smtClean="0"/>
              <a:t>„</a:t>
            </a:r>
            <a:r>
              <a:rPr lang="pl-PL" sz="3000" dirty="0"/>
              <a:t>Zobowiązany do wydania korzyści może żądać zwrotu nakładów koniecznych o tyle, o ile nie znalazły pokrycia w użytku, który z nich osiągnął. Zwrotu innych nakładów może żądać o tyle, o ile zwiększają wartość korzyści w chwili jej wydania; może jednak zabrać te nakłady, przywracając stan poprzedni</a:t>
            </a:r>
            <a:r>
              <a:rPr lang="pl-PL" sz="3000" dirty="0" smtClean="0"/>
              <a:t>”  (art</a:t>
            </a:r>
            <a:r>
              <a:rPr lang="pl-PL" sz="3000" dirty="0"/>
              <a:t>. 408 § 1 k.c</a:t>
            </a:r>
            <a:r>
              <a:rPr lang="pl-PL" sz="3000" dirty="0" smtClean="0"/>
              <a:t>.)</a:t>
            </a:r>
          </a:p>
          <a:p>
            <a:endParaRPr lang="pl-PL" sz="3000" dirty="0"/>
          </a:p>
          <a:p>
            <a:r>
              <a:rPr lang="pl-PL" sz="3000" dirty="0" smtClean="0"/>
              <a:t>„</a:t>
            </a:r>
            <a:r>
              <a:rPr lang="pl-PL" sz="3000" dirty="0"/>
              <a:t>Kto czyniąc nakłady wiedział, że korzyść mu się nie należy, ten może żądać zwrotu nakładów tylko o tyle, o ile zwiększają wartość korzyści w chwili jej wydania” (art. 408 § 2 k.c</a:t>
            </a:r>
            <a:r>
              <a:rPr lang="pl-PL" sz="3000" dirty="0" smtClean="0"/>
              <a:t>.)</a:t>
            </a:r>
            <a:endParaRPr lang="pl-PL" sz="30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rzesilenie">
  <a:themeElements>
    <a:clrScheme name="Przesileni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Przesileni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Przesileni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257</TotalTime>
  <Words>874</Words>
  <Application>Microsoft Office PowerPoint</Application>
  <PresentationFormat>Pokaz na ekranie (4:3)</PresentationFormat>
  <Paragraphs>85</Paragraphs>
  <Slides>15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15</vt:i4>
      </vt:variant>
    </vt:vector>
  </HeadingPairs>
  <TitlesOfParts>
    <vt:vector size="19" baseType="lpstr">
      <vt:lpstr>Gill Sans MT</vt:lpstr>
      <vt:lpstr>Verdana</vt:lpstr>
      <vt:lpstr>Wingdings 2</vt:lpstr>
      <vt:lpstr>Przesilenie</vt:lpstr>
      <vt:lpstr>BEZPODSTAWNE WZBOGACENIE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Company>Hewlett-Packard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Pojęcie obrotu gospodarczego i jego rodzaje (obrót profesjonalny i konsumencki) Pojęcie konsumenta i przedsiębiorcy</dc:title>
  <dc:creator>Monika</dc:creator>
  <cp:lastModifiedBy>Monika Tenenbaum-Kulig</cp:lastModifiedBy>
  <cp:revision>35</cp:revision>
  <dcterms:created xsi:type="dcterms:W3CDTF">2013-10-05T07:34:23Z</dcterms:created>
  <dcterms:modified xsi:type="dcterms:W3CDTF">2016-03-28T19:19:19Z</dcterms:modified>
</cp:coreProperties>
</file>