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7" r:id="rId2"/>
    <p:sldId id="334" r:id="rId3"/>
    <p:sldId id="361" r:id="rId4"/>
    <p:sldId id="362" r:id="rId5"/>
    <p:sldId id="337" r:id="rId6"/>
    <p:sldId id="319" r:id="rId7"/>
    <p:sldId id="313" r:id="rId8"/>
    <p:sldId id="327" r:id="rId9"/>
    <p:sldId id="310" r:id="rId10"/>
    <p:sldId id="311" r:id="rId11"/>
    <p:sldId id="259" r:id="rId12"/>
    <p:sldId id="322" r:id="rId13"/>
    <p:sldId id="312" r:id="rId14"/>
    <p:sldId id="323" r:id="rId15"/>
    <p:sldId id="261" r:id="rId16"/>
    <p:sldId id="301" r:id="rId17"/>
    <p:sldId id="263" r:id="rId18"/>
    <p:sldId id="368" r:id="rId19"/>
    <p:sldId id="338" r:id="rId20"/>
    <p:sldId id="355" r:id="rId21"/>
    <p:sldId id="356" r:id="rId22"/>
    <p:sldId id="369" r:id="rId23"/>
    <p:sldId id="339" r:id="rId24"/>
    <p:sldId id="265" r:id="rId25"/>
    <p:sldId id="298" r:id="rId26"/>
    <p:sldId id="315" r:id="rId27"/>
    <p:sldId id="266" r:id="rId28"/>
    <p:sldId id="267" r:id="rId29"/>
    <p:sldId id="364" r:id="rId30"/>
    <p:sldId id="365" r:id="rId31"/>
    <p:sldId id="367" r:id="rId32"/>
    <p:sldId id="325" r:id="rId33"/>
    <p:sldId id="329" r:id="rId34"/>
    <p:sldId id="359" r:id="rId35"/>
    <p:sldId id="318" r:id="rId36"/>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varScale="1">
        <p:scale>
          <a:sx n="105" d="100"/>
          <a:sy n="105" d="100"/>
        </p:scale>
        <p:origin x="18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pPr/>
              <a:t>17.03.2025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pPr/>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17.03.2025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11</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17.03.2025</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17.03.2025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17.03.2025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17.03.2025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17.03.2025</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17.03.2025</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17.03.2025</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17.03.2025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17.03.2025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17.03.2025</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a:t>Biuletyn Informacji Publicznej </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a:t>Podstawa prawna art. 8 i n. </a:t>
            </a:r>
            <a:r>
              <a:rPr lang="pl-PL" dirty="0" err="1"/>
              <a:t>udip</a:t>
            </a:r>
            <a:r>
              <a:rPr lang="pl-PL" dirty="0"/>
              <a:t>, Rozporządzenie z dnia 18.01.2007 r w sprawie Biuletynu Informacji Publicznej dalej zw. </a:t>
            </a:r>
            <a:r>
              <a:rPr lang="pl-PL" dirty="0" err="1"/>
              <a:t>r.b.i.p</a:t>
            </a:r>
            <a:r>
              <a:rPr lang="pl-PL" dirty="0"/>
              <a:t>. (Dz. U. z 2007 r., nr 10, poz.68) </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Aspekt przedmiotowy udostępnienia w BIP</a:t>
            </a:r>
          </a:p>
        </p:txBody>
      </p:sp>
      <p:sp>
        <p:nvSpPr>
          <p:cNvPr id="3" name="Symbol zastępczy zawartości 2"/>
          <p:cNvSpPr>
            <a:spLocks noGrp="1"/>
          </p:cNvSpPr>
          <p:nvPr>
            <p:ph idx="1"/>
          </p:nvPr>
        </p:nvSpPr>
        <p:spPr/>
        <p:txBody>
          <a:bodyPr>
            <a:normAutofit fontScale="62500" lnSpcReduction="20000"/>
          </a:bodyPr>
          <a:lstStyle/>
          <a:p>
            <a:pPr algn="just"/>
            <a:r>
              <a:rPr lang="pl-PL" b="1" dirty="0"/>
              <a:t>Obligatoryjne udostępnianie </a:t>
            </a:r>
            <a:r>
              <a:rPr lang="pl-PL" dirty="0"/>
              <a:t>– obejmuje informacje określone w art. 6 </a:t>
            </a:r>
            <a:r>
              <a:rPr lang="pl-PL" dirty="0" err="1"/>
              <a:t>u.d.i.p</a:t>
            </a:r>
            <a:r>
              <a:rPr lang="pl-PL" dirty="0"/>
              <a:t> </a:t>
            </a:r>
            <a:r>
              <a:rPr lang="pl-PL" b="1" dirty="0"/>
              <a:t>z wyjątkiem:  treści aktów administracyjnych i innych rozstrzygnięć, treści  orzeczeń  sądów  powszechnych,  Sądu  Najwyższego,  sądów administracyjnych,  sądów  wojskowych,  Trybunału  Konstytucyjnego i Trybunału Stanu, stanowiska w sprawach publicznych zajęte przez organy władzy publicznej i przez  funkcjonariuszy  publicznych  w rozumieniu  przepisów  KK</a:t>
            </a:r>
            <a:r>
              <a:rPr lang="pl-PL" dirty="0"/>
              <a:t>, dane publiczne gdy przepis szczególny tak stanowi, informacje o innych sposobach udostępnienia, gdy informacje znajdują się w  posiadaniu a nie są udostępnione w BIP,  oświadczenia majątkowe złożone rzez funkcjonariuszy samorządowych na podstawie przepisów samorządowych.</a:t>
            </a:r>
          </a:p>
          <a:p>
            <a:pPr algn="just"/>
            <a:r>
              <a:rPr lang="pl-PL" b="1" dirty="0"/>
              <a:t>Fakultatywne udostępnianie </a:t>
            </a:r>
            <a:r>
              <a:rPr lang="pl-PL" dirty="0"/>
              <a:t>- inne informacje wyczerpujące znamiona publicznych. Ponadto żaden przepis prawa nie zabrania podmiotowi zobowiązanemu umieszczania w BIP informacji innych niż informacje publiczne. Natomiast sam fakt umieszczenia informacji w BIP nie sprawia, że zyskuje ona walor informacji publicznej.  </a:t>
            </a:r>
          </a:p>
          <a:p>
            <a:pPr algn="just"/>
            <a:r>
              <a:rPr lang="pl-PL" b="1" dirty="0"/>
              <a:t>Pytanie o adres BIP i o sposób zapoznania się z rejestrem jego zmian mieści się w  pojęciu informacji publicznej. Odpowiedź powinna być zrealizowana w trybie wnioskowym.</a:t>
            </a:r>
          </a:p>
          <a:p>
            <a:endParaRPr lang="pl-PL" dirty="0"/>
          </a:p>
        </p:txBody>
      </p:sp>
    </p:spTree>
    <p:extLst>
      <p:ext uri="{BB962C8B-B14F-4D97-AF65-F5344CB8AC3E}">
        <p14:creationId xmlns:p14="http://schemas.microsoft.com/office/powerpoint/2010/main" val="1915902454"/>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b="1" dirty="0"/>
            </a:br>
            <a:br>
              <a:rPr lang="pl-PL" b="1" dirty="0"/>
            </a:br>
            <a:r>
              <a:rPr lang="pl-PL" sz="3600" b="1" dirty="0"/>
              <a:t>Obowiązek oznaczenia udostępnianej informacji (zarówno przy obligatoryjnym jak i fakultatywnym udostępnianiu) </a:t>
            </a:r>
            <a:br>
              <a:rPr lang="pl-PL" sz="3600" b="1" dirty="0"/>
            </a:br>
            <a:endParaRPr lang="pl-PL" sz="3600" b="1" dirty="0"/>
          </a:p>
        </p:txBody>
      </p:sp>
      <p:sp>
        <p:nvSpPr>
          <p:cNvPr id="3" name="Symbol zastępczy zawartości 2"/>
          <p:cNvSpPr>
            <a:spLocks noGrp="1"/>
          </p:cNvSpPr>
          <p:nvPr>
            <p:ph idx="1"/>
          </p:nvPr>
        </p:nvSpPr>
        <p:spPr>
          <a:xfrm>
            <a:off x="251520" y="2924944"/>
            <a:ext cx="8805664" cy="3445843"/>
          </a:xfrm>
        </p:spPr>
        <p:txBody>
          <a:bodyPr>
            <a:normAutofit fontScale="70000" lnSpcReduction="20000"/>
          </a:bodyPr>
          <a:lstStyle/>
          <a:p>
            <a:pPr marL="0" indent="0" algn="just">
              <a:buNone/>
            </a:pPr>
            <a:r>
              <a:rPr lang="pl-PL" sz="2000" dirty="0"/>
              <a:t>Podmioty  udostępniające  informacje  publiczne w Biuletynie  Informacji Publicznej są obowiązane do oznaczenia  informacji : </a:t>
            </a:r>
          </a:p>
          <a:p>
            <a:pPr algn="just"/>
            <a:r>
              <a:rPr lang="pl-PL" sz="2000" dirty="0"/>
              <a:t>danymi  określającymi  podmiot  udostępniający informację;</a:t>
            </a:r>
          </a:p>
          <a:p>
            <a:pPr algn="just"/>
            <a:r>
              <a:rPr lang="pl-PL" sz="2000" dirty="0"/>
              <a:t>podania w informacji danych określających tożsamość osoby, która wytworzyła informację lub odpowiada za treść informacji</a:t>
            </a:r>
          </a:p>
          <a:p>
            <a:pPr algn="just"/>
            <a:r>
              <a:rPr lang="pl-PL" sz="2000" dirty="0"/>
              <a:t>dołączenia  do  informacji  danych  określających  tożsamość  osoby,  która  wprowadziła informację do Biuletynu Informacji Publicznej;</a:t>
            </a:r>
          </a:p>
          <a:p>
            <a:pPr algn="just"/>
            <a:r>
              <a:rPr lang="pl-PL" sz="2000" dirty="0"/>
              <a:t>oznaczenia czasu wytworzenia informacji i czasu jej udostępnienia;</a:t>
            </a:r>
          </a:p>
          <a:p>
            <a:pPr algn="just"/>
            <a:r>
              <a:rPr lang="pl-PL" sz="2000" dirty="0"/>
              <a:t>zabezpieczenia możliwości  identyfikacji  czasu  rzeczywistego  udostępnienia informacji;</a:t>
            </a:r>
          </a:p>
          <a:p>
            <a:pPr algn="just"/>
            <a:r>
              <a:rPr lang="pl-PL" sz="2000" dirty="0"/>
              <a:t>gdy zachodzi konieczność ograniczenia dostępności ze względu na dobra określone w art. 5 </a:t>
            </a:r>
            <a:r>
              <a:rPr lang="pl-PL" sz="2000" dirty="0" err="1"/>
              <a:t>udip</a:t>
            </a:r>
            <a:r>
              <a:rPr lang="pl-PL" sz="2000" dirty="0"/>
              <a:t> - podaje się zakres wyłączenia, podstawę prawną wyłączenia jawności oraz wskazuje się organ lub osobę, które dokonały wyłączenia, a w przypadku, o którym mowa w art. 5 ust. 2, podmiot, w interesie którego dokonano wyłączenia jawności. </a:t>
            </a:r>
          </a:p>
          <a:p>
            <a:pPr marL="0" indent="0" algn="just">
              <a:buNone/>
            </a:pPr>
            <a:r>
              <a:rPr lang="pl-PL" sz="2000" dirty="0"/>
              <a:t>Tego rodzaju zabiegi mają służyć zapewnieniu: </a:t>
            </a:r>
            <a:r>
              <a:rPr lang="pl-PL" sz="2000" b="1" dirty="0"/>
              <a:t>poprawności, rzetelności i adekwatności </a:t>
            </a:r>
            <a:r>
              <a:rPr lang="pl-PL" sz="2000" dirty="0"/>
              <a:t>publikowanych informacji oraz </a:t>
            </a:r>
            <a:r>
              <a:rPr lang="pl-PL" sz="2000" b="1" dirty="0"/>
              <a:t>mają umożliwiać przeprowadzenie w odniesieniu do nich ewentualnych czynności kontrolnych.</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Obowiązek oznaczania informacji publikowanej w  BIP</a:t>
            </a:r>
          </a:p>
        </p:txBody>
      </p:sp>
      <p:sp>
        <p:nvSpPr>
          <p:cNvPr id="3" name="Symbol zastępczy zawartości 2"/>
          <p:cNvSpPr>
            <a:spLocks noGrp="1"/>
          </p:cNvSpPr>
          <p:nvPr>
            <p:ph idx="1"/>
          </p:nvPr>
        </p:nvSpPr>
        <p:spPr/>
        <p:txBody>
          <a:bodyPr>
            <a:normAutofit/>
          </a:bodyPr>
          <a:lstStyle/>
          <a:p>
            <a:pPr marL="0" indent="0" algn="just">
              <a:buNone/>
            </a:pPr>
            <a:r>
              <a:rPr lang="pl-PL" dirty="0"/>
              <a:t>Dokonując oznaczenia podmiotu w interesie którym dokonano wyłączenia jawności (ze w względu na art. 5 </a:t>
            </a:r>
            <a:r>
              <a:rPr lang="pl-PL" dirty="0" err="1"/>
              <a:t>udip</a:t>
            </a:r>
            <a:r>
              <a:rPr lang="pl-PL" dirty="0"/>
              <a:t>) należy zwrócić uwagę by samo określenie tego podmiotu nie ujawniało informacji chronionych o tym podmiocie.</a:t>
            </a:r>
          </a:p>
        </p:txBody>
      </p:sp>
    </p:spTree>
    <p:extLst>
      <p:ext uri="{BB962C8B-B14F-4D97-AF65-F5344CB8AC3E}">
        <p14:creationId xmlns:p14="http://schemas.microsoft.com/office/powerpoint/2010/main" val="2157894854"/>
      </p:ext>
    </p:extLst>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Obowiązki ministra ds. informatyzacji w zakresie BIP</a:t>
            </a:r>
          </a:p>
        </p:txBody>
      </p:sp>
      <p:sp>
        <p:nvSpPr>
          <p:cNvPr id="3" name="Symbol zastępczy zawartości 2"/>
          <p:cNvSpPr>
            <a:spLocks noGrp="1"/>
          </p:cNvSpPr>
          <p:nvPr>
            <p:ph idx="1"/>
          </p:nvPr>
        </p:nvSpPr>
        <p:spPr>
          <a:xfrm>
            <a:off x="323528" y="1556792"/>
            <a:ext cx="8229600" cy="4525963"/>
          </a:xfrm>
        </p:spPr>
        <p:txBody>
          <a:bodyPr>
            <a:noAutofit/>
          </a:bodyPr>
          <a:lstStyle/>
          <a:p>
            <a:pPr algn="just"/>
            <a:r>
              <a:rPr lang="pl-PL" sz="1800" dirty="0"/>
              <a:t>Art. 8 ust. 1 </a:t>
            </a:r>
            <a:r>
              <a:rPr lang="pl-PL" sz="1800" dirty="0" err="1"/>
              <a:t>udip</a:t>
            </a:r>
            <a:r>
              <a:rPr lang="pl-PL" sz="1800" dirty="0"/>
              <a:t>: Tworzy się urzędowy publikator teleinformatyczny – Biuletyn Informacji Publicznej – w celu powszechnego udostępniania informacji publicznej w postaci ujednoliconego systemu stron w sieci teleinformatycznej.</a:t>
            </a:r>
          </a:p>
          <a:p>
            <a:pPr algn="just"/>
            <a:r>
              <a:rPr lang="pl-PL" sz="1800" b="1" dirty="0"/>
              <a:t>Minister  właściwy  do  spraw  informatyzacji  </a:t>
            </a:r>
            <a:r>
              <a:rPr lang="pl-PL" sz="1800" dirty="0"/>
              <a:t>tworzy  stronę  główną Biuletynu Informacji Publicznej: zawierającą  wykaz  podmiotów zobowiązanych informacyjnie wraz z odnośnikami umożliwiającymi połączenie z ich stronami; zapewniającą dostęp do informacji publicznej oraz możliwość jej przeszukiwania za pomocą scentralizowanego systemu dostępu do informacji publicznej, zapewniającą dostęp do portalu danych;</a:t>
            </a:r>
          </a:p>
          <a:p>
            <a:pPr algn="just"/>
            <a:r>
              <a:rPr lang="pl-PL" sz="1800" b="1" dirty="0"/>
              <a:t>Minister właściwy do spraw informatyzacji</a:t>
            </a:r>
            <a:r>
              <a:rPr lang="pl-PL" sz="1800" dirty="0"/>
              <a:t>:</a:t>
            </a:r>
          </a:p>
          <a:p>
            <a:pPr marL="0" indent="0" algn="just">
              <a:buNone/>
            </a:pPr>
            <a:r>
              <a:rPr lang="pl-PL" sz="1800" dirty="0"/>
              <a:t>1) gromadzi i udostępnia adresy wskazujące strony Biuletynu Informacji Publicznej tworzone przez podmioty zobowiązane informacyjnie;</a:t>
            </a:r>
          </a:p>
          <a:p>
            <a:pPr marL="0" indent="0" algn="just">
              <a:buNone/>
            </a:pPr>
            <a:r>
              <a:rPr lang="pl-PL" sz="1800" dirty="0"/>
              <a:t>2) gromadzi i udostępnia dane o liczbie pobrań stron podmiotów zobowiązanych informacyjnie;</a:t>
            </a:r>
          </a:p>
          <a:p>
            <a:pPr marL="0" indent="0" algn="just">
              <a:buNone/>
            </a:pPr>
            <a:r>
              <a:rPr lang="pl-PL" sz="1800" dirty="0"/>
              <a:t>3) nieodpłatnie udostępnia scentralizowany system dostępu do informacji publicznej.</a:t>
            </a:r>
          </a:p>
          <a:p>
            <a:endParaRPr lang="pl-PL" sz="2000" dirty="0"/>
          </a:p>
        </p:txBody>
      </p:sp>
    </p:spTree>
    <p:extLst>
      <p:ext uri="{BB962C8B-B14F-4D97-AF65-F5344CB8AC3E}">
        <p14:creationId xmlns:p14="http://schemas.microsoft.com/office/powerpoint/2010/main" val="3814341186"/>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 </a:t>
            </a:r>
            <a:r>
              <a:rPr lang="pl-PL" b="1" dirty="0"/>
              <a:t>Rozporządzenie </a:t>
            </a:r>
            <a:r>
              <a:rPr lang="pl-PL" b="1" dirty="0" err="1"/>
              <a:t>ws</a:t>
            </a:r>
            <a:r>
              <a:rPr lang="pl-PL" b="1" dirty="0"/>
              <a:t>. BIP</a:t>
            </a:r>
          </a:p>
        </p:txBody>
      </p:sp>
      <p:sp>
        <p:nvSpPr>
          <p:cNvPr id="3" name="Symbol zastępczy zawartości 2"/>
          <p:cNvSpPr>
            <a:spLocks noGrp="1"/>
          </p:cNvSpPr>
          <p:nvPr>
            <p:ph idx="1"/>
          </p:nvPr>
        </p:nvSpPr>
        <p:spPr/>
        <p:txBody>
          <a:bodyPr>
            <a:normAutofit/>
          </a:bodyPr>
          <a:lstStyle/>
          <a:p>
            <a:pPr marL="0" indent="0" algn="just">
              <a:buNone/>
            </a:pPr>
            <a:r>
              <a:rPr lang="pl-PL" dirty="0"/>
              <a:t>Określa:</a:t>
            </a:r>
          </a:p>
          <a:p>
            <a:pPr marL="0" indent="0" algn="just">
              <a:buNone/>
            </a:pPr>
            <a:r>
              <a:rPr lang="pl-PL" dirty="0"/>
              <a:t>1. szczegółowe wymagania dotyczące układu ujednoliconego systemu stron BIP, tj. w szczególności strukturę strony głównej BIP, standardy struktury stron podmiotowych BIP;</a:t>
            </a:r>
          </a:p>
          <a:p>
            <a:pPr marL="0" indent="0" algn="just">
              <a:buNone/>
            </a:pPr>
            <a:r>
              <a:rPr lang="pl-PL" dirty="0"/>
              <a:t>2. zakres i tryb przekazywania ministrowi ds. informatyzacji informacji do zamieszczania na stronie głównej BIP;</a:t>
            </a:r>
          </a:p>
          <a:p>
            <a:pPr marL="0" indent="0" algn="just">
              <a:buNone/>
            </a:pPr>
            <a:r>
              <a:rPr lang="pl-PL" dirty="0"/>
              <a:t>3. wymagania dotyczące zabezpieczenia treści informacji publicznych udostępnianych w BIP.</a:t>
            </a:r>
          </a:p>
        </p:txBody>
      </p:sp>
    </p:spTree>
    <p:extLst>
      <p:ext uri="{BB962C8B-B14F-4D97-AF65-F5344CB8AC3E}">
        <p14:creationId xmlns:p14="http://schemas.microsoft.com/office/powerpoint/2010/main" val="3473894528"/>
      </p:ext>
    </p:extLst>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Scentralizowany System Dostępu do Informacji Publicznej </a:t>
            </a:r>
          </a:p>
        </p:txBody>
      </p:sp>
      <p:sp>
        <p:nvSpPr>
          <p:cNvPr id="3" name="Symbol zastępczy zawartości 2"/>
          <p:cNvSpPr>
            <a:spLocks noGrp="1"/>
          </p:cNvSpPr>
          <p:nvPr>
            <p:ph idx="1"/>
          </p:nvPr>
        </p:nvSpPr>
        <p:spPr/>
        <p:txBody>
          <a:bodyPr>
            <a:normAutofit/>
          </a:bodyPr>
          <a:lstStyle/>
          <a:p>
            <a:pPr marL="0" indent="0" algn="just">
              <a:buNone/>
            </a:pPr>
            <a:r>
              <a:rPr lang="pl-PL" b="1" dirty="0"/>
              <a:t>System informatyczny </a:t>
            </a:r>
            <a:r>
              <a:rPr lang="pl-PL" dirty="0"/>
              <a:t>- który umożliwia tworzenie stron Biuletynu Informacji Publicznej oraz przetwarzanie informacji publicznych, w tym ich przeszukiwanie według kryteriów przedmiotowych i podmiotowych.</a:t>
            </a:r>
          </a:p>
          <a:p>
            <a:pPr marL="0" indent="0" algn="just">
              <a:buNone/>
            </a:pPr>
            <a:r>
              <a:rPr lang="pl-PL" dirty="0"/>
              <a:t>  </a:t>
            </a:r>
          </a:p>
          <a:p>
            <a:pPr marL="0" indent="0" algn="just">
              <a:buNone/>
            </a:pPr>
            <a:endParaRPr lang="pl-PL"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Obowiązki po stronie podmiotów zobowiązanych informacyjnie </a:t>
            </a:r>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sz="2000" dirty="0"/>
              <a:t>1. Podmioty zobowiązane informacyjnie przez zastosowanie scentralizowanego systemu dostępu do informacji publicznej, albo innego systemu teleinformatycznego, tworzą własne strony Biuletynu Informacji Publicznej, na których udostępniają informacje podlegające udostępnieniu w tej drodze;</a:t>
            </a:r>
          </a:p>
          <a:p>
            <a:pPr marL="0" indent="0" algn="just">
              <a:buNone/>
            </a:pPr>
            <a:r>
              <a:rPr lang="pl-PL" sz="2000" dirty="0"/>
              <a:t>2. Podmioty zobowiązane informacyjnie są zobowiązane  do przekazania (za pomocą modułu administracyjnego) ministrowi  właściwemu  do  spraw  informatyzacji  informacji  niezbędnych  do zamieszczenia na stronie  głównej  BIP oraz do niezwłocznego informowania o zmianach w treści informacji, które zostały uprzednio przekazane (§ 12 pkt. 2 rozporządzenia BIP);</a:t>
            </a:r>
          </a:p>
          <a:p>
            <a:pPr marL="0" indent="0" algn="just">
              <a:buNone/>
            </a:pPr>
            <a:r>
              <a:rPr lang="pl-PL" sz="2000" b="1" dirty="0"/>
              <a:t>Obowiązek ten jest niezależny od samego faktu prowadzenia własnych stron podmiotowych.</a:t>
            </a:r>
          </a:p>
        </p:txBody>
      </p:sp>
    </p:spTree>
    <p:extLst>
      <p:ext uri="{BB962C8B-B14F-4D97-AF65-F5344CB8AC3E}">
        <p14:creationId xmlns:p14="http://schemas.microsoft.com/office/powerpoint/2010/main" val="2832422650"/>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Udostępnianie w BIP</a:t>
            </a:r>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a:latin typeface="+mj-lt"/>
                <a:cs typeface="Times New Roman" panose="02020603050405020304" pitchFamily="18" charset="0"/>
              </a:rPr>
              <a:t>Dostęp do informacji zawartych i udostępnianych w BIP jest możliwy poprzez:</a:t>
            </a:r>
          </a:p>
          <a:p>
            <a:pPr algn="just"/>
            <a:r>
              <a:rPr lang="pl-PL" dirty="0">
                <a:latin typeface="+mj-lt"/>
                <a:cs typeface="Times New Roman" panose="02020603050405020304" pitchFamily="18" charset="0"/>
              </a:rPr>
              <a:t>Stronę główną BIP;</a:t>
            </a:r>
          </a:p>
          <a:p>
            <a:pPr algn="just"/>
            <a:r>
              <a:rPr lang="pl-PL" dirty="0">
                <a:latin typeface="+mj-lt"/>
                <a:cs typeface="Times New Roman" panose="02020603050405020304" pitchFamily="18" charset="0"/>
              </a:rPr>
              <a:t>Spis podmiotów zobowiązanych informacyjnie tam znajdujących się;</a:t>
            </a:r>
          </a:p>
          <a:p>
            <a:pPr algn="just"/>
            <a:r>
              <a:rPr lang="pl-PL" dirty="0">
                <a:latin typeface="+mj-lt"/>
                <a:cs typeface="Times New Roman" panose="02020603050405020304" pitchFamily="18" charset="0"/>
              </a:rPr>
              <a:t>Menu przedmiotowe;</a:t>
            </a:r>
          </a:p>
          <a:p>
            <a:pPr algn="just"/>
            <a:r>
              <a:rPr lang="pl-PL" dirty="0">
                <a:latin typeface="+mj-lt"/>
                <a:cs typeface="Times New Roman" panose="02020603050405020304" pitchFamily="18" charset="0"/>
              </a:rPr>
              <a:t>Stron podmiotowych BIP podmiotów zobowiązanych informacyjnie.</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Zasada elektronicznego charakteru BIP</a:t>
            </a:r>
          </a:p>
        </p:txBody>
      </p:sp>
      <p:sp>
        <p:nvSpPr>
          <p:cNvPr id="3" name="Symbol zastępczy zawartości 2"/>
          <p:cNvSpPr>
            <a:spLocks noGrp="1"/>
          </p:cNvSpPr>
          <p:nvPr>
            <p:ph idx="1"/>
          </p:nvPr>
        </p:nvSpPr>
        <p:spPr/>
        <p:txBody>
          <a:bodyPr/>
          <a:lstStyle/>
          <a:p>
            <a:pPr algn="just"/>
            <a:r>
              <a:rPr lang="pl-PL" dirty="0"/>
              <a:t>Informacje są upubliczniane w sposób powszechny i generalny i co więcej tylko  elektronicznie;</a:t>
            </a:r>
          </a:p>
          <a:p>
            <a:pPr algn="just"/>
            <a:r>
              <a:rPr lang="pl-PL" dirty="0"/>
              <a:t>Pozostaje ona w ścisłym związku z brakiem obowiązku po stronie udostępniającego, który miałby się sprowadzać do dokonywania wydruków z jego zawartości (z zawartości BIP) i przekazywania ich podmiotowi zainteresowanemu informacyjnie.</a:t>
            </a:r>
          </a:p>
        </p:txBody>
      </p:sp>
    </p:spTree>
    <p:extLst>
      <p:ext uri="{BB962C8B-B14F-4D97-AF65-F5344CB8AC3E}">
        <p14:creationId xmlns:p14="http://schemas.microsoft.com/office/powerpoint/2010/main" val="3897418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urzędowego charakteru BIP</a:t>
            </a:r>
          </a:p>
        </p:txBody>
      </p:sp>
      <p:sp>
        <p:nvSpPr>
          <p:cNvPr id="3" name="Symbol zastępczy zawartości 2"/>
          <p:cNvSpPr>
            <a:spLocks noGrp="1"/>
          </p:cNvSpPr>
          <p:nvPr>
            <p:ph idx="1"/>
          </p:nvPr>
        </p:nvSpPr>
        <p:spPr/>
        <p:txBody>
          <a:bodyPr>
            <a:normAutofit/>
          </a:bodyPr>
          <a:lstStyle/>
          <a:p>
            <a:pPr marL="0" indent="0" algn="just">
              <a:buNone/>
            </a:pPr>
            <a:r>
              <a:rPr lang="pl-PL" dirty="0"/>
              <a:t>BIP jest specjalnym urzędowym i co więcej elektronicznym publikatorem.  </a:t>
            </a:r>
          </a:p>
          <a:p>
            <a:pPr marL="0" indent="0" algn="just">
              <a:buNone/>
            </a:pPr>
            <a:r>
              <a:rPr lang="pl-PL" dirty="0"/>
              <a:t>To oficjalna, odnajdująca prawne podstawy instytucja, której istnienie i funkcjonalność jest przejawem wykorzystywania nowatorskich rozwiązań technologicznych w ramach, których dostępność do Internetu ma dominujące znaczenie. </a:t>
            </a:r>
          </a:p>
        </p:txBody>
      </p:sp>
    </p:spTree>
    <p:extLst>
      <p:ext uri="{BB962C8B-B14F-4D97-AF65-F5344CB8AC3E}">
        <p14:creationId xmlns:p14="http://schemas.microsoft.com/office/powerpoint/2010/main" val="3037930018"/>
      </p:ext>
    </p:extLst>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Funkcje BIP</a:t>
            </a:r>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a:t>BIP stanowi bowiem kompendium wiedzy o sprawach publicznych</a:t>
            </a:r>
            <a:r>
              <a:rPr lang="pl-PL" dirty="0"/>
              <a:t>, któremu przypisuje się następujące funkcje:</a:t>
            </a:r>
          </a:p>
          <a:p>
            <a:pPr algn="just"/>
            <a:r>
              <a:rPr lang="pl-PL" dirty="0"/>
              <a:t>1.	</a:t>
            </a:r>
            <a:r>
              <a:rPr lang="pl-PL" b="1" u="sng" dirty="0"/>
              <a:t>Informacyjną</a:t>
            </a:r>
            <a:r>
              <a:rPr lang="pl-PL" dirty="0"/>
              <a:t> – pozostającą w ścisłym związku z zagwarantowaniem zainteresowanemu możliwości zapoznawania się z informacjami powszechnie udostępnionymi a odnoszącymi się do funkcjonowania podmiotów realizujących zadania publiczne. Co więcej funkcją od strony praktycznej nawiązującą do wykorzystywania rozwiązań technicznych, które umożliwiają elektroniczne upowszechnianie wiedzy o sprawach publicznych poprzez zamieszczania stosownych danych na odpowiednich stronach internetowych;</a:t>
            </a:r>
          </a:p>
          <a:p>
            <a:pPr algn="just"/>
            <a:r>
              <a:rPr lang="pl-PL" dirty="0"/>
              <a:t>2.	</a:t>
            </a:r>
            <a:r>
              <a:rPr lang="pl-PL" b="1" u="sng" dirty="0"/>
              <a:t>Interakcyjną</a:t>
            </a:r>
            <a:r>
              <a:rPr lang="pl-PL" dirty="0"/>
              <a:t> – sprowadzającą się do zapewniania zainteresowanemu możliwości komunikowania się z określonego rodzaju podmiotem realizującym zadania publiczne, lub dysponującym środkami publicznymi. Chodzi zatem nie tylko o dotarcie przez jednostkę do odpowiedniego (elektronicznego) zasobu danych publicznych, które zostały powszechnie udostępnione, ale również o możliwość zgromadzenia dodatkowej informacji. Staje się to bowiem możliwe wskutek dopuszczalnej (interakcji), wymiany wzajemnych komunikatów z podmiotem usytuowanym po tzw. drugiej stronie - z podmiotem zobowiązanym informacyjnie;</a:t>
            </a:r>
          </a:p>
          <a:p>
            <a:pPr algn="just"/>
            <a:r>
              <a:rPr lang="pl-PL" dirty="0"/>
              <a:t>3.	</a:t>
            </a:r>
            <a:r>
              <a:rPr lang="pl-PL" b="1" u="sng" dirty="0"/>
              <a:t>Kontrolując</a:t>
            </a:r>
            <a:r>
              <a:rPr lang="pl-PL" u="sng" dirty="0"/>
              <a:t>ą </a:t>
            </a:r>
            <a:r>
              <a:rPr lang="pl-PL" dirty="0"/>
              <a:t>– pozostającą w ścisłym związku z funkcją komunikacyjną, a zmierzającą do ukształtowania tego rodzaju instrumentów, które zagwarantują zainteresowanemu możliwość przeprowadzenia badania, oceny i weryfikowania całokształtu elektronicznie dostępnej wiedzy odnoszącej się do podmiotów realizujących zadania publiczne (ujęcie szerokie). To również zapewnienie zainteresowanemu dopuszczalności przeprowadzania nieustannego monitoringu w zakresie prawidłowości przyjętych sposobów i rzetelności załatwiania spraw (publicznych) toczących się przed konkretnych organem administracji publicznej, bądź też przed określonego rodzaju instytucją publiczną.</a:t>
            </a:r>
          </a:p>
          <a:p>
            <a:endParaRPr lang="pl-PL" dirty="0"/>
          </a:p>
        </p:txBody>
      </p:sp>
    </p:spTree>
    <p:extLst>
      <p:ext uri="{BB962C8B-B14F-4D97-AF65-F5344CB8AC3E}">
        <p14:creationId xmlns:p14="http://schemas.microsoft.com/office/powerpoint/2010/main" val="1032504971"/>
      </p:ext>
    </p:extLst>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urzędowego charakteru BIP</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Za jego urzędowym charakterem przemawia m.in. szczególne autorstwo, zawartość oraz rezultat i moc publikacji, a głębsza analiza tego rodzaju elementów uwidacznia ich wzajemne przeplatanie się:</a:t>
            </a:r>
          </a:p>
          <a:p>
            <a:pPr algn="just"/>
            <a:r>
              <a:rPr lang="pl-PL" dirty="0"/>
              <a:t>a.	</a:t>
            </a:r>
            <a:r>
              <a:rPr lang="pl-PL" b="1" dirty="0"/>
              <a:t>autorstwo strony głównej</a:t>
            </a:r>
            <a:r>
              <a:rPr lang="pl-PL" dirty="0"/>
              <a:t>: „Minister Właściwy Do Spraw Informatyzacji tworzy stronę główną Biuletynu Informacji Publicznej…”. Określa ona zakres podmiotów zobowiązanych informacyjnie – zobowiązanych do prowadzenia stron BIP, gwarantując jednocześnie możliwość przeniesienia się – połączenia się z ich „witrynami”; Umożliwia przeszukanie informacji w systemie i pozyskanie oczekiwanych danych upublicznionych. Zapewnia dostęp do portalu danych(art. 9 ust. 1 pkt. 3  </a:t>
            </a:r>
            <a:r>
              <a:rPr lang="pl-PL" dirty="0" err="1"/>
              <a:t>u.d.i.p</a:t>
            </a:r>
            <a:r>
              <a:rPr lang="pl-PL" dirty="0"/>
              <a:t>);</a:t>
            </a:r>
          </a:p>
          <a:p>
            <a:pPr algn="just"/>
            <a:r>
              <a:rPr lang="pl-PL" dirty="0"/>
              <a:t>b.	</a:t>
            </a:r>
            <a:r>
              <a:rPr lang="pl-PL" b="1" dirty="0"/>
              <a:t>jego zawartość: </a:t>
            </a:r>
            <a:r>
              <a:rPr lang="pl-PL" dirty="0"/>
              <a:t>w myśl § 8 rozporządzenia BIP strona główna BIP zawiera w szczególności: logo - znak graficzny BIP (umieszczone w górnej części strony), adres redakcji strony głównej, dane osoby odpowiadającej za jej redakcję, instrukcję korzystania z BIP, spis podmiotów, menu przedmiotowe, informacje o podmiotach prowadzących strony podmiotowe, moduł wyszukujący; </a:t>
            </a:r>
          </a:p>
          <a:p>
            <a:pPr algn="just"/>
            <a:r>
              <a:rPr lang="pl-PL" dirty="0"/>
              <a:t>c.	</a:t>
            </a:r>
            <a:r>
              <a:rPr lang="pl-PL" b="1" dirty="0"/>
              <a:t>rezultat</a:t>
            </a:r>
            <a:r>
              <a:rPr lang="pl-PL" dirty="0"/>
              <a:t>:  warto nawiązać do urzędowego charakteru dzienników urzędowych przeznaczonych do publikowania obowiązującego prawa. Pomimo braku jednoznacznego określenia niniejszej materii na gruncie </a:t>
            </a:r>
            <a:r>
              <a:rPr lang="pl-PL" dirty="0" err="1"/>
              <a:t>u.d.i.p</a:t>
            </a:r>
            <a:r>
              <a:rPr lang="pl-PL" dirty="0"/>
              <a:t>., podobnym stanowiskiem należy się posłużyć w kontekście publikowania informacji w BIP. Argumentem przemawiającym za powyższym twierdzeniem jest właśnie szczególne autorstwo elektronicznego biuletynu. </a:t>
            </a:r>
            <a:r>
              <a:rPr lang="pl-PL" b="1" dirty="0"/>
              <a:t>Podobnie jak sięganie do zawartości dzienników urzędowych, posiłkowanie się zawartością BIP gwarantuje zgodność z prawdą (rzetelność, prawdziwość, aktualność) informacji w nim udostępnianych.</a:t>
            </a:r>
            <a:r>
              <a:rPr lang="pl-PL" dirty="0"/>
              <a:t> W tym wypadku uwidacznia się również nawiązywanie do charakteru dokumentów urzędowych, o których mowa m.in. w art. 6 ust. 2 </a:t>
            </a:r>
            <a:r>
              <a:rPr lang="pl-PL" dirty="0" err="1"/>
              <a:t>u.d.i.p</a:t>
            </a:r>
            <a:r>
              <a:rPr lang="pl-PL" dirty="0"/>
              <a:t>.</a:t>
            </a:r>
          </a:p>
        </p:txBody>
      </p:sp>
    </p:spTree>
    <p:extLst>
      <p:ext uri="{BB962C8B-B14F-4D97-AF65-F5344CB8AC3E}">
        <p14:creationId xmlns:p14="http://schemas.microsoft.com/office/powerpoint/2010/main" val="2706875391"/>
      </p:ext>
    </p:extLst>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urzędowego charakteru BIP</a:t>
            </a:r>
          </a:p>
        </p:txBody>
      </p:sp>
      <p:sp>
        <p:nvSpPr>
          <p:cNvPr id="3" name="Symbol zastępczy zawartości 2"/>
          <p:cNvSpPr>
            <a:spLocks noGrp="1"/>
          </p:cNvSpPr>
          <p:nvPr>
            <p:ph idx="1"/>
          </p:nvPr>
        </p:nvSpPr>
        <p:spPr/>
        <p:txBody>
          <a:bodyPr/>
          <a:lstStyle/>
          <a:p>
            <a:pPr marL="0" indent="0" algn="just">
              <a:buNone/>
            </a:pPr>
            <a:r>
              <a:rPr lang="pl-PL" dirty="0"/>
              <a:t>Dokument urzędowy stanowi bowiem dowód tego, co zostało w nim „oficjalnie” (formalnie) stwierdzone. </a:t>
            </a:r>
            <a:r>
              <a:rPr lang="pl-PL" u="sng" dirty="0"/>
              <a:t>Urzędowy charakter BIP ma stanowić potwierdzenie dla wiarygodności i aktualności informacji upublicznianych przy jego pomocy.</a:t>
            </a:r>
          </a:p>
        </p:txBody>
      </p:sp>
    </p:spTree>
    <p:extLst>
      <p:ext uri="{BB962C8B-B14F-4D97-AF65-F5344CB8AC3E}">
        <p14:creationId xmlns:p14="http://schemas.microsoft.com/office/powerpoint/2010/main" val="2959021982"/>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Zasada bezpośredniości (tożsamości podmiotowej)</a:t>
            </a:r>
          </a:p>
        </p:txBody>
      </p:sp>
      <p:sp>
        <p:nvSpPr>
          <p:cNvPr id="3" name="Symbol zastępczy zawartości 2"/>
          <p:cNvSpPr>
            <a:spLocks noGrp="1"/>
          </p:cNvSpPr>
          <p:nvPr>
            <p:ph idx="1"/>
          </p:nvPr>
        </p:nvSpPr>
        <p:spPr/>
        <p:txBody>
          <a:bodyPr/>
          <a:lstStyle/>
          <a:p>
            <a:pPr algn="just"/>
            <a:r>
              <a:rPr lang="pl-PL" dirty="0"/>
              <a:t>Zasada wiąże się z niedopuszczalnością odsyłania do elektronicznego publikatora prowadzonego przez inną jednostkę organizacyjną, przez inny podmiot władzy publicznej, nawet jeśli jest podporządkowany, podległy podmiotowi zobowiązanemu informacyjnie.</a:t>
            </a:r>
          </a:p>
          <a:p>
            <a:endParaRPr lang="pl-PL" dirty="0"/>
          </a:p>
        </p:txBody>
      </p:sp>
    </p:spTree>
    <p:extLst>
      <p:ext uri="{BB962C8B-B14F-4D97-AF65-F5344CB8AC3E}">
        <p14:creationId xmlns:p14="http://schemas.microsoft.com/office/powerpoint/2010/main" val="701931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jednolitości prowadzenia BIP </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Chodzi o obligatoryjność zachowania tożsamości elementów struktury wszystkich stron wchodzących w zakres tzw. elektronicznego biuletynu. Chodzi o tożsamość wyglądu strony i tożsamość zakresu zawartości treściowej informacji publikowanych. Nie chodzi o tożsamość treści merytorycznych informacji, albowiem nie każdy podmiot dysponuje tymi samami informacjami publicznymi;</a:t>
            </a:r>
          </a:p>
          <a:p>
            <a:pPr marL="0" indent="0" algn="just">
              <a:buNone/>
            </a:pPr>
            <a:r>
              <a:rPr lang="pl-PL" dirty="0"/>
              <a:t>Zasada ta jest pewnego rodzaju postulatem, nie posiada ona faktycznego uzasadnienia. Na poszczególnych, stronach internetowych dochodzi do zróżnicowanego systematyzowania, grupowania i prezentowania danych publicznych. </a:t>
            </a:r>
          </a:p>
          <a:p>
            <a:pPr marL="0" indent="0" algn="just">
              <a:buNone/>
            </a:pPr>
            <a:r>
              <a:rPr lang="pl-PL" dirty="0"/>
              <a:t>Strony BIP wykazują rozbieżności z uwagi na stosowanie odmiennego interfejsu i posiadania odmiennego zakresu zawartości treściowej, co w efekcie końcowym może skutkować i skutkuje znacznym obniżeniem skuteczności BIP jako elektronicznego narzędzia upubliczniania „danych” o sprawach publicznych</a:t>
            </a:r>
          </a:p>
        </p:txBody>
      </p:sp>
    </p:spTree>
    <p:extLst>
      <p:ext uri="{BB962C8B-B14F-4D97-AF65-F5344CB8AC3E}">
        <p14:creationId xmlns:p14="http://schemas.microsoft.com/office/powerpoint/2010/main" val="196559580"/>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Zasada ciągłości</a:t>
            </a:r>
          </a:p>
        </p:txBody>
      </p:sp>
      <p:sp>
        <p:nvSpPr>
          <p:cNvPr id="3" name="Symbol zastępczy zawartości 2"/>
          <p:cNvSpPr>
            <a:spLocks noGrp="1"/>
          </p:cNvSpPr>
          <p:nvPr>
            <p:ph idx="1"/>
          </p:nvPr>
        </p:nvSpPr>
        <p:spPr>
          <a:xfrm>
            <a:off x="457200" y="1600200"/>
            <a:ext cx="8229600" cy="4781128"/>
          </a:xfrm>
        </p:spPr>
        <p:txBody>
          <a:bodyPr>
            <a:normAutofit fontScale="70000" lnSpcReduction="20000"/>
          </a:bodyPr>
          <a:lstStyle/>
          <a:p>
            <a:pPr marL="0" indent="0" algn="just">
              <a:buNone/>
            </a:pPr>
            <a:r>
              <a:rPr lang="pl-PL" dirty="0"/>
              <a:t>Gwarantuje, że informacja raz wprowadzona do pamięci komputera (tym bardziej do przestrzeni komunikacji elektronicznej, nie pociąga za sobą konieczności nieustannego angażowania, nie wymaga ciągłej aktywności ze strony pracowników urzędów obsługujących podmioty zobowiązane informacyjnie. </a:t>
            </a:r>
          </a:p>
          <a:p>
            <a:pPr marL="0" indent="0" algn="just">
              <a:buNone/>
            </a:pPr>
            <a:r>
              <a:rPr lang="pl-PL" dirty="0"/>
              <a:t>Stosownie do zawartości § 20 rozporządzenia BIP minister właściwy do spraw informatyzacji jest odpowiedziany za zapewnienie ciągłości upubliczniania informacji umiejscowionych (zgromadzonych) na stronie głównej BIP. Podmioty określane mianem zobowiązanych informacyjnie ponoszą odpowiedzialność za zapewnienie nieprzerwalnego dostępu do informacji umieszczonych na ich (skorelowanych ze stroną główną BIP) stronach internetowych. </a:t>
            </a:r>
          </a:p>
          <a:p>
            <a:pPr marL="0" indent="0" algn="just">
              <a:buNone/>
            </a:pPr>
            <a:r>
              <a:rPr lang="pl-PL" b="1" dirty="0"/>
              <a:t>Co do zasady udostępnienie informacji w  BIP następuje przez całą dobę bez przerwy. </a:t>
            </a:r>
          </a:p>
          <a:p>
            <a:pPr marL="0" indent="0" algn="just">
              <a:buNone/>
            </a:pPr>
            <a:r>
              <a:rPr lang="pl-PL" b="1" dirty="0"/>
              <a:t>Dopuszczalność odstępstwa od zasady - przerwa techniczna (awaria) nie dłużej niż 8 godzin gdy chodzi o stronę główną i 24 godziny gdy chodzi o strony podmiotowe.</a:t>
            </a:r>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zakazu skrótowości i zasada zakazu zamieszczania reklam</a:t>
            </a:r>
          </a:p>
        </p:txBody>
      </p:sp>
      <p:sp>
        <p:nvSpPr>
          <p:cNvPr id="3" name="Symbol zastępczy zawartości 2"/>
          <p:cNvSpPr>
            <a:spLocks noGrp="1"/>
          </p:cNvSpPr>
          <p:nvPr>
            <p:ph idx="1"/>
          </p:nvPr>
        </p:nvSpPr>
        <p:spPr/>
        <p:txBody>
          <a:bodyPr>
            <a:normAutofit/>
          </a:bodyPr>
          <a:lstStyle/>
          <a:p>
            <a:pPr algn="just">
              <a:buNone/>
            </a:pPr>
            <a:r>
              <a:rPr lang="pl-PL" b="1" dirty="0"/>
              <a:t> </a:t>
            </a:r>
            <a:r>
              <a:rPr lang="pl-PL" dirty="0"/>
              <a:t>Strony BIP nie mogą zawierać niewyjaśnionych skrótów, wyjątek dopuszcza stosowanie skrótów powszechnie znanych i zrozumiałych (§ 6).</a:t>
            </a:r>
          </a:p>
          <a:p>
            <a:pPr algn="just">
              <a:buNone/>
            </a:pPr>
            <a:r>
              <a:rPr lang="pl-PL" dirty="0"/>
              <a:t>Strony BIP nie są przeznaczone do reklamowania produktów i usług (§ 11 ust. 2). </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odpowiedniej jakości danych upublicznianych </a:t>
            </a:r>
          </a:p>
        </p:txBody>
      </p:sp>
      <p:sp>
        <p:nvSpPr>
          <p:cNvPr id="3" name="Symbol zastępczy zawartości 2"/>
          <p:cNvSpPr>
            <a:spLocks noGrp="1"/>
          </p:cNvSpPr>
          <p:nvPr>
            <p:ph idx="1"/>
          </p:nvPr>
        </p:nvSpPr>
        <p:spPr/>
        <p:txBody>
          <a:bodyPr>
            <a:normAutofit/>
          </a:bodyPr>
          <a:lstStyle/>
          <a:p>
            <a:pPr marL="0" indent="0" algn="just">
              <a:buNone/>
            </a:pPr>
            <a:r>
              <a:rPr lang="pl-PL" sz="3600" dirty="0"/>
              <a:t>Informacje są udostępniane w BIP w jakości niepozostawiającej wątpliwości co do ich zawartości;</a:t>
            </a:r>
          </a:p>
          <a:p>
            <a:pPr marL="0" indent="0" algn="just">
              <a:buNone/>
            </a:pPr>
            <a:r>
              <a:rPr lang="pl-PL" sz="3600" dirty="0"/>
              <a:t>Informacje mają być jasne, przejrzyste i jednoznaczne. </a:t>
            </a:r>
          </a:p>
        </p:txBody>
      </p:sp>
    </p:spTree>
    <p:extLst>
      <p:ext uri="{BB962C8B-B14F-4D97-AF65-F5344CB8AC3E}">
        <p14:creationId xmlns:p14="http://schemas.microsoft.com/office/powerpoint/2010/main" val="3779680440"/>
      </p:ext>
    </p:extLst>
  </p:cSld>
  <p:clrMapOvr>
    <a:masterClrMapping/>
  </p:clrMapOvr>
  <p:transition>
    <p:wipe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zakazu ograniczeń przed kopiowaniem i drukowaniem</a:t>
            </a:r>
          </a:p>
        </p:txBody>
      </p:sp>
      <p:sp>
        <p:nvSpPr>
          <p:cNvPr id="3" name="Symbol zastępczy zawartości 2"/>
          <p:cNvSpPr>
            <a:spLocks noGrp="1"/>
          </p:cNvSpPr>
          <p:nvPr>
            <p:ph idx="1"/>
          </p:nvPr>
        </p:nvSpPr>
        <p:spPr>
          <a:xfrm>
            <a:off x="457200" y="1628800"/>
            <a:ext cx="8229600" cy="4853136"/>
          </a:xfrm>
        </p:spPr>
        <p:txBody>
          <a:bodyPr>
            <a:normAutofit/>
          </a:bodyPr>
          <a:lstStyle/>
          <a:p>
            <a:pPr marL="0" indent="0" algn="just">
              <a:buNone/>
            </a:pPr>
            <a:r>
              <a:rPr lang="pl-PL" sz="3600" dirty="0"/>
              <a:t>Strony BIP nie są zabezpieczone przed kopiowaniem i dokonywaniem wydruków; To umożliwia następcze zapoznawanie się z treścią informacji publicznych i ich  aktywne wykorzystywanie.</a:t>
            </a:r>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zabezpieczania </a:t>
            </a:r>
            <a:r>
              <a:rPr lang="pl-PL" b="1"/>
              <a:t>danych udostępnionych w BIP </a:t>
            </a:r>
            <a:endParaRPr lang="pl-PL" b="1" dirty="0"/>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b="1" dirty="0"/>
              <a:t>Wiąże się  m.in. z występowaniem mechanizmu dziennika.</a:t>
            </a:r>
          </a:p>
          <a:p>
            <a:pPr marL="0" indent="0" algn="just">
              <a:buNone/>
            </a:pPr>
            <a:r>
              <a:rPr lang="pl-PL" sz="2000" b="1" dirty="0"/>
              <a:t>Mechanizm dziennika służy :</a:t>
            </a:r>
          </a:p>
          <a:p>
            <a:pPr marL="0" indent="0" algn="just">
              <a:buNone/>
            </a:pPr>
            <a:r>
              <a:rPr lang="pl-PL" sz="2000" dirty="0"/>
              <a:t>1. Do odnotowania przeprowadzonych zmian w treści informacji publicznych;</a:t>
            </a:r>
          </a:p>
          <a:p>
            <a:pPr marL="0" indent="0" algn="just">
              <a:buNone/>
            </a:pPr>
            <a:r>
              <a:rPr lang="pl-PL" sz="2000" dirty="0"/>
              <a:t>2. Do ujawniania wszelkich prób nieuprawnionego dokonywania zmian (przez osoby nieposiadające stosownej legitymacji); </a:t>
            </a:r>
          </a:p>
          <a:p>
            <a:pPr marL="0" indent="0" algn="just">
              <a:buNone/>
            </a:pPr>
            <a:r>
              <a:rPr lang="pl-PL" sz="2000" b="1" dirty="0"/>
              <a:t>Dzienniki są prowadzone w sposób automatyczny. </a:t>
            </a:r>
          </a:p>
          <a:p>
            <a:pPr marL="0" indent="0" algn="just">
              <a:buNone/>
            </a:pPr>
            <a:r>
              <a:rPr lang="pl-PL" sz="2000" b="1" dirty="0"/>
              <a:t>Dodatkowo</a:t>
            </a:r>
            <a:r>
              <a:rPr lang="pl-PL" sz="2000" dirty="0"/>
              <a:t> dla zabezpieczenia  informacji przed zniszczeniem i </a:t>
            </a:r>
            <a:r>
              <a:rPr lang="pl-PL" sz="2000" dirty="0" err="1"/>
              <a:t>modyfkacją</a:t>
            </a:r>
            <a:r>
              <a:rPr lang="pl-PL" sz="2000" dirty="0"/>
              <a:t> strony BIP są chronione za pomocą </a:t>
            </a:r>
            <a:r>
              <a:rPr lang="pl-PL" sz="2000" b="1" dirty="0"/>
              <a:t>modułu bezpieczeństwa </a:t>
            </a:r>
            <a:r>
              <a:rPr lang="pl-PL" sz="2000" dirty="0"/>
              <a:t>– rozwiązania programowego lub sprzętowo – programowego;</a:t>
            </a:r>
          </a:p>
          <a:p>
            <a:pPr marL="0" indent="0" algn="just">
              <a:buNone/>
            </a:pPr>
            <a:r>
              <a:rPr lang="pl-PL" sz="2000" dirty="0"/>
              <a:t>Ponadto rozwiązania mające na celu  ochronę stron przed celowym spowolnieniem  lub uniemożliwieniem  dostępu do zasobów informacyjnych zawartych na stronach BIP.</a:t>
            </a:r>
          </a:p>
        </p:txBody>
      </p:sp>
    </p:spTree>
  </p:cSld>
  <p:clrMapOvr>
    <a:masterClrMapping/>
  </p:clrMapOvr>
  <p:transition>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a:t>Wymagania dla stron BIP  (głównej i podmiotowych)- wymagania minimalne</a:t>
            </a:r>
          </a:p>
        </p:txBody>
      </p:sp>
      <p:sp>
        <p:nvSpPr>
          <p:cNvPr id="3" name="Symbol zastępczy zawartości 2"/>
          <p:cNvSpPr>
            <a:spLocks noGrp="1"/>
          </p:cNvSpPr>
          <p:nvPr>
            <p:ph idx="1"/>
          </p:nvPr>
        </p:nvSpPr>
        <p:spPr>
          <a:xfrm>
            <a:off x="457200" y="2060848"/>
            <a:ext cx="8229600" cy="4065315"/>
          </a:xfrm>
        </p:spPr>
        <p:txBody>
          <a:bodyPr>
            <a:normAutofit fontScale="77500" lnSpcReduction="20000"/>
          </a:bodyPr>
          <a:lstStyle/>
          <a:p>
            <a:pPr marL="0" indent="0">
              <a:buNone/>
            </a:pPr>
            <a:r>
              <a:rPr lang="pl-PL" b="1" dirty="0"/>
              <a:t>Strona gówna BIP:</a:t>
            </a:r>
          </a:p>
          <a:p>
            <a:pPr marL="0" indent="0">
              <a:buNone/>
            </a:pPr>
            <a:r>
              <a:rPr lang="pl-PL" dirty="0"/>
              <a:t>logo (znak graficzny) umieszczone w górnej części strony;</a:t>
            </a:r>
          </a:p>
          <a:p>
            <a:pPr marL="0" indent="0">
              <a:buNone/>
            </a:pPr>
            <a:r>
              <a:rPr lang="pl-PL" dirty="0"/>
              <a:t>adres redakcji strony głównej BIP;</a:t>
            </a:r>
          </a:p>
          <a:p>
            <a:pPr marL="0" indent="0">
              <a:buNone/>
            </a:pPr>
            <a:r>
              <a:rPr lang="pl-PL" dirty="0"/>
              <a:t>imię i nazwisko, numer telefonu, numer telefaksu i adres poczty elektronicznej co najmniej jednej z osób redagujących stron´ główną BIP;</a:t>
            </a:r>
          </a:p>
          <a:p>
            <a:pPr marL="0" indent="0">
              <a:buNone/>
            </a:pPr>
            <a:r>
              <a:rPr lang="pl-PL" dirty="0"/>
              <a:t>instrukcję korzystania z BIP;</a:t>
            </a:r>
          </a:p>
          <a:p>
            <a:pPr marL="0" indent="0">
              <a:buNone/>
            </a:pPr>
            <a:r>
              <a:rPr lang="pl-PL" dirty="0"/>
              <a:t>spis podmiotów;</a:t>
            </a:r>
          </a:p>
          <a:p>
            <a:pPr marL="0" indent="0">
              <a:buNone/>
            </a:pPr>
            <a:r>
              <a:rPr lang="pl-PL" dirty="0"/>
              <a:t>menu przedmiotowe;</a:t>
            </a:r>
          </a:p>
          <a:p>
            <a:pPr marL="0" indent="0">
              <a:buNone/>
            </a:pPr>
            <a:r>
              <a:rPr lang="pl-PL" dirty="0"/>
              <a:t>informacje o podmiotach (w szczególności URL strony podmiotowej BIP) prowadzących strony podmiotowe BIP;</a:t>
            </a:r>
          </a:p>
          <a:p>
            <a:pPr marL="0" indent="0">
              <a:buNone/>
            </a:pPr>
            <a:r>
              <a:rPr lang="pl-PL" dirty="0"/>
              <a:t>moduł wyszukujący.</a:t>
            </a:r>
          </a:p>
        </p:txBody>
      </p:sp>
    </p:spTree>
    <p:extLst>
      <p:ext uri="{BB962C8B-B14F-4D97-AF65-F5344CB8AC3E}">
        <p14:creationId xmlns:p14="http://schemas.microsoft.com/office/powerpoint/2010/main" val="3485610508"/>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BIP a ogólne zasady dostępu do informacji publicznej</a:t>
            </a:r>
          </a:p>
        </p:txBody>
      </p:sp>
      <p:sp>
        <p:nvSpPr>
          <p:cNvPr id="3" name="Symbol zastępczy zawartości 2"/>
          <p:cNvSpPr>
            <a:spLocks noGrp="1"/>
          </p:cNvSpPr>
          <p:nvPr>
            <p:ph idx="1"/>
          </p:nvPr>
        </p:nvSpPr>
        <p:spPr/>
        <p:txBody>
          <a:bodyPr>
            <a:normAutofit/>
          </a:bodyPr>
          <a:lstStyle/>
          <a:p>
            <a:pPr marL="137160" indent="0" algn="just">
              <a:buNone/>
            </a:pPr>
            <a:r>
              <a:rPr lang="pl-PL" sz="3200" dirty="0"/>
              <a:t>Do tego udostępniania zastosowanie mają </a:t>
            </a:r>
            <a:r>
              <a:rPr lang="pl-PL" sz="3200" b="1" dirty="0"/>
              <a:t>wszystkie zasady ogólne procesu udostępnienia z pewnymi odmiennościami, które wynikają z charakteru udostępnienia informacji przy pomocy BIP. </a:t>
            </a:r>
          </a:p>
        </p:txBody>
      </p:sp>
    </p:spTree>
    <p:extLst>
      <p:ext uri="{BB962C8B-B14F-4D97-AF65-F5344CB8AC3E}">
        <p14:creationId xmlns:p14="http://schemas.microsoft.com/office/powerpoint/2010/main" val="339933517"/>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Wymagania dla stron BIP  (głównej i podmiotowych)- wymagania minimalne</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Strony podmiotowe:</a:t>
            </a:r>
          </a:p>
          <a:p>
            <a:pPr marL="0" indent="0" algn="just">
              <a:buNone/>
            </a:pPr>
            <a:r>
              <a:rPr lang="pl-PL" dirty="0"/>
              <a:t>logo (znak graficzny) BIP, umieszczone w górnej części strony;</a:t>
            </a:r>
          </a:p>
          <a:p>
            <a:pPr marL="0" indent="0" algn="just">
              <a:buNone/>
            </a:pPr>
            <a:r>
              <a:rPr lang="pl-PL" dirty="0"/>
              <a:t>adres redakcji strony podmiotowej BIP;</a:t>
            </a:r>
          </a:p>
          <a:p>
            <a:pPr marL="0" indent="0" algn="just">
              <a:buNone/>
            </a:pPr>
            <a:r>
              <a:rPr lang="pl-PL" dirty="0"/>
              <a:t>imię i nazwisko, numer telefonu, numer telefaksu i adres poczty elektronicznej co najmniej jednej z osób redagujących stronę podmiotową BIP;</a:t>
            </a:r>
          </a:p>
          <a:p>
            <a:pPr marL="0" indent="0" algn="just">
              <a:buNone/>
            </a:pPr>
            <a:r>
              <a:rPr lang="pl-PL" dirty="0"/>
              <a:t>instrukcję korzystania ze strony podmiotowej BIP;</a:t>
            </a:r>
          </a:p>
          <a:p>
            <a:pPr marL="0" indent="0" algn="just">
              <a:buNone/>
            </a:pPr>
            <a:r>
              <a:rPr lang="pl-PL" dirty="0"/>
              <a:t>menu przedmiotowe umożliwiające odnalezienie:</a:t>
            </a:r>
          </a:p>
          <a:p>
            <a:pPr marL="0" indent="0" algn="just">
              <a:buNone/>
            </a:pPr>
            <a:r>
              <a:rPr lang="pl-PL" dirty="0"/>
              <a:t>informacji publicznych.</a:t>
            </a:r>
          </a:p>
        </p:txBody>
      </p:sp>
    </p:spTree>
    <p:extLst>
      <p:ext uri="{BB962C8B-B14F-4D97-AF65-F5344CB8AC3E}">
        <p14:creationId xmlns:p14="http://schemas.microsoft.com/office/powerpoint/2010/main" val="548508725"/>
      </p:ext>
    </p:extLst>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KONTROLA BIP</a:t>
            </a:r>
          </a:p>
        </p:txBody>
      </p:sp>
      <p:sp>
        <p:nvSpPr>
          <p:cNvPr id="3" name="Symbol zastępczy zawartości 2"/>
          <p:cNvSpPr>
            <a:spLocks noGrp="1"/>
          </p:cNvSpPr>
          <p:nvPr>
            <p:ph idx="1"/>
          </p:nvPr>
        </p:nvSpPr>
        <p:spPr/>
        <p:txBody>
          <a:bodyPr>
            <a:normAutofit fontScale="92500" lnSpcReduction="20000"/>
          </a:bodyPr>
          <a:lstStyle/>
          <a:p>
            <a:pPr algn="just"/>
            <a:r>
              <a:rPr lang="pl-PL" b="1" dirty="0"/>
              <a:t>Podmiot przeprowadzający</a:t>
            </a:r>
            <a:r>
              <a:rPr lang="pl-PL" dirty="0"/>
              <a:t>: administratorzy stron BIP dokonują kontroli dzienników prowadzonych automatycznie; </a:t>
            </a:r>
          </a:p>
          <a:p>
            <a:pPr algn="just"/>
            <a:r>
              <a:rPr lang="pl-PL" b="1" dirty="0"/>
              <a:t>Kontrola bieżąca </a:t>
            </a:r>
            <a:r>
              <a:rPr lang="pl-PL" dirty="0"/>
              <a:t>przeprowadzana w każdy dzień powszedni.</a:t>
            </a:r>
          </a:p>
          <a:p>
            <a:pPr marL="0" indent="0" algn="just">
              <a:buNone/>
            </a:pPr>
            <a:r>
              <a:rPr lang="pl-PL" dirty="0"/>
              <a:t>Nie istnieje scentralizowany i odrębny organ odpowiedzialny za kontrolowanie faktu prowadzenia, prawidłowości prowadzenia BIP i zamieszczania tam informacji publicznej.</a:t>
            </a:r>
          </a:p>
          <a:p>
            <a:pPr marL="0" indent="0" algn="just">
              <a:buNone/>
            </a:pPr>
            <a:r>
              <a:rPr lang="pl-PL" dirty="0"/>
              <a:t>Nie można w ramach kontrolowania społecznego skutecznie żądać od podmiotu władzy publicznej zamieszczania, bądź usunięcia informacji publicznej z BIP, ani dochodzić tych działań przed sądem.</a:t>
            </a:r>
          </a:p>
          <a:p>
            <a:pPr marL="0" indent="0" algn="just">
              <a:buNone/>
            </a:pPr>
            <a:endParaRPr lang="pl-PL" dirty="0"/>
          </a:p>
        </p:txBody>
      </p:sp>
    </p:spTree>
    <p:extLst>
      <p:ext uri="{BB962C8B-B14F-4D97-AF65-F5344CB8AC3E}">
        <p14:creationId xmlns:p14="http://schemas.microsoft.com/office/powerpoint/2010/main" val="525065654"/>
      </p:ext>
    </p:extLst>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Pytanie 1</a:t>
            </a:r>
          </a:p>
        </p:txBody>
      </p:sp>
      <p:sp>
        <p:nvSpPr>
          <p:cNvPr id="3" name="Symbol zastępczy zawartości 2"/>
          <p:cNvSpPr>
            <a:spLocks noGrp="1"/>
          </p:cNvSpPr>
          <p:nvPr>
            <p:ph idx="1"/>
          </p:nvPr>
        </p:nvSpPr>
        <p:spPr/>
        <p:txBody>
          <a:bodyPr/>
          <a:lstStyle/>
          <a:p>
            <a:pPr marL="0" indent="0" algn="just">
              <a:buNone/>
            </a:pPr>
            <a:r>
              <a:rPr lang="pl-PL" dirty="0"/>
              <a:t>Osoba przebywająca w zakładzie karnym  nie może uzyskać informacji publicznej umieszczonej w BIP poprzez brak bezpośredniego dostępu do Internetu. Czy może ona skutecznie domagać się udzielenia informacji na wniosek, pomimo że znajduje się ona w BIP? Czy może skutecznie domagać się dokonania wydruku ze strony BIP i przesłania na adres wskazany we wniosku o udostępnienie informacji publicznej? </a:t>
            </a:r>
          </a:p>
        </p:txBody>
      </p:sp>
    </p:spTree>
    <p:extLst>
      <p:ext uri="{BB962C8B-B14F-4D97-AF65-F5344CB8AC3E}">
        <p14:creationId xmlns:p14="http://schemas.microsoft.com/office/powerpoint/2010/main" val="2451473826"/>
      </p:ext>
    </p:extLst>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Pytanie 2</a:t>
            </a:r>
          </a:p>
        </p:txBody>
      </p:sp>
      <p:sp>
        <p:nvSpPr>
          <p:cNvPr id="3" name="Symbol zastępczy zawartości 2"/>
          <p:cNvSpPr>
            <a:spLocks noGrp="1"/>
          </p:cNvSpPr>
          <p:nvPr>
            <p:ph idx="1"/>
          </p:nvPr>
        </p:nvSpPr>
        <p:spPr>
          <a:xfrm>
            <a:off x="457200" y="1628800"/>
            <a:ext cx="8229600" cy="4709160"/>
          </a:xfrm>
        </p:spPr>
        <p:txBody>
          <a:bodyPr>
            <a:normAutofit fontScale="85000" lnSpcReduction="20000"/>
          </a:bodyPr>
          <a:lstStyle/>
          <a:p>
            <a:pPr marL="0" indent="0" algn="just">
              <a:buNone/>
            </a:pPr>
            <a:r>
              <a:rPr lang="pl-PL" dirty="0"/>
              <a:t>Czy można żądać udostępnienia informacji poprzez zamieszczenie odpowiedzi na zadane pytanie na stronie BIP w myśl art. 14 ust. 1 </a:t>
            </a:r>
            <a:r>
              <a:rPr lang="pl-PL" dirty="0" err="1"/>
              <a:t>udip</a:t>
            </a:r>
            <a:r>
              <a:rPr lang="pl-PL" dirty="0"/>
              <a:t> zakładającego udostępnienie informacji w formie i w sposób określony przez wnioskodawcę?</a:t>
            </a:r>
          </a:p>
          <a:p>
            <a:pPr marL="0" indent="0" algn="just">
              <a:buNone/>
            </a:pPr>
            <a:r>
              <a:rPr lang="pl-PL" dirty="0"/>
              <a:t>Jak będzie wyglądało postępowanie podmiotu zobowiązanego jeśli prowadzi on na swojej stronie BIP rejestr wniosków wraz z odpowiedziami na pytania o informację publiczna i rzeczywiście tego rodzaju pytanie i odpowiedź znajduje się w tym rejestrze?</a:t>
            </a:r>
          </a:p>
          <a:p>
            <a:pPr marL="0" indent="0" algn="just">
              <a:buNone/>
            </a:pPr>
            <a:r>
              <a:rPr lang="pl-PL" dirty="0"/>
              <a:t>Jak powinno wyglądać postępowanie podmiotu zobowiązanego jeśli pytanie o informację zawarte we wniosku dotyczy informacji podlegającej obligatoryjnemu udostępnieniu w BIP, której to informacji w BIP danego podmiotu nie ma?</a:t>
            </a:r>
          </a:p>
        </p:txBody>
      </p:sp>
    </p:spTree>
    <p:extLst>
      <p:ext uri="{BB962C8B-B14F-4D97-AF65-F5344CB8AC3E}">
        <p14:creationId xmlns:p14="http://schemas.microsoft.com/office/powerpoint/2010/main" val="1249541228"/>
      </p:ext>
    </p:extLst>
  </p:cSld>
  <p:clrMapOvr>
    <a:masterClrMapping/>
  </p:clrMapOvr>
  <p:transition>
    <p:wipe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a:t>Pytanie 3</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Wnioskodawca zwraca się z wnioskiem  do podmiotu o określone informacje publiczne, których ten podmiot nie posiada, jednak wie że są one w posiadaniu jednostki mu podległej, znajdują się na jej stronie BIP.  Czy podmiot zobowiązany powinien odesłać wnioskodawcę do tej strony, za której zawartość nie odpowiada?, Czy powinien przesłać wniosek wg. właściwości do tej jednostki, która jest mu podległa, która znajduje się w  posiadaniu tych informacji?, Czy powinien skopiować dane z tej strony i je przesłać wnioskodawcy? Jak powinien zachować się podmiot zobowiązany?</a:t>
            </a:r>
          </a:p>
        </p:txBody>
      </p:sp>
    </p:spTree>
    <p:extLst>
      <p:ext uri="{BB962C8B-B14F-4D97-AF65-F5344CB8AC3E}">
        <p14:creationId xmlns:p14="http://schemas.microsoft.com/office/powerpoint/2010/main" val="1100891539"/>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Literatura</a:t>
            </a:r>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993057454"/>
      </p:ext>
    </p:extLst>
  </p:cSld>
  <p:clrMapOvr>
    <a:masterClrMapping/>
  </p:clrMapOvr>
  <p:transition>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Odmienności</a:t>
            </a:r>
          </a:p>
        </p:txBody>
      </p:sp>
      <p:sp>
        <p:nvSpPr>
          <p:cNvPr id="3" name="Symbol zastępczy zawartości 2"/>
          <p:cNvSpPr>
            <a:spLocks noGrp="1"/>
          </p:cNvSpPr>
          <p:nvPr>
            <p:ph idx="1"/>
          </p:nvPr>
        </p:nvSpPr>
        <p:spPr/>
        <p:txBody>
          <a:bodyPr>
            <a:normAutofit fontScale="47500" lnSpcReduction="20000"/>
          </a:bodyPr>
          <a:lstStyle/>
          <a:p>
            <a:pPr algn="just"/>
            <a:r>
              <a:rPr lang="pl-PL" b="1" dirty="0"/>
              <a:t>Zasada sądowej kontroli udostępniania informacji publicznej: </a:t>
            </a:r>
            <a:r>
              <a:rPr lang="pl-PL" dirty="0"/>
              <a:t>W doktrynie dochodzi do podkreślenia, iż w kontekście upubliczniania w BIP niedopuszczalnym jest posługiwanie się konstrukcją sądowej kontroli prawidłowości realizacji procesu udostępniania. Brak jest bowiem dopuszczalności przedłożenia skargi na fakt zaniechania upublicznienia określonych danych publicznych w BIP, jak również na fakt istniejącej nieprawidłowości prowadzenia stron internetowych biuletynu, czy też na fakt jej nieprowadzenia. W tym wypadku skarga na tzw. inne akty lub czynności z zakresu administracji publicznej, jak i skarga na bezczynność nie przysługuje. Sądy takie skargi odrzucają uznając je za niedopuszczalne. Nie jest to jednak równoznaczne z całkowitym pozbawieniem jednostki możliwości dochodzenia swoich roszczeń informacyjnych na drodze sądowej. Brak upublicznienia danych w BIP a następnie niezgodne z oczekiwaniem zrealizowanie wniosku zainteresowanego może skutkować wniesieniem skargi do sądu na jego działanie lub zaniechanie (na bezczynność).</a:t>
            </a:r>
          </a:p>
          <a:p>
            <a:pPr algn="just"/>
            <a:r>
              <a:rPr lang="pl-PL" b="1" dirty="0"/>
              <a:t>Zasada odpowiedzialności osobistej: </a:t>
            </a:r>
            <a:r>
              <a:rPr lang="pl-PL" dirty="0"/>
              <a:t>„Kto, wbrew ciążącemu na nim obowiązkowi, nie udostępnia informacji publicznej, podlega karze grzywny, karze ograniczenia wolności albo pozbawienia wolności do roku” (art. 23 </a:t>
            </a:r>
            <a:r>
              <a:rPr lang="pl-PL" dirty="0" err="1"/>
              <a:t>u.d.i.p</a:t>
            </a:r>
            <a:r>
              <a:rPr lang="pl-PL" dirty="0"/>
              <a:t>.). W </a:t>
            </a:r>
            <a:r>
              <a:rPr lang="pl-PL"/>
              <a:t>zakresie nieudostępnienia </a:t>
            </a:r>
            <a:r>
              <a:rPr lang="pl-PL" dirty="0"/>
              <a:t>informacji w  BIP może dochodzić do występku umyślnego, formalnego, w formie zaniechania, ściganego z oskarżenia publicznego sprowadzającego się do sytuacji w której dochodzi do poinformowania zainteresowanego, że informacja została umieszczona w BIP, gdy w rzeczywistości nie znajduje się ona na stronie BIP, czy też do odesłania zainteresowanego do innych stron internetowych niebędących stronami BIP. Nie należy przy tym zapominać, że w doktrynie występuje rozbieżność stanowisk co do tego czy odpowiedzialność z art. 23 </a:t>
            </a:r>
            <a:r>
              <a:rPr lang="pl-PL" dirty="0" err="1"/>
              <a:t>udip</a:t>
            </a:r>
            <a:r>
              <a:rPr lang="pl-PL" dirty="0"/>
              <a:t> ma zastosowanie wyłącznie do trybu wnioskowego, czy też do innych sposobów udostępniania wiedzy publicznej  w tym do BIP.</a:t>
            </a:r>
          </a:p>
          <a:p>
            <a:pPr algn="just"/>
            <a:r>
              <a:rPr lang="pl-PL" b="1" dirty="0"/>
              <a:t>Zasada terminowości udostępnienia – </a:t>
            </a:r>
            <a:r>
              <a:rPr lang="pl-PL" dirty="0"/>
              <a:t>w zakresie upubliczniania informacji przy pomocy BIP, ustawodawca nie zajmuje jednoznacznego (wyraźnego) stanowiska odnoszącego się do terminowości realizacji zobowiązań informacyjnych. Nie określa w jakim terminie informacja powinna zostać udostępniona w BIP.</a:t>
            </a:r>
          </a:p>
          <a:p>
            <a:pPr algn="just"/>
            <a:endParaRPr lang="pl-PL" b="1" dirty="0"/>
          </a:p>
          <a:p>
            <a:pPr algn="just"/>
            <a:endParaRPr lang="pl-PL" b="1" dirty="0"/>
          </a:p>
          <a:p>
            <a:endParaRPr lang="pl-PL" b="1" dirty="0"/>
          </a:p>
        </p:txBody>
      </p:sp>
    </p:spTree>
    <p:extLst>
      <p:ext uri="{BB962C8B-B14F-4D97-AF65-F5344CB8AC3E}">
        <p14:creationId xmlns:p14="http://schemas.microsoft.com/office/powerpoint/2010/main" val="671183136"/>
      </p:ext>
    </p:extLst>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dotyczące funkcjonowania BIP</a:t>
            </a:r>
          </a:p>
        </p:txBody>
      </p:sp>
      <p:sp>
        <p:nvSpPr>
          <p:cNvPr id="3" name="Symbol zastępczy zawartości 2"/>
          <p:cNvSpPr>
            <a:spLocks noGrp="1"/>
          </p:cNvSpPr>
          <p:nvPr>
            <p:ph idx="1"/>
          </p:nvPr>
        </p:nvSpPr>
        <p:spPr/>
        <p:txBody>
          <a:bodyPr>
            <a:normAutofit fontScale="62500" lnSpcReduction="20000"/>
          </a:bodyPr>
          <a:lstStyle/>
          <a:p>
            <a:pPr algn="just"/>
            <a:r>
              <a:rPr lang="pl-PL" dirty="0"/>
              <a:t>1.	</a:t>
            </a:r>
            <a:r>
              <a:rPr lang="pl-PL" b="1" dirty="0"/>
              <a:t>Zasada urzędowego charakteru BIP</a:t>
            </a:r>
            <a:r>
              <a:rPr lang="pl-PL" dirty="0"/>
              <a:t>;</a:t>
            </a:r>
          </a:p>
          <a:p>
            <a:pPr algn="just"/>
            <a:r>
              <a:rPr lang="pl-PL" dirty="0"/>
              <a:t>2.	</a:t>
            </a:r>
            <a:r>
              <a:rPr lang="pl-PL" b="1" dirty="0"/>
              <a:t>Zasada elektronicznego charakteru BIP</a:t>
            </a:r>
            <a:r>
              <a:rPr lang="pl-PL" dirty="0"/>
              <a:t>; </a:t>
            </a:r>
          </a:p>
          <a:p>
            <a:pPr algn="just"/>
            <a:r>
              <a:rPr lang="pl-PL" dirty="0"/>
              <a:t>3.	</a:t>
            </a:r>
            <a:r>
              <a:rPr lang="pl-PL" b="1" dirty="0"/>
              <a:t>Zasada jednolitego sposobu prowadzenia poszczególnych stron w Biuletynie Informacji Publicznej</a:t>
            </a:r>
            <a:r>
              <a:rPr lang="pl-PL" dirty="0"/>
              <a:t> (zasada jednolitości BIP);</a:t>
            </a:r>
          </a:p>
          <a:p>
            <a:pPr algn="just"/>
            <a:r>
              <a:rPr lang="pl-PL" dirty="0"/>
              <a:t>4.	</a:t>
            </a:r>
            <a:r>
              <a:rPr lang="pl-PL" b="1" dirty="0"/>
              <a:t>Zasada bezpośredniości (tożsamości podmiotowej) upubliczniania w BIP; </a:t>
            </a:r>
          </a:p>
          <a:p>
            <a:pPr algn="just"/>
            <a:r>
              <a:rPr lang="pl-PL" b="1" dirty="0"/>
              <a:t>5. Zasada oznaczania informacji podlegających udostępnieniu</a:t>
            </a:r>
            <a:r>
              <a:rPr lang="pl-PL" dirty="0"/>
              <a:t>; </a:t>
            </a:r>
          </a:p>
          <a:p>
            <a:pPr algn="just"/>
            <a:r>
              <a:rPr lang="pl-PL" dirty="0"/>
              <a:t>6.	</a:t>
            </a:r>
            <a:r>
              <a:rPr lang="pl-PL" b="1" dirty="0"/>
              <a:t>Zasada nieprzerwalnego (permanentnego) dostępu do informacji publicznej za pośrednictwem BIP (zasada ciągłości procesu udostępnienia)</a:t>
            </a:r>
            <a:r>
              <a:rPr lang="pl-PL" dirty="0"/>
              <a:t>;</a:t>
            </a:r>
          </a:p>
          <a:p>
            <a:pPr algn="just"/>
            <a:r>
              <a:rPr lang="pl-PL" dirty="0"/>
              <a:t>7.	</a:t>
            </a:r>
            <a:r>
              <a:rPr lang="pl-PL" b="1" dirty="0"/>
              <a:t>Zasada zakazu stosowania skrótowości w informacjach udostępnianych za pośrednictwem BIP oraz zakazu zamieszczania reklam;</a:t>
            </a:r>
          </a:p>
          <a:p>
            <a:pPr algn="just"/>
            <a:r>
              <a:rPr lang="pl-PL" b="1" dirty="0"/>
              <a:t>8. Zasada odpowiedniej jakości danych upublicznianych w BIP;</a:t>
            </a:r>
          </a:p>
          <a:p>
            <a:pPr algn="just"/>
            <a:r>
              <a:rPr lang="pl-PL" b="1" dirty="0"/>
              <a:t>9. Zasada zabezpieczania danych udostępnianych w BIP;</a:t>
            </a:r>
          </a:p>
          <a:p>
            <a:pPr algn="just"/>
            <a:r>
              <a:rPr lang="pl-PL" b="1" dirty="0"/>
              <a:t>10. Zasada zakazu ograniczeń przed kopiowaniem i drukowaniem informacji upublicznionych w BIP.</a:t>
            </a:r>
          </a:p>
        </p:txBody>
      </p:sp>
    </p:spTree>
    <p:extLst>
      <p:ext uri="{BB962C8B-B14F-4D97-AF65-F5344CB8AC3E}">
        <p14:creationId xmlns:p14="http://schemas.microsoft.com/office/powerpoint/2010/main" val="3813614758"/>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pierwszeństwa trybu bezwnioskowego</a:t>
            </a:r>
          </a:p>
        </p:txBody>
      </p:sp>
      <p:sp>
        <p:nvSpPr>
          <p:cNvPr id="3" name="Symbol zastępczy zawartości 2"/>
          <p:cNvSpPr>
            <a:spLocks noGrp="1"/>
          </p:cNvSpPr>
          <p:nvPr>
            <p:ph idx="1"/>
          </p:nvPr>
        </p:nvSpPr>
        <p:spPr/>
        <p:txBody>
          <a:bodyPr>
            <a:normAutofit fontScale="92500" lnSpcReduction="10000"/>
          </a:bodyPr>
          <a:lstStyle/>
          <a:p>
            <a:pPr algn="just"/>
            <a:r>
              <a:rPr lang="pl-PL" dirty="0"/>
              <a:t>Art. 10 ust. 1 </a:t>
            </a:r>
            <a:r>
              <a:rPr lang="pl-PL" dirty="0" err="1"/>
              <a:t>udip</a:t>
            </a:r>
            <a:endParaRPr lang="pl-PL" dirty="0"/>
          </a:p>
          <a:p>
            <a:pPr marL="0" indent="0" algn="just">
              <a:buNone/>
            </a:pPr>
            <a:r>
              <a:rPr lang="pl-PL" dirty="0"/>
              <a:t>Informacja publiczna, która nie została udostępniona w Biuletynie Informacji Publicznej lub portalu danych jest udostępniana na wniosek.</a:t>
            </a:r>
          </a:p>
          <a:p>
            <a:pPr marL="0" indent="0" algn="just">
              <a:buNone/>
            </a:pPr>
            <a:r>
              <a:rPr lang="pl-PL" dirty="0"/>
              <a:t>A zatem zainteresowany w  pierwszej kolejności powinien sprawdzić , czy oczekiwana przez niego informacja publiczna nie jest udostępniona w BIP lub portalu a dopiero wówczas przystępować do realizacji trybu wnioskowego. Dopóki dana informacja nie znajduje się  m.in. w BIP nie dochodzi do wyłączenia obowiązku udostępnienia informacji publicznej na wniosek zainteresowanego.</a:t>
            </a:r>
          </a:p>
        </p:txBody>
      </p:sp>
    </p:spTree>
    <p:extLst>
      <p:ext uri="{BB962C8B-B14F-4D97-AF65-F5344CB8AC3E}">
        <p14:creationId xmlns:p14="http://schemas.microsoft.com/office/powerpoint/2010/main" val="1215269619"/>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BIP</a:t>
            </a:r>
          </a:p>
        </p:txBody>
      </p:sp>
      <p:sp>
        <p:nvSpPr>
          <p:cNvPr id="3" name="Symbol zastępczy zawartości 2"/>
          <p:cNvSpPr>
            <a:spLocks noGrp="1"/>
          </p:cNvSpPr>
          <p:nvPr>
            <p:ph idx="1"/>
          </p:nvPr>
        </p:nvSpPr>
        <p:spPr/>
        <p:txBody>
          <a:bodyPr>
            <a:normAutofit fontScale="62500" lnSpcReduction="20000"/>
          </a:bodyPr>
          <a:lstStyle/>
          <a:p>
            <a:pPr algn="just"/>
            <a:r>
              <a:rPr lang="pl-PL" dirty="0"/>
              <a:t>Odsyłanie zainteresowanego do innych stron internetowych (niebędących stronami BIP) nie jest dopuszczalne – nie zwalnia z zobowiązania informacyjnego;</a:t>
            </a:r>
          </a:p>
          <a:p>
            <a:pPr algn="just"/>
            <a:r>
              <a:rPr lang="pl-PL" dirty="0"/>
              <a:t>Nie zwalnia z zobowiązania informacyjnego odesłanie do strony BIP nieutworzonej i nieprowadzonej przez podmiot do którego wpłynął wniosek; </a:t>
            </a:r>
          </a:p>
          <a:p>
            <a:pPr algn="just"/>
            <a:r>
              <a:rPr lang="pl-PL" u="sng" dirty="0"/>
              <a:t>Nieprawidłowym zachowaniem jest odesłanie do stron BIP, gdy do znalezienia informacji oczekiwanej koniecznym jest zapoznanie się z licznymi udostępnionymi na stronie BIP dokumentami źródłowymi a następnie dokonanie ich selekcji, jak również wtedy gdy do uzyskania informacji konieczne jest  intepretowanie obszernych danych dostępnych na stronie BIP.</a:t>
            </a:r>
          </a:p>
          <a:p>
            <a:pPr algn="just"/>
            <a:r>
              <a:rPr lang="pl-PL" b="1" dirty="0"/>
              <a:t>Wskazanie zainteresowanemu strony BIP jako źródła informacji publicznej stanowi prawidłowe załatwienie wniosku tylko i wyłącznie wówczas gdy informacje tam znajdujące się </a:t>
            </a:r>
            <a:r>
              <a:rPr lang="pl-PL" b="1" u="sng" dirty="0"/>
              <a:t>odnoszą się bezpośrednio i konkretnie do </a:t>
            </a:r>
            <a:r>
              <a:rPr lang="pl-PL" b="1" i="1" u="sng" dirty="0"/>
              <a:t>meritum</a:t>
            </a:r>
            <a:r>
              <a:rPr lang="pl-PL" b="1" u="sng" dirty="0"/>
              <a:t> żądania, bezpośrednio zawierają dane istotne z punktu widzenia pytającego,  a ich uzyskanie nie wymaga przedsięwzięcia dodatkowych czynnośc</a:t>
            </a:r>
            <a:r>
              <a:rPr lang="pl-PL" u="sng" dirty="0"/>
              <a:t>i</a:t>
            </a:r>
            <a:r>
              <a:rPr lang="pl-PL" dirty="0"/>
              <a:t>.</a:t>
            </a:r>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BIP</a:t>
            </a:r>
          </a:p>
        </p:txBody>
      </p:sp>
      <p:sp>
        <p:nvSpPr>
          <p:cNvPr id="3" name="Symbol zastępczy zawartości 2"/>
          <p:cNvSpPr>
            <a:spLocks noGrp="1"/>
          </p:cNvSpPr>
          <p:nvPr>
            <p:ph idx="1"/>
          </p:nvPr>
        </p:nvSpPr>
        <p:spPr/>
        <p:txBody>
          <a:bodyPr/>
          <a:lstStyle/>
          <a:p>
            <a:pPr marL="0" indent="0" algn="just">
              <a:buNone/>
            </a:pPr>
            <a:r>
              <a:rPr lang="pl-PL" dirty="0"/>
              <a:t>Udostępnienie informacji publicznej w BIP zwalnia podmiot zobowiązany z obowiązku </a:t>
            </a:r>
            <a:r>
              <a:rPr lang="pl-PL" u="sng" dirty="0"/>
              <a:t>potwierdzania na piśmie jej istnienia (potwierdzenia faktu udostępnienia jej w BIP)</a:t>
            </a:r>
            <a:r>
              <a:rPr lang="pl-PL" dirty="0"/>
              <a:t>, </a:t>
            </a:r>
            <a:r>
              <a:rPr lang="pl-PL" u="sng" dirty="0" err="1"/>
              <a:t>udip</a:t>
            </a:r>
            <a:r>
              <a:rPr lang="pl-PL" u="sng" dirty="0"/>
              <a:t> nie przewiduje żadnych form uwierzytelniania za zgodność z oryginałem </a:t>
            </a:r>
            <a:r>
              <a:rPr lang="pl-PL" dirty="0"/>
              <a:t>informacji zamieszczanych w  BIP, potwierdzania aktualności i zgodności z prawdą informacji udostępnianych w BIP.</a:t>
            </a:r>
          </a:p>
          <a:p>
            <a:pPr algn="just"/>
            <a:endParaRPr lang="pl-PL" dirty="0"/>
          </a:p>
        </p:txBody>
      </p:sp>
    </p:spTree>
    <p:extLst>
      <p:ext uri="{BB962C8B-B14F-4D97-AF65-F5344CB8AC3E}">
        <p14:creationId xmlns:p14="http://schemas.microsoft.com/office/powerpoint/2010/main" val="2129729316"/>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Podmioty zobowiązane informacyjnie w przedmiocie utworzenia i  prowadzenia BIP</a:t>
            </a:r>
          </a:p>
        </p:txBody>
      </p:sp>
      <p:sp>
        <p:nvSpPr>
          <p:cNvPr id="3" name="Symbol zastępczy zawartości 2"/>
          <p:cNvSpPr>
            <a:spLocks noGrp="1"/>
          </p:cNvSpPr>
          <p:nvPr>
            <p:ph idx="1"/>
          </p:nvPr>
        </p:nvSpPr>
        <p:spPr>
          <a:xfrm>
            <a:off x="457200" y="2276872"/>
            <a:ext cx="8229600" cy="3849291"/>
          </a:xfrm>
        </p:spPr>
        <p:txBody>
          <a:bodyPr>
            <a:noAutofit/>
          </a:bodyPr>
          <a:lstStyle/>
          <a:p>
            <a:pPr algn="just"/>
            <a:r>
              <a:rPr lang="pl-PL" sz="1600" b="1" dirty="0"/>
              <a:t>Art. 61 ust. 1 Konstytucji RP, Art. 4 ust. 1 i ust. 2 </a:t>
            </a:r>
            <a:r>
              <a:rPr lang="pl-PL" sz="1600" b="1" dirty="0" err="1"/>
              <a:t>u.d.i.p</a:t>
            </a:r>
            <a:r>
              <a:rPr lang="pl-PL" sz="1600" b="1" dirty="0"/>
              <a:t>.</a:t>
            </a:r>
          </a:p>
          <a:p>
            <a:pPr marL="0" indent="0" algn="just">
              <a:buNone/>
            </a:pPr>
            <a:r>
              <a:rPr lang="pl-PL" sz="1600" dirty="0"/>
              <a:t>Obowiązane  do  udostępniania  informacji  publicznej  są  władze publiczne oraz inne podmioty wykonujące zadania publiczne,  w szczególności:</a:t>
            </a:r>
          </a:p>
          <a:p>
            <a:pPr algn="just"/>
            <a:r>
              <a:rPr lang="pl-PL" sz="1600" dirty="0"/>
              <a:t>organy władzy publicznej; organy samorządów gospodarczych I zawodowych, podmioty reprezentujące zgodnie z odrębnymi przepisami Skarb Państwa, podmioty  reprezentujące  państwowe  osoby  prawne  albo  osoby  prawne samorządu  terytorialnego  oraz  podmioty  reprezentujące  inne  państwowe jednostki organizacyjne albo jednostki organizacyjne samorządu terytorialnego podmioty reprezentujące inne osoby lub jednostki organizacyjne, które wykonują zadania publiczne lub dysponują  majątkiem publicznym, oraz osoby prawne,  których Skarb Państwa, jednostki samorządu terytorialnego lub samorządu gospodarczego  albo  zawodowego  mają  pozycję  dominującą  w rozumieniu przepisów o ochronie konkurencji i konsumentów.</a:t>
            </a:r>
          </a:p>
          <a:p>
            <a:pPr algn="just"/>
            <a:r>
              <a:rPr lang="pl-PL" sz="1600" dirty="0"/>
              <a:t>Obowiązane  do  udostępnienia  informacji  publicznej  są  organizacje związkowe   i pracodawców,  reprezentatywne w rozumieniu  ustawy  z dnia  24 lipca 2015  r.  Radzie  Dialogu  Społecznego  innych  instytucjach  dialogu  społecznego oraz partie polityczne……</a:t>
            </a:r>
          </a:p>
        </p:txBody>
      </p:sp>
    </p:spTree>
    <p:extLst>
      <p:ext uri="{BB962C8B-B14F-4D97-AF65-F5344CB8AC3E}">
        <p14:creationId xmlns:p14="http://schemas.microsoft.com/office/powerpoint/2010/main" val="2515714183"/>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3225</TotalTime>
  <Words>3707</Words>
  <Application>Microsoft Office PowerPoint</Application>
  <PresentationFormat>Pokaz na ekranie (4:3)</PresentationFormat>
  <Paragraphs>167</Paragraphs>
  <Slides>35</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35</vt:i4>
      </vt:variant>
    </vt:vector>
  </HeadingPairs>
  <TitlesOfParts>
    <vt:vector size="42" baseType="lpstr">
      <vt:lpstr>Book Antiqua</vt:lpstr>
      <vt:lpstr>Calibri</vt:lpstr>
      <vt:lpstr>Lucida Sans</vt:lpstr>
      <vt:lpstr>Wingdings</vt:lpstr>
      <vt:lpstr>Wingdings 2</vt:lpstr>
      <vt:lpstr>Wingdings 3</vt:lpstr>
      <vt:lpstr>Apex</vt:lpstr>
      <vt:lpstr>Biuletyn Informacji Publicznej </vt:lpstr>
      <vt:lpstr>Funkcje BIP</vt:lpstr>
      <vt:lpstr>BIP a ogólne zasady dostępu do informacji publicznej</vt:lpstr>
      <vt:lpstr>Odmienności</vt:lpstr>
      <vt:lpstr>Zasady dotyczące funkcjonowania BIP</vt:lpstr>
      <vt:lpstr>Zasada pierwszeństwa trybu bezwnioskowego</vt:lpstr>
      <vt:lpstr>BIP</vt:lpstr>
      <vt:lpstr>BIP</vt:lpstr>
      <vt:lpstr>Podmioty zobowiązane informacyjnie w przedmiocie utworzenia i  prowadzenia BIP</vt:lpstr>
      <vt:lpstr>Aspekt przedmiotowy udostępnienia w BIP</vt:lpstr>
      <vt:lpstr>  Obowiązek oznaczenia udostępnianej informacji (zarówno przy obligatoryjnym jak i fakultatywnym udostępnianiu)  </vt:lpstr>
      <vt:lpstr>Obowiązek oznaczania informacji publikowanej w  BIP</vt:lpstr>
      <vt:lpstr>Obowiązki ministra ds. informatyzacji w zakresie BIP</vt:lpstr>
      <vt:lpstr> Rozporządzenie ws. BIP</vt:lpstr>
      <vt:lpstr>Scentralizowany System Dostępu do Informacji Publicznej </vt:lpstr>
      <vt:lpstr>Obowiązki po stronie podmiotów zobowiązanych informacyjnie </vt:lpstr>
      <vt:lpstr>Udostępnianie w BIP</vt:lpstr>
      <vt:lpstr>Zasada elektronicznego charakteru BIP</vt:lpstr>
      <vt:lpstr>Zasada urzędowego charakteru BIP</vt:lpstr>
      <vt:lpstr>Zasada urzędowego charakteru BIP</vt:lpstr>
      <vt:lpstr>Zasada urzędowego charakteru BIP</vt:lpstr>
      <vt:lpstr>Zasada bezpośredniości (tożsamości podmiotowej)</vt:lpstr>
      <vt:lpstr>Zasada jednolitości prowadzenia BIP </vt:lpstr>
      <vt:lpstr>Zasada ciągłości</vt:lpstr>
      <vt:lpstr>Zasada zakazu skrótowości i zasada zakazu zamieszczania reklam</vt:lpstr>
      <vt:lpstr>Zasada odpowiedniej jakości danych upublicznianych </vt:lpstr>
      <vt:lpstr>Zasada zakazu ograniczeń przed kopiowaniem i drukowaniem</vt:lpstr>
      <vt:lpstr>Zasada zabezpieczania danych udostępnionych w BIP </vt:lpstr>
      <vt:lpstr>Wymagania dla stron BIP  (głównej i podmiotowych)- wymagania minimalne</vt:lpstr>
      <vt:lpstr>Wymagania dla stron BIP  (głównej i podmiotowych)- wymagania minimalne</vt:lpstr>
      <vt:lpstr>KONTROLA BIP</vt:lpstr>
      <vt:lpstr>Pytanie 1</vt:lpstr>
      <vt:lpstr>Pytanie 2</vt:lpstr>
      <vt:lpstr>Pytanie 3</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278</cp:revision>
  <cp:lastPrinted>2023-01-02T08:37:16Z</cp:lastPrinted>
  <dcterms:created xsi:type="dcterms:W3CDTF">2012-03-01T14:48:30Z</dcterms:created>
  <dcterms:modified xsi:type="dcterms:W3CDTF">2025-03-17T13:22:32Z</dcterms:modified>
</cp:coreProperties>
</file>