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4291" y="1717964"/>
            <a:ext cx="8936182" cy="2332872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BUDOWA NORMY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PRZEPISÓW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8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166255"/>
            <a:ext cx="10654145" cy="5875107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SANKCJE</a:t>
            </a:r>
          </a:p>
          <a:p>
            <a:pPr marL="0" indent="0" algn="ctr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ze względu na liczbę				ze względu na sposób                     odsyłające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kar							określenia 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bezwzględnie 				bezwzględnie 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jednorodzajowe         wielorodzajowe     oznaczone				nieoznaczone	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względnie   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względnie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oznaczone   nieoznaczone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alternatywne              kumulatywne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49236" y="914400"/>
            <a:ext cx="2396838" cy="526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000991" y="1690255"/>
            <a:ext cx="716973" cy="1052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424545" y="1690255"/>
            <a:ext cx="566306" cy="1052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2174297" y="3338945"/>
            <a:ext cx="360218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3477491" y="3325480"/>
            <a:ext cx="270164" cy="83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5569527" y="914400"/>
            <a:ext cx="0" cy="401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H="1">
            <a:off x="4599709" y="1690255"/>
            <a:ext cx="481446" cy="76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H="1">
            <a:off x="5233555" y="1690255"/>
            <a:ext cx="211281" cy="1635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>
            <a:off x="5964383" y="1690255"/>
            <a:ext cx="245919" cy="1635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6506442" y="1690255"/>
            <a:ext cx="484908" cy="76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>
            <a:off x="6118516" y="872838"/>
            <a:ext cx="2305048" cy="56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0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5345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</a:t>
            </a: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51709"/>
            <a:ext cx="8826884" cy="4489653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podmiot dokonujący wykładni:</a:t>
            </a:r>
          </a:p>
          <a:p>
            <a:pPr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utentyczną,</a:t>
            </a:r>
          </a:p>
          <a:p>
            <a:pPr>
              <a:buFontTx/>
              <a:buChar char="-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legalną,</a:t>
            </a:r>
          </a:p>
          <a:p>
            <a:pPr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raktyczną (sądową),</a:t>
            </a:r>
          </a:p>
          <a:p>
            <a:pPr>
              <a:buFontTx/>
              <a:buChar char="-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aukową (doktrynalną),</a:t>
            </a:r>
          </a:p>
          <a:p>
            <a:pPr>
              <a:buFontTx/>
              <a:buChar char="-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dokonywaną przez jednostkę</a:t>
            </a:r>
          </a:p>
          <a:p>
            <a:pPr>
              <a:buFontTx/>
              <a:buChar char="-"/>
            </a:pP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58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540327"/>
            <a:ext cx="9048557" cy="55010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autentyczna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dokonywana przez ustawodawcę, ma moc powszechnie obowiązującą; przykładowo art. 115, art. 7, art. 9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legalna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dokonywana przez organ, który nie wydał danej ustawy, np. Trybunał Konstytucyjny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sądowa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dokonuje jej organ stosujący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wiąże jedynie w sprawie, w której jej dokonano ma charakter konkretny 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doktrynalna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jest dokonywana przez przedstawicieli doktryny (analiza + krytyka), nie ma mocy wiążącej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dokonywana przez jednostkę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może jej dokonywać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ma mocy wiążącej</a:t>
            </a:r>
          </a:p>
        </p:txBody>
      </p:sp>
    </p:spTree>
    <p:extLst>
      <p:ext uri="{BB962C8B-B14F-4D97-AF65-F5344CB8AC3E}">
        <p14:creationId xmlns:p14="http://schemas.microsoft.com/office/powerpoint/2010/main" val="3025421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036" y="387927"/>
            <a:ext cx="9240982" cy="5653435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zastosowaną metodę, wyróżniamy:</a:t>
            </a:r>
          </a:p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gramatyczną,</a:t>
            </a:r>
          </a:p>
          <a:p>
            <a:pPr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ogiczną,</a:t>
            </a:r>
          </a:p>
          <a:p>
            <a:pPr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elowościową,</a:t>
            </a:r>
          </a:p>
          <a:p>
            <a:pPr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istoryczną,</a:t>
            </a:r>
          </a:p>
          <a:p>
            <a:pPr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ystemową,</a:t>
            </a:r>
          </a:p>
          <a:p>
            <a:pPr>
              <a:buFontTx/>
              <a:buChar char="-"/>
            </a:pP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prawnoporównawczą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346365"/>
            <a:ext cx="9090121" cy="569499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gramatyczna (językowa)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–polega na tym, że pojęciom użytym w treści przepisu należy nadawać znaczenie, jakie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mają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w języku potocznym. W przypadku, gdy w procesie wykładni uzyskamy wynik klarowny niedopuszczalne jest stosowanie innych rodzajów wykładni 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logiczna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wykorzystuje wnioskowania prawnicze:</a:t>
            </a:r>
          </a:p>
          <a:p>
            <a:pPr algn="just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celu na środki </a:t>
            </a:r>
          </a:p>
          <a:p>
            <a:pPr algn="just">
              <a:buFontTx/>
              <a:buChar char="-"/>
            </a:pP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Argumentum a 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fortiori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maius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maiori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minus,</a:t>
            </a:r>
          </a:p>
          <a:p>
            <a:pPr algn="just">
              <a:buFontTx/>
              <a:buChar char="-"/>
            </a:pP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Argumentum a contrario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457201"/>
            <a:ext cx="9034702" cy="558416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celowościowa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odwołuje się do celu przepisu, do jego 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legis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historyczna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przy wyjaśnianiu znaczenia przepisu bada się okoliczności towarzyszące jego uchwalaniu 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systemowa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odwołuje się do wskazania miejsca przepisu w systemie  prawa, po uwzględnieniu jego usytuowania w ramach konkretnego aktu prawnego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prawno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porównawcza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polega na zestawieniu w celu porównania przepisów prawa polskiego i obcego  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4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Norma prawna i jej struktura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9383" y="1177636"/>
            <a:ext cx="9961418" cy="5361709"/>
          </a:xfrm>
        </p:spPr>
        <p:txBody>
          <a:bodyPr>
            <a:noAutofit/>
          </a:bodyPr>
          <a:lstStyle/>
          <a:p>
            <a:pPr marL="514350" indent="-514350" algn="just">
              <a:buAutoNum type="arabicParenR"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sankcjonowana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norma, której adresatem jest każdy człowiek, określa sposób postępowania na płaszczyźnie prawa karnego, zakazuje określonego zachowania pod groźbą kary</a:t>
            </a:r>
          </a:p>
          <a:p>
            <a:pPr marL="514350" indent="-514350" algn="just">
              <a:buAutoNum type="arabicParenR"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sankcjonująca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norma, której adresatem są organy państwowe. Norma ta formułuje powinność określonej reakcji</a:t>
            </a:r>
          </a:p>
          <a:p>
            <a:pPr marL="514350" indent="-514350" algn="just">
              <a:buAutoNum type="arabicParenR"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kompetencyjna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nadaje organom państwa prawo do podjęcia stosownego postępowania (w prawie karnym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stosowania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kar) </a:t>
            </a:r>
          </a:p>
          <a:p>
            <a:pPr marL="514350" indent="-514350" algn="just">
              <a:buAutoNum type="arabicParenR"/>
            </a:pP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2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665019"/>
            <a:ext cx="9020848" cy="5376344"/>
          </a:xfrm>
        </p:spPr>
        <p:txBody>
          <a:bodyPr>
            <a:normAutofit lnSpcReduction="10000"/>
          </a:bodyPr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148 § 1 k.k.: „Kto zabija człowieka podlega karze pozbawienia wolności na czas nie krótszy niż 8 lat, karze 25 lat pozbawienia wolności, albo karze dożywotniego pozbawienia wolności”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sankcjonowana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nie wolno zabijać człowieka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sankcjonująca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sprawca powinien zostać ukarany</a:t>
            </a: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kompetencyjna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sąd powinien wymierzyć karę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pozbawienia wolności na czas nie krótszy niż 8 lat,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karę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lat pozbawienia wolności, albo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karę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dożywotniego pozbawienia wolności</a:t>
            </a:r>
          </a:p>
        </p:txBody>
      </p:sp>
    </p:spTree>
    <p:extLst>
      <p:ext uri="{BB962C8B-B14F-4D97-AF65-F5344CB8AC3E}">
        <p14:creationId xmlns:p14="http://schemas.microsoft.com/office/powerpoint/2010/main" val="1190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8655" y="471055"/>
            <a:ext cx="9642763" cy="557030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Hipoteza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	opisuje sytuację, w której adresat jest zobowiązany do określonego zachowania, ta część normy która określa zachowanie adresata zwykle nie jest rozbudowana, zwykle wskazuje go w sposób abstrakcyjny zaimkiem „kto” (wyjątkowo rozbudowane hipotezy: art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149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162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k.k.)</a:t>
            </a:r>
          </a:p>
          <a:p>
            <a:pPr mar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Dyspozycja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określa jak powinien zachować się adresat w sytuacji podanej w hipotezie (np. art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278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k.k. – kradzież, nie wolno zabierać cudzej rzeczy ruchomej)</a:t>
            </a:r>
          </a:p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określa ujemne konsekwencje, przewidziane za dokonanie czynu określonego w dyspozycji przepisu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29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15636"/>
            <a:ext cx="8596668" cy="1330037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SANKCJE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43891"/>
            <a:ext cx="9187102" cy="469747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liczbę rodzajów grożących kar:</a:t>
            </a:r>
          </a:p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Jednorodzajowe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(art. 189 § 1 k.k.),</a:t>
            </a:r>
          </a:p>
          <a:p>
            <a:pPr>
              <a:buFontTx/>
              <a:buChar char="-"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Wielorodzajowe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(art. 148 § 1 k.k.):</a:t>
            </a:r>
          </a:p>
          <a:p>
            <a:pPr>
              <a:buFontTx/>
              <a:buChar char="-"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alternatywne (art. 278 § 3 k.k.), </a:t>
            </a:r>
          </a:p>
          <a:p>
            <a:pPr lvl="1">
              <a:buFontTx/>
              <a:buChar char="-"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umulatywne (art. 33 § 2 k.k., art. 299 § 7 k.k.)</a:t>
            </a:r>
          </a:p>
        </p:txBody>
      </p:sp>
    </p:spTree>
    <p:extLst>
      <p:ext uri="{BB962C8B-B14F-4D97-AF65-F5344CB8AC3E}">
        <p14:creationId xmlns:p14="http://schemas.microsoft.com/office/powerpoint/2010/main" val="52816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374073"/>
            <a:ext cx="8596668" cy="566729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sposób określenia”: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Bezwzględnie nieoznaczone,</a:t>
            </a:r>
          </a:p>
          <a:p>
            <a:pPr marL="514350" indent="-514350">
              <a:buAutoNum type="arabicParenR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Bezwzględnie oznaczone,</a:t>
            </a:r>
          </a:p>
          <a:p>
            <a:pPr marL="514350" indent="-514350">
              <a:buAutoNum type="arabicParenR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Względnie nieoznaczone,</a:t>
            </a:r>
          </a:p>
          <a:p>
            <a:pPr marL="514350" indent="-514350">
              <a:buAutoNum type="arabicParenR"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Względnie oznaczone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4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623455"/>
            <a:ext cx="8882302" cy="5417907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Sankcja bezwzględnie nieoznaczona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nie jest określona precyzyjnie w przepisie ani, co do rodzaju, ani co do wysokości. Przepis stanowi jedynie, że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sprawca podlega karze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Takie rozwiązanie jest sprzeczne z zasadą 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poena sine lege.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 skutkiem byłaby zupełna swoboda, a wręcz dowolność sędziowska. Nie funkcjonuje obecnie w kodeksie karnym.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637309"/>
            <a:ext cx="8923866" cy="5404054"/>
          </a:xfrm>
        </p:spPr>
        <p:txBody>
          <a:bodyPr>
            <a:normAutofit lnSpcReduction="10000"/>
          </a:bodyPr>
          <a:lstStyle/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Sankcja bezwzględnie oznaczona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(określana jako absolutna lub sztywna), jest ona ściśle oznaczona co do rodzaju i co do wysokości, bez zapewnienia jakiejkolwiek swobody sędziowskiej. Także nie występuje obecnie w kodeksie.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Sankcja względnie nieoznaczona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przepis określa rodzaj kary i pewien przedział, w jakim kara może zostać wymierzona, jednak konkretny jej wymiar wskazuje organ wykonawczy, przykładowo sprawca ma odbyć karę pozbawienia wolności nie krótszą od lat 6, a o jego dalszych losach decyduje komisja penitencjarna (USA).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4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26473"/>
            <a:ext cx="8979284" cy="55148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Sankcja względnie oznaczona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ustawodawca określa zarówno rodzaj kary, jak i jej rozpiętość, wymierzenie kary pozostawiając sądowi; </a:t>
            </a:r>
          </a:p>
          <a:p>
            <a:pPr mar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stawodawca może określać granice zagrożenia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wprost: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zagrożenie karą pozbawienia wolności w wymiarze od roku do lat 10 lub czyni to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sposób dorozumiany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np. art.148 § 1 k.k.</a:t>
            </a:r>
          </a:p>
          <a:p>
            <a:pPr mar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Wśród sankcji istnieją również takie, które maja charakter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odsyłający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np. art. 290 § 1 k.k., art. 225 § 4 k.k.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2362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720</Words>
  <Application>Microsoft Office PowerPoint</Application>
  <PresentationFormat>Panoramiczny</PresentationFormat>
  <Paragraphs>81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Faseta</vt:lpstr>
      <vt:lpstr>BUDOWA NORMY  WYKŁADNIA PRZEPISÓW</vt:lpstr>
      <vt:lpstr>Norma prawna i jej struktura</vt:lpstr>
      <vt:lpstr>Prezentacja programu PowerPoint</vt:lpstr>
      <vt:lpstr>Prezentacja programu PowerPoint</vt:lpstr>
      <vt:lpstr>SANKCJE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WYKŁADNIA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NORMY  WYKŁADNIA PRZEPISÓW</dc:title>
  <dc:creator>Brzezińska Joanna</dc:creator>
  <cp:lastModifiedBy>Brzezińska Joanna</cp:lastModifiedBy>
  <cp:revision>17</cp:revision>
  <dcterms:created xsi:type="dcterms:W3CDTF">2015-04-11T09:04:44Z</dcterms:created>
  <dcterms:modified xsi:type="dcterms:W3CDTF">2015-04-11T22:22:22Z</dcterms:modified>
</cp:coreProperties>
</file>