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64" r:id="rId6"/>
    <p:sldId id="258" r:id="rId7"/>
    <p:sldId id="259" r:id="rId8"/>
    <p:sldId id="275" r:id="rId9"/>
    <p:sldId id="265" r:id="rId10"/>
    <p:sldId id="260" r:id="rId11"/>
    <p:sldId id="270" r:id="rId12"/>
    <p:sldId id="278" r:id="rId13"/>
    <p:sldId id="282" r:id="rId14"/>
    <p:sldId id="271" r:id="rId15"/>
    <p:sldId id="279" r:id="rId16"/>
    <p:sldId id="272" r:id="rId17"/>
    <p:sldId id="283" r:id="rId18"/>
    <p:sldId id="273" r:id="rId19"/>
    <p:sldId id="274" r:id="rId20"/>
    <p:sldId id="266" r:id="rId21"/>
    <p:sldId id="267" r:id="rId22"/>
    <p:sldId id="268" r:id="rId23"/>
    <p:sldId id="261" r:id="rId24"/>
    <p:sldId id="262" r:id="rId25"/>
    <p:sldId id="263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46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38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43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91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90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69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41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76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25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4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6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0CF2-E2B3-4DEB-BECF-0F9357B34359}" type="datetimeFigureOut">
              <a:rPr lang="pl-PL" smtClean="0"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D7F8-4664-4930-B5C4-36BEC672F1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88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Budowa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396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merytoryczne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Przepisy określające zakres przedmiotowy ustawy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Przepisy określające zakres podmiotowy ustawy</a:t>
            </a:r>
          </a:p>
          <a:p>
            <a:pPr marL="514350" indent="-514350">
              <a:buAutoNum type="arabicPeriod"/>
            </a:pPr>
            <a:r>
              <a:rPr lang="pl-PL" dirty="0" smtClean="0"/>
              <a:t>Definicje</a:t>
            </a:r>
          </a:p>
          <a:p>
            <a:pPr marL="514350" indent="-514350">
              <a:buAutoNum type="arabicPeriod"/>
            </a:pPr>
            <a:r>
              <a:rPr lang="pl-PL" dirty="0" smtClean="0"/>
              <a:t>Skróty</a:t>
            </a:r>
          </a:p>
          <a:p>
            <a:pPr marL="514350" indent="-514350">
              <a:buAutoNum type="arabicPeriod"/>
            </a:pPr>
            <a:r>
              <a:rPr lang="pl-PL" dirty="0" smtClean="0"/>
              <a:t>Inne postanowienia przepisów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05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Przepisy określające zakres przedmiotowy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Szersze określenie przedmiotu ustawy</a:t>
            </a:r>
          </a:p>
          <a:p>
            <a:pPr>
              <a:buFontTx/>
              <a:buChar char="-"/>
            </a:pPr>
            <a:r>
              <a:rPr lang="pl-PL" dirty="0" smtClean="0"/>
              <a:t>Funkcja informacyjna</a:t>
            </a:r>
          </a:p>
          <a:p>
            <a:pPr>
              <a:buFontTx/>
              <a:buChar char="-"/>
            </a:pPr>
            <a:r>
              <a:rPr lang="pl-PL" dirty="0" smtClean="0"/>
              <a:t>Określenie w sposób adekwatny do faktycznej zawartości ustawy</a:t>
            </a:r>
          </a:p>
          <a:p>
            <a:pPr>
              <a:buFontTx/>
              <a:buChar char="-"/>
            </a:pPr>
            <a:r>
              <a:rPr lang="pl-PL" dirty="0" smtClean="0"/>
              <a:t>„ustawa określa”, „ustawa reguluje”, „przepisy ustawy stosuje się do …”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759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„Art. 1 Kodeks pracy </a:t>
            </a:r>
            <a:r>
              <a:rPr lang="pl-PL" b="1" dirty="0" smtClean="0"/>
              <a:t>określa</a:t>
            </a:r>
            <a:r>
              <a:rPr lang="pl-PL" dirty="0" smtClean="0"/>
              <a:t> prawa i obowiązki pracowników i pracodawców.”</a:t>
            </a:r>
          </a:p>
          <a:p>
            <a:pPr marL="0" indent="0">
              <a:buNone/>
            </a:pPr>
            <a:r>
              <a:rPr lang="pl-PL" dirty="0" smtClean="0"/>
              <a:t>„Art. 1 </a:t>
            </a:r>
            <a:r>
              <a:rPr lang="pl-PL" b="1" dirty="0" smtClean="0"/>
              <a:t>Przepisy ustawy stosuje się </a:t>
            </a:r>
            <a:r>
              <a:rPr lang="pl-PL" dirty="0" smtClean="0"/>
              <a:t>w razie konieczności rozwiązania przez prawodawcę zatrudniającego co najmniej 20 pracowników (…).”</a:t>
            </a:r>
          </a:p>
          <a:p>
            <a:pPr marL="0" indent="0">
              <a:buNone/>
            </a:pPr>
            <a:r>
              <a:rPr lang="pl-PL" dirty="0" smtClean="0"/>
              <a:t>„Art. 1 </a:t>
            </a:r>
            <a:r>
              <a:rPr lang="pl-PL" b="1" dirty="0" smtClean="0"/>
              <a:t>Ustawa reguluje </a:t>
            </a:r>
            <a:r>
              <a:rPr lang="pl-PL" dirty="0" smtClean="0"/>
              <a:t>tworzenie, organizacje, funkcjonowanie, rozwiązywanie, łączenie, podział i przekształcanie spółek handlowych.”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1428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„Art. 3 </a:t>
            </a:r>
            <a:r>
              <a:rPr lang="pl-PL" b="1" dirty="0" smtClean="0"/>
              <a:t>Przepisów ustawy nie stosuje się do</a:t>
            </a:r>
            <a:r>
              <a:rPr lang="pl-PL" dirty="0" smtClean="0"/>
              <a:t>:</a:t>
            </a:r>
          </a:p>
          <a:p>
            <a:pPr marL="514350" indent="-514350">
              <a:buAutoNum type="arabicParenR"/>
            </a:pPr>
            <a:r>
              <a:rPr lang="pl-PL" dirty="0" smtClean="0"/>
              <a:t>działalności wytwórczej (…);</a:t>
            </a:r>
          </a:p>
          <a:p>
            <a:pPr marL="514350" indent="-514350">
              <a:buAutoNum type="arabicParenR"/>
            </a:pPr>
            <a:r>
              <a:rPr lang="pl-PL" dirty="0" smtClean="0"/>
              <a:t>wynajmowania przez rolników pokoi (…);</a:t>
            </a:r>
          </a:p>
          <a:p>
            <a:pPr marL="514350" indent="-514350">
              <a:buAutoNum type="arabicParenR"/>
            </a:pPr>
            <a:r>
              <a:rPr lang="pl-PL" dirty="0" smtClean="0"/>
              <a:t>(…);”</a:t>
            </a:r>
          </a:p>
        </p:txBody>
      </p:sp>
    </p:spTree>
    <p:extLst>
      <p:ext uri="{BB962C8B-B14F-4D97-AF65-F5344CB8AC3E}">
        <p14:creationId xmlns:p14="http://schemas.microsoft.com/office/powerpoint/2010/main" val="3778312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Przepisy określające zakres podmiotowy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Wskazują podmioty, których dotyczy ustawa</a:t>
            </a:r>
          </a:p>
          <a:p>
            <a:pPr>
              <a:buFontTx/>
              <a:buChar char="-"/>
            </a:pPr>
            <a:r>
              <a:rPr lang="pl-PL" dirty="0" smtClean="0"/>
              <a:t>Często przepisy są pomijane – powszechność i uniwersalność stosowania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25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5100" dirty="0">
                <a:latin typeface="+mj-lt"/>
              </a:rPr>
              <a:t>Art. 1. 1. </a:t>
            </a:r>
            <a:r>
              <a:rPr lang="pl-PL" sz="5100" b="1" dirty="0">
                <a:latin typeface="+mj-lt"/>
              </a:rPr>
              <a:t>Ustawie podlegają </a:t>
            </a:r>
            <a:r>
              <a:rPr lang="pl-PL" sz="5100" dirty="0">
                <a:latin typeface="+mj-lt"/>
              </a:rPr>
              <a:t>nauczyciele, wychowawcy i inni pracownicy pedagogiczni zatrudnieni w:</a:t>
            </a:r>
          </a:p>
          <a:p>
            <a:pPr>
              <a:buNone/>
            </a:pPr>
            <a:r>
              <a:rPr lang="pl-PL" sz="5100" dirty="0" smtClean="0">
                <a:latin typeface="+mj-lt"/>
              </a:rPr>
              <a:t>1</a:t>
            </a:r>
            <a:r>
              <a:rPr lang="pl-PL" sz="5100" dirty="0">
                <a:latin typeface="+mj-lt"/>
              </a:rPr>
              <a:t>) publicznych przedszkolach, szkołach i placówkach (...);</a:t>
            </a:r>
          </a:p>
          <a:p>
            <a:pPr>
              <a:buNone/>
            </a:pPr>
            <a:r>
              <a:rPr lang="pl-PL" sz="5100" dirty="0" smtClean="0">
                <a:latin typeface="+mj-lt"/>
              </a:rPr>
              <a:t>2</a:t>
            </a:r>
            <a:r>
              <a:rPr lang="pl-PL" sz="5100" dirty="0">
                <a:latin typeface="+mj-lt"/>
              </a:rPr>
              <a:t>) zakładach poprawczych, schroniskach dla nieletnich (...); </a:t>
            </a:r>
          </a:p>
          <a:p>
            <a:pPr>
              <a:buNone/>
            </a:pPr>
            <a:endParaRPr lang="pl-PL" sz="5100" dirty="0">
              <a:latin typeface="+mj-lt"/>
            </a:endParaRPr>
          </a:p>
          <a:p>
            <a:pPr>
              <a:buNone/>
            </a:pPr>
            <a:r>
              <a:rPr lang="pl-PL" sz="5100" dirty="0" smtClean="0">
                <a:latin typeface="+mj-lt"/>
              </a:rPr>
              <a:t>Art</a:t>
            </a:r>
            <a:r>
              <a:rPr lang="pl-PL" sz="5100" dirty="0">
                <a:latin typeface="+mj-lt"/>
              </a:rPr>
              <a:t>. 2. </a:t>
            </a:r>
            <a:r>
              <a:rPr lang="pl-PL" sz="5100" b="1" dirty="0">
                <a:latin typeface="+mj-lt"/>
              </a:rPr>
              <a:t>Przepisów ustawy nie stosuje się do </a:t>
            </a:r>
            <a:r>
              <a:rPr lang="pl-PL" sz="5100" dirty="0">
                <a:latin typeface="+mj-lt"/>
              </a:rPr>
              <a:t>żołnierzy w czynnej </a:t>
            </a:r>
            <a:r>
              <a:rPr lang="pl-PL" sz="5100" dirty="0" smtClean="0">
                <a:latin typeface="+mj-lt"/>
              </a:rPr>
              <a:t>służbie wojskowej </a:t>
            </a:r>
            <a:r>
              <a:rPr lang="pl-PL" sz="5100" dirty="0">
                <a:latin typeface="+mj-lt"/>
              </a:rPr>
              <a:t>oraz funkcjonariuszy Policji i pożarnictwa:</a:t>
            </a:r>
          </a:p>
          <a:p>
            <a:pPr marL="914400" indent="-914400">
              <a:buAutoNum type="arabicParenR"/>
            </a:pPr>
            <a:r>
              <a:rPr lang="pl-PL" sz="5100" dirty="0" smtClean="0">
                <a:latin typeface="+mj-lt"/>
              </a:rPr>
              <a:t>zajmujących </a:t>
            </a:r>
            <a:r>
              <a:rPr lang="pl-PL" sz="5100" dirty="0">
                <a:latin typeface="+mj-lt"/>
              </a:rPr>
              <a:t>stanowiska nauczycieli w szkołach </a:t>
            </a:r>
            <a:r>
              <a:rPr lang="pl-PL" sz="5100" dirty="0" smtClean="0">
                <a:latin typeface="+mj-lt"/>
              </a:rPr>
              <a:t>i placówkach </a:t>
            </a:r>
            <a:r>
              <a:rPr lang="pl-PL" sz="5100" dirty="0">
                <a:latin typeface="+mj-lt"/>
              </a:rPr>
              <a:t>oświatowo-wychowawczych wojskowych </a:t>
            </a:r>
            <a:r>
              <a:rPr lang="pl-PL" sz="5100" dirty="0" smtClean="0">
                <a:latin typeface="+mj-lt"/>
              </a:rPr>
              <a:t>i resortu  </a:t>
            </a:r>
            <a:r>
              <a:rPr lang="pl-PL" sz="5100" dirty="0">
                <a:latin typeface="+mj-lt"/>
              </a:rPr>
              <a:t>spraw wewnętrznych i </a:t>
            </a:r>
            <a:r>
              <a:rPr lang="pl-PL" sz="5100" dirty="0" smtClean="0">
                <a:latin typeface="+mj-lt"/>
              </a:rPr>
              <a:t>administracji;</a:t>
            </a:r>
          </a:p>
          <a:p>
            <a:pPr marL="914400" indent="-914400">
              <a:buAutoNum type="arabicParenR"/>
            </a:pPr>
            <a:r>
              <a:rPr lang="pl-PL" sz="5100" dirty="0" smtClean="0">
                <a:latin typeface="+mj-lt"/>
              </a:rPr>
              <a:t>wyznaczonych </a:t>
            </a:r>
            <a:r>
              <a:rPr lang="pl-PL" sz="5100" dirty="0">
                <a:latin typeface="+mj-lt"/>
              </a:rPr>
              <a:t>do wykonywania zadań poza wojskiem.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457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Definicje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Eliminacja wieloznaczności i nieostrości</a:t>
            </a:r>
          </a:p>
          <a:p>
            <a:pPr>
              <a:buFontTx/>
              <a:buChar char="-"/>
            </a:pPr>
            <a:r>
              <a:rPr lang="pl-PL" dirty="0" smtClean="0"/>
              <a:t>d. sprawozdawcze i d. projektujące (d. regulujące i d. konstrukcyjne)</a:t>
            </a:r>
          </a:p>
          <a:p>
            <a:pPr>
              <a:buFontTx/>
              <a:buChar char="-"/>
            </a:pPr>
            <a:r>
              <a:rPr lang="pl-PL" dirty="0" smtClean="0"/>
              <a:t>Kiedy formułuje się definicje?</a:t>
            </a:r>
          </a:p>
          <a:p>
            <a:pPr>
              <a:buFontTx/>
              <a:buChar char="-"/>
            </a:pPr>
            <a:r>
              <a:rPr lang="pl-PL" dirty="0" smtClean="0"/>
              <a:t>Gdzie umieszcza się definicje?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3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40000" lnSpcReduction="20000"/>
          </a:bodyPr>
          <a:lstStyle/>
          <a:p>
            <a:pPr>
              <a:buFontTx/>
              <a:buChar char="-"/>
            </a:pPr>
            <a:r>
              <a:rPr lang="pl-PL" sz="5100" b="1" dirty="0" smtClean="0">
                <a:latin typeface="+mj-lt"/>
              </a:rPr>
              <a:t>Słowniczek </a:t>
            </a:r>
            <a:r>
              <a:rPr lang="pl-PL" sz="5100" b="1" dirty="0">
                <a:latin typeface="+mj-lt"/>
              </a:rPr>
              <a:t>(§ 150 </a:t>
            </a:r>
            <a:r>
              <a:rPr lang="pl-PL" sz="5100" b="1" dirty="0" smtClean="0">
                <a:latin typeface="+mj-lt"/>
              </a:rPr>
              <a:t>ust. 3 ZTP)</a:t>
            </a:r>
          </a:p>
          <a:p>
            <a:pPr>
              <a:buFontTx/>
              <a:buChar char="-"/>
            </a:pPr>
            <a:endParaRPr lang="pl-PL" sz="5100" b="1" dirty="0" smtClean="0">
              <a:latin typeface="+mj-lt"/>
            </a:endParaRPr>
          </a:p>
          <a:p>
            <a:pPr marL="0" indent="0">
              <a:buNone/>
            </a:pPr>
            <a:r>
              <a:rPr lang="pl-PL" sz="5100" dirty="0" smtClean="0">
                <a:latin typeface="+mj-lt"/>
              </a:rPr>
              <a:t>„Objaśnienia wyrażeń ustawowych”</a:t>
            </a:r>
          </a:p>
          <a:p>
            <a:pPr marL="0" indent="0">
              <a:buNone/>
            </a:pPr>
            <a:r>
              <a:rPr lang="pl-PL" sz="5100" dirty="0" smtClean="0">
                <a:latin typeface="+mj-lt"/>
              </a:rPr>
              <a:t>np. art. 115 k.k., </a:t>
            </a:r>
          </a:p>
          <a:p>
            <a:pPr marL="0" indent="0">
              <a:buNone/>
            </a:pPr>
            <a:endParaRPr lang="pl-PL" sz="51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pl-PL" sz="5100" b="1" dirty="0" smtClean="0">
                <a:latin typeface="+mj-lt"/>
              </a:rPr>
              <a:t>Definicja agregatowa </a:t>
            </a:r>
            <a:r>
              <a:rPr lang="pl-PL" sz="5100" b="1" dirty="0">
                <a:latin typeface="+mj-lt"/>
              </a:rPr>
              <a:t>(§ </a:t>
            </a:r>
            <a:r>
              <a:rPr lang="pl-PL" sz="5100" b="1" dirty="0" smtClean="0">
                <a:latin typeface="+mj-lt"/>
              </a:rPr>
              <a:t>150 ust. 1 </a:t>
            </a:r>
            <a:r>
              <a:rPr lang="pl-PL" sz="5100" b="1" dirty="0">
                <a:latin typeface="+mj-lt"/>
              </a:rPr>
              <a:t>ZTP</a:t>
            </a:r>
            <a:r>
              <a:rPr lang="pl-PL" sz="5100" b="1" dirty="0" smtClean="0">
                <a:latin typeface="+mj-lt"/>
              </a:rPr>
              <a:t>)</a:t>
            </a:r>
          </a:p>
          <a:p>
            <a:pPr>
              <a:buFontTx/>
              <a:buChar char="-"/>
            </a:pPr>
            <a:endParaRPr lang="pl-PL" sz="5100" b="1" dirty="0" smtClean="0">
              <a:latin typeface="+mj-lt"/>
            </a:endParaRPr>
          </a:p>
          <a:p>
            <a:pPr marL="0" indent="0">
              <a:buNone/>
            </a:pPr>
            <a:r>
              <a:rPr lang="pl-PL" sz="5100" dirty="0" smtClean="0">
                <a:latin typeface="+mj-lt"/>
              </a:rPr>
              <a:t>Np. art. 3 ustawy z dnia 30 czerwca 2000 r. Prawo własności przemysłowej.</a:t>
            </a:r>
          </a:p>
          <a:p>
            <a:pPr marL="0" indent="0">
              <a:buNone/>
            </a:pPr>
            <a:endParaRPr lang="pl-PL" sz="51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pl-PL" sz="5100" b="1" dirty="0" smtClean="0">
                <a:latin typeface="+mj-lt"/>
              </a:rPr>
              <a:t>Definicje nawiasowe </a:t>
            </a:r>
            <a:r>
              <a:rPr lang="pl-PL" sz="5100" b="1" dirty="0">
                <a:latin typeface="+mj-lt"/>
              </a:rPr>
              <a:t>(§ 150 </a:t>
            </a:r>
            <a:r>
              <a:rPr lang="pl-PL" sz="5100" b="1" dirty="0" smtClean="0">
                <a:latin typeface="+mj-lt"/>
              </a:rPr>
              <a:t>ust. 2 ZTP)</a:t>
            </a:r>
          </a:p>
          <a:p>
            <a:pPr>
              <a:buFontTx/>
              <a:buChar char="-"/>
            </a:pPr>
            <a:endParaRPr lang="pl-PL" sz="5100" b="1" dirty="0" smtClean="0">
              <a:latin typeface="+mj-lt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pl-PL" sz="5100" dirty="0">
                <a:latin typeface="+mj-lt"/>
                <a:cs typeface="Arial" charset="0"/>
              </a:rPr>
              <a:t>Art. 46. § 1. Nieruchomościami są części powierzchni ziemskiej stanowiące odrębny przedmiot własności </a:t>
            </a:r>
            <a:r>
              <a:rPr lang="pl-PL" sz="5100" dirty="0">
                <a:solidFill>
                  <a:srgbClr val="CC0000"/>
                </a:solidFill>
                <a:latin typeface="+mj-lt"/>
                <a:cs typeface="Arial" charset="0"/>
              </a:rPr>
              <a:t>(grunty)</a:t>
            </a:r>
            <a:r>
              <a:rPr lang="pl-PL" sz="5100" dirty="0">
                <a:latin typeface="+mj-lt"/>
                <a:cs typeface="Arial" charset="0"/>
              </a:rPr>
              <a:t>, jak również budynki trwale z gruntem związane lub części takich budynków, jeżeli na mocy przepisów szczególnych stanowią odrębny od gruntu przedmiot własności.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pl-PL" sz="5100" dirty="0">
                <a:latin typeface="+mj-lt"/>
                <a:cs typeface="Arial" charset="0"/>
              </a:rPr>
              <a:t> </a:t>
            </a:r>
            <a:r>
              <a:rPr lang="pl-PL" sz="5100" dirty="0" smtClean="0">
                <a:latin typeface="+mj-lt"/>
                <a:cs typeface="Arial" charset="0"/>
              </a:rPr>
              <a:t>Art</a:t>
            </a:r>
            <a:r>
              <a:rPr lang="pl-PL" sz="5100" dirty="0">
                <a:latin typeface="+mj-lt"/>
                <a:cs typeface="Arial" charset="0"/>
              </a:rPr>
              <a:t>. 81. § 1. Jeżeli ustawa uzależnia ważność albo określone skutki czynności prawnej od urzędowego poświadczenia daty, poświadczenie takie jest skuteczne także względem osób nie uczestniczących w dokonaniu tej czynności prawnej </a:t>
            </a:r>
            <a:r>
              <a:rPr lang="pl-PL" sz="5100" dirty="0">
                <a:solidFill>
                  <a:srgbClr val="CC0000"/>
                </a:solidFill>
                <a:latin typeface="+mj-lt"/>
                <a:cs typeface="Arial" charset="0"/>
              </a:rPr>
              <a:t>(data pewna)</a:t>
            </a:r>
            <a:r>
              <a:rPr lang="pl-PL" sz="5100" dirty="0">
                <a:latin typeface="+mj-lt"/>
                <a:cs typeface="Arial" charset="0"/>
              </a:rPr>
              <a:t>.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pl-PL" sz="5100" dirty="0">
                <a:latin typeface="+mj-lt"/>
                <a:cs typeface="Arial" charset="0"/>
              </a:rPr>
              <a:t> </a:t>
            </a:r>
            <a:r>
              <a:rPr lang="pl-PL" sz="5100" dirty="0" smtClean="0">
                <a:latin typeface="+mj-lt"/>
                <a:cs typeface="Arial" charset="0"/>
              </a:rPr>
              <a:t>Art</a:t>
            </a:r>
            <a:r>
              <a:rPr lang="pl-PL" sz="5100" dirty="0">
                <a:latin typeface="+mj-lt"/>
                <a:cs typeface="Arial" charset="0"/>
              </a:rPr>
              <a:t>. 172. § 1. Posiadacz nieruchomości nie będący jej właścicielem nabywa własność, jeżeli posiada nieruchomość nieprzerwanie od lat dwudziestu jako posiadacz samoistny, chyba że uzyskał posiadanie w złej wierze </a:t>
            </a:r>
            <a:r>
              <a:rPr lang="pl-PL" sz="5100" dirty="0">
                <a:solidFill>
                  <a:srgbClr val="CC0000"/>
                </a:solidFill>
                <a:latin typeface="+mj-lt"/>
                <a:cs typeface="Arial" charset="0"/>
              </a:rPr>
              <a:t>(zasiedzenie)</a:t>
            </a:r>
            <a:r>
              <a:rPr lang="pl-PL" sz="5100" dirty="0">
                <a:latin typeface="+mj-lt"/>
                <a:cs typeface="Arial" charset="0"/>
              </a:rPr>
              <a:t>. 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63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Skróty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Gdzie umieszcza się skróty?</a:t>
            </a:r>
          </a:p>
          <a:p>
            <a:pPr>
              <a:buFontTx/>
              <a:buChar char="-"/>
            </a:pPr>
            <a:r>
              <a:rPr lang="pl-PL" dirty="0" smtClean="0"/>
              <a:t>Jaki jest warunek dopuszczalności umieszczenia skrótu?</a:t>
            </a:r>
          </a:p>
          <a:p>
            <a:pPr>
              <a:buFontTx/>
              <a:buChar char="-"/>
            </a:pPr>
            <a:r>
              <a:rPr lang="pl-PL" dirty="0" smtClean="0"/>
              <a:t>Dlaczego wprowadza się skróty?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9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Inne postanowienia przepisów ogólnych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Przepisy wysławiające zasady prawa</a:t>
            </a:r>
          </a:p>
          <a:p>
            <a:pPr>
              <a:buFontTx/>
              <a:buChar char="-"/>
            </a:pPr>
            <a:r>
              <a:rPr lang="pl-PL" dirty="0" smtClean="0"/>
              <a:t>Normy programowe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27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Kolejność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Tytuł </a:t>
            </a:r>
          </a:p>
          <a:p>
            <a:pPr>
              <a:buFontTx/>
              <a:buChar char="-"/>
            </a:pPr>
            <a:r>
              <a:rPr lang="pl-PL" dirty="0" smtClean="0"/>
              <a:t>Przepisy merytoryczne</a:t>
            </a:r>
          </a:p>
          <a:p>
            <a:pPr>
              <a:buFontTx/>
              <a:buChar char="-"/>
            </a:pPr>
            <a:r>
              <a:rPr lang="pl-PL" dirty="0" smtClean="0"/>
              <a:t>Przepisy zmieniające</a:t>
            </a:r>
          </a:p>
          <a:p>
            <a:pPr>
              <a:buFontTx/>
              <a:buChar char="-"/>
            </a:pPr>
            <a:r>
              <a:rPr lang="pl-PL" dirty="0" smtClean="0"/>
              <a:t>Przepisy przejściowe i dostosowujące</a:t>
            </a:r>
          </a:p>
          <a:p>
            <a:pPr>
              <a:buFontTx/>
              <a:buChar char="-"/>
            </a:pPr>
            <a:r>
              <a:rPr lang="pl-PL" dirty="0" smtClean="0"/>
              <a:t>Przepisy końcowe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5267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szczególne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Przepisy materialne § 25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Przepisy ustrojowe § 26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Przepisy proceduralne § 27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Przepisy karne § 28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05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odsyłające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dirty="0" smtClean="0"/>
              <a:t>Przepisy, które odsyłają do innych przepisów określonych jako przepisy odniesienia</a:t>
            </a:r>
          </a:p>
          <a:p>
            <a:pPr>
              <a:buFontTx/>
              <a:buChar char="-"/>
            </a:pPr>
            <a:r>
              <a:rPr lang="pl-PL" dirty="0" smtClean="0"/>
              <a:t>Odesłanie w obrębie jednej ustawy – wystarczy numer porządkowy przepisy odniesienia</a:t>
            </a:r>
          </a:p>
          <a:p>
            <a:pPr>
              <a:buFontTx/>
              <a:buChar char="-"/>
            </a:pPr>
            <a:r>
              <a:rPr lang="pl-PL" dirty="0" smtClean="0"/>
              <a:t>Odesłanie do innej ustawy/aktu normatywnego – konieczne jest prawidłowe określenie aktu, do którego następuje odesłanie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14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upoważniające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Nie posiadają ściśle określonego miejsca w systematyce ustawy</a:t>
            </a:r>
          </a:p>
          <a:p>
            <a:pPr>
              <a:buFontTx/>
              <a:buChar char="-"/>
            </a:pPr>
            <a:r>
              <a:rPr lang="pl-PL" dirty="0" smtClean="0"/>
              <a:t>Za ich pomocą prawodawca nadaje wskazanym w tych przepisach podmiotom kompetencję do dokonania czynności konwencjonalnej, polegającej na wydaniu odpowiedniego </a:t>
            </a:r>
            <a:r>
              <a:rPr lang="pl-PL" dirty="0" smtClean="0"/>
              <a:t>rozporządzenia</a:t>
            </a:r>
          </a:p>
          <a:p>
            <a:pPr marL="0" indent="0">
              <a:buNone/>
            </a:pPr>
            <a:r>
              <a:rPr lang="pl-PL" dirty="0" smtClean="0"/>
              <a:t>Wskazuje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organ właściwy,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rodzaj aktu,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zakres spraw przekazanych,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wytyczne dot. treści rozporządzenia.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54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zmieniające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Polegają na:</a:t>
            </a:r>
          </a:p>
          <a:p>
            <a:pPr marL="514350" indent="-514350">
              <a:buAutoNum type="alphaLcParenR"/>
            </a:pPr>
            <a:r>
              <a:rPr lang="pl-PL" dirty="0" smtClean="0"/>
              <a:t>Uchyleniu niektórych przepisów ustawy zmienianej.</a:t>
            </a:r>
          </a:p>
          <a:p>
            <a:pPr marL="514350" indent="-514350">
              <a:buAutoNum type="alphaLcParenR"/>
            </a:pPr>
            <a:r>
              <a:rPr lang="pl-PL" dirty="0" smtClean="0"/>
              <a:t>Zastąpieniu niektórych przepisów ustawy zmienianej przepisami o innej treści lub brzmieniu.</a:t>
            </a:r>
          </a:p>
          <a:p>
            <a:pPr marL="514350" indent="-514350">
              <a:buAutoNum type="alphaLcParenR"/>
            </a:pPr>
            <a:r>
              <a:rPr lang="pl-PL" dirty="0" smtClean="0"/>
              <a:t>Dodaniu do ustawy zmienianej nowych przepisów.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1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Przepisy przejściowe i dostosowujące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 - p. przejściowe – wpływ nowej ustawy na stosunki powstałe pod działaniem ustawy albo ustaw dotychczasowych.</a:t>
            </a:r>
          </a:p>
          <a:p>
            <a:pPr>
              <a:buFontTx/>
              <a:buChar char="-"/>
            </a:pPr>
            <a:r>
              <a:rPr lang="pl-PL" dirty="0" smtClean="0"/>
              <a:t>p. dostosowujące:</a:t>
            </a:r>
          </a:p>
          <a:p>
            <a:pPr marL="514350" indent="-514350">
              <a:buAutoNum type="arabicPeriod"/>
            </a:pPr>
            <a:r>
              <a:rPr lang="pl-PL" dirty="0" smtClean="0"/>
              <a:t>Sposób powołania po raz pierwszy organów lub instytucji tworzonych nową ustawą,</a:t>
            </a:r>
          </a:p>
          <a:p>
            <a:pPr marL="514350" indent="-514350">
              <a:buAutoNum type="arabicPeriod"/>
            </a:pPr>
            <a:r>
              <a:rPr lang="pl-PL" dirty="0" smtClean="0"/>
              <a:t>Sposób przekształcenia organów lub instytucji utworzonych na podstawie dotychczasowej ustawy w organy lub instytucje przez nową ustawę,</a:t>
            </a:r>
          </a:p>
          <a:p>
            <a:pPr marL="514350" indent="-514350">
              <a:buAutoNum type="arabicPeriod"/>
            </a:pPr>
            <a:r>
              <a:rPr lang="pl-PL" dirty="0" smtClean="0"/>
              <a:t>Sposób likwidacji organów lub instytucji znoszonych nową ustawą, zasady zagospodarowania ich mienia oraz uprawnienia i obowiązki dotychczasowych pracowników.</a:t>
            </a:r>
          </a:p>
        </p:txBody>
      </p:sp>
    </p:spTree>
    <p:extLst>
      <p:ext uri="{BB962C8B-B14F-4D97-AF65-F5344CB8AC3E}">
        <p14:creationId xmlns:p14="http://schemas.microsoft.com/office/powerpoint/2010/main" val="26537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Przepisy końcowe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§ 38 – 53.</a:t>
            </a:r>
          </a:p>
          <a:p>
            <a:pPr>
              <a:buFontTx/>
              <a:buChar char="-"/>
            </a:pPr>
            <a:r>
              <a:rPr lang="pl-PL" dirty="0" smtClean="0"/>
              <a:t>Przepisy uchylające,</a:t>
            </a:r>
          </a:p>
          <a:p>
            <a:pPr>
              <a:buFontTx/>
              <a:buChar char="-"/>
            </a:pPr>
            <a:r>
              <a:rPr lang="pl-PL" dirty="0" smtClean="0"/>
              <a:t>Przepisy o wejściu ustawy w życie,</a:t>
            </a:r>
          </a:p>
          <a:p>
            <a:pPr>
              <a:buFontTx/>
              <a:buChar char="-"/>
            </a:pPr>
            <a:r>
              <a:rPr lang="pl-PL" dirty="0" smtClean="0"/>
              <a:t>*przepisy o wygaśnięciu mocy ustawy.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8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Tytuł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Czym jest ustawa?</a:t>
            </a:r>
          </a:p>
          <a:p>
            <a:pPr>
              <a:buFontTx/>
              <a:buChar char="-"/>
            </a:pPr>
            <a:r>
              <a:rPr lang="pl-PL" dirty="0" smtClean="0"/>
              <a:t>Funkcje tytułu (informacyjna, interpretacyjna)</a:t>
            </a:r>
          </a:p>
          <a:p>
            <a:pPr>
              <a:buFontTx/>
              <a:buChar char="-"/>
            </a:pPr>
            <a:r>
              <a:rPr lang="pl-PL" dirty="0" smtClean="0"/>
              <a:t>Tytuł jako element obowiązkowy (§ 14 ust. 1 pkt 1 ZTP):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Oznaczenie rodzaju aktu,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Data,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Ogólne określenie przedmiotu.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38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z dnia 6 czerwca 1997 r. </a:t>
            </a:r>
          </a:p>
          <a:p>
            <a:pPr marL="0" indent="0" algn="ctr">
              <a:buNone/>
            </a:pPr>
            <a:r>
              <a:rPr lang="pl-PL" dirty="0" smtClean="0"/>
              <a:t>Kodeks karny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z dnia 5 czerwca 1998 r.</a:t>
            </a:r>
          </a:p>
          <a:p>
            <a:pPr marL="0" indent="0" algn="ctr">
              <a:buNone/>
            </a:pPr>
            <a:r>
              <a:rPr lang="pl-PL" dirty="0" smtClean="0"/>
              <a:t>o samorządzie gminnym</a:t>
            </a:r>
          </a:p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z dnia 7 lipca 1994 r.</a:t>
            </a:r>
          </a:p>
          <a:p>
            <a:pPr marL="0" indent="0" algn="ctr">
              <a:buNone/>
            </a:pPr>
            <a:r>
              <a:rPr lang="pl-PL" dirty="0" smtClean="0"/>
              <a:t>Prawo budowlane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z dnia 30 maja 2014 r.</a:t>
            </a:r>
          </a:p>
          <a:p>
            <a:pPr marL="0" indent="0" algn="ctr">
              <a:buNone/>
            </a:pPr>
            <a:r>
              <a:rPr lang="pl-PL" dirty="0" smtClean="0"/>
              <a:t>o prawach konsumenta</a:t>
            </a:r>
          </a:p>
        </p:txBody>
      </p:sp>
    </p:spTree>
    <p:extLst>
      <p:ext uri="{BB962C8B-B14F-4D97-AF65-F5344CB8AC3E}">
        <p14:creationId xmlns:p14="http://schemas.microsoft.com/office/powerpoint/2010/main" val="429113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Oznaczenie rodzaju aktu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„ustawa”</a:t>
            </a:r>
          </a:p>
          <a:p>
            <a:pPr>
              <a:buFontTx/>
              <a:buChar char="-"/>
            </a:pPr>
            <a:r>
              <a:rPr lang="pl-PL" dirty="0" smtClean="0"/>
              <a:t>Wskazanie organu, który ustanowił akt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84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Data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b="1" dirty="0" smtClean="0"/>
              <a:t>Oznaczenie dnia, miesiąca i roku ustanowienia ustawy.</a:t>
            </a:r>
          </a:p>
          <a:p>
            <a:pPr>
              <a:buFontTx/>
              <a:buChar char="-"/>
            </a:pPr>
            <a:r>
              <a:rPr lang="pl-PL" dirty="0" smtClean="0"/>
              <a:t>Ustawa „z dnia” </a:t>
            </a:r>
            <a:r>
              <a:rPr lang="pl-PL" dirty="0" smtClean="0"/>
              <a:t>… (nie „z dn.”)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Dzień określony cyframi arabskimi</a:t>
            </a:r>
          </a:p>
          <a:p>
            <a:pPr>
              <a:buFontTx/>
              <a:buChar char="-"/>
            </a:pPr>
            <a:r>
              <a:rPr lang="pl-PL" dirty="0" smtClean="0"/>
              <a:t>Miesiąc określony słownie</a:t>
            </a:r>
          </a:p>
          <a:p>
            <a:pPr>
              <a:buFontTx/>
              <a:buChar char="-"/>
            </a:pPr>
            <a:r>
              <a:rPr lang="pl-PL" dirty="0" smtClean="0"/>
              <a:t>Rok wskazany cyframi arabskimi ze znakiem „r.” (rok)</a:t>
            </a:r>
          </a:p>
          <a:p>
            <a:pPr>
              <a:buFontTx/>
              <a:buChar char="-"/>
            </a:pPr>
            <a:r>
              <a:rPr lang="pl-PL" dirty="0" smtClean="0"/>
              <a:t>Data ustawy – data uchwalenia przez Sejm RP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73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Określenie przedmiotu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pl-PL" b="1" dirty="0" smtClean="0"/>
              <a:t>Zwięźle</a:t>
            </a:r>
            <a:r>
              <a:rPr lang="pl-PL" dirty="0" smtClean="0"/>
              <a:t> (krótko, prosto i zgrabnie językowo + łatwo do zapamiętania), ale </a:t>
            </a:r>
            <a:r>
              <a:rPr lang="pl-PL" b="1" dirty="0" smtClean="0"/>
              <a:t>adekwatnie</a:t>
            </a:r>
            <a:r>
              <a:rPr lang="pl-PL" dirty="0" smtClean="0"/>
              <a:t> do treści</a:t>
            </a:r>
          </a:p>
          <a:p>
            <a:pPr marL="0" indent="0">
              <a:buNone/>
            </a:pPr>
            <a:r>
              <a:rPr lang="pl-PL" dirty="0" smtClean="0"/>
              <a:t>Np. o referendum, o szkolnictwie wyższym, o wychowaniu w trzeźwości i przeciwdziałaniu alkoholizmowi.</a:t>
            </a:r>
          </a:p>
          <a:p>
            <a:pPr marL="0" indent="0">
              <a:buNone/>
            </a:pPr>
            <a:r>
              <a:rPr lang="pl-PL" dirty="0" smtClean="0"/>
              <a:t>- Nie można powoływać się na żadną inną ustawę – wyjątki – ustawa zmieniająca (o zmianie ….), ustawa wprowadzająca inną ustawę (Przepisy wprowadzające ustawę ….).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52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określeń przedmiotu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§ 19 ZTP:</a:t>
            </a:r>
          </a:p>
          <a:p>
            <a:pPr marL="514350" indent="-514350">
              <a:buAutoNum type="alphaLcParenR"/>
            </a:pPr>
            <a:r>
              <a:rPr lang="pl-PL" b="1" dirty="0" smtClean="0"/>
              <a:t>Opisowe</a:t>
            </a:r>
            <a:r>
              <a:rPr lang="pl-PL" dirty="0" smtClean="0"/>
              <a:t> (rozpoczyna się od przyimka „o”, charakter omawiający, jeżeli w tytule wymienia się kilka spraw będących przedmiotem ustawy, to przy kolejnych wyliczeniach nie powtarza się przyimka),</a:t>
            </a:r>
          </a:p>
          <a:p>
            <a:pPr marL="514350" indent="-514350">
              <a:buAutoNum type="alphaLcParenR"/>
            </a:pPr>
            <a:r>
              <a:rPr lang="pl-PL" b="1" dirty="0" smtClean="0"/>
              <a:t>Rzeczowe</a:t>
            </a:r>
            <a:r>
              <a:rPr lang="pl-PL" dirty="0" smtClean="0"/>
              <a:t> (rzeczownikowe, „Kodeks”, „Prawo”, „Ordynacja”, wyczerpujące uregulowanie obszernej dziedziny prawa).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50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Zapis tytułu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z dnia 23 kwietnia 1964 r.</a:t>
            </a:r>
          </a:p>
          <a:p>
            <a:pPr marL="0" indent="0" algn="ctr">
              <a:buNone/>
            </a:pPr>
            <a:r>
              <a:rPr lang="pl-PL" dirty="0" smtClean="0"/>
              <a:t>Kodeks cywilny</a:t>
            </a:r>
          </a:p>
          <a:p>
            <a:pPr marL="0" indent="0" algn="ctr">
              <a:buNone/>
            </a:pPr>
            <a:r>
              <a:rPr lang="pl-PL" dirty="0" smtClean="0"/>
              <a:t>USTAWA </a:t>
            </a:r>
          </a:p>
          <a:p>
            <a:pPr marL="0" indent="0" algn="ctr">
              <a:buNone/>
            </a:pPr>
            <a:r>
              <a:rPr lang="pl-PL" dirty="0" smtClean="0"/>
              <a:t>z dnia 29 lipca 2005 r.</a:t>
            </a:r>
          </a:p>
          <a:p>
            <a:pPr marL="0" indent="0" algn="ctr">
              <a:buNone/>
            </a:pPr>
            <a:r>
              <a:rPr lang="pl-PL" dirty="0" smtClean="0"/>
              <a:t>o przeciwdziałaniu narkomanii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94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11437</TotalTime>
  <Words>814</Words>
  <Application>Microsoft Office PowerPoint</Application>
  <PresentationFormat>Pokaz na ekranie (4:3)</PresentationFormat>
  <Paragraphs>141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Motyw pakietu Office</vt:lpstr>
      <vt:lpstr>Budowa ustawy</vt:lpstr>
      <vt:lpstr>Kolejność </vt:lpstr>
      <vt:lpstr>Tytuł ustawy</vt:lpstr>
      <vt:lpstr>Prezentacja programu PowerPoint</vt:lpstr>
      <vt:lpstr>Oznaczenie rodzaju aktu</vt:lpstr>
      <vt:lpstr>Data ustawy</vt:lpstr>
      <vt:lpstr>Określenie przedmiotu ustawy</vt:lpstr>
      <vt:lpstr>Rodzaje określeń przedmiotu ustawy</vt:lpstr>
      <vt:lpstr>Zapis tytułu ustawy</vt:lpstr>
      <vt:lpstr>Przepisy merytoryczne</vt:lpstr>
      <vt:lpstr>Przepisy określające zakres przedmiotowy ustawy</vt:lpstr>
      <vt:lpstr>Prezentacja programu PowerPoint</vt:lpstr>
      <vt:lpstr>Prezentacja programu PowerPoint</vt:lpstr>
      <vt:lpstr>Przepisy określające zakres podmiotowy ustawy</vt:lpstr>
      <vt:lpstr>Prezentacja programu PowerPoint</vt:lpstr>
      <vt:lpstr>Definicje</vt:lpstr>
      <vt:lpstr>Prezentacja programu PowerPoint</vt:lpstr>
      <vt:lpstr>Skróty</vt:lpstr>
      <vt:lpstr>Inne postanowienia przepisów ogólnych</vt:lpstr>
      <vt:lpstr>Przepisy szczególne</vt:lpstr>
      <vt:lpstr>Przepisy odsyłające</vt:lpstr>
      <vt:lpstr>Przepisy upoważniające</vt:lpstr>
      <vt:lpstr>Przepisy zmieniające</vt:lpstr>
      <vt:lpstr>Przepisy przejściowe i dostosowujące</vt:lpstr>
      <vt:lpstr>Przepisy końcowe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ustawy</dc:title>
  <dc:creator>Basia</dc:creator>
  <cp:lastModifiedBy>Basia</cp:lastModifiedBy>
  <cp:revision>13</cp:revision>
  <dcterms:created xsi:type="dcterms:W3CDTF">2016-11-17T10:00:22Z</dcterms:created>
  <dcterms:modified xsi:type="dcterms:W3CDTF">2016-11-29T11:16:15Z</dcterms:modified>
</cp:coreProperties>
</file>