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0" r:id="rId3"/>
    <p:sldId id="292" r:id="rId4"/>
    <p:sldId id="293" r:id="rId5"/>
    <p:sldId id="358" r:id="rId6"/>
    <p:sldId id="429" r:id="rId7"/>
    <p:sldId id="461" r:id="rId8"/>
    <p:sldId id="460" r:id="rId9"/>
    <p:sldId id="294" r:id="rId10"/>
    <p:sldId id="295" r:id="rId11"/>
    <p:sldId id="344" r:id="rId12"/>
    <p:sldId id="314" r:id="rId13"/>
    <p:sldId id="291" r:id="rId14"/>
    <p:sldId id="430" r:id="rId15"/>
    <p:sldId id="287" r:id="rId16"/>
    <p:sldId id="431" r:id="rId17"/>
    <p:sldId id="432" r:id="rId18"/>
    <p:sldId id="321" r:id="rId19"/>
    <p:sldId id="299" r:id="rId20"/>
    <p:sldId id="463" r:id="rId21"/>
    <p:sldId id="322" r:id="rId22"/>
    <p:sldId id="267" r:id="rId23"/>
    <p:sldId id="301" r:id="rId24"/>
    <p:sldId id="302" r:id="rId25"/>
    <p:sldId id="303" r:id="rId26"/>
    <p:sldId id="260" r:id="rId27"/>
    <p:sldId id="433" r:id="rId28"/>
    <p:sldId id="268" r:id="rId29"/>
    <p:sldId id="280" r:id="rId30"/>
    <p:sldId id="269" r:id="rId31"/>
    <p:sldId id="434" r:id="rId32"/>
    <p:sldId id="435" r:id="rId33"/>
    <p:sldId id="319" r:id="rId34"/>
    <p:sldId id="436" r:id="rId35"/>
    <p:sldId id="270" r:id="rId36"/>
    <p:sldId id="264" r:id="rId37"/>
    <p:sldId id="273" r:id="rId38"/>
    <p:sldId id="285" r:id="rId3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5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2D728-642A-428E-8754-B24132EF5D26}" type="datetimeFigureOut">
              <a:rPr lang="pl-PL" smtClean="0"/>
              <a:t>2023-04-06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6D65B-AA35-482B-8233-3701A67A1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007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109DE-AF60-4E61-8DA4-B174078E9FDF}" type="datetimeFigureOut">
              <a:rPr lang="pl-PL" smtClean="0"/>
              <a:t>2023-04-06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1FD70-566C-4818-9CA1-AED8F26C19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85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71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18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94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16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99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42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66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77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82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58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0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84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2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051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02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8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E54A-3447-44D7-B716-D43046D8042C}" type="datetimeFigureOut">
              <a:rPr lang="pl-PL" smtClean="0"/>
              <a:pPr/>
              <a:t>2023-04-06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274808-9192-4392-AC95-AD33EB7400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863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528392"/>
          </a:xfrm>
        </p:spPr>
        <p:txBody>
          <a:bodyPr>
            <a:normAutofit/>
          </a:bodyPr>
          <a:lstStyle/>
          <a:p>
            <a:r>
              <a:rPr lang="pl-PL" b="1" dirty="0" smtClean="0"/>
              <a:t>Centralna Ewidencja I Informacja o Działalności Gospodarczej (CEIDG)</a:t>
            </a:r>
            <a:endParaRPr lang="pl-PL" sz="3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4509120"/>
            <a:ext cx="6400800" cy="1391638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CEIDG i KRS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Centralna </a:t>
            </a:r>
            <a:r>
              <a:rPr lang="pl-PL" dirty="0"/>
              <a:t>Ewidencja i Informacja o Działalności Gospodarczej (w skrócie CEIDG) jest spisem przedsiębiorców, będących osobami fizycznymi, działających na terenie Rzeczypospolitej Polskiej. </a:t>
            </a:r>
            <a:endParaRPr lang="pl-PL" dirty="0" smtClean="0"/>
          </a:p>
          <a:p>
            <a:pPr algn="just"/>
            <a:r>
              <a:rPr lang="pl-PL" dirty="0" smtClean="0"/>
              <a:t>Spis </a:t>
            </a:r>
            <a:r>
              <a:rPr lang="pl-PL" dirty="0"/>
              <a:t>prowadzony jest od 1 lipca 2011 r. w systemie teleinformatycznym przez ministra właściwego do spraw gospodarki na podstawie przepisów ustawy </a:t>
            </a:r>
            <a:r>
              <a:rPr lang="pl-PL" dirty="0" smtClean="0"/>
              <a:t>z </a:t>
            </a:r>
            <a:r>
              <a:rPr lang="pl-PL" dirty="0"/>
              <a:t>dnia </a:t>
            </a:r>
            <a:r>
              <a:rPr lang="pl-PL" dirty="0" smtClean="0"/>
              <a:t>6 marca 2018 </a:t>
            </a:r>
            <a:r>
              <a:rPr lang="pl-PL" dirty="0" err="1" smtClean="0"/>
              <a:t>r.o</a:t>
            </a:r>
            <a:r>
              <a:rPr lang="pl-PL" dirty="0" smtClean="0"/>
              <a:t> </a:t>
            </a:r>
            <a:r>
              <a:rPr lang="pl-PL" dirty="0"/>
              <a:t>Centralnej Ewidencji </a:t>
            </a:r>
            <a:r>
              <a:rPr lang="pl-PL" dirty="0" smtClean="0"/>
              <a:t>i Informacji o Działalności </a:t>
            </a:r>
            <a:r>
              <a:rPr lang="pl-PL" dirty="0"/>
              <a:t>Gospodarczej </a:t>
            </a:r>
            <a:r>
              <a:rPr lang="pl-PL" dirty="0" smtClean="0"/>
              <a:t>i Punkcie </a:t>
            </a:r>
            <a:r>
              <a:rPr lang="pl-PL" dirty="0"/>
              <a:t>Informacji dla </a:t>
            </a:r>
            <a:r>
              <a:rPr lang="pl-PL" dirty="0" smtClean="0"/>
              <a:t>Przedsiębiorców (wcześniej regulacje te znajdowały się w  ustawie o swobodzie działalności gospodarczej);</a:t>
            </a:r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przypadku wyboru działalności w formie spółki osobowej albo kapitałowej rejestracji dokonuje się </a:t>
            </a:r>
            <a:r>
              <a:rPr lang="pl-PL" dirty="0" smtClean="0"/>
              <a:t>w rejestrze przedsiębiorców w </a:t>
            </a:r>
            <a:r>
              <a:rPr lang="pl-PL" dirty="0"/>
              <a:t>Krajowym Rejestrze Sądowym, prowadzonym przez sądy rejonowe właściwe ze względu na siedzibę tworzonej spółki.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857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Inne rejestry i ewidencje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Rejestr przedstawicielstw przedsiębiorców zagranicznych</a:t>
            </a:r>
          </a:p>
          <a:p>
            <a:r>
              <a:rPr lang="pl-PL" dirty="0"/>
              <a:t>Rejestr związków wyznaniowych</a:t>
            </a:r>
          </a:p>
          <a:p>
            <a:r>
              <a:rPr lang="pl-PL" dirty="0"/>
              <a:t>Rejestr zakładów opieki zdrowotnej</a:t>
            </a:r>
          </a:p>
          <a:p>
            <a:r>
              <a:rPr lang="pl-PL" dirty="0"/>
              <a:t>Rejestr funduszy emerytalnych i inwestycyjnych</a:t>
            </a:r>
          </a:p>
          <a:p>
            <a:r>
              <a:rPr lang="pl-PL" dirty="0"/>
              <a:t>Rejestr pośredników ubezpieczeniowych</a:t>
            </a:r>
          </a:p>
          <a:p>
            <a:r>
              <a:rPr lang="pl-PL" dirty="0"/>
              <a:t>Rejestr instytutów PAN</a:t>
            </a:r>
          </a:p>
          <a:p>
            <a:r>
              <a:rPr lang="pl-PL" dirty="0"/>
              <a:t>Rejestr uczelni niepaństwowych</a:t>
            </a:r>
          </a:p>
          <a:p>
            <a:r>
              <a:rPr lang="pl-PL" dirty="0"/>
              <a:t>Państwowy Rejestr Muzeów</a:t>
            </a:r>
          </a:p>
          <a:p>
            <a:r>
              <a:rPr lang="pl-PL" dirty="0"/>
              <a:t>Rejestr producentów i pośredników paliw ciekłych</a:t>
            </a:r>
          </a:p>
          <a:p>
            <a:r>
              <a:rPr lang="pl-PL" dirty="0"/>
              <a:t>Rejestr agencji zatrudnienia</a:t>
            </a:r>
          </a:p>
          <a:p>
            <a:r>
              <a:rPr lang="pl-PL" dirty="0"/>
              <a:t>Centralna Ewidencja Organizatorów Turystyki i Pośredników Turystycznych</a:t>
            </a:r>
          </a:p>
          <a:p>
            <a:r>
              <a:rPr lang="pl-PL" dirty="0"/>
              <a:t>Rejestr Zastawów</a:t>
            </a:r>
          </a:p>
          <a:p>
            <a:r>
              <a:rPr lang="pl-PL" dirty="0"/>
              <a:t>Rejestr zastawów skarbowych</a:t>
            </a:r>
          </a:p>
          <a:p>
            <a:r>
              <a:rPr lang="pl-PL" dirty="0"/>
              <a:t>Centralna Ewidencja Pojazdów</a:t>
            </a:r>
          </a:p>
          <a:p>
            <a:r>
              <a:rPr lang="pl-PL" dirty="0"/>
              <a:t>Krajowy Rejestr </a:t>
            </a:r>
            <a:r>
              <a:rPr lang="pl-PL" dirty="0" smtClean="0"/>
              <a:t>Karny.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1697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Od 1 lipca do </a:t>
            </a:r>
            <a:r>
              <a:rPr lang="pl-PL" dirty="0" smtClean="0"/>
              <a:t>31 grudnia 2011 </a:t>
            </a:r>
            <a:r>
              <a:rPr lang="pl-PL" dirty="0"/>
              <a:t>roku trwało przenoszenie danych z ewidencji gminnych do CEIDG o funkcjonujących przedsiębiorcach (aktywni i zawieszeni). </a:t>
            </a:r>
            <a:endParaRPr lang="pl-PL" dirty="0" smtClean="0"/>
          </a:p>
          <a:p>
            <a:pPr algn="just"/>
            <a:r>
              <a:rPr lang="pl-PL" dirty="0" smtClean="0"/>
              <a:t>Z </a:t>
            </a:r>
            <a:r>
              <a:rPr lang="pl-PL" dirty="0"/>
              <a:t>dniem przeniesienia do CEIDG wpisu, wójt, burmistrz albo prezydent miasta przestawał być organem ewidencyjnym dla przedsiębiorcy, którego wpis przeniesiono. </a:t>
            </a:r>
            <a:endParaRPr lang="pl-PL" dirty="0" smtClean="0"/>
          </a:p>
          <a:p>
            <a:pPr algn="just"/>
            <a:r>
              <a:rPr lang="pl-PL" b="1" dirty="0" smtClean="0"/>
              <a:t>OKRES PRZEJŚCIOWY: </a:t>
            </a:r>
            <a:r>
              <a:rPr lang="pl-PL" dirty="0" smtClean="0"/>
              <a:t>Od 1 lipca </a:t>
            </a:r>
            <a:r>
              <a:rPr lang="pl-PL" dirty="0"/>
              <a:t>d</a:t>
            </a:r>
            <a:r>
              <a:rPr lang="pl-PL" dirty="0" smtClean="0"/>
              <a:t>o </a:t>
            </a:r>
            <a:r>
              <a:rPr lang="pl-PL" dirty="0"/>
              <a:t>dnia 31 grudnia 2011 r., w zakresie wpisów nieprzeniesionych do CEIDG, wójt, burmistrz albo prezydent miasta pozostawał organem ewidencyjnym i </a:t>
            </a:r>
            <a:r>
              <a:rPr lang="pl-PL" dirty="0" smtClean="0"/>
              <a:t>rejestrował </a:t>
            </a:r>
            <a:r>
              <a:rPr lang="pl-PL" dirty="0"/>
              <a:t>zmiany we wpisach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967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Rejestracja bezpłatna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Rejestracja w CEIDG jest wolna od opłat. Wszelkie informacje zachęcające </a:t>
            </a:r>
            <a:r>
              <a:rPr lang="pl-PL" dirty="0" smtClean="0"/>
              <a:t>do </a:t>
            </a:r>
            <a:r>
              <a:rPr lang="pl-PL" dirty="0"/>
              <a:t>dokonania wpłaty związanej z rejestracją działalności gospodarczej osoby fizycznej w Polsce są </a:t>
            </a:r>
            <a:r>
              <a:rPr lang="pl-PL" dirty="0" smtClean="0"/>
              <a:t>nielegalne;</a:t>
            </a:r>
          </a:p>
          <a:p>
            <a:pPr algn="just"/>
            <a:r>
              <a:rPr lang="pl-PL" dirty="0" smtClean="0"/>
              <a:t>Rejestracja w CEIDG jest procedurą administracyjną i jest bezpłatna, rejestracja spółki w KRS jest procedurą sądową i podlega opłatom sądowym.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5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Wpis do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Wpis do CEIDG jest dokonywany na wniosek, chyba że przepis szczególny przewiduje    wpis    </a:t>
            </a:r>
            <a:r>
              <a:rPr lang="pl-PL" dirty="0" smtClean="0"/>
              <a:t>z urzędu</a:t>
            </a:r>
            <a:r>
              <a:rPr lang="pl-PL" dirty="0"/>
              <a:t>.  Wpisem  do  CEIDG  jest również  wykreślenie przedsiębiorcy albo zmiana wpisu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Integralną częścią wniosku o wpis do CEIDG jest żądanie:</a:t>
            </a:r>
          </a:p>
          <a:p>
            <a:pPr marL="0" indent="0" algn="just">
              <a:buNone/>
            </a:pPr>
            <a:r>
              <a:rPr lang="pl-PL" dirty="0"/>
              <a:t>1) wpisu albo zmiany wpisu do krajowego rejestru urzędowego podmiotów gospodarki narodowej (REGON);</a:t>
            </a:r>
          </a:p>
          <a:p>
            <a:pPr marL="0" indent="0" algn="just">
              <a:buNone/>
            </a:pPr>
            <a:r>
              <a:rPr lang="pl-PL" dirty="0"/>
              <a:t>2) zgłoszenia identyfikacyjnego albo aktualizacyjnego, o którym mowa w przepisach o zasadach ewidencji i </a:t>
            </a:r>
            <a:r>
              <a:rPr lang="pl-PL" dirty="0" smtClean="0"/>
              <a:t>identyfikacji podatników </a:t>
            </a:r>
            <a:r>
              <a:rPr lang="pl-PL" dirty="0"/>
              <a:t>i płatników;</a:t>
            </a:r>
          </a:p>
          <a:p>
            <a:pPr marL="0" indent="0" algn="just">
              <a:buNone/>
            </a:pPr>
            <a:r>
              <a:rPr lang="pl-PL" dirty="0"/>
              <a:t>3) zgłoszenia płatnika składek albo jego zmiany w rozumieniu przepisów o systemie ubezpieczeń społecznych albo </a:t>
            </a:r>
            <a:r>
              <a:rPr lang="pl-PL" dirty="0" smtClean="0"/>
              <a:t>zgłoszenia </a:t>
            </a:r>
            <a:r>
              <a:rPr lang="pl-PL" dirty="0"/>
              <a:t>oświadczenia o kontynuowaniu ubezpieczenia społecznego rolników w rozumieniu przepisów o </a:t>
            </a:r>
            <a:r>
              <a:rPr lang="pl-PL" dirty="0" smtClean="0"/>
              <a:t>ubezpieczeniu społecznym </a:t>
            </a:r>
            <a:r>
              <a:rPr lang="pl-PL" dirty="0"/>
              <a:t>rolników.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345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Sposoby rejestracji w </a:t>
            </a:r>
            <a:r>
              <a:rPr lang="pl-PL" b="1" dirty="0"/>
              <a:t>C</a:t>
            </a:r>
            <a:r>
              <a:rPr lang="pl-PL" b="1" dirty="0" smtClean="0"/>
              <a:t>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4900" b="1" dirty="0" smtClean="0"/>
              <a:t>Tradycyjny</a:t>
            </a:r>
            <a:r>
              <a:rPr lang="pl-PL" sz="4900" dirty="0" smtClean="0"/>
              <a:t>: Wniosek  </a:t>
            </a:r>
            <a:r>
              <a:rPr lang="pl-PL" sz="4900" dirty="0"/>
              <a:t>o wpis  do  CEIDG  może  być  sporządzony  w postaci  papierowej z zachowaniem  zakresu  i układu danych określonych w formularzu  elektronicznym. </a:t>
            </a:r>
            <a:endParaRPr lang="pl-PL" sz="4900" dirty="0" smtClean="0"/>
          </a:p>
          <a:p>
            <a:pPr algn="just"/>
            <a:r>
              <a:rPr lang="pl-PL" sz="4900" dirty="0" smtClean="0"/>
              <a:t>1. Osobiste złożenie </a:t>
            </a:r>
            <a:r>
              <a:rPr lang="pl-PL" sz="4900" dirty="0"/>
              <a:t>wniosku w urzędzie gminy, tożsamość jest sprawdzana na podstawie dokumentu </a:t>
            </a:r>
            <a:r>
              <a:rPr lang="pl-PL" sz="4900" dirty="0" smtClean="0"/>
              <a:t>tożsamości (ew. paszportu albo innego dokumentu potwierdzającego tożsamość i obywatelstwo  w przypadku gdy przedsiębiorca nie posiada nr. PESEL</a:t>
            </a:r>
            <a:r>
              <a:rPr lang="pl-PL" sz="4900" dirty="0"/>
              <a:t>). </a:t>
            </a:r>
            <a:r>
              <a:rPr lang="pl-PL" sz="4900" dirty="0" smtClean="0"/>
              <a:t>Wniosek ten musi być opatrzony </a:t>
            </a:r>
            <a:r>
              <a:rPr lang="pl-PL" sz="4900" dirty="0"/>
              <a:t>własnoręcznym podpisem </a:t>
            </a:r>
            <a:r>
              <a:rPr lang="pl-PL" sz="4900" dirty="0" smtClean="0"/>
              <a:t>wnioskodawcy. </a:t>
            </a:r>
            <a:r>
              <a:rPr lang="pl-PL" sz="4900" dirty="0"/>
              <a:t>O</a:t>
            </a:r>
            <a:r>
              <a:rPr lang="pl-PL" sz="4900" dirty="0" smtClean="0"/>
              <a:t>rgan gminy </a:t>
            </a:r>
            <a:r>
              <a:rPr lang="pl-PL" sz="4900" dirty="0"/>
              <a:t>potwierdza  tożsamość  składającego  wniosek  </a:t>
            </a:r>
            <a:r>
              <a:rPr lang="pl-PL" sz="4900" dirty="0" smtClean="0"/>
              <a:t>oraz  </a:t>
            </a:r>
            <a:r>
              <a:rPr lang="pl-PL" sz="4900" dirty="0"/>
              <a:t>za pokwitowaniem, </a:t>
            </a:r>
            <a:r>
              <a:rPr lang="pl-PL" sz="4900" dirty="0" smtClean="0"/>
              <a:t>potwierdza przyjęcie </a:t>
            </a:r>
            <a:r>
              <a:rPr lang="pl-PL" sz="4900" dirty="0"/>
              <a:t>wniosku. </a:t>
            </a:r>
            <a:endParaRPr lang="pl-PL" sz="4900" dirty="0" smtClean="0"/>
          </a:p>
          <a:p>
            <a:pPr algn="just"/>
            <a:r>
              <a:rPr lang="pl-PL" sz="4900" dirty="0" smtClean="0"/>
              <a:t> 2. Przesłanie </a:t>
            </a:r>
            <a:r>
              <a:rPr lang="pl-PL" sz="4900" dirty="0"/>
              <a:t>wniosku papierowego </a:t>
            </a:r>
            <a:r>
              <a:rPr lang="pl-PL" sz="4900" dirty="0" smtClean="0"/>
              <a:t>przesyłką rejestrowaną </a:t>
            </a:r>
            <a:r>
              <a:rPr lang="pl-PL" sz="4900" dirty="0"/>
              <a:t>do wybranego U</a:t>
            </a:r>
            <a:r>
              <a:rPr lang="pl-PL" sz="4900" dirty="0" smtClean="0"/>
              <a:t>rzędu </a:t>
            </a:r>
            <a:r>
              <a:rPr lang="pl-PL" sz="4900" dirty="0"/>
              <a:t>Gminy</a:t>
            </a:r>
            <a:r>
              <a:rPr lang="pl-PL" sz="4900" dirty="0" smtClean="0"/>
              <a:t>. Wniosek ten musi być opatrzony własnoręcznym podpisem potwierdzonym notarialnie.</a:t>
            </a:r>
          </a:p>
          <a:p>
            <a:pPr marL="0" indent="0" algn="just">
              <a:buNone/>
            </a:pPr>
            <a:r>
              <a:rPr lang="pl-PL" sz="4900" dirty="0" smtClean="0"/>
              <a:t>Organ  </a:t>
            </a:r>
            <a:r>
              <a:rPr lang="pl-PL" sz="4900" dirty="0"/>
              <a:t>gminy  przekształca </a:t>
            </a:r>
            <a:r>
              <a:rPr lang="pl-PL" sz="4900" dirty="0" smtClean="0"/>
              <a:t>wniosek papierowy na  </a:t>
            </a:r>
            <a:r>
              <a:rPr lang="pl-PL" sz="4900" dirty="0"/>
              <a:t>postać dokumentu elektronicznego, opatruje go kwalifikowanym podpisem elektronicznym, podpisem   zaufanym   albo   podpisem   osobistym,   albo   podpisuje  </a:t>
            </a:r>
            <a:r>
              <a:rPr lang="pl-PL" sz="4900" dirty="0" smtClean="0"/>
              <a:t>w inny  </a:t>
            </a:r>
            <a:r>
              <a:rPr lang="pl-PL" sz="4900" dirty="0"/>
              <a:t>sposób akceptowany przez system </a:t>
            </a:r>
            <a:r>
              <a:rPr lang="pl-PL" sz="4900" dirty="0" smtClean="0"/>
              <a:t>CEIDG i przesyła  </a:t>
            </a:r>
            <a:r>
              <a:rPr lang="pl-PL" sz="4900" dirty="0"/>
              <a:t>do  CEIDG  nie  później  niż  </a:t>
            </a:r>
            <a:r>
              <a:rPr lang="pl-PL" sz="4900" dirty="0" smtClean="0"/>
              <a:t>w dniu  </a:t>
            </a:r>
            <a:r>
              <a:rPr lang="pl-PL" sz="4900" dirty="0"/>
              <a:t>roboczym następującym po dniu jego otrzymania. </a:t>
            </a:r>
            <a:endParaRPr lang="pl-PL" sz="4900" dirty="0" smtClean="0"/>
          </a:p>
          <a:p>
            <a:pPr marL="0" indent="0" algn="just">
              <a:buNone/>
            </a:pPr>
            <a:r>
              <a:rPr lang="pl-PL" sz="4900" dirty="0" smtClean="0"/>
              <a:t>W przypadku  </a:t>
            </a:r>
            <a:r>
              <a:rPr lang="pl-PL" sz="4900" dirty="0"/>
              <a:t>gdy  czynności, </a:t>
            </a:r>
            <a:r>
              <a:rPr lang="pl-PL" sz="4900" dirty="0" smtClean="0"/>
              <a:t>wykonują </a:t>
            </a:r>
            <a:r>
              <a:rPr lang="pl-PL" sz="4900" dirty="0"/>
              <a:t>upoważnieni pracownicy, organ gminy jest obowiązany niezwłocznie przekazywać do CEIDG  imiona  </a:t>
            </a:r>
            <a:r>
              <a:rPr lang="pl-PL" sz="4900" dirty="0" smtClean="0"/>
              <a:t>i nazwiska </a:t>
            </a:r>
            <a:r>
              <a:rPr lang="pl-PL" sz="4900" dirty="0"/>
              <a:t>tych osób, </a:t>
            </a:r>
            <a:r>
              <a:rPr lang="pl-PL" sz="4900" dirty="0" smtClean="0"/>
              <a:t>a także </a:t>
            </a:r>
            <a:r>
              <a:rPr lang="pl-PL" sz="4900" dirty="0"/>
              <a:t>niezwłocznie </a:t>
            </a:r>
            <a:r>
              <a:rPr lang="pl-PL" sz="4900" dirty="0" smtClean="0"/>
              <a:t>informuje o cofnięciu </a:t>
            </a:r>
            <a:r>
              <a:rPr lang="pl-PL" sz="4900" dirty="0"/>
              <a:t>upoważnień dla tych osób.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1035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Sposoby rejestracji w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Elektroniczny</a:t>
            </a:r>
            <a:r>
              <a:rPr lang="pl-PL" dirty="0"/>
              <a:t>: na formularzu elektronicznym zamieszczonym na stronie internetowej CEIDG. Wniosek ten musi być opatrzony kwalifikowanym podpisem elektronicznym, podpisem zaufanym albo podpisem  osobistym,  albo  jest  podpisany  w inny sposób akceptowany przez system CEIDG, umożliwiający jednoznaczną identyfikację osoby składającej wniosek i </a:t>
            </a:r>
            <a:r>
              <a:rPr lang="pl-PL" dirty="0" smtClean="0"/>
              <a:t>czas </a:t>
            </a:r>
            <a:r>
              <a:rPr lang="pl-PL" dirty="0"/>
              <a:t>jego złożenia. </a:t>
            </a:r>
            <a:r>
              <a:rPr lang="pl-PL" b="1" dirty="0"/>
              <a:t>System teleinformatyczny CEIDG </a:t>
            </a:r>
            <a:r>
              <a:rPr lang="pl-PL" b="1" dirty="0" smtClean="0"/>
              <a:t> </a:t>
            </a:r>
            <a:r>
              <a:rPr lang="pl-PL" b="1" dirty="0"/>
              <a:t>przesyła  na  wskazany  w nim  adres  poczty  elektronicznej  urzędowe poświadczenie  </a:t>
            </a:r>
            <a:r>
              <a:rPr lang="pl-PL" b="1" dirty="0" smtClean="0"/>
              <a:t>odbioru (UPO)</a:t>
            </a:r>
            <a:r>
              <a:rPr lang="pl-PL" dirty="0" smtClean="0"/>
              <a:t>. </a:t>
            </a:r>
          </a:p>
          <a:p>
            <a:pPr algn="just"/>
            <a:r>
              <a:rPr lang="pl-PL" b="1" dirty="0"/>
              <a:t>CEIDG</a:t>
            </a:r>
            <a:r>
              <a:rPr lang="pl-PL" dirty="0"/>
              <a:t>   korzysta   </a:t>
            </a:r>
            <a:r>
              <a:rPr lang="pl-PL" dirty="0" smtClean="0"/>
              <a:t>z informacji   </a:t>
            </a:r>
            <a:r>
              <a:rPr lang="pl-PL" dirty="0"/>
              <a:t>zawartych   </a:t>
            </a:r>
            <a:r>
              <a:rPr lang="pl-PL" dirty="0" smtClean="0"/>
              <a:t>w rejestrach   </a:t>
            </a:r>
            <a:r>
              <a:rPr lang="pl-PL" dirty="0"/>
              <a:t>publicznych dostępnych </a:t>
            </a:r>
            <a:r>
              <a:rPr lang="pl-PL" dirty="0" smtClean="0"/>
              <a:t>w formie </a:t>
            </a:r>
            <a:r>
              <a:rPr lang="pl-PL" dirty="0"/>
              <a:t>elektronicznej w zakresie danych objętych wnioskiem </a:t>
            </a:r>
            <a:r>
              <a:rPr lang="pl-PL" dirty="0" smtClean="0"/>
              <a:t>o wpis </a:t>
            </a:r>
            <a:r>
              <a:rPr lang="pl-PL" dirty="0"/>
              <a:t>do CEIDG, </a:t>
            </a:r>
            <a:r>
              <a:rPr lang="pl-PL" dirty="0" smtClean="0"/>
              <a:t>w szczególności w celu </a:t>
            </a:r>
            <a:r>
              <a:rPr lang="pl-PL" dirty="0"/>
              <a:t>weryfikacji danych wpisanych do CEIDG.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533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Rejestracja w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Wpis do CEIDG jest dokonywany, jeżeli wniosek jest poprawny.</a:t>
            </a:r>
          </a:p>
          <a:p>
            <a:pPr marL="0" indent="0" algn="just">
              <a:buNone/>
            </a:pPr>
            <a:r>
              <a:rPr lang="pl-PL" dirty="0" smtClean="0"/>
              <a:t>Jeśli </a:t>
            </a:r>
            <a:r>
              <a:rPr lang="pl-PL" dirty="0"/>
              <a:t>wniosek o wpis do CEIDG będzie niepoprawny to gdy został złożony </a:t>
            </a:r>
            <a:r>
              <a:rPr lang="pl-PL" dirty="0" smtClean="0"/>
              <a:t>online </a:t>
            </a:r>
            <a:r>
              <a:rPr lang="pl-PL" dirty="0"/>
              <a:t>- system CEIDG poinformuje niezwłocznie o niepoprawności wniosku na podany adres email (system </a:t>
            </a:r>
            <a:r>
              <a:rPr lang="pl-PL" dirty="0" smtClean="0"/>
              <a:t>teleinformatyczny CEIDG </a:t>
            </a:r>
            <a:r>
              <a:rPr lang="pl-PL" dirty="0"/>
              <a:t>informuje niezwłocznie składającego o niepoprawności tego </a:t>
            </a:r>
            <a:r>
              <a:rPr lang="pl-PL" dirty="0" smtClean="0"/>
              <a:t>wniosku), </a:t>
            </a:r>
            <a:r>
              <a:rPr lang="pl-PL" dirty="0"/>
              <a:t>a gdy został złożony w urzędzie gminy - organ </a:t>
            </a:r>
            <a:r>
              <a:rPr lang="pl-PL" dirty="0" smtClean="0"/>
              <a:t>gminy niezwłocznie wskazuje </a:t>
            </a:r>
            <a:r>
              <a:rPr lang="pl-PL" dirty="0"/>
              <a:t>wnioskodawcy uchybienia </a:t>
            </a:r>
            <a:r>
              <a:rPr lang="pl-PL" dirty="0" smtClean="0"/>
              <a:t>i wzywa </a:t>
            </a:r>
            <a:r>
              <a:rPr lang="pl-PL" dirty="0"/>
              <a:t>do skorygowania lub uzupełnienia wniosku w terminie 7 dni roboczych od dnia doręczenia </a:t>
            </a:r>
            <a:r>
              <a:rPr lang="pl-PL" dirty="0" smtClean="0"/>
              <a:t>wezwania pod rygorem pozostawienia wniosku bez rozpoznania.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28141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Elektroniczny wpis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Wpis do CEIDG polega na wprowadzeniu do systemu teleinformatycznego danych podlegających </a:t>
            </a:r>
            <a:r>
              <a:rPr lang="pl-PL" dirty="0" smtClean="0"/>
              <a:t>wpisowi. Wpis </a:t>
            </a:r>
            <a:r>
              <a:rPr lang="pl-PL" dirty="0"/>
              <a:t>do CEIDG jest dokonany z chwilą zamieszczenia danych w CEIDG, nie później niż w dniu roboczym </a:t>
            </a:r>
            <a:r>
              <a:rPr lang="pl-PL" dirty="0" smtClean="0"/>
              <a:t>następującym po </a:t>
            </a:r>
            <a:r>
              <a:rPr lang="pl-PL" dirty="0"/>
              <a:t>dniu wpływu do CEIDG wniosku o </a:t>
            </a:r>
            <a:r>
              <a:rPr lang="pl-PL" dirty="0" smtClean="0"/>
              <a:t>wpis;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CEIDG </a:t>
            </a:r>
            <a:r>
              <a:rPr lang="pl-PL" dirty="0"/>
              <a:t>przesyła odpowiednie dane zawarte we wniosku </a:t>
            </a:r>
            <a:r>
              <a:rPr lang="pl-PL" dirty="0" smtClean="0"/>
              <a:t>o wpis  </a:t>
            </a:r>
            <a:r>
              <a:rPr lang="pl-PL" dirty="0"/>
              <a:t>do CEIDG,  za  pośrednictwem  systemu  teleinformatycznego  CEIDG  lub  innego zintegrowanego  </a:t>
            </a:r>
            <a:r>
              <a:rPr lang="pl-PL" dirty="0" smtClean="0"/>
              <a:t>z nim  </a:t>
            </a:r>
            <a:r>
              <a:rPr lang="pl-PL" dirty="0"/>
              <a:t>systemu  teleinformatycznego, niezwłocznie, nie później niż </a:t>
            </a:r>
            <a:r>
              <a:rPr lang="pl-PL" dirty="0" smtClean="0"/>
              <a:t>w dniu </a:t>
            </a:r>
            <a:r>
              <a:rPr lang="pl-PL" dirty="0"/>
              <a:t>roboczym następującym po dniu dokonania wpisu, do właściwego naczelnika urzędu  skarbowego  wskazanego  przez  przedsiębiorcę,  </a:t>
            </a:r>
            <a:r>
              <a:rPr lang="pl-PL" dirty="0" smtClean="0"/>
              <a:t>a po  </a:t>
            </a:r>
            <a:r>
              <a:rPr lang="pl-PL" dirty="0"/>
              <a:t>uzyskaniu  informacji </a:t>
            </a:r>
            <a:r>
              <a:rPr lang="pl-PL" dirty="0" smtClean="0"/>
              <a:t>o nadaniu </a:t>
            </a:r>
            <a:r>
              <a:rPr lang="pl-PL" dirty="0"/>
              <a:t>numeru identyfikacji podatkowej (NIP) do</a:t>
            </a:r>
            <a:r>
              <a:rPr lang="pl-PL" dirty="0" smtClean="0"/>
              <a:t>: 1)Głównego Urzędu Statystycznego,2) Zakładu  </a:t>
            </a:r>
            <a:r>
              <a:rPr lang="pl-PL" dirty="0"/>
              <a:t>Ubezpieczeń  Społecznych  albo  Kasy  </a:t>
            </a:r>
            <a:r>
              <a:rPr lang="pl-PL" dirty="0" smtClean="0"/>
              <a:t>Rolniczego Ubezpieczenia Społecznego wraz  z informacją o dokonaniu  </a:t>
            </a:r>
            <a:r>
              <a:rPr lang="pl-PL" dirty="0"/>
              <a:t>wpisu  do  CEIDG  </a:t>
            </a:r>
            <a:r>
              <a:rPr lang="pl-PL" dirty="0" smtClean="0"/>
              <a:t>i nadaniu  </a:t>
            </a:r>
            <a:r>
              <a:rPr lang="pl-PL" dirty="0"/>
              <a:t>numeru  identyfikacji podatkowej (</a:t>
            </a:r>
            <a:r>
              <a:rPr lang="pl-PL" dirty="0" smtClean="0"/>
              <a:t>NIP).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97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Wpis do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Wpisem </a:t>
            </a:r>
            <a:r>
              <a:rPr lang="pl-PL" dirty="0"/>
              <a:t>do CEIDG jest również wykreślenie albo zmiana </a:t>
            </a:r>
            <a:r>
              <a:rPr lang="pl-PL" dirty="0" smtClean="0"/>
              <a:t>wpisu </a:t>
            </a:r>
          </a:p>
          <a:p>
            <a:pPr algn="just"/>
            <a:r>
              <a:rPr lang="pl-PL" dirty="0" smtClean="0"/>
              <a:t>W przypadku zawieszenia lub wznowienia działalności zawieszonej składa się wniosek o zmianę wpisu.</a:t>
            </a:r>
          </a:p>
          <a:p>
            <a:pPr marL="0" indent="0" algn="just">
              <a:buNone/>
            </a:pPr>
            <a:r>
              <a:rPr lang="pl-PL" b="1" dirty="0" smtClean="0"/>
              <a:t>W przyszłości:</a:t>
            </a:r>
          </a:p>
          <a:p>
            <a:pPr algn="just"/>
            <a:r>
              <a:rPr lang="pl-PL" dirty="0"/>
              <a:t>Wnioskodawca za pośrednictwem systemu teleinformatycznego CEIDG wskazuje dane </a:t>
            </a:r>
            <a:r>
              <a:rPr lang="pl-PL" dirty="0" smtClean="0"/>
              <a:t>niezbędne do </a:t>
            </a:r>
            <a:r>
              <a:rPr lang="pl-PL" dirty="0"/>
              <a:t>utworzenia adresu do doręczeń </a:t>
            </a:r>
            <a:r>
              <a:rPr lang="pl-PL" dirty="0" smtClean="0"/>
              <a:t>elektronicznych, </a:t>
            </a:r>
            <a:r>
              <a:rPr lang="pl-PL" dirty="0"/>
              <a:t>bądź wpisu adresu do doręczeń elektronicznych </a:t>
            </a:r>
            <a:r>
              <a:rPr lang="pl-PL" dirty="0" smtClean="0"/>
              <a:t>powiązanego z </a:t>
            </a:r>
            <a:r>
              <a:rPr lang="pl-PL" dirty="0"/>
              <a:t>kwalifikowaną usługą rejestrowanego doręczenia elektronicznego do bazy adresów </a:t>
            </a:r>
            <a:r>
              <a:rPr lang="pl-PL" dirty="0" smtClean="0"/>
              <a:t>elektronicznych a jeżeli posiada adres do doręczeń elektronicznych w </a:t>
            </a:r>
            <a:r>
              <a:rPr lang="pl-PL" dirty="0"/>
              <a:t>takim przypadku wnioskodawca składa za pośrednictwem systemu teleinformatycznego</a:t>
            </a:r>
            <a:br>
              <a:rPr lang="pl-PL" dirty="0"/>
            </a:br>
            <a:r>
              <a:rPr lang="pl-PL" dirty="0"/>
              <a:t>oświadczenie o posiadaniu adresu do doręczeń elektronicznych wpisanego do bazy adresów elektronicznych i </a:t>
            </a:r>
            <a:r>
              <a:rPr lang="pl-PL" dirty="0" smtClean="0"/>
              <a:t>aktualności </a:t>
            </a:r>
            <a:r>
              <a:rPr lang="pl-PL" dirty="0"/>
              <a:t>danych zamieszczonych w bazie adresów elektronicznych.</a:t>
            </a:r>
            <a:endParaRPr lang="pl-PL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12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Działalność gospodarcza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Art. 3 ustawy z dnia 6 marca 2018 r. Prawo przedsiębiorców (Dz. U. z 2022, poz. 541):</a:t>
            </a:r>
          </a:p>
          <a:p>
            <a:pPr algn="just"/>
            <a:r>
              <a:rPr lang="pl-PL" u="sng" dirty="0" smtClean="0"/>
              <a:t>Działalnością gospodarczą jest  </a:t>
            </a:r>
            <a:r>
              <a:rPr lang="pl-PL" u="sng" dirty="0"/>
              <a:t>zorganizowana  działalność  zarobkowa,  wykonywana  we  własnym  imieniu i w sposób ciągły.</a:t>
            </a:r>
            <a:endParaRPr lang="pl-PL" dirty="0" smtClean="0"/>
          </a:p>
          <a:p>
            <a:pPr algn="just"/>
            <a:r>
              <a:rPr lang="pl-PL" dirty="0"/>
              <a:t>Warunki podejmowania i wykonywania działalności gospodarczej przez osoby fizyczne na terenie Rzeczypospolitej Polskiej regulują przepisy ustawy z dnia 6 marca 2018 r. Prawo przedsiębiorców (Dz. U. z </a:t>
            </a:r>
            <a:r>
              <a:rPr lang="pl-PL" dirty="0" smtClean="0"/>
              <a:t>2022, </a:t>
            </a:r>
            <a:r>
              <a:rPr lang="pl-PL" dirty="0"/>
              <a:t>poz. </a:t>
            </a:r>
            <a:r>
              <a:rPr lang="pl-PL" dirty="0" smtClean="0"/>
              <a:t>541). </a:t>
            </a:r>
            <a:r>
              <a:rPr lang="pl-PL" dirty="0"/>
              <a:t>Uprzednio była to ustawa z dnia 2 lipca </a:t>
            </a:r>
            <a:r>
              <a:rPr lang="pl-PL" dirty="0" smtClean="0"/>
              <a:t>2004 r</a:t>
            </a:r>
            <a:r>
              <a:rPr lang="pl-PL" dirty="0"/>
              <a:t>. o swobodzie działalności gospodarczej </a:t>
            </a:r>
          </a:p>
          <a:p>
            <a:pPr algn="just"/>
            <a:r>
              <a:rPr lang="pl-PL" dirty="0" smtClean="0"/>
              <a:t>Istotne znaczenie </a:t>
            </a:r>
            <a:r>
              <a:rPr lang="pl-PL" dirty="0"/>
              <a:t>posiada też ustawa z 6 marca 2018 r. o Centralnej Ewidencji i Informacji o Działalności Gospodarczej i Punkcie Informacji dla </a:t>
            </a:r>
            <a:r>
              <a:rPr lang="pl-PL" dirty="0" smtClean="0"/>
              <a:t>Przedsiębiorcy. Reguluje ona kwestie związane z CEIDG oraz z punktem informacji dla przedsiębiorcy. </a:t>
            </a:r>
          </a:p>
          <a:p>
            <a:pPr algn="just"/>
            <a:r>
              <a:rPr lang="pl-PL" dirty="0" smtClean="0"/>
              <a:t>Zasady </a:t>
            </a:r>
            <a:r>
              <a:rPr lang="pl-PL" dirty="0"/>
              <a:t>podejmowania, wykonywania i zakończenia działalności gospodarczej przez osoby zagraniczne określają odrębne przepisy.</a:t>
            </a:r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9071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Wpis do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Wraz z wnioskiem o wpis do CEIDG, z wyjątkiem wniosku o wykreślenie przedsiębiorcy, składa się </a:t>
            </a:r>
            <a:r>
              <a:rPr lang="pl-PL" dirty="0" smtClean="0"/>
              <a:t>oświadczenia </a:t>
            </a:r>
            <a:r>
              <a:rPr lang="pl-PL" dirty="0"/>
              <a:t>o:</a:t>
            </a:r>
          </a:p>
          <a:p>
            <a:pPr marL="0" indent="0" algn="just">
              <a:buNone/>
            </a:pPr>
            <a:r>
              <a:rPr lang="pl-PL" dirty="0"/>
              <a:t>1) podejmowaniu lub wykonywaniu określonej działalności gospodarczej nieobjętej żadnym z </a:t>
            </a:r>
            <a:r>
              <a:rPr lang="pl-PL" dirty="0" smtClean="0"/>
              <a:t>zakazów 2</a:t>
            </a:r>
            <a:r>
              <a:rPr lang="pl-PL" dirty="0"/>
              <a:t>) posiadaniu tytułu prawnego do nieruchomości, których adresy są wpisywane do CEIDG.</a:t>
            </a:r>
          </a:p>
          <a:p>
            <a:pPr marL="0" indent="0" algn="just">
              <a:buNone/>
            </a:pPr>
            <a:r>
              <a:rPr lang="pl-PL" dirty="0" smtClean="0"/>
              <a:t>Oświadczenia te, </a:t>
            </a:r>
            <a:r>
              <a:rPr lang="pl-PL" dirty="0"/>
              <a:t>składa się pod rygorem odpowiedzialności </a:t>
            </a:r>
            <a:r>
              <a:rPr lang="pl-PL" dirty="0" smtClean="0"/>
              <a:t>karnej.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3976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Archiwizacja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Wniosek w formie dokumentu elektronicznego i papierowego oraz dokumentacja z nim związana podlegają archiwizacji przez okres 10 lat od dnia ich złożenia. Archiwizacji dokonują odpowiednio organ gminy i minister ds. gospodarki. Do wniosku i dokumentacji nie stosuje się przepisów o narodowym zasobie archiwalnym i archiwach;</a:t>
            </a:r>
          </a:p>
          <a:p>
            <a:pPr algn="just"/>
            <a:r>
              <a:rPr lang="pl-PL" dirty="0" smtClean="0"/>
              <a:t>Przyjmowanie, przekształcanie wniosków na postać elektroniczną przez organ gminy jest zadaniem zleconym z zakresu administracji rządowej.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586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Proces rejestracji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Podstawą </a:t>
            </a:r>
            <a:r>
              <a:rPr lang="pl-PL" dirty="0"/>
              <a:t>do złożenia wniosku w CEIDG </a:t>
            </a:r>
            <a:r>
              <a:rPr lang="pl-PL" dirty="0" smtClean="0"/>
              <a:t>jest:</a:t>
            </a:r>
          </a:p>
          <a:p>
            <a:pPr algn="just"/>
            <a:r>
              <a:rPr lang="pl-PL" dirty="0" smtClean="0"/>
              <a:t>1. identyfikacja </a:t>
            </a:r>
            <a:r>
              <a:rPr lang="pl-PL" dirty="0"/>
              <a:t>tożsamości </a:t>
            </a:r>
            <a:r>
              <a:rPr lang="pl-PL" dirty="0" smtClean="0"/>
              <a:t>osoby, której </a:t>
            </a:r>
            <a:r>
              <a:rPr lang="pl-PL" dirty="0"/>
              <a:t>wniosek </a:t>
            </a:r>
            <a:r>
              <a:rPr lang="pl-PL" dirty="0" smtClean="0"/>
              <a:t>dotyczy; </a:t>
            </a:r>
          </a:p>
          <a:p>
            <a:pPr algn="just"/>
            <a:r>
              <a:rPr lang="pl-PL" dirty="0" smtClean="0"/>
              <a:t>2. podpisanie wniosku; </a:t>
            </a:r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wniosku o </a:t>
            </a:r>
            <a:r>
              <a:rPr lang="pl-PL" dirty="0" smtClean="0"/>
              <a:t>zmianę w tym o </a:t>
            </a:r>
            <a:r>
              <a:rPr lang="pl-PL" dirty="0"/>
              <a:t>zawieszenie lub wznowienie </a:t>
            </a:r>
            <a:r>
              <a:rPr lang="pl-PL" dirty="0" smtClean="0"/>
              <a:t>działalności niezbędny </a:t>
            </a:r>
            <a:r>
              <a:rPr lang="pl-PL" dirty="0"/>
              <a:t>jest nr NIP.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Minister </a:t>
            </a:r>
            <a:r>
              <a:rPr lang="pl-PL" dirty="0"/>
              <a:t>właściwy do spraw gospodarki doręcza pisma przedsiębiorcy wpisanemu do CEIDG </a:t>
            </a:r>
            <a:r>
              <a:rPr lang="pl-PL" dirty="0" smtClean="0"/>
              <a:t>wyłącznie na </a:t>
            </a:r>
            <a:r>
              <a:rPr lang="pl-PL" dirty="0"/>
              <a:t>adres do doręczeń wpisany do CEIDG.</a:t>
            </a:r>
          </a:p>
          <a:p>
            <a:pPr marL="0" indent="0" algn="just">
              <a:buNone/>
            </a:pPr>
            <a:r>
              <a:rPr lang="pl-PL" dirty="0" smtClean="0"/>
              <a:t>A w przyszłości: Minister </a:t>
            </a:r>
            <a:r>
              <a:rPr lang="pl-PL" dirty="0"/>
              <a:t>właściwy do spraw gospodarki doręcza pisma przedsiębiorcy wpisanemu do CEIDG na adres </a:t>
            </a:r>
            <a:r>
              <a:rPr lang="pl-PL" dirty="0" smtClean="0"/>
              <a:t>do doręczeń </a:t>
            </a:r>
            <a:r>
              <a:rPr lang="pl-PL" dirty="0"/>
              <a:t>elektronicznych, a w przypadku jego braku na wpisany do CEIDG adres do doręczeń.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Rejestracja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Jeżeli </a:t>
            </a:r>
            <a:r>
              <a:rPr lang="pl-PL" dirty="0"/>
              <a:t>wnioskodawca nie posiada, bądź nie pamięta swojego NIP powinien we wniosku o wpis do CEIDG zaznaczyć rubrykę "Nie posiadam numeru NIP". Po zarejestrowaniu działalności gospodarczej NIP zostanie nadany/zweryfikowany i umieszczony we wpisie przedsiębiorcy w CEIDG automatycznie. </a:t>
            </a:r>
          </a:p>
          <a:p>
            <a:pPr algn="just"/>
            <a:r>
              <a:rPr lang="pl-PL" dirty="0"/>
              <a:t>Dla osób fizycznych prowadzących działalność gospodarczą numerem identyfikacyjnym w CEIDG  oraz właściwym identyfikatorem we wszelkich kontaktach z administracją podatkową jest numer NIP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93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WPIS DO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Przedsiębiorca ma prawo we wniosku o wpis do CEIDG określić późniejszy dzień podjęcia działalności gospodarczej niż dzień złożenia wniosku. </a:t>
            </a:r>
            <a:endParaRPr lang="pl-PL" dirty="0" smtClean="0"/>
          </a:p>
          <a:p>
            <a:pPr algn="just"/>
            <a:r>
              <a:rPr lang="pl-PL" dirty="0" smtClean="0"/>
              <a:t>Przedsiębiorca </a:t>
            </a:r>
            <a:r>
              <a:rPr lang="pl-PL" dirty="0"/>
              <a:t>może zawiesić wykonywanie działalności gospodarczej na okres od 30 dni do 24 miesięcy. Jeżeli przedsiębiorca nie wznowi działalności przed upływem okresu 24 miesięcy, wpis zostanie wykreślony z urzędu. Przedsiębiorca może wznowić działalność przed upływem 30 dni od jej </a:t>
            </a:r>
            <a:r>
              <a:rPr lang="pl-PL" dirty="0" smtClean="0"/>
              <a:t>zawieszenia </a:t>
            </a:r>
            <a:r>
              <a:rPr lang="pl-PL" dirty="0"/>
              <a:t>(28 lub 29 w lutym). Z punktu widzenia formalnoprawnego w takim przypadku nie nastąpią skutki prawne (podatkowe, ubezpieczeniowe) wynikające z faktu zawieszenia. </a:t>
            </a:r>
            <a:endParaRPr lang="pl-PL" dirty="0" smtClean="0"/>
          </a:p>
          <a:p>
            <a:pPr algn="just"/>
            <a:r>
              <a:rPr lang="pl-PL" dirty="0" smtClean="0"/>
              <a:t>Zarówno </a:t>
            </a:r>
            <a:r>
              <a:rPr lang="pl-PL" dirty="0"/>
              <a:t>data rozpoczęcia zawieszenia jak i wznowienia działalności gospodarczej nie może być wcześniejsza niż dzień złożenia wniosku.</a:t>
            </a:r>
          </a:p>
        </p:txBody>
      </p:sp>
    </p:spTree>
    <p:extLst>
      <p:ext uri="{BB962C8B-B14F-4D97-AF65-F5344CB8AC3E}">
        <p14:creationId xmlns:p14="http://schemas.microsoft.com/office/powerpoint/2010/main" val="17013069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ZMIANA WPISU A ZAPRZESTANIE DZIAŁALNOŚCI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Przedsiębiorca jest zobowiązany złożyć wniosek o zmianę wpisu w terminie najpóźniej 7 dni od dnia zmiany danych oraz wniosek o wykreślenie wpisu w terminie 7 </a:t>
            </a:r>
            <a:r>
              <a:rPr lang="pl-PL" dirty="0" smtClean="0"/>
              <a:t>dni </a:t>
            </a:r>
            <a:r>
              <a:rPr lang="pl-PL" dirty="0"/>
              <a:t>od dnia trwałego zaprzestania wykonywania działalności gospodarczej. </a:t>
            </a:r>
          </a:p>
          <a:p>
            <a:pPr algn="just"/>
            <a:r>
              <a:rPr lang="pl-PL" dirty="0"/>
              <a:t>W przypadku zaprzestania należy podać datę przypadającą na ostatni dzień wykonywania działalności gospodarczej. Data zaprzestania działalności gospodarczej nie może być późniejsza niż data złożenia wniosku.</a:t>
            </a:r>
          </a:p>
        </p:txBody>
      </p:sp>
    </p:spTree>
    <p:extLst>
      <p:ext uri="{BB962C8B-B14F-4D97-AF65-F5344CB8AC3E}">
        <p14:creationId xmlns:p14="http://schemas.microsoft.com/office/powerpoint/2010/main" val="258596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Domniemanie prawdziwości danych w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Domniemywa się, że dane wpisane do CEIDG są prawdziwe.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Osoba </a:t>
            </a:r>
            <a:r>
              <a:rPr lang="pl-PL" dirty="0"/>
              <a:t>fizyczna   wpisana   do   CEIDG   ponosi  odpowiedzialność  za  szkodę  wyrządzoną zgłoszeniem do CEIDG nieprawdziwych danych, jeżeli podlegały obowiązkowi wpisu na jej wniosek, </a:t>
            </a:r>
            <a:r>
              <a:rPr lang="pl-PL" dirty="0" smtClean="0"/>
              <a:t>a także </a:t>
            </a:r>
            <a:r>
              <a:rPr lang="pl-PL" dirty="0"/>
              <a:t>niezgłoszeniem danych podlegających obowiązkowi wpisu do CEIDG </a:t>
            </a:r>
            <a:r>
              <a:rPr lang="pl-PL" dirty="0" smtClean="0"/>
              <a:t>w ustawowym </a:t>
            </a:r>
            <a:r>
              <a:rPr lang="pl-PL" dirty="0"/>
              <a:t>terminie albo niezgłoszeniem zmian danych objętych wpisem, chyba  że  szkoda  nastąpiła  wskutek  siły  wyższej  albo  wyłącznie  </a:t>
            </a:r>
            <a:r>
              <a:rPr lang="pl-PL" dirty="0" smtClean="0"/>
              <a:t>z winy </a:t>
            </a:r>
            <a:r>
              <a:rPr lang="pl-PL" dirty="0"/>
              <a:t>poszkodowanego lub osoby trzeciej, za którą osoba wpisana do CEIDG nie ponosi </a:t>
            </a:r>
            <a:r>
              <a:rPr lang="pl-PL" dirty="0" smtClean="0"/>
              <a:t>odpowiedzialności.</a:t>
            </a:r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Domniemanie prowadzenia działalności nieprzerwalnie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Domniemywa  się,  że  działalność  gospodarcza  jest  wykonywana  przez przedsiębiorcę  nieprzerwanie,  jeżeli  w  jednym  </a:t>
            </a:r>
            <a:r>
              <a:rPr lang="pl-PL" dirty="0" smtClean="0"/>
              <a:t>z wpisów  </a:t>
            </a:r>
            <a:r>
              <a:rPr lang="pl-PL" dirty="0"/>
              <a:t>przedsiębiorcy  datą zaprzestania wykonywania działalności gospodarczej jest dzień poprzedzający datę rozpoczęcia wykonywania działalności gospodarczej wskazaną </a:t>
            </a:r>
            <a:r>
              <a:rPr lang="pl-PL" dirty="0" smtClean="0"/>
              <a:t>w kolejnym  </a:t>
            </a:r>
            <a:r>
              <a:rPr lang="pl-PL" dirty="0"/>
              <a:t>wpisie tego przedsiębiorcy do CEIDG.</a:t>
            </a:r>
          </a:p>
        </p:txBody>
      </p:sp>
    </p:spTree>
    <p:extLst>
      <p:ext uri="{BB962C8B-B14F-4D97-AF65-F5344CB8AC3E}">
        <p14:creationId xmlns:p14="http://schemas.microsoft.com/office/powerpoint/2010/main" val="210421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Usunięcie danych z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dirty="0"/>
              <a:t>Wykreślenie wpisu w CEIDG nie oznacza usunięcia danych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Dane </a:t>
            </a:r>
            <a:r>
              <a:rPr lang="pl-PL" dirty="0"/>
              <a:t>zawarte w CEIDG nie mogą być z niej usunięte, chyba że ustawa stanowi inaczej. </a:t>
            </a:r>
            <a:endParaRPr lang="pl-PL" dirty="0" smtClean="0"/>
          </a:p>
          <a:p>
            <a:pPr algn="just"/>
            <a:r>
              <a:rPr lang="pl-PL" dirty="0" smtClean="0"/>
              <a:t>Po </a:t>
            </a:r>
            <a:r>
              <a:rPr lang="pl-PL" dirty="0"/>
              <a:t>upływie </a:t>
            </a:r>
            <a:r>
              <a:rPr lang="pl-PL" dirty="0" smtClean="0"/>
              <a:t>10 lat </a:t>
            </a:r>
            <a:r>
              <a:rPr lang="pl-PL" dirty="0"/>
              <a:t>od dnia wykreślenia przedsiębiorcy </a:t>
            </a:r>
            <a:r>
              <a:rPr lang="pl-PL" dirty="0" smtClean="0"/>
              <a:t>z CEIDG </a:t>
            </a:r>
            <a:r>
              <a:rPr lang="pl-PL" dirty="0"/>
              <a:t>usunięciu podlegają dane wpisane do CEIDG przed dniem tego wykreślenia</a:t>
            </a:r>
            <a:r>
              <a:rPr lang="pl-PL" dirty="0" smtClean="0"/>
              <a:t>. Po </a:t>
            </a:r>
            <a:r>
              <a:rPr lang="pl-PL" dirty="0"/>
              <a:t>upływie </a:t>
            </a:r>
            <a:r>
              <a:rPr lang="pl-PL" dirty="0" smtClean="0"/>
              <a:t>10 lat </a:t>
            </a:r>
            <a:r>
              <a:rPr lang="pl-PL" dirty="0"/>
              <a:t>od dnia złożenia wniosku, </a:t>
            </a:r>
            <a:r>
              <a:rPr lang="pl-PL" dirty="0" smtClean="0"/>
              <a:t>a niepodjęciu działalności gospodarczej  </a:t>
            </a:r>
            <a:r>
              <a:rPr lang="pl-PL" dirty="0"/>
              <a:t>usunięciu podlegają dane osoby, której wniosek ten </a:t>
            </a:r>
            <a:r>
              <a:rPr lang="pl-PL" dirty="0" smtClean="0"/>
              <a:t>dotyczy.</a:t>
            </a:r>
            <a:endParaRPr lang="pl-PL" dirty="0"/>
          </a:p>
          <a:p>
            <a:pPr algn="just"/>
            <a:r>
              <a:rPr lang="pl-PL" dirty="0" smtClean="0"/>
              <a:t>Przedsiębiorca  </a:t>
            </a:r>
            <a:r>
              <a:rPr lang="pl-PL" dirty="0"/>
              <a:t>podlega wykreśleniu  </a:t>
            </a:r>
            <a:r>
              <a:rPr lang="pl-PL" dirty="0" smtClean="0"/>
              <a:t>na swój własny wniosek złożony w związku z trwałym zaprzestaniem wykonywania działalności gospodarczej,  ale może również podlegać wykreśleniu z CEIDG z urzędu (obligatoryjnemu i fakultatywnemu),  w drodze </a:t>
            </a:r>
            <a:r>
              <a:rPr lang="pl-PL" dirty="0"/>
              <a:t>decyzji administracyjnej ministra właściwego do spraw </a:t>
            </a:r>
            <a:r>
              <a:rPr lang="pl-PL" dirty="0" smtClean="0"/>
              <a:t>gospodarki.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Obligatoryjne wykreślenie danych z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Przedsiębiorca podlega wykreśleniu z CEIDG z urzędu, w drodze decyzji administracyjnej ministra właściwego do spraw gospodarki, w przypadku</a:t>
            </a:r>
            <a:r>
              <a:rPr lang="pl-PL" dirty="0" smtClean="0"/>
              <a:t>:</a:t>
            </a:r>
          </a:p>
          <a:p>
            <a:pPr algn="just"/>
            <a:r>
              <a:rPr lang="pl-PL" dirty="0" smtClean="0"/>
              <a:t>stwierdzenia trwałego  </a:t>
            </a:r>
            <a:r>
              <a:rPr lang="pl-PL" dirty="0"/>
              <a:t>zaprzestania  wykonywania  przez  przedsiębiorcę działalności gospodarczej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utraty  </a:t>
            </a:r>
            <a:r>
              <a:rPr lang="pl-PL" dirty="0"/>
              <a:t>przez  przedsiębiorcę  uprawnień  do  wykonywania  działalności </a:t>
            </a:r>
            <a:r>
              <a:rPr lang="pl-PL" dirty="0" smtClean="0"/>
              <a:t>gospodarczej;</a:t>
            </a:r>
          </a:p>
          <a:p>
            <a:pPr algn="just"/>
            <a:r>
              <a:rPr lang="pl-PL" dirty="0" smtClean="0"/>
              <a:t>gdy </a:t>
            </a:r>
            <a:r>
              <a:rPr lang="pl-PL" dirty="0"/>
              <a:t>wpis został dokonany </a:t>
            </a:r>
            <a:r>
              <a:rPr lang="pl-PL" dirty="0" smtClean="0"/>
              <a:t>z naruszeniem prawa.</a:t>
            </a:r>
          </a:p>
          <a:p>
            <a:pPr marL="0" indent="0" algn="just">
              <a:buNone/>
            </a:pPr>
            <a:r>
              <a:rPr lang="pl-PL" dirty="0"/>
              <a:t>Organy  administracji  rządowej,  które  posiadają  informacje  </a:t>
            </a:r>
            <a:r>
              <a:rPr lang="pl-PL" dirty="0" smtClean="0"/>
              <a:t> utracie uprawnień są  </a:t>
            </a:r>
            <a:r>
              <a:rPr lang="pl-PL" dirty="0"/>
              <a:t>obowiązane  do  przekazywania  ich ministrowi  właściwemu  do  spraw  gospodarki  za  pośrednictwem  formularza dostępnego na stronie internetowej CEIDG niezwłocznie, nie później niż </a:t>
            </a:r>
            <a:r>
              <a:rPr lang="pl-PL" dirty="0" smtClean="0"/>
              <a:t>w terminie 3 dni </a:t>
            </a:r>
            <a:r>
              <a:rPr lang="pl-PL" dirty="0"/>
              <a:t>roboczych od dnia otrzymania informacji.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PRZEDSIĘBIORCA - POJĘCIE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Przedsiębiorcą jest osoba fizyczna, osoba prawna lub jednostka organizacyjna niebędąca osobą prawną, której odrębna ustawa przyznaje zdolność prawną, wykonująca działalność gospodarczą. </a:t>
            </a:r>
            <a:endParaRPr lang="pl-PL" dirty="0" smtClean="0"/>
          </a:p>
          <a:p>
            <a:pPr algn="just"/>
            <a:r>
              <a:rPr lang="pl-PL" dirty="0" smtClean="0"/>
              <a:t>Przedsiębiorcami </a:t>
            </a:r>
            <a:r>
              <a:rPr lang="pl-PL" dirty="0"/>
              <a:t>są także wspólnicy spółki cywilnej w zakresie wykonywanej przez nich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194001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Fakultatywne wykreślenie danych z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W przypadku   </a:t>
            </a:r>
            <a:r>
              <a:rPr lang="pl-PL" dirty="0"/>
              <a:t>powzięcia  przez  ministra  właściwego  do  spraw gospodarki   informacji   </a:t>
            </a:r>
            <a:r>
              <a:rPr lang="pl-PL" dirty="0" smtClean="0"/>
              <a:t>o tym</a:t>
            </a:r>
            <a:r>
              <a:rPr lang="pl-PL" dirty="0"/>
              <a:t>,  że  wpis  do  CEIDG  zawiera  dane  niezgodne </a:t>
            </a:r>
            <a:r>
              <a:rPr lang="pl-PL" dirty="0" smtClean="0"/>
              <a:t>z rzeczywistym  </a:t>
            </a:r>
            <a:r>
              <a:rPr lang="pl-PL" dirty="0"/>
              <a:t>stanem  rzeczy,  minister  właściwy  do  spraw  gospodarki  </a:t>
            </a:r>
            <a:r>
              <a:rPr lang="pl-PL" dirty="0" smtClean="0"/>
              <a:t>z urzędu </a:t>
            </a:r>
            <a:r>
              <a:rPr lang="pl-PL" dirty="0"/>
              <a:t>wzywa przedsiębiorcę do dokonania odpowiedniej zmiany </a:t>
            </a:r>
            <a:r>
              <a:rPr lang="pl-PL" dirty="0" smtClean="0"/>
              <a:t>w tym wpisie w terminie </a:t>
            </a:r>
            <a:r>
              <a:rPr lang="pl-PL" dirty="0"/>
              <a:t>7dni od dnia doręczenia wezwania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Jeżeli przedsiębiorca mimo </a:t>
            </a:r>
            <a:r>
              <a:rPr lang="pl-PL" dirty="0" smtClean="0"/>
              <a:t>wezwania nie  </a:t>
            </a:r>
            <a:r>
              <a:rPr lang="pl-PL" dirty="0"/>
              <a:t>dokona odpowiedniej zmiany swojego wpisu, minister właściwy do spraw gospodarki </a:t>
            </a:r>
            <a:r>
              <a:rPr lang="pl-PL" u="sng" dirty="0"/>
              <a:t>może</a:t>
            </a:r>
            <a:r>
              <a:rPr lang="pl-PL" dirty="0"/>
              <a:t> wykreślić, </a:t>
            </a:r>
            <a:r>
              <a:rPr lang="pl-PL" dirty="0" smtClean="0"/>
              <a:t>w drodze </a:t>
            </a:r>
            <a:r>
              <a:rPr lang="pl-PL" dirty="0"/>
              <a:t>decyzji administracyjnej, przedsiębiorcę </a:t>
            </a:r>
            <a:r>
              <a:rPr lang="pl-PL" dirty="0" smtClean="0"/>
              <a:t>z CEIDG</a:t>
            </a:r>
            <a:r>
              <a:rPr lang="pl-PL" dirty="0"/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Dodatkowe obligatoryjne wykreślenie danych z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przypadku  </a:t>
            </a:r>
            <a:r>
              <a:rPr lang="pl-PL" dirty="0"/>
              <a:t>powzięcia  przez  ministra  właściwego  do  spraw  gospodarki informacji  </a:t>
            </a:r>
            <a:r>
              <a:rPr lang="pl-PL" dirty="0" smtClean="0"/>
              <a:t>o braku  </a:t>
            </a:r>
            <a:r>
              <a:rPr lang="pl-PL" dirty="0"/>
              <a:t>tytułu  prawnego  </a:t>
            </a:r>
            <a:r>
              <a:rPr lang="pl-PL" dirty="0" smtClean="0"/>
              <a:t>do nieruchomości  </a:t>
            </a:r>
            <a:r>
              <a:rPr lang="pl-PL" dirty="0"/>
              <a:t>wskazanej  we  wpisie  do CEIDG, </a:t>
            </a:r>
            <a:r>
              <a:rPr lang="pl-PL" dirty="0" smtClean="0"/>
              <a:t>minister </a:t>
            </a:r>
            <a:r>
              <a:rPr lang="pl-PL" dirty="0"/>
              <a:t>właściwy do spraw gospodarki, </a:t>
            </a:r>
            <a:r>
              <a:rPr lang="pl-PL" dirty="0" smtClean="0"/>
              <a:t>z urzędu </a:t>
            </a:r>
            <a:r>
              <a:rPr lang="pl-PL" dirty="0"/>
              <a:t>lub na wniosek osoby przedstawiającej dowód posiadania tytułu  prawnego  do  nieruchomości  wskazanej  we  wpisie  przedsiębiorcy,  wzywa przedsiębiorcę  do  przedstawienia  dowodu  posiadania  tytułu  prawnego do nieruchomości lub dokonania odpowiedniej zmiany wpisu </a:t>
            </a:r>
            <a:r>
              <a:rPr lang="pl-PL" dirty="0" smtClean="0"/>
              <a:t>w tym </a:t>
            </a:r>
            <a:r>
              <a:rPr lang="pl-PL" dirty="0"/>
              <a:t>zakresie, </a:t>
            </a:r>
            <a:r>
              <a:rPr lang="pl-PL" dirty="0" smtClean="0"/>
              <a:t>w terminie </a:t>
            </a:r>
            <a:r>
              <a:rPr lang="pl-PL" dirty="0"/>
              <a:t>7dni od dnia doręczenia wezwania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Jeżeli  przedsiębiorca  mimo  wezwania, </a:t>
            </a:r>
            <a:r>
              <a:rPr lang="pl-PL" dirty="0" smtClean="0"/>
              <a:t>nie </a:t>
            </a:r>
            <a:r>
              <a:rPr lang="pl-PL" dirty="0"/>
              <a:t>przedstawi  dowodu  posiadania  tytułu  prawnego  do  nieruchomości  wskazanej  we wpisie  lub  nie  dokona  zmiany  swojego wpisu  </a:t>
            </a:r>
            <a:r>
              <a:rPr lang="pl-PL" dirty="0" smtClean="0"/>
              <a:t>w zakresie </a:t>
            </a:r>
            <a:r>
              <a:rPr lang="pl-PL" dirty="0"/>
              <a:t>adresów, </a:t>
            </a:r>
            <a:r>
              <a:rPr lang="pl-PL" dirty="0" smtClean="0"/>
              <a:t>minister  </a:t>
            </a:r>
            <a:r>
              <a:rPr lang="pl-PL" dirty="0"/>
              <a:t>właściwy  do  spraw  gospodarki  </a:t>
            </a:r>
            <a:r>
              <a:rPr lang="pl-PL" u="sng" dirty="0"/>
              <a:t>wykreśla</a:t>
            </a:r>
            <a:r>
              <a:rPr lang="pl-PL" dirty="0"/>
              <a:t>,  </a:t>
            </a:r>
            <a:r>
              <a:rPr lang="pl-PL" dirty="0" smtClean="0"/>
              <a:t>w drodze </a:t>
            </a:r>
            <a:r>
              <a:rPr lang="pl-PL" dirty="0"/>
              <a:t>decyzji administracyjnej, przedsiębiorcę </a:t>
            </a:r>
            <a:r>
              <a:rPr lang="pl-PL" dirty="0" smtClean="0"/>
              <a:t>z CEIDG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045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Prostowanie wpisu w 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Minister właściwy do spraw gospodarki, </a:t>
            </a:r>
            <a:r>
              <a:rPr lang="pl-PL" dirty="0" smtClean="0"/>
              <a:t>w drodze  </a:t>
            </a:r>
            <a:r>
              <a:rPr lang="pl-PL" dirty="0"/>
              <a:t>postanowienia, prostuje wpis </a:t>
            </a:r>
            <a:r>
              <a:rPr lang="pl-PL" dirty="0" smtClean="0"/>
              <a:t>w CEIDG</a:t>
            </a:r>
            <a:r>
              <a:rPr lang="pl-PL" dirty="0"/>
              <a:t>, jeżeli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1)zawiera </a:t>
            </a:r>
            <a:r>
              <a:rPr lang="pl-PL" dirty="0"/>
              <a:t>oczywiste </a:t>
            </a:r>
            <a:r>
              <a:rPr lang="pl-PL" dirty="0" smtClean="0"/>
              <a:t>błędy; </a:t>
            </a:r>
          </a:p>
          <a:p>
            <a:pPr marL="0" indent="0" algn="just">
              <a:buNone/>
            </a:pPr>
            <a:r>
              <a:rPr lang="pl-PL" dirty="0" smtClean="0"/>
              <a:t>2)jest </a:t>
            </a:r>
            <a:r>
              <a:rPr lang="pl-PL" dirty="0"/>
              <a:t>niezgodny </a:t>
            </a:r>
            <a:r>
              <a:rPr lang="pl-PL" dirty="0" smtClean="0"/>
              <a:t>z treścią </a:t>
            </a:r>
            <a:r>
              <a:rPr lang="pl-PL" dirty="0"/>
              <a:t>wniosku przedsiębiorcy;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gdy wpis do CEIDG jest niezgodny z treścią złożonego </a:t>
            </a:r>
            <a:r>
              <a:rPr lang="pl-PL" dirty="0" smtClean="0"/>
              <a:t>wniosku papierowego o </a:t>
            </a:r>
            <a:r>
              <a:rPr lang="pl-PL" dirty="0"/>
              <a:t>wpis do CEIDG, przekształconego przez organ gminy, organ gminy niezwłocznie ponownie przekształca ten wniosek z wyjątkiem danych dopisanych z urzędu</a:t>
            </a:r>
            <a:r>
              <a:rPr lang="pl-PL" dirty="0" smtClean="0"/>
              <a:t>.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3)jest   </a:t>
            </a:r>
            <a:r>
              <a:rPr lang="pl-PL" dirty="0"/>
              <a:t>niezgodny   ze   stanem   faktycznym   wynikającym  </a:t>
            </a:r>
            <a:r>
              <a:rPr lang="pl-PL" dirty="0" smtClean="0"/>
              <a:t>z innych  </a:t>
            </a:r>
            <a:r>
              <a:rPr lang="pl-PL" dirty="0"/>
              <a:t>rejestrów </a:t>
            </a:r>
            <a:r>
              <a:rPr lang="pl-PL" dirty="0" smtClean="0"/>
              <a:t>publicznych.</a:t>
            </a:r>
          </a:p>
          <a:p>
            <a:pPr marL="0" indent="0" algn="just">
              <a:buNone/>
            </a:pPr>
            <a:r>
              <a:rPr lang="pl-PL" dirty="0"/>
              <a:t>Podmiot  publiczny  prowadzący  rejestr  publiczny  informuje  CEIDG </a:t>
            </a:r>
            <a:r>
              <a:rPr lang="pl-PL" dirty="0" smtClean="0"/>
              <a:t>o stwierdzonych  </a:t>
            </a:r>
            <a:r>
              <a:rPr lang="pl-PL" dirty="0"/>
              <a:t>niezgodnościach  </a:t>
            </a:r>
            <a:r>
              <a:rPr lang="pl-PL" dirty="0" smtClean="0"/>
              <a:t>w zakresie  danych   i informacji    </a:t>
            </a:r>
            <a:r>
              <a:rPr lang="pl-PL" dirty="0"/>
              <a:t>zawartych </a:t>
            </a:r>
            <a:r>
              <a:rPr lang="pl-PL" dirty="0" smtClean="0"/>
              <a:t>w CEIDG z danymi i informacjami </a:t>
            </a:r>
            <a:r>
              <a:rPr lang="pl-PL" dirty="0"/>
              <a:t>wynikającymi </a:t>
            </a:r>
            <a:r>
              <a:rPr lang="pl-PL" dirty="0" smtClean="0"/>
              <a:t>z jego </a:t>
            </a:r>
            <a:r>
              <a:rPr lang="pl-PL" dirty="0"/>
              <a:t>rejestru </a:t>
            </a:r>
            <a:r>
              <a:rPr lang="pl-PL" dirty="0" smtClean="0"/>
              <a:t>publicznego.</a:t>
            </a:r>
          </a:p>
        </p:txBody>
      </p:sp>
    </p:spTree>
    <p:extLst>
      <p:ext uri="{BB962C8B-B14F-4D97-AF65-F5344CB8AC3E}">
        <p14:creationId xmlns:p14="http://schemas.microsoft.com/office/powerpoint/2010/main" val="238898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 CEIDG prowadzi w systemie teleinformatycznym minister właściwy do spraw </a:t>
            </a:r>
            <a:r>
              <a:rPr lang="pl-PL" dirty="0" smtClean="0"/>
              <a:t>gospodarki, CEIDG nie jest rejestrem publicznym, ale jest ewidencją publiczną</a:t>
            </a:r>
          </a:p>
          <a:p>
            <a:pPr marL="0" indent="0" algn="just">
              <a:buNone/>
            </a:pPr>
            <a:r>
              <a:rPr lang="pl-PL" b="1" dirty="0" smtClean="0"/>
              <a:t>Zadaniem </a:t>
            </a:r>
            <a:r>
              <a:rPr lang="pl-PL" b="1" dirty="0"/>
              <a:t>CEIDG jest</a:t>
            </a:r>
            <a:r>
              <a:rPr lang="pl-PL" dirty="0" smtClean="0"/>
              <a:t>:</a:t>
            </a:r>
          </a:p>
          <a:p>
            <a:pPr algn="just"/>
            <a:r>
              <a:rPr lang="pl-PL" dirty="0" smtClean="0"/>
              <a:t>1)ewidencjonowanie </a:t>
            </a:r>
            <a:r>
              <a:rPr lang="pl-PL" dirty="0"/>
              <a:t>przedsiębiorców będących osobami fizycznymi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2)udostępnianie  </a:t>
            </a:r>
            <a:r>
              <a:rPr lang="pl-PL" dirty="0"/>
              <a:t>informacji  </a:t>
            </a:r>
            <a:r>
              <a:rPr lang="pl-PL" dirty="0" smtClean="0"/>
              <a:t>o przedsiębiorcach  i innych  </a:t>
            </a:r>
            <a:r>
              <a:rPr lang="pl-PL" dirty="0"/>
              <a:t>podmiotach  </a:t>
            </a:r>
            <a:r>
              <a:rPr lang="pl-PL" dirty="0" smtClean="0"/>
              <a:t>w zakresie </a:t>
            </a:r>
            <a:r>
              <a:rPr lang="pl-PL" dirty="0"/>
              <a:t>wskazanym </a:t>
            </a:r>
            <a:r>
              <a:rPr lang="pl-PL" dirty="0" smtClean="0"/>
              <a:t>w ustawie; </a:t>
            </a:r>
          </a:p>
          <a:p>
            <a:pPr algn="just"/>
            <a:r>
              <a:rPr lang="pl-PL" dirty="0" smtClean="0"/>
              <a:t>3)udostępnianie </a:t>
            </a:r>
            <a:r>
              <a:rPr lang="pl-PL" dirty="0"/>
              <a:t>informacji </a:t>
            </a:r>
            <a:r>
              <a:rPr lang="pl-PL" dirty="0" smtClean="0"/>
              <a:t>o zakresie i terminie </a:t>
            </a:r>
            <a:r>
              <a:rPr lang="pl-PL" dirty="0"/>
              <a:t>zmian we wpisach do CEIDG oraz </a:t>
            </a:r>
            <a:r>
              <a:rPr lang="pl-PL" dirty="0" smtClean="0"/>
              <a:t>w informacjach i danych </a:t>
            </a:r>
            <a:r>
              <a:rPr lang="pl-PL" dirty="0"/>
              <a:t>udostępnianych </a:t>
            </a:r>
            <a:r>
              <a:rPr lang="pl-PL" dirty="0" smtClean="0"/>
              <a:t>w CEIDG</a:t>
            </a:r>
            <a:r>
              <a:rPr lang="pl-PL" dirty="0"/>
              <a:t>, </a:t>
            </a:r>
            <a:r>
              <a:rPr lang="pl-PL" dirty="0" smtClean="0"/>
              <a:t>a także o wprowadzającym </a:t>
            </a:r>
            <a:r>
              <a:rPr lang="pl-PL" dirty="0"/>
              <a:t>te zmiany podmiocie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4)umożliwienie  </a:t>
            </a:r>
            <a:r>
              <a:rPr lang="pl-PL" dirty="0"/>
              <a:t>wglądu  do  danych  bezpłatnie  udostępnianych  przez  Centralną Informację Krajowego Rejestru Sądowego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5)udostępnianie </a:t>
            </a:r>
            <a:r>
              <a:rPr lang="pl-PL" dirty="0"/>
              <a:t>informacji </a:t>
            </a:r>
            <a:r>
              <a:rPr lang="pl-PL" dirty="0" smtClean="0"/>
              <a:t>o ustanowionym </a:t>
            </a:r>
            <a:r>
              <a:rPr lang="pl-PL" dirty="0"/>
              <a:t>pełnomocniku lub prokurencie, </a:t>
            </a:r>
            <a:r>
              <a:rPr lang="pl-PL" dirty="0" smtClean="0"/>
              <a:t>w tym o zakresie </a:t>
            </a:r>
            <a:r>
              <a:rPr lang="pl-PL" dirty="0"/>
              <a:t>udzielonego pełnomocnictwa lub </a:t>
            </a:r>
            <a:r>
              <a:rPr lang="pl-PL" dirty="0" smtClean="0"/>
              <a:t>o rodzaju i sposobie  </a:t>
            </a:r>
            <a:r>
              <a:rPr lang="pl-PL" dirty="0"/>
              <a:t>wykonywania </a:t>
            </a:r>
            <a:r>
              <a:rPr lang="pl-PL" dirty="0" smtClean="0"/>
              <a:t>prokury.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1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Przekazywanie  danych  </a:t>
            </a:r>
            <a:r>
              <a:rPr lang="pl-PL" dirty="0" smtClean="0"/>
              <a:t>i informacji  </a:t>
            </a:r>
            <a:r>
              <a:rPr lang="pl-PL" dirty="0"/>
              <a:t>do  CEIDG  oraz  przekazywanie danych     </a:t>
            </a:r>
            <a:r>
              <a:rPr lang="pl-PL" dirty="0" smtClean="0"/>
              <a:t>i informacji     z CEIDG  </a:t>
            </a:r>
            <a:r>
              <a:rPr lang="pl-PL" dirty="0"/>
              <a:t>odbywa  się  za  pośrednictwem  systemu teleinformatycznego CEIDG lub za pośrednictwem innego, zintegrowanego </a:t>
            </a:r>
            <a:r>
              <a:rPr lang="pl-PL" dirty="0" smtClean="0"/>
              <a:t>z nim </a:t>
            </a:r>
            <a:r>
              <a:rPr lang="pl-PL" dirty="0"/>
              <a:t>systemu  teleinformatycznego,  </a:t>
            </a:r>
            <a:r>
              <a:rPr lang="pl-PL" dirty="0" smtClean="0"/>
              <a:t>w szczególności  </a:t>
            </a:r>
            <a:r>
              <a:rPr lang="pl-PL" dirty="0"/>
              <a:t>za  pośrednictwem  systemu  Punktu Informacji dla </a:t>
            </a:r>
            <a:r>
              <a:rPr lang="pl-PL" dirty="0" smtClean="0"/>
              <a:t>Przedsiębiorcy.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58179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Udostępnianie danych z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CEIDG udostępnia zawarte w niej dane i </a:t>
            </a:r>
            <a:r>
              <a:rPr lang="pl-PL" dirty="0" smtClean="0"/>
              <a:t>informacje, z </a:t>
            </a:r>
            <a:r>
              <a:rPr lang="pl-PL" dirty="0"/>
              <a:t>wyjątkiem numeru PESEL, daty urodzenia oraz </a:t>
            </a:r>
            <a:r>
              <a:rPr lang="pl-PL" dirty="0" smtClean="0"/>
              <a:t>innych danych kontaktowych, wówczas gdy osoba podając je sprzeciwiła się ich udostępnieniu w </a:t>
            </a:r>
            <a:r>
              <a:rPr lang="pl-PL" dirty="0"/>
              <a:t>CEIDG;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Co do zasady dane </a:t>
            </a:r>
            <a:r>
              <a:rPr lang="pl-PL" dirty="0"/>
              <a:t>i </a:t>
            </a:r>
            <a:r>
              <a:rPr lang="pl-PL" dirty="0" smtClean="0"/>
              <a:t>informacje udostępnia się niezwłocznie</a:t>
            </a:r>
            <a:r>
              <a:rPr lang="pl-PL" dirty="0"/>
              <a:t>,  nie  później  niż  w  terminie  3  dni  roboczych  od  dnia dokonania do niej </a:t>
            </a:r>
            <a:r>
              <a:rPr lang="pl-PL" dirty="0" smtClean="0"/>
              <a:t>wpisu;</a:t>
            </a:r>
          </a:p>
          <a:p>
            <a:pPr marL="0" indent="0" algn="just">
              <a:buNone/>
            </a:pPr>
            <a:r>
              <a:rPr lang="pl-PL" dirty="0" smtClean="0"/>
              <a:t>W celu  </a:t>
            </a:r>
            <a:r>
              <a:rPr lang="pl-PL" dirty="0"/>
              <a:t>weryfikacji  informacji,  </a:t>
            </a:r>
            <a:r>
              <a:rPr lang="pl-PL" dirty="0" smtClean="0"/>
              <a:t>o których </a:t>
            </a:r>
            <a:r>
              <a:rPr lang="pl-PL" dirty="0"/>
              <a:t>mowa </a:t>
            </a:r>
            <a:r>
              <a:rPr lang="pl-PL" dirty="0" smtClean="0"/>
              <a:t>powyżej </a:t>
            </a:r>
            <a:r>
              <a:rPr lang="pl-PL" dirty="0"/>
              <a:t>CEIDG  korzysta </a:t>
            </a:r>
            <a:r>
              <a:rPr lang="pl-PL" dirty="0" smtClean="0"/>
              <a:t>z danych </a:t>
            </a:r>
            <a:r>
              <a:rPr lang="pl-PL" dirty="0"/>
              <a:t>udostępnianych przez Centralną Informację Krajowego </a:t>
            </a:r>
            <a:r>
              <a:rPr lang="pl-PL" dirty="0" smtClean="0"/>
              <a:t>Rejestru</a:t>
            </a:r>
            <a:r>
              <a:rPr lang="pl-PL" smtClean="0"/>
              <a:t>. </a:t>
            </a:r>
          </a:p>
          <a:p>
            <a:pPr marL="0" indent="0" algn="just">
              <a:buNone/>
            </a:pPr>
            <a:r>
              <a:rPr lang="pl-PL" smtClean="0"/>
              <a:t>CEIDG </a:t>
            </a:r>
            <a:r>
              <a:rPr lang="pl-PL" dirty="0"/>
              <a:t>umożliwia wgląd do tych danych.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Udostępnianie danych z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Dane </a:t>
            </a:r>
            <a:r>
              <a:rPr lang="pl-PL" dirty="0"/>
              <a:t>i informacje </a:t>
            </a:r>
            <a:r>
              <a:rPr lang="pl-PL" dirty="0" smtClean="0"/>
              <a:t>znajdujące się i udostępnianie w CEIDG </a:t>
            </a:r>
            <a:r>
              <a:rPr lang="pl-PL" dirty="0"/>
              <a:t>są jawne. </a:t>
            </a:r>
            <a:endParaRPr lang="pl-PL" dirty="0" smtClean="0"/>
          </a:p>
          <a:p>
            <a:pPr algn="just"/>
            <a:r>
              <a:rPr lang="pl-PL" dirty="0" smtClean="0"/>
              <a:t>Każdy </a:t>
            </a:r>
            <a:r>
              <a:rPr lang="pl-PL" dirty="0"/>
              <a:t>ma prawo </a:t>
            </a:r>
            <a:r>
              <a:rPr lang="pl-PL" dirty="0" smtClean="0"/>
              <a:t>dostępu </a:t>
            </a:r>
            <a:r>
              <a:rPr lang="pl-PL" dirty="0"/>
              <a:t>do danych i informacji udostępnianych przez CEIDG.</a:t>
            </a:r>
          </a:p>
          <a:p>
            <a:pPr algn="just"/>
            <a:r>
              <a:rPr lang="pl-PL" dirty="0" smtClean="0"/>
              <a:t>Dane </a:t>
            </a:r>
            <a:r>
              <a:rPr lang="pl-PL" dirty="0"/>
              <a:t>i </a:t>
            </a:r>
            <a:r>
              <a:rPr lang="pl-PL" dirty="0" smtClean="0"/>
              <a:t>informacje za wyjątkiem tych które nie podlegają udostępnieniu są </a:t>
            </a:r>
            <a:r>
              <a:rPr lang="pl-PL" dirty="0"/>
              <a:t>udostępniane na </a:t>
            </a:r>
            <a:r>
              <a:rPr lang="pl-PL" dirty="0" smtClean="0"/>
              <a:t>stronie </a:t>
            </a:r>
            <a:r>
              <a:rPr lang="pl-PL" dirty="0"/>
              <a:t>internetowej </a:t>
            </a:r>
            <a:r>
              <a:rPr lang="pl-PL" dirty="0" smtClean="0"/>
              <a:t>CEIDG </a:t>
            </a:r>
            <a:r>
              <a:rPr lang="pl-PL" dirty="0"/>
              <a:t>-https://</a:t>
            </a:r>
            <a:r>
              <a:rPr lang="pl-PL" dirty="0" smtClean="0"/>
              <a:t>aplikacja.ceidg.gov.pl</a:t>
            </a:r>
            <a:endParaRPr lang="pl-PL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Zaświadczenia o wpisie w CEIDG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Zaświadczenia  </a:t>
            </a:r>
            <a:r>
              <a:rPr lang="pl-PL" dirty="0" smtClean="0"/>
              <a:t>o wpisie   </a:t>
            </a:r>
            <a:r>
              <a:rPr lang="pl-PL" dirty="0"/>
              <a:t>do   CEIDG  dotyczące  przedsiębiorców będących osobami fizycznymi </a:t>
            </a:r>
            <a:r>
              <a:rPr lang="pl-PL" dirty="0" smtClean="0"/>
              <a:t>w mają  </a:t>
            </a:r>
            <a:r>
              <a:rPr lang="pl-PL" dirty="0"/>
              <a:t>postać  dokumentu elektronicznego albo wydruku </a:t>
            </a:r>
            <a:r>
              <a:rPr lang="pl-PL" dirty="0" smtClean="0"/>
              <a:t>z systemu </a:t>
            </a:r>
            <a:r>
              <a:rPr lang="pl-PL" dirty="0"/>
              <a:t>teleinformatycznego CEIDG </a:t>
            </a:r>
            <a:r>
              <a:rPr lang="pl-PL" dirty="0" smtClean="0"/>
              <a:t>i mogą  </a:t>
            </a:r>
            <a:r>
              <a:rPr lang="pl-PL" dirty="0"/>
              <a:t>je uzyskać jedynie przedsiębiorcy, których te dane dotyczą, lub osoby </a:t>
            </a:r>
            <a:r>
              <a:rPr lang="pl-PL" dirty="0" smtClean="0"/>
              <a:t>uprawnione.</a:t>
            </a:r>
          </a:p>
          <a:p>
            <a:pPr algn="just"/>
            <a:r>
              <a:rPr lang="pl-PL" dirty="0"/>
              <a:t>Organy administracji publicznej nie mogą domagać się od przedsiębiorców okazywania, przekazywania lub </a:t>
            </a:r>
            <a:r>
              <a:rPr lang="pl-PL" dirty="0" smtClean="0"/>
              <a:t>załączania do </a:t>
            </a:r>
            <a:r>
              <a:rPr lang="pl-PL" dirty="0"/>
              <a:t>wniosków </a:t>
            </a:r>
            <a:r>
              <a:rPr lang="pl-PL" dirty="0" smtClean="0"/>
              <a:t>i innych </a:t>
            </a:r>
            <a:r>
              <a:rPr lang="pl-PL" dirty="0"/>
              <a:t>przedkładanych przed nimi pism, zaświadczeń </a:t>
            </a:r>
            <a:r>
              <a:rPr lang="pl-PL" dirty="0" smtClean="0"/>
              <a:t>o wpisie </a:t>
            </a:r>
            <a:r>
              <a:rPr lang="pl-PL" dirty="0"/>
              <a:t>do CEIDG.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sz="4400" b="1" dirty="0" smtClean="0"/>
              <a:t>Dziękuję za uwagę!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PRZEDSIĘBIORCA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Inne definicje legalne:</a:t>
            </a:r>
          </a:p>
          <a:p>
            <a:pPr marL="0" indent="0" algn="just">
              <a:buNone/>
            </a:pPr>
            <a:r>
              <a:rPr lang="pl-PL" dirty="0" smtClean="0"/>
              <a:t>1. art. 43 (1) Kodeks cywilny</a:t>
            </a:r>
            <a:r>
              <a:rPr lang="pl-PL" dirty="0"/>
              <a:t>; Przedsiębiorcą jest osoba fizyczna, osoba prawna i </a:t>
            </a:r>
            <a:r>
              <a:rPr lang="pl-PL" dirty="0" smtClean="0"/>
              <a:t>jednostka organizacyjna nie posiadająca osobowości prawnej, </a:t>
            </a:r>
            <a:r>
              <a:rPr lang="pl-PL" dirty="0"/>
              <a:t>prowadząca we własnym </a:t>
            </a:r>
            <a:r>
              <a:rPr lang="pl-PL" dirty="0" smtClean="0"/>
              <a:t>imieniu działalność </a:t>
            </a:r>
            <a:r>
              <a:rPr lang="pl-PL" dirty="0"/>
              <a:t>gospodarczą lub </a:t>
            </a:r>
            <a:r>
              <a:rPr lang="pl-PL" dirty="0" smtClean="0"/>
              <a:t>zawodową;</a:t>
            </a:r>
          </a:p>
          <a:p>
            <a:pPr marL="0" indent="0" algn="just">
              <a:buNone/>
            </a:pPr>
            <a:r>
              <a:rPr lang="pl-PL" dirty="0" smtClean="0"/>
              <a:t>2. art. 6 ust. 1 pkt. 9 ustawy – Prawo geologiczne i górnicze</a:t>
            </a:r>
            <a:r>
              <a:rPr lang="pl-PL" dirty="0"/>
              <a:t>; </a:t>
            </a:r>
            <a:r>
              <a:rPr lang="pl-PL" b="1" dirty="0" smtClean="0"/>
              <a:t>przedsiębiorcą</a:t>
            </a:r>
            <a:r>
              <a:rPr lang="pl-PL" dirty="0" smtClean="0"/>
              <a:t> jest ten</a:t>
            </a:r>
            <a:r>
              <a:rPr lang="pl-PL" dirty="0"/>
              <a:t>, kto posiada koncesję na prowadzenie </a:t>
            </a:r>
            <a:r>
              <a:rPr lang="pl-PL" dirty="0" smtClean="0"/>
              <a:t>działalności regulowanej ustawą;</a:t>
            </a:r>
          </a:p>
          <a:p>
            <a:pPr marL="0" indent="0" algn="just">
              <a:buNone/>
            </a:pPr>
            <a:r>
              <a:rPr lang="pl-PL" dirty="0" smtClean="0"/>
              <a:t>3. art. 2 ustawy o zwalczaniu nieuczciwej konkurencji; </a:t>
            </a:r>
            <a:r>
              <a:rPr lang="pl-PL" b="1" dirty="0"/>
              <a:t>Przedsiębiorcami</a:t>
            </a:r>
            <a:r>
              <a:rPr lang="pl-PL" dirty="0"/>
              <a:t>, w rozumieniu ustawy, są osoby fizyczne, </a:t>
            </a:r>
            <a:r>
              <a:rPr lang="pl-PL" dirty="0" smtClean="0"/>
              <a:t>osoby prawne </a:t>
            </a:r>
            <a:r>
              <a:rPr lang="pl-PL" dirty="0"/>
              <a:t>oraz jednostki organizacyjne niemające osobowości prawnej, </a:t>
            </a:r>
            <a:r>
              <a:rPr lang="pl-PL" dirty="0" smtClean="0"/>
              <a:t>które prowadząc</a:t>
            </a:r>
            <a:r>
              <a:rPr lang="pl-PL" dirty="0"/>
              <a:t>, chociażby ubocznie, działalność zarobkową lub zawodową </a:t>
            </a:r>
            <a:r>
              <a:rPr lang="pl-PL" dirty="0" smtClean="0"/>
              <a:t>uczestniczą w </a:t>
            </a:r>
            <a:r>
              <a:rPr lang="pl-PL" dirty="0"/>
              <a:t>działalności gospodarczej.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12797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Przedsiębiorstwo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 Art. </a:t>
            </a:r>
            <a:r>
              <a:rPr lang="pl-PL" dirty="0" smtClean="0"/>
              <a:t>55 (1) KC </a:t>
            </a:r>
            <a:r>
              <a:rPr lang="pl-PL" dirty="0"/>
              <a:t>Definicja przedsiębiorstwa</a:t>
            </a:r>
          </a:p>
          <a:p>
            <a:pPr marL="0" indent="0" algn="just">
              <a:buNone/>
            </a:pPr>
            <a:r>
              <a:rPr lang="pl-PL" dirty="0"/>
              <a:t>Przedsiębiorstwo jest zorganizowanym zespołem składników niematerialnych i materialnych przeznaczonym do prowadzenia działalności gospodarczej.</a:t>
            </a:r>
          </a:p>
          <a:p>
            <a:pPr marL="0" indent="0" algn="just">
              <a:buNone/>
            </a:pPr>
            <a:r>
              <a:rPr lang="pl-PL" b="1" dirty="0" smtClean="0"/>
              <a:t>Obejmuje ono w szczególności:</a:t>
            </a:r>
          </a:p>
          <a:p>
            <a:pPr algn="just"/>
            <a:r>
              <a:rPr lang="pl-PL" dirty="0" smtClean="0"/>
              <a:t>1) oznaczenie indywidualizujące przedsiębiorstwo lub jego wyodrębnione części (nazwa przedsiębiorstwa);</a:t>
            </a:r>
          </a:p>
          <a:p>
            <a:pPr algn="just"/>
            <a:r>
              <a:rPr lang="pl-PL" dirty="0" smtClean="0"/>
              <a:t>2</a:t>
            </a:r>
            <a:r>
              <a:rPr lang="pl-PL" dirty="0"/>
              <a:t>) własność nieruchomości lub ruchomości, w tym urządzeń, materiałów, towarów i wyrobów, oraz inne prawa rzeczowe do nieruchomości lub ruchomości;</a:t>
            </a:r>
          </a:p>
          <a:p>
            <a:pPr algn="just"/>
            <a:r>
              <a:rPr lang="pl-PL" dirty="0"/>
              <a:t>3) prawa wynikające z umów najmu i dzierżawy nieruchomości lub ruchomości oraz prawa do korzystania z nieruchomości lub ruchomości wynikające z innych stosunków prawnych;</a:t>
            </a:r>
          </a:p>
          <a:p>
            <a:pPr algn="just"/>
            <a:r>
              <a:rPr lang="pl-PL" dirty="0"/>
              <a:t>4) wierzytelności, prawa z papierów wartościowych i środki pieniężne;</a:t>
            </a:r>
          </a:p>
          <a:p>
            <a:pPr algn="just"/>
            <a:r>
              <a:rPr lang="pl-PL" dirty="0"/>
              <a:t>5) koncesje, licencje i zezwolenia;</a:t>
            </a:r>
          </a:p>
          <a:p>
            <a:pPr algn="just"/>
            <a:r>
              <a:rPr lang="pl-PL" dirty="0"/>
              <a:t>6) patenty i inne prawa własności przemysłowej;</a:t>
            </a:r>
          </a:p>
          <a:p>
            <a:pPr algn="just"/>
            <a:r>
              <a:rPr lang="pl-PL" dirty="0"/>
              <a:t>7) majątkowe prawa autorskie i majątkowe prawa pokrewne;</a:t>
            </a:r>
          </a:p>
          <a:p>
            <a:pPr algn="just"/>
            <a:r>
              <a:rPr lang="pl-PL" dirty="0"/>
              <a:t>8) tajemnice przedsiębiorstwa;</a:t>
            </a:r>
          </a:p>
          <a:p>
            <a:pPr algn="just"/>
            <a:r>
              <a:rPr lang="pl-PL" dirty="0"/>
              <a:t>9) księgi i dokumenty związane z prowadzeniem działalności gospodarczej.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03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Punkt kontaktowy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/>
              <a:t>Minister właściwy do spraw gospodarki prowadzi Punkt Informacji dla Przedsiębiorcy, </a:t>
            </a:r>
            <a:r>
              <a:rPr lang="pl-PL" sz="1600" dirty="0" smtClean="0"/>
              <a:t>przy </a:t>
            </a:r>
            <a:r>
              <a:rPr lang="pl-PL" sz="1600" dirty="0"/>
              <a:t>użyciu systemu teleinformatycznego oraz </a:t>
            </a:r>
            <a:r>
              <a:rPr lang="pl-PL" sz="1600" dirty="0" smtClean="0"/>
              <a:t>w inny </a:t>
            </a:r>
            <a:r>
              <a:rPr lang="pl-PL" sz="1600" dirty="0"/>
              <a:t>sposób umożliwiający kontakt </a:t>
            </a:r>
            <a:r>
              <a:rPr lang="pl-PL" sz="1600" dirty="0" smtClean="0"/>
              <a:t>z przedsiębiorcą. </a:t>
            </a:r>
          </a:p>
          <a:p>
            <a:pPr marL="0" indent="0" algn="just">
              <a:buNone/>
            </a:pPr>
            <a:r>
              <a:rPr lang="pl-PL" sz="1600" dirty="0" smtClean="0"/>
              <a:t>W przyszłości z </a:t>
            </a:r>
            <a:r>
              <a:rPr lang="pl-PL" sz="1600" dirty="0"/>
              <a:t>wykorzystaniem </a:t>
            </a:r>
            <a:r>
              <a:rPr lang="pl-PL" sz="1600" b="1" dirty="0"/>
              <a:t>publicznej</a:t>
            </a:r>
            <a:r>
              <a:rPr lang="pl-PL" sz="1600" dirty="0"/>
              <a:t> usługi rejestrowanego doręczenia </a:t>
            </a:r>
            <a:r>
              <a:rPr lang="pl-PL" sz="1600" dirty="0" smtClean="0"/>
              <a:t>elektronicznego (zob. art. 2 pkt. 3 ustawy z dnia 18.07.2020 r. o doręczeniach elektronicznych (Dz. U. 2020 r., poz. 2320 ze zm.) – art. 3 pkt 37 rozporządzenia </a:t>
            </a:r>
            <a:r>
              <a:rPr lang="pl-PL" sz="1600" dirty="0" err="1" smtClean="0"/>
              <a:t>eIDAS</a:t>
            </a:r>
            <a:r>
              <a:rPr lang="pl-PL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576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Usługa rejestrowanego  doręczenia elektronicznego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Usługa </a:t>
            </a:r>
            <a:r>
              <a:rPr lang="pl-PL" dirty="0"/>
              <a:t>rejestrowanego doręczenia elektronicznego” oznacza usługę umożliwiającą przesłanie danych między stronami trzecimi drogą elektroniczną i zapewniającą dowody związane z posługiwaniem się przesyłanymi danymi, w tym dowód wysłania i otrzymania danych, oraz chroniącą przesyłane dane przed ryzykiem utraty, kradzieży, uszkodzenia lub jakiejkolwiek nieupoważnionej </a:t>
            </a:r>
            <a:r>
              <a:rPr lang="pl-PL" dirty="0" smtClean="0"/>
              <a:t>zmiany.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502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Kwalifikowana usługa rejestrowanego doręczenia elektronicznego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Kwalifikowane usługi rejestrowanego doręczenia elektronicznego muszą spełniają następujące </a:t>
            </a:r>
            <a:r>
              <a:rPr lang="pl-PL" dirty="0" smtClean="0"/>
              <a:t>wymogi: </a:t>
            </a:r>
          </a:p>
          <a:p>
            <a:pPr marL="0" indent="0" algn="just">
              <a:buNone/>
            </a:pPr>
            <a:r>
              <a:rPr lang="pl-PL" dirty="0" smtClean="0"/>
              <a:t>są </a:t>
            </a:r>
            <a:r>
              <a:rPr lang="pl-PL" dirty="0"/>
              <a:t>świadczone przez co najmniej jednego kwalifikowanego dostawcę usług </a:t>
            </a:r>
            <a:r>
              <a:rPr lang="pl-PL" dirty="0" smtClean="0"/>
              <a:t>zaufania; </a:t>
            </a:r>
          </a:p>
          <a:p>
            <a:pPr marL="0" indent="0" algn="just">
              <a:buNone/>
            </a:pPr>
            <a:r>
              <a:rPr lang="pl-PL" dirty="0" smtClean="0"/>
              <a:t>z </a:t>
            </a:r>
            <a:r>
              <a:rPr lang="pl-PL" dirty="0"/>
              <a:t>dużą dozą pewności zapewniają identyfikację </a:t>
            </a:r>
            <a:r>
              <a:rPr lang="pl-PL" dirty="0" smtClean="0"/>
              <a:t>nadawcy; </a:t>
            </a:r>
          </a:p>
          <a:p>
            <a:pPr marL="0" indent="0" algn="just">
              <a:buNone/>
            </a:pPr>
            <a:r>
              <a:rPr lang="pl-PL" dirty="0" smtClean="0"/>
              <a:t>zapewniają </a:t>
            </a:r>
            <a:r>
              <a:rPr lang="pl-PL" dirty="0"/>
              <a:t>identyfikację adresata przed dostarczeniem </a:t>
            </a:r>
            <a:r>
              <a:rPr lang="pl-PL" dirty="0" smtClean="0"/>
              <a:t>danych</a:t>
            </a:r>
          </a:p>
          <a:p>
            <a:pPr marL="0" indent="0" algn="just">
              <a:buNone/>
            </a:pPr>
            <a:r>
              <a:rPr lang="pl-PL" dirty="0" smtClean="0"/>
              <a:t>wysłanie </a:t>
            </a:r>
            <a:r>
              <a:rPr lang="pl-PL" dirty="0"/>
              <a:t>i otrzymanie danych jest zabezpieczone zaawansowanym podpisem elektronicznym lub zaawansowaną pieczęcią elektroniczną kwalifikowanego dostawcy usług zaufania w taki sposób, by wykluczyć możliwość niewykrywalnej zmiany </a:t>
            </a:r>
            <a:r>
              <a:rPr lang="pl-PL" dirty="0" smtClean="0"/>
              <a:t>danych;</a:t>
            </a:r>
          </a:p>
          <a:p>
            <a:pPr marL="0" indent="0" algn="just">
              <a:buNone/>
            </a:pPr>
            <a:r>
              <a:rPr lang="pl-PL" dirty="0" smtClean="0"/>
              <a:t>każda </a:t>
            </a:r>
            <a:r>
              <a:rPr lang="pl-PL" dirty="0"/>
              <a:t>zmiana danych niezbędna do celów wysłania lub otrzymania danych jest wyraźnie wskazana nadawcy i adresatowi </a:t>
            </a:r>
            <a:r>
              <a:rPr lang="pl-PL" dirty="0" smtClean="0"/>
              <a:t>danych</a:t>
            </a:r>
          </a:p>
          <a:p>
            <a:pPr marL="0" indent="0" algn="just">
              <a:buNone/>
            </a:pPr>
            <a:r>
              <a:rPr lang="pl-PL" dirty="0" smtClean="0"/>
              <a:t>data </a:t>
            </a:r>
            <a:r>
              <a:rPr lang="pl-PL" dirty="0"/>
              <a:t>i czas wysłania, otrzymania i wszelkiej zmiany danych są wskazane za pomocą kwalifikowanego elektronicznego znacznika czasu.</a:t>
            </a:r>
          </a:p>
        </p:txBody>
      </p:sp>
    </p:spTree>
    <p:extLst>
      <p:ext uri="{BB962C8B-B14F-4D97-AF65-F5344CB8AC3E}">
        <p14:creationId xmlns:p14="http://schemas.microsoft.com/office/powerpoint/2010/main" val="16846692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Obligatoryjność rejestracji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Wszyscy przedsiębiorcy podlegają wpisowi do Centralnej Ewidencji i Informacji o Działalności Gospodarczej (CEIDG) bądź do rejestru przedsiębiorców Krajowego Rejestru Sądowego (KRS</a:t>
            </a:r>
            <a:r>
              <a:rPr lang="pl-PL" dirty="0" smtClean="0"/>
              <a:t>).</a:t>
            </a:r>
          </a:p>
          <a:p>
            <a:pPr algn="just"/>
            <a:r>
              <a:rPr lang="pl-PL" dirty="0"/>
              <a:t>Działalność gospodarczą można podjąć w dniu złożenia wniosku o wpis do Centralnej Ewidencji i Informacji o Działalności Gospodarczej albo po dokonaniu wpisu do rejestru przedsiębiorców Krajowego Rejestru Sądowego, chyba że przepisy szczególne stanowią inaczej. </a:t>
            </a:r>
            <a:endParaRPr lang="pl-PL" dirty="0" smtClean="0"/>
          </a:p>
          <a:p>
            <a:pPr algn="just"/>
            <a:r>
              <a:rPr lang="pl-PL" dirty="0"/>
              <a:t>Zasady  wpisu  do  Centralnej  Ewidencji  i Informacji  o Działalności  Gospodarczej  oraz  rejestru  przedsiębiorców Krajowego Rejestru Sądowego określają odrębne przepisy (ustawa z dnia 6 marca 2018 r. o Centralnej Ewidencji i Informacji o Działalności Gospodarczej i Punkcie Informacji dla </a:t>
            </a:r>
            <a:r>
              <a:rPr lang="pl-PL" dirty="0" smtClean="0"/>
              <a:t>Przedsiębiorcy oraz ustawa z dnia 20 sierpnia 1997 r. o Krajowym Rejestrze Sądowym)</a:t>
            </a:r>
          </a:p>
          <a:p>
            <a:pPr algn="just"/>
            <a:r>
              <a:rPr lang="pl-PL" dirty="0"/>
              <a:t>Spółka kapitałowa w </a:t>
            </a:r>
            <a:r>
              <a:rPr lang="pl-PL" dirty="0" smtClean="0"/>
              <a:t>organizacji (akcyjna, zoo) </a:t>
            </a:r>
            <a:r>
              <a:rPr lang="pl-PL" dirty="0"/>
              <a:t>może podjąć działalność gospodarczą przed wpisem do rejestru przedsiębiorców.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59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14527</TotalTime>
  <Words>3325</Words>
  <Application>Microsoft Office PowerPoint</Application>
  <PresentationFormat>Pokaz na ekranie (4:3)</PresentationFormat>
  <Paragraphs>181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Arial</vt:lpstr>
      <vt:lpstr>Calibri</vt:lpstr>
      <vt:lpstr>Century Gothic</vt:lpstr>
      <vt:lpstr>Wingdings 3</vt:lpstr>
      <vt:lpstr>Smuga</vt:lpstr>
      <vt:lpstr>Centralna Ewidencja I Informacja o Działalności Gospodarczej (CEIDG)</vt:lpstr>
      <vt:lpstr>Działalność gospodarcza</vt:lpstr>
      <vt:lpstr>PRZEDSIĘBIORCA - POJĘCIE</vt:lpstr>
      <vt:lpstr>PRZEDSIĘBIORCA</vt:lpstr>
      <vt:lpstr>Przedsiębiorstwo</vt:lpstr>
      <vt:lpstr>Punkt kontaktowy</vt:lpstr>
      <vt:lpstr>Usługa rejestrowanego  doręczenia elektronicznego </vt:lpstr>
      <vt:lpstr>Kwalifikowana usługa rejestrowanego doręczenia elektronicznego</vt:lpstr>
      <vt:lpstr>Obligatoryjność rejestracji</vt:lpstr>
      <vt:lpstr>CEIDG i KRS</vt:lpstr>
      <vt:lpstr>Inne rejestry i ewidencje</vt:lpstr>
      <vt:lpstr>CEIDG</vt:lpstr>
      <vt:lpstr>Rejestracja bezpłatna</vt:lpstr>
      <vt:lpstr>Wpis do CEIDG</vt:lpstr>
      <vt:lpstr>Sposoby rejestracji w CEIDG</vt:lpstr>
      <vt:lpstr>Sposoby rejestracji w CEIDG</vt:lpstr>
      <vt:lpstr>Rejestracja w CEIDG</vt:lpstr>
      <vt:lpstr>Elektroniczny wpis</vt:lpstr>
      <vt:lpstr>Wpis do CEIDG</vt:lpstr>
      <vt:lpstr>Wpis do CEIDG</vt:lpstr>
      <vt:lpstr>Archiwizacja </vt:lpstr>
      <vt:lpstr>Proces rejestracji</vt:lpstr>
      <vt:lpstr>Rejestracja</vt:lpstr>
      <vt:lpstr>WPIS DO CEIDG</vt:lpstr>
      <vt:lpstr>ZMIANA WPISU A ZAPRZESTANIE DZIAŁALNOŚCI </vt:lpstr>
      <vt:lpstr>Domniemanie prawdziwości danych w CEIDG</vt:lpstr>
      <vt:lpstr>Domniemanie prowadzenia działalności nieprzerwalnie</vt:lpstr>
      <vt:lpstr>Usunięcie danych z CEIDG</vt:lpstr>
      <vt:lpstr>Obligatoryjne wykreślenie danych z CEIDG</vt:lpstr>
      <vt:lpstr>Fakultatywne wykreślenie danych z CEIDG</vt:lpstr>
      <vt:lpstr>Dodatkowe obligatoryjne wykreślenie danych z CEIDG</vt:lpstr>
      <vt:lpstr>Prostowanie wpisu w  CEIDG</vt:lpstr>
      <vt:lpstr>CEIDG</vt:lpstr>
      <vt:lpstr>CEIDG</vt:lpstr>
      <vt:lpstr>Udostępnianie danych z CEIDG</vt:lpstr>
      <vt:lpstr>Udostępnianie danych z CEIDG</vt:lpstr>
      <vt:lpstr>Zaświadczenia o wpisie w CEIDG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Elektroniczne postępowanie upominawcze – zwiastun automatyzacji postępowań sądowych?</dc:title>
  <dc:creator>Sylwia</dc:creator>
  <cp:lastModifiedBy>pc</cp:lastModifiedBy>
  <cp:revision>742</cp:revision>
  <cp:lastPrinted>2023-03-07T13:12:47Z</cp:lastPrinted>
  <dcterms:created xsi:type="dcterms:W3CDTF">2010-01-31T19:49:00Z</dcterms:created>
  <dcterms:modified xsi:type="dcterms:W3CDTF">2023-04-06T07:32:25Z</dcterms:modified>
</cp:coreProperties>
</file>