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42"/>
  </p:notesMasterIdLst>
  <p:handoutMasterIdLst>
    <p:handoutMasterId r:id="rId43"/>
  </p:handoutMasterIdLst>
  <p:sldIdLst>
    <p:sldId id="256" r:id="rId2"/>
    <p:sldId id="290" r:id="rId3"/>
    <p:sldId id="292" r:id="rId4"/>
    <p:sldId id="293" r:id="rId5"/>
    <p:sldId id="358" r:id="rId6"/>
    <p:sldId id="429" r:id="rId7"/>
    <p:sldId id="294" r:id="rId8"/>
    <p:sldId id="295" r:id="rId9"/>
    <p:sldId id="344" r:id="rId10"/>
    <p:sldId id="314" r:id="rId11"/>
    <p:sldId id="291" r:id="rId12"/>
    <p:sldId id="430" r:id="rId13"/>
    <p:sldId id="287" r:id="rId14"/>
    <p:sldId id="431" r:id="rId15"/>
    <p:sldId id="432" r:id="rId16"/>
    <p:sldId id="321" r:id="rId17"/>
    <p:sldId id="299" r:id="rId18"/>
    <p:sldId id="465" r:id="rId19"/>
    <p:sldId id="464" r:id="rId20"/>
    <p:sldId id="466" r:id="rId21"/>
    <p:sldId id="467" r:id="rId22"/>
    <p:sldId id="468" r:id="rId23"/>
    <p:sldId id="463" r:id="rId24"/>
    <p:sldId id="322" r:id="rId25"/>
    <p:sldId id="267" r:id="rId26"/>
    <p:sldId id="301" r:id="rId27"/>
    <p:sldId id="302" r:id="rId28"/>
    <p:sldId id="260" r:id="rId29"/>
    <p:sldId id="268" r:id="rId30"/>
    <p:sldId id="280" r:id="rId31"/>
    <p:sldId id="269" r:id="rId32"/>
    <p:sldId id="434" r:id="rId33"/>
    <p:sldId id="435" r:id="rId34"/>
    <p:sldId id="319" r:id="rId35"/>
    <p:sldId id="436" r:id="rId36"/>
    <p:sldId id="270" r:id="rId37"/>
    <p:sldId id="264" r:id="rId38"/>
    <p:sldId id="469" r:id="rId39"/>
    <p:sldId id="273" r:id="rId40"/>
    <p:sldId id="285" r:id="rId4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58" autoAdjust="0"/>
  </p:normalViewPr>
  <p:slideViewPr>
    <p:cSldViewPr>
      <p:cViewPr varScale="1">
        <p:scale>
          <a:sx n="105" d="100"/>
          <a:sy n="105" d="100"/>
        </p:scale>
        <p:origin x="1794" y="102"/>
      </p:cViewPr>
      <p:guideLst>
        <p:guide orient="horz" pos="2160"/>
        <p:guide pos="2880"/>
      </p:guideLst>
    </p:cSldViewPr>
  </p:slideViewPr>
  <p:outlineViewPr>
    <p:cViewPr>
      <p:scale>
        <a:sx n="33" d="100"/>
        <a:sy n="33" d="100"/>
      </p:scale>
      <p:origin x="48" y="236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822D728-642A-428E-8754-B24132EF5D26}" type="datetimeFigureOut">
              <a:rPr lang="pl-PL" smtClean="0"/>
              <a:t>03.04.2025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FD6D65B-AA35-482B-8233-3701A67A1CD5}" type="slidenum">
              <a:rPr lang="pl-PL" smtClean="0"/>
              <a:t>‹#›</a:t>
            </a:fld>
            <a:endParaRPr lang="pl-PL"/>
          </a:p>
        </p:txBody>
      </p:sp>
    </p:spTree>
    <p:extLst>
      <p:ext uri="{BB962C8B-B14F-4D97-AF65-F5344CB8AC3E}">
        <p14:creationId xmlns:p14="http://schemas.microsoft.com/office/powerpoint/2010/main" val="1680007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D109DE-AF60-4E61-8DA4-B174078E9FDF}" type="datetimeFigureOut">
              <a:rPr lang="pl-PL" smtClean="0"/>
              <a:t>03.04.2025</a:t>
            </a:fld>
            <a:endParaRPr lang="pl-PL"/>
          </a:p>
        </p:txBody>
      </p:sp>
      <p:sp>
        <p:nvSpPr>
          <p:cNvPr id="4" name="Symbol zastępczy obrazu slajd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C1FD70-566C-4818-9CA1-AED8F26C19D8}" type="slidenum">
              <a:rPr lang="pl-PL" smtClean="0"/>
              <a:t>‹#›</a:t>
            </a:fld>
            <a:endParaRPr lang="pl-PL"/>
          </a:p>
        </p:txBody>
      </p:sp>
    </p:spTree>
    <p:extLst>
      <p:ext uri="{BB962C8B-B14F-4D97-AF65-F5344CB8AC3E}">
        <p14:creationId xmlns:p14="http://schemas.microsoft.com/office/powerpoint/2010/main" val="2498854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86971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06018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7947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18316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4994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42942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26766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35477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pl-PL"/>
              <a:t>Kliknij, aby edytować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904825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709589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1707002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8" name="Footer Placeholder 7"/>
          <p:cNvSpPr>
            <a:spLocks noGrp="1"/>
          </p:cNvSpPr>
          <p:nvPr>
            <p:ph type="ftr" sz="quarter" idx="11"/>
          </p:nvPr>
        </p:nvSpPr>
        <p:spPr/>
        <p:txBody>
          <a:bodyPr/>
          <a:lstStyle/>
          <a:p>
            <a:endParaRPr lang="pl-PL"/>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411784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4" name="Footer Placeholder 3"/>
          <p:cNvSpPr>
            <a:spLocks noGrp="1"/>
          </p:cNvSpPr>
          <p:nvPr>
            <p:ph type="ftr" sz="quarter" idx="11"/>
          </p:nvPr>
        </p:nvSpPr>
        <p:spPr/>
        <p:txBody>
          <a:bodyPr/>
          <a:lstStyle/>
          <a:p>
            <a:endParaRPr lang="pl-PL"/>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97026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24051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2501020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499E54A-3447-44D7-B716-D43046D8042C}" type="datetimeFigureOut">
              <a:rPr lang="pl-PL" smtClean="0"/>
              <a:pPr/>
              <a:t>03.04.2025</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B274808-9192-4392-AC95-AD33EB740068}" type="slidenum">
              <a:rPr lang="pl-PL" smtClean="0"/>
              <a:pPr/>
              <a:t>‹#›</a:t>
            </a:fld>
            <a:endParaRPr lang="pl-PL"/>
          </a:p>
        </p:txBody>
      </p:sp>
    </p:spTree>
    <p:extLst>
      <p:ext uri="{BB962C8B-B14F-4D97-AF65-F5344CB8AC3E}">
        <p14:creationId xmlns:p14="http://schemas.microsoft.com/office/powerpoint/2010/main" val="356800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499E54A-3447-44D7-B716-D43046D8042C}" type="datetimeFigureOut">
              <a:rPr lang="pl-PL" smtClean="0"/>
              <a:pPr/>
              <a:t>03.04.2025</a:t>
            </a:fld>
            <a:endParaRPr lang="pl-PL"/>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B274808-9192-4392-AC95-AD33EB740068}" type="slidenum">
              <a:rPr lang="pl-PL" smtClean="0"/>
              <a:pPr/>
              <a:t>‹#›</a:t>
            </a:fld>
            <a:endParaRPr lang="pl-PL"/>
          </a:p>
        </p:txBody>
      </p:sp>
    </p:spTree>
    <p:extLst>
      <p:ext uri="{BB962C8B-B14F-4D97-AF65-F5344CB8AC3E}">
        <p14:creationId xmlns:p14="http://schemas.microsoft.com/office/powerpoint/2010/main" val="688639188"/>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052736"/>
            <a:ext cx="7772400" cy="3528392"/>
          </a:xfrm>
        </p:spPr>
        <p:txBody>
          <a:bodyPr>
            <a:normAutofit/>
          </a:bodyPr>
          <a:lstStyle/>
          <a:p>
            <a:pPr algn="ctr"/>
            <a:r>
              <a:rPr lang="pl-PL" b="1" dirty="0"/>
              <a:t>Centralna Ewidencja I Informacja o Działalności Gospodarczej (CEIDG)</a:t>
            </a:r>
            <a:endParaRPr lang="pl-PL" sz="3000" dirty="0"/>
          </a:p>
        </p:txBody>
      </p:sp>
      <p:sp>
        <p:nvSpPr>
          <p:cNvPr id="3" name="Podtytuł 2"/>
          <p:cNvSpPr>
            <a:spLocks noGrp="1"/>
          </p:cNvSpPr>
          <p:nvPr>
            <p:ph type="subTitle" idx="1"/>
          </p:nvPr>
        </p:nvSpPr>
        <p:spPr>
          <a:xfrm>
            <a:off x="1357290" y="4509120"/>
            <a:ext cx="6400800" cy="1391638"/>
          </a:xfrm>
        </p:spPr>
        <p:txBody>
          <a:bodyPr>
            <a:normAutofit/>
          </a:bodyPr>
          <a:lstStyle/>
          <a:p>
            <a:r>
              <a:rPr lang="pl-PL" b="1" dirty="0">
                <a:solidFill>
                  <a:schemeClr val="tx1">
                    <a:lumMod val="95000"/>
                    <a:lumOff val="5000"/>
                  </a:schemeClr>
                </a:solidFill>
              </a:rPr>
              <a:t> </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CEIDG</a:t>
            </a:r>
          </a:p>
        </p:txBody>
      </p:sp>
      <p:sp>
        <p:nvSpPr>
          <p:cNvPr id="3" name="Symbol zastępczy zawartości 2"/>
          <p:cNvSpPr>
            <a:spLocks noGrp="1"/>
          </p:cNvSpPr>
          <p:nvPr>
            <p:ph idx="1"/>
          </p:nvPr>
        </p:nvSpPr>
        <p:spPr/>
        <p:txBody>
          <a:bodyPr>
            <a:normAutofit lnSpcReduction="10000"/>
          </a:bodyPr>
          <a:lstStyle/>
          <a:p>
            <a:pPr algn="just"/>
            <a:r>
              <a:rPr lang="pl-PL" dirty="0"/>
              <a:t>Od 1 lipca do 31 grudnia 2011 roku trwało przenoszenie danych z ewidencji gminnych do CEIDG o funkcjonujących przedsiębiorcach (aktywni i zawieszeni). </a:t>
            </a:r>
          </a:p>
          <a:p>
            <a:pPr algn="just"/>
            <a:r>
              <a:rPr lang="pl-PL" dirty="0"/>
              <a:t>Z dniem przeniesienia do CEIDG wpisu, wójt, burmistrz albo prezydent miasta przestawał być organem ewidencyjnym dla przedsiębiorcy, którego wpis przeniesiono. </a:t>
            </a:r>
          </a:p>
          <a:p>
            <a:pPr algn="just"/>
            <a:r>
              <a:rPr lang="pl-PL" b="1" dirty="0"/>
              <a:t>OKRES PRZEJŚCIOWY: </a:t>
            </a:r>
            <a:r>
              <a:rPr lang="pl-PL" dirty="0"/>
              <a:t>Od 1 lipca do dnia 31 grudnia 2011 r., w zakresie wpisów nieprzeniesionych do CEIDG, wójt, burmistrz albo prezydent miasta pozostawał organem ewidencyjnym i rejestrował zmiany we wpisach.</a:t>
            </a:r>
          </a:p>
        </p:txBody>
      </p:sp>
    </p:spTree>
    <p:extLst>
      <p:ext uri="{BB962C8B-B14F-4D97-AF65-F5344CB8AC3E}">
        <p14:creationId xmlns:p14="http://schemas.microsoft.com/office/powerpoint/2010/main" val="407096719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Rejestracja bezpłatna</a:t>
            </a:r>
          </a:p>
        </p:txBody>
      </p:sp>
      <p:sp>
        <p:nvSpPr>
          <p:cNvPr id="3" name="Symbol zastępczy zawartości 2"/>
          <p:cNvSpPr>
            <a:spLocks noGrp="1"/>
          </p:cNvSpPr>
          <p:nvPr>
            <p:ph idx="1"/>
          </p:nvPr>
        </p:nvSpPr>
        <p:spPr/>
        <p:txBody>
          <a:bodyPr>
            <a:normAutofit/>
          </a:bodyPr>
          <a:lstStyle/>
          <a:p>
            <a:pPr algn="just"/>
            <a:r>
              <a:rPr lang="pl-PL" dirty="0"/>
              <a:t>Rejestracja w CEIDG jest wolna od opłat. Wszelkie informacje zachęcające do dokonania wpłaty związanej z rejestracją działalności gospodarczej osoby fizycznej w Polsce są nielegalne;</a:t>
            </a:r>
          </a:p>
          <a:p>
            <a:pPr algn="just"/>
            <a:r>
              <a:rPr lang="pl-PL" dirty="0"/>
              <a:t>Rejestracja w CEIDG jest procedurą administracyjną i jest bezpłatna, rejestracja spółki w KRS jest procedurą sądową i podlega opłatom sądowym.</a:t>
            </a:r>
          </a:p>
        </p:txBody>
      </p:sp>
    </p:spTree>
    <p:extLst>
      <p:ext uri="{BB962C8B-B14F-4D97-AF65-F5344CB8AC3E}">
        <p14:creationId xmlns:p14="http://schemas.microsoft.com/office/powerpoint/2010/main" val="10065304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CEIDG</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Wpis do CEIDG jest dokonywany na wniosek, chyba że przepis szczególny przewiduje    wpis    z urzędu.  Wpisem  do  CEIDG  jest również  wykreślenie przedsiębiorcy albo zmiana wpisu.</a:t>
            </a:r>
          </a:p>
          <a:p>
            <a:pPr marL="0" indent="0" algn="just">
              <a:buNone/>
            </a:pPr>
            <a:r>
              <a:rPr lang="pl-PL" dirty="0"/>
              <a:t>Integralną częścią wniosku o wpis do CEIDG jest żądanie:</a:t>
            </a:r>
          </a:p>
          <a:p>
            <a:pPr marL="0" indent="0" algn="just">
              <a:buNone/>
            </a:pPr>
            <a:r>
              <a:rPr lang="pl-PL" dirty="0"/>
              <a:t>1) wpisu albo zmiany wpisu do krajowego rejestru urzędowego podmiotów gospodarki narodowej (REGON);</a:t>
            </a:r>
          </a:p>
          <a:p>
            <a:pPr marL="0" indent="0" algn="just">
              <a:buNone/>
            </a:pPr>
            <a:r>
              <a:rPr lang="pl-PL" dirty="0"/>
              <a:t>2) zgłoszenia identyfikacyjnego albo aktualizacyjnego, o którym mowa w przepisach o zasadach ewidencji i identyfikacji podatników i płatników;</a:t>
            </a:r>
          </a:p>
          <a:p>
            <a:pPr marL="0" indent="0" algn="just">
              <a:buNone/>
            </a:pPr>
            <a:r>
              <a:rPr lang="pl-PL" dirty="0"/>
              <a:t>3) zgłoszenia płatnika składek albo jego zmiany w rozumieniu przepisów o systemie ubezpieczeń społecznych albo zgłoszenia oświadczenia o kontynuowaniu ubezpieczenia społecznego rolników w rozumieniu przepisów o ubezpieczeniu społecznym rolników.</a:t>
            </a:r>
          </a:p>
          <a:p>
            <a:pPr marL="0" indent="0" algn="just">
              <a:buNone/>
            </a:pPr>
            <a:endParaRPr lang="pl-PL" dirty="0"/>
          </a:p>
        </p:txBody>
      </p:sp>
    </p:spTree>
    <p:extLst>
      <p:ext uri="{BB962C8B-B14F-4D97-AF65-F5344CB8AC3E}">
        <p14:creationId xmlns:p14="http://schemas.microsoft.com/office/powerpoint/2010/main" val="10134585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Sposoby rejestracji w CEIDG</a:t>
            </a:r>
          </a:p>
        </p:txBody>
      </p:sp>
      <p:sp>
        <p:nvSpPr>
          <p:cNvPr id="3" name="Symbol zastępczy zawartości 2"/>
          <p:cNvSpPr>
            <a:spLocks noGrp="1"/>
          </p:cNvSpPr>
          <p:nvPr>
            <p:ph idx="1"/>
          </p:nvPr>
        </p:nvSpPr>
        <p:spPr/>
        <p:txBody>
          <a:bodyPr>
            <a:normAutofit fontScale="25000" lnSpcReduction="20000"/>
          </a:bodyPr>
          <a:lstStyle/>
          <a:p>
            <a:pPr marL="0" indent="0" algn="just">
              <a:buNone/>
            </a:pPr>
            <a:r>
              <a:rPr lang="pl-PL" sz="4900" b="1" dirty="0"/>
              <a:t>Tradycyjny</a:t>
            </a:r>
            <a:r>
              <a:rPr lang="pl-PL" sz="4900" dirty="0"/>
              <a:t>: Wniosek  o wpis  do  CEIDG  może  być  sporządzony  w postaci  papierowej z zachowaniem  zakresu  i układu danych określonych w formularzu  elektronicznym. </a:t>
            </a:r>
          </a:p>
          <a:p>
            <a:pPr algn="just"/>
            <a:r>
              <a:rPr lang="pl-PL" sz="4900" dirty="0"/>
              <a:t>1. Osobiste złożenie wniosku w urzędzie gminy, tożsamość jest sprawdzana na podstawie dokumentu tożsamości (ew. paszportu albo innego dokumentu potwierdzającego tożsamość i obywatelstwo  w przypadku gdy przedsiębiorca nie posiada nr. PESEL). Wniosek ten musi być opatrzony własnoręcznym podpisem wnioskodawcy. Organ gminy potwierdza  tożsamość  składającego  wniosek  oraz  za pokwitowaniem, potwierdza przyjęcie wniosku. </a:t>
            </a:r>
          </a:p>
          <a:p>
            <a:pPr algn="just"/>
            <a:r>
              <a:rPr lang="pl-PL" sz="4900" dirty="0"/>
              <a:t> 2. Przesłanie wniosku papierowego przesyłką rejestrowaną do wybranego Urzędu Gminy. Wniosek ten musi być opatrzony własnoręcznym podpisem potwierdzonym notarialnie.</a:t>
            </a:r>
          </a:p>
          <a:p>
            <a:pPr marL="0" indent="0" algn="just">
              <a:buNone/>
            </a:pPr>
            <a:r>
              <a:rPr lang="pl-PL" sz="4900" dirty="0"/>
              <a:t>Organ  gminy  przekształca wniosek papierowy na  postać dokumentu elektronicznego, opatruje go kwalifikowanym podpisem elektronicznym, podpisem   zaufanym   albo   podpisem   osobistym,   albo   podpisuje  w inny  sposób akceptowany przez system CEIDG i przesyła  do  CEIDG  nie  później  niż  w dniu  roboczym następującym po dniu jego otrzymania. </a:t>
            </a:r>
          </a:p>
          <a:p>
            <a:pPr marL="0" indent="0" algn="just">
              <a:buNone/>
            </a:pPr>
            <a:r>
              <a:rPr lang="pl-PL" sz="4900" dirty="0"/>
              <a:t>W przypadku  gdy  czynności, wykonują upoważnieni pracownicy, organ gminy jest obowiązany niezwłocznie przekazywać do CEIDG  imiona  i nazwiska tych osób, a także niezwłocznie informuje o cofnięciu upoważnień dla tych osób.</a:t>
            </a:r>
          </a:p>
          <a:p>
            <a:pPr algn="just"/>
            <a:endParaRPr lang="pl-PL" dirty="0"/>
          </a:p>
        </p:txBody>
      </p:sp>
    </p:spTree>
    <p:extLst>
      <p:ext uri="{BB962C8B-B14F-4D97-AF65-F5344CB8AC3E}">
        <p14:creationId xmlns:p14="http://schemas.microsoft.com/office/powerpoint/2010/main" val="2492103509"/>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Sposoby rejestracji w CEIDG</a:t>
            </a:r>
          </a:p>
        </p:txBody>
      </p:sp>
      <p:sp>
        <p:nvSpPr>
          <p:cNvPr id="3" name="Symbol zastępczy zawartości 2"/>
          <p:cNvSpPr>
            <a:spLocks noGrp="1"/>
          </p:cNvSpPr>
          <p:nvPr>
            <p:ph idx="1"/>
          </p:nvPr>
        </p:nvSpPr>
        <p:spPr/>
        <p:txBody>
          <a:bodyPr>
            <a:normAutofit fontScale="92500" lnSpcReduction="10000"/>
          </a:bodyPr>
          <a:lstStyle/>
          <a:p>
            <a:pPr algn="just"/>
            <a:r>
              <a:rPr lang="pl-PL" b="1" dirty="0"/>
              <a:t>Elektroniczny</a:t>
            </a:r>
            <a:r>
              <a:rPr lang="pl-PL" dirty="0"/>
              <a:t>: na formularzu elektronicznym zamieszczonym na stronie internetowej CEIDG. Wniosek ten musi być opatrzony kwalifikowanym podpisem elektronicznym, podpisem zaufanym albo podpisem  osobistym,  albo  jest  podpisany  w inny sposób akceptowany przez system CEIDG, umożliwiający jednoznaczną identyfikację osoby składającej wniosek i czas jego złożenia. </a:t>
            </a:r>
            <a:r>
              <a:rPr lang="pl-PL" b="1" dirty="0"/>
              <a:t>System teleinformatyczny CEIDG  przesyła  na  wskazany  w nim  adres  poczty  elektronicznej  urzędowe poświadczenie  odbioru .</a:t>
            </a:r>
            <a:endParaRPr lang="pl-PL" dirty="0"/>
          </a:p>
          <a:p>
            <a:pPr algn="just"/>
            <a:r>
              <a:rPr lang="pl-PL" b="1" dirty="0"/>
              <a:t>CEIDG</a:t>
            </a:r>
            <a:r>
              <a:rPr lang="pl-PL" dirty="0"/>
              <a:t>   korzysta   z informacji   zawartych   w rejestrach   publicznych dostępnych w formie elektronicznej w zakresie danych objętych wnioskiem o wpis do CEIDG, w szczególności w celu weryfikacji danych wpisanych do CEIDG.</a:t>
            </a:r>
          </a:p>
          <a:p>
            <a:endParaRPr lang="pl-PL" dirty="0"/>
          </a:p>
        </p:txBody>
      </p:sp>
    </p:spTree>
    <p:extLst>
      <p:ext uri="{BB962C8B-B14F-4D97-AF65-F5344CB8AC3E}">
        <p14:creationId xmlns:p14="http://schemas.microsoft.com/office/powerpoint/2010/main" val="8253324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Rejestracja w CEIDG</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Wpis do CEIDG jest dokonywany, jeżeli wniosek jest poprawny.</a:t>
            </a:r>
          </a:p>
          <a:p>
            <a:pPr marL="0" indent="0" algn="just">
              <a:buNone/>
            </a:pPr>
            <a:r>
              <a:rPr lang="pl-PL" dirty="0"/>
              <a:t>Niepoprawność została określona w art. 10 ust. 2 </a:t>
            </a:r>
            <a:r>
              <a:rPr lang="pl-PL" dirty="0" err="1"/>
              <a:t>u.ceidg</a:t>
            </a:r>
            <a:r>
              <a:rPr lang="pl-PL" dirty="0"/>
              <a:t>  np. brak podpisu na wniosku, lub też złożenie wniosku przez „osobą zagraniczną”.</a:t>
            </a:r>
          </a:p>
          <a:p>
            <a:pPr marL="0" indent="0" algn="just">
              <a:buNone/>
            </a:pPr>
            <a:r>
              <a:rPr lang="pl-PL" dirty="0"/>
              <a:t>Jeśli wniosek o wpis do CEIDG będzie niepoprawny to gdy został złożony online - system CEIDG poinformuje niezwłocznie o niepoprawności wniosku na podany adres email (system teleinformatyczny CEIDG informuje niezwłocznie składającego o niepoprawności tego wniosku), a gdy został złożony w urzędzie gminy - organ gminy niezwłocznie wskazuje wnioskodawcy uchybienia i wzywa do skorygowania lub uzupełnienia wniosku w terminie 7 dni roboczych od dnia doręczenia wezwania pod rygorem pozostawienia wniosku bez rozpoznania.</a:t>
            </a:r>
          </a:p>
        </p:txBody>
      </p:sp>
    </p:spTree>
    <p:extLst>
      <p:ext uri="{BB962C8B-B14F-4D97-AF65-F5344CB8AC3E}">
        <p14:creationId xmlns:p14="http://schemas.microsoft.com/office/powerpoint/2010/main" val="3192814162"/>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Elektroniczny wpis</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Wpis do CEIDG polega na wprowadzeniu do systemu teleinformatycznego danych podlegających wpisowi. Wpis do CEIDG jest dokonany z chwilą zamieszczenia danych w CEIDG, nie później niż w dniu roboczym następującym po dniu wpływu do CEIDG wniosku o wpis;</a:t>
            </a:r>
          </a:p>
          <a:p>
            <a:pPr marL="0" indent="0" algn="just">
              <a:buNone/>
            </a:pPr>
            <a:r>
              <a:rPr lang="pl-PL" dirty="0"/>
              <a:t>CEIDG przesyła odpowiednie dane zawarte we wniosku o wpis  do CEIDG,  za  pośrednictwem  systemu  teleinformatycznego  CEIDG  lub  innego zintegrowanego  z nim  systemu  teleinformatycznego, niezwłocznie, nie później niż w dniu roboczym następującym po dniu dokonania wpisu, do właściwego naczelnika urzędu  skarbowego  wskazanego  przez  przedsiębiorcę,  a po  uzyskaniu  informacji o nadaniu numeru identyfikacji podatkowej (NIP) do: 1)Głównego Urzędu Statystycznego,2) Zakładu  Ubezpieczeń  Społecznych  albo  Kasy  Rolniczego Ubezpieczenia Społecznego wraz  z informacją o dokonaniu  wpisu  do  CEIDG  i nadaniu  numeru  identyfikacji podatkowej (NIP).</a:t>
            </a:r>
          </a:p>
        </p:txBody>
      </p:sp>
    </p:spTree>
    <p:extLst>
      <p:ext uri="{BB962C8B-B14F-4D97-AF65-F5344CB8AC3E}">
        <p14:creationId xmlns:p14="http://schemas.microsoft.com/office/powerpoint/2010/main" val="4497394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Wpis do CEIDG</a:t>
            </a:r>
          </a:p>
        </p:txBody>
      </p:sp>
      <p:sp>
        <p:nvSpPr>
          <p:cNvPr id="3" name="Symbol zastępczy zawartości 2"/>
          <p:cNvSpPr>
            <a:spLocks noGrp="1"/>
          </p:cNvSpPr>
          <p:nvPr>
            <p:ph idx="1"/>
          </p:nvPr>
        </p:nvSpPr>
        <p:spPr>
          <a:xfrm>
            <a:off x="1942415" y="2133600"/>
            <a:ext cx="6591985" cy="1439416"/>
          </a:xfrm>
        </p:spPr>
        <p:txBody>
          <a:bodyPr>
            <a:normAutofit/>
          </a:bodyPr>
          <a:lstStyle/>
          <a:p>
            <a:pPr algn="just"/>
            <a:r>
              <a:rPr lang="pl-PL" dirty="0"/>
              <a:t>Wpisem do CEIDG jest również wykreślenie albo zmiana wpisu </a:t>
            </a:r>
          </a:p>
          <a:p>
            <a:pPr algn="just"/>
            <a:r>
              <a:rPr lang="pl-PL" dirty="0"/>
              <a:t>W przypadku zawieszenia lub wznowienia działalności zawieszonej składa się wniosek o zmianę wpisu.</a:t>
            </a:r>
          </a:p>
          <a:p>
            <a:pPr algn="just"/>
            <a:endParaRPr lang="pl-PL" dirty="0"/>
          </a:p>
        </p:txBody>
      </p:sp>
    </p:spTree>
    <p:extLst>
      <p:ext uri="{BB962C8B-B14F-4D97-AF65-F5344CB8AC3E}">
        <p14:creationId xmlns:p14="http://schemas.microsoft.com/office/powerpoint/2010/main" val="28312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D42B3-CBF6-5725-91B9-C1F62BE77E4F}"/>
              </a:ext>
            </a:extLst>
          </p:cNvPr>
          <p:cNvSpPr>
            <a:spLocks noGrp="1"/>
          </p:cNvSpPr>
          <p:nvPr>
            <p:ph type="title"/>
          </p:nvPr>
        </p:nvSpPr>
        <p:spPr>
          <a:xfrm>
            <a:off x="1945201" y="116632"/>
            <a:ext cx="6589199" cy="1788368"/>
          </a:xfrm>
        </p:spPr>
        <p:txBody>
          <a:bodyPr>
            <a:normAutofit/>
          </a:bodyPr>
          <a:lstStyle/>
          <a:p>
            <a:pPr algn="ctr"/>
            <a:r>
              <a:rPr lang="pl-PL" sz="1800" b="1" dirty="0"/>
              <a:t>Złożenie oświadczenia o posiadaniu adresu do doręczeń elektronicznych lub podanie danych niezbędnych do jego założenia lub wpisu do bazy adresów elektronicznych</a:t>
            </a:r>
          </a:p>
        </p:txBody>
      </p:sp>
      <p:sp>
        <p:nvSpPr>
          <p:cNvPr id="3" name="Symbol zastępczy zawartości 2">
            <a:extLst>
              <a:ext uri="{FF2B5EF4-FFF2-40B4-BE49-F238E27FC236}">
                <a16:creationId xmlns:a16="http://schemas.microsoft.com/office/drawing/2014/main" id="{A1C06836-A8B3-CD35-42D6-22B7F5B00247}"/>
              </a:ext>
            </a:extLst>
          </p:cNvPr>
          <p:cNvSpPr>
            <a:spLocks noGrp="1"/>
          </p:cNvSpPr>
          <p:nvPr>
            <p:ph idx="1"/>
          </p:nvPr>
        </p:nvSpPr>
        <p:spPr>
          <a:xfrm>
            <a:off x="1942415" y="2133600"/>
            <a:ext cx="6591985" cy="2087488"/>
          </a:xfrm>
        </p:spPr>
        <p:txBody>
          <a:bodyPr/>
          <a:lstStyle/>
          <a:p>
            <a:pPr algn="just"/>
            <a:r>
              <a:rPr lang="pl-PL" dirty="0"/>
              <a:t>Wnioskodawca za pośrednictwem systemu teleinformatycznego CEIDG wskazuje dane niezbędne do utworzenia adresu do doręczeń elektronicznych bądź wpisu adresu do doręczeń elektronicznych powiązanego z kwalifikowaną usługą rejestrowanego doręczenia elektronicznego do bazy adresów elektronicznych.</a:t>
            </a:r>
          </a:p>
        </p:txBody>
      </p:sp>
    </p:spTree>
    <p:extLst>
      <p:ext uri="{BB962C8B-B14F-4D97-AF65-F5344CB8AC3E}">
        <p14:creationId xmlns:p14="http://schemas.microsoft.com/office/powerpoint/2010/main" val="324310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Elektroniczne doręczenia i ich skutki</a:t>
            </a:r>
          </a:p>
        </p:txBody>
      </p:sp>
      <p:sp>
        <p:nvSpPr>
          <p:cNvPr id="3" name="Symbol zastępczy zawartości 2"/>
          <p:cNvSpPr>
            <a:spLocks noGrp="1"/>
          </p:cNvSpPr>
          <p:nvPr>
            <p:ph idx="1"/>
          </p:nvPr>
        </p:nvSpPr>
        <p:spPr/>
        <p:txBody>
          <a:bodyPr>
            <a:noAutofit/>
          </a:bodyPr>
          <a:lstStyle/>
          <a:p>
            <a:r>
              <a:rPr lang="pl-PL" sz="1200" dirty="0"/>
              <a:t>Elektroniczne doręczenia czyli elektroniczne lity polecone wraz z potwierdzaniem odbioru. </a:t>
            </a:r>
          </a:p>
          <a:p>
            <a:r>
              <a:rPr lang="pl-PL" sz="1200" dirty="0"/>
              <a:t> Kiedy przedsiębiorca musi mieć skrzynkę do e-Doręczeń?</a:t>
            </a:r>
          </a:p>
          <a:p>
            <a:r>
              <a:rPr lang="pl-PL" sz="1200" b="1" dirty="0"/>
              <a:t>Termin na wdrożenie e-Doręczeń, zależy od daty rejestracji firmy w CEIDG albo w KRS:</a:t>
            </a:r>
            <a:endParaRPr lang="pl-PL" sz="1200" dirty="0"/>
          </a:p>
          <a:p>
            <a:pPr marL="0" indent="0">
              <a:buNone/>
            </a:pPr>
            <a:r>
              <a:rPr lang="pl-PL" sz="1200" dirty="0"/>
              <a:t>  „Firmy”, które będą rejestrować swoją działalność w CEIDG lub w KRS od 1 stycznia 2025 roku, założą skrzynki do e-Doręczeń podczas rejestracji</a:t>
            </a:r>
          </a:p>
          <a:p>
            <a:pPr marL="0" indent="0">
              <a:buNone/>
            </a:pPr>
            <a:r>
              <a:rPr lang="pl-PL" sz="1200" dirty="0"/>
              <a:t>  „Firmy”, które zarejestrowały lub zarejestrują działalność w CEIDG wcześniej do 31 grudnia 2024 roku, muszą mieć adres do e - Doręczeń do 30 września 2026 roku</a:t>
            </a:r>
          </a:p>
          <a:p>
            <a:pPr marL="0" indent="0">
              <a:buNone/>
            </a:pPr>
            <a:r>
              <a:rPr lang="pl-PL" sz="1200" dirty="0"/>
              <a:t> „ Firmy”, które zarejestrowały lub zarejestrują działalność w KRS wcześniej do 31 grudnia 2024 roku, muszą mieć adres do e-Doręczeń od 1 kwietnia 2025 roku.</a:t>
            </a:r>
          </a:p>
          <a:p>
            <a:r>
              <a:rPr lang="pl-PL" sz="1200" dirty="0"/>
              <a:t>Administracja publiczna, urzędy centralne (ZUS, </a:t>
            </a:r>
            <a:r>
              <a:rPr lang="pl-PL" sz="1200" dirty="0" err="1"/>
              <a:t>Krus</a:t>
            </a:r>
            <a:r>
              <a:rPr lang="pl-PL" sz="1200" dirty="0"/>
              <a:t>) jednostki samorządu terytorialnego posługują się e-doręczeniami od 1 stycznia 2025 r. </a:t>
            </a:r>
          </a:p>
        </p:txBody>
      </p:sp>
    </p:spTree>
    <p:extLst>
      <p:ext uri="{BB962C8B-B14F-4D97-AF65-F5344CB8AC3E}">
        <p14:creationId xmlns:p14="http://schemas.microsoft.com/office/powerpoint/2010/main" val="133545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Działalność gospodarcza</a:t>
            </a:r>
          </a:p>
        </p:txBody>
      </p:sp>
      <p:sp>
        <p:nvSpPr>
          <p:cNvPr id="3" name="Symbol zastępczy zawartości 2"/>
          <p:cNvSpPr>
            <a:spLocks noGrp="1"/>
          </p:cNvSpPr>
          <p:nvPr>
            <p:ph idx="1"/>
          </p:nvPr>
        </p:nvSpPr>
        <p:spPr/>
        <p:txBody>
          <a:bodyPr>
            <a:normAutofit fontScale="77500" lnSpcReduction="20000"/>
          </a:bodyPr>
          <a:lstStyle/>
          <a:p>
            <a:pPr algn="just"/>
            <a:r>
              <a:rPr lang="pl-PL" dirty="0"/>
              <a:t>Art. 3 ustawy z dnia 6 marca 2018 r. Prawo przedsiębiorców (Dz. U. z 2022, poz. 541):</a:t>
            </a:r>
          </a:p>
          <a:p>
            <a:pPr algn="just"/>
            <a:r>
              <a:rPr lang="pl-PL" u="sng" dirty="0"/>
              <a:t>Działalnością gospodarczą jest  zorganizowana  działalność  zarobkowa,  wykonywana  we  własnym  imieniu i w sposób ciągły.</a:t>
            </a:r>
            <a:endParaRPr lang="pl-PL" dirty="0"/>
          </a:p>
          <a:p>
            <a:pPr algn="just"/>
            <a:r>
              <a:rPr lang="pl-PL" dirty="0"/>
              <a:t>Warunki podejmowania i wykonywania działalności gospodarczej przez osoby fizyczne na terenie Rzeczypospolitej Polskiej regulują przepisy ustawy z dnia 6 marca 2018 r. Prawo przedsiębiorców (Dz. U. z 2022, poz. 541). Uprzednio była to ustawa z dnia 2 lipca 2004 r. o swobodzie działalności gospodarczej </a:t>
            </a:r>
          </a:p>
          <a:p>
            <a:pPr algn="just"/>
            <a:r>
              <a:rPr lang="pl-PL" dirty="0"/>
              <a:t>Istotne znaczenie posiada też ustawa z 6 marca 2018 r. o Centralnej Ewidencji i Informacji o Działalności Gospodarczej i Punkcie Informacji dla Przedsiębiorcy. Reguluje ona kwestie związane z CEIDG oraz z punktem informacji dla przedsiębiorcy. </a:t>
            </a:r>
          </a:p>
          <a:p>
            <a:pPr algn="just"/>
            <a:r>
              <a:rPr lang="pl-PL" dirty="0"/>
              <a:t>Zasady podejmowania, wykonywania i zakończenia działalności gospodarczej przez osoby zagraniczne określają odrębne przepisy.</a:t>
            </a:r>
          </a:p>
          <a:p>
            <a:pPr algn="just"/>
            <a:endParaRPr lang="pl-PL" dirty="0"/>
          </a:p>
        </p:txBody>
      </p:sp>
    </p:spTree>
    <p:extLst>
      <p:ext uri="{BB962C8B-B14F-4D97-AF65-F5344CB8AC3E}">
        <p14:creationId xmlns:p14="http://schemas.microsoft.com/office/powerpoint/2010/main" val="1690716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D88A7C-8B4F-0A16-412C-09BCFA4FACC7}"/>
              </a:ext>
            </a:extLst>
          </p:cNvPr>
          <p:cNvSpPr>
            <a:spLocks noGrp="1"/>
          </p:cNvSpPr>
          <p:nvPr>
            <p:ph type="title"/>
          </p:nvPr>
        </p:nvSpPr>
        <p:spPr/>
        <p:txBody>
          <a:bodyPr/>
          <a:lstStyle/>
          <a:p>
            <a:r>
              <a:rPr lang="pl-PL" b="1" dirty="0"/>
              <a:t>E-doręczenia</a:t>
            </a:r>
          </a:p>
        </p:txBody>
      </p:sp>
      <p:sp>
        <p:nvSpPr>
          <p:cNvPr id="3" name="Symbol zastępczy zawartości 2">
            <a:extLst>
              <a:ext uri="{FF2B5EF4-FFF2-40B4-BE49-F238E27FC236}">
                <a16:creationId xmlns:a16="http://schemas.microsoft.com/office/drawing/2014/main" id="{D8A7766E-8106-2F68-8859-50D9BB3F08AB}"/>
              </a:ext>
            </a:extLst>
          </p:cNvPr>
          <p:cNvSpPr>
            <a:spLocks noGrp="1"/>
          </p:cNvSpPr>
          <p:nvPr>
            <p:ph idx="1"/>
          </p:nvPr>
        </p:nvSpPr>
        <p:spPr>
          <a:xfrm>
            <a:off x="1942415" y="2133600"/>
            <a:ext cx="6591985" cy="1079376"/>
          </a:xfrm>
        </p:spPr>
        <p:txBody>
          <a:bodyPr/>
          <a:lstStyle/>
          <a:p>
            <a:r>
              <a:rPr lang="pl-PL" dirty="0"/>
              <a:t>Poza spółkami wpisanymi lub podlegającymi wpisaniu do KRSU adres do doręczeń muszą mieć spółdzielnie czy fundacje.</a:t>
            </a:r>
          </a:p>
        </p:txBody>
      </p:sp>
    </p:spTree>
    <p:extLst>
      <p:ext uri="{BB962C8B-B14F-4D97-AF65-F5344CB8AC3E}">
        <p14:creationId xmlns:p14="http://schemas.microsoft.com/office/powerpoint/2010/main" val="126292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71FA6B-B50E-CB80-0D8F-7EAE0064023F}"/>
              </a:ext>
            </a:extLst>
          </p:cNvPr>
          <p:cNvSpPr>
            <a:spLocks noGrp="1"/>
          </p:cNvSpPr>
          <p:nvPr>
            <p:ph type="title"/>
          </p:nvPr>
        </p:nvSpPr>
        <p:spPr/>
        <p:txBody>
          <a:bodyPr/>
          <a:lstStyle/>
          <a:p>
            <a:r>
              <a:rPr lang="pl-PL" b="1" dirty="0"/>
              <a:t>E-doręczenia</a:t>
            </a:r>
          </a:p>
        </p:txBody>
      </p:sp>
      <p:sp>
        <p:nvSpPr>
          <p:cNvPr id="3" name="Symbol zastępczy zawartości 2">
            <a:extLst>
              <a:ext uri="{FF2B5EF4-FFF2-40B4-BE49-F238E27FC236}">
                <a16:creationId xmlns:a16="http://schemas.microsoft.com/office/drawing/2014/main" id="{4108F1A5-8AC5-86FE-036D-B323FF4C460F}"/>
              </a:ext>
            </a:extLst>
          </p:cNvPr>
          <p:cNvSpPr>
            <a:spLocks noGrp="1"/>
          </p:cNvSpPr>
          <p:nvPr>
            <p:ph idx="1"/>
          </p:nvPr>
        </p:nvSpPr>
        <p:spPr/>
        <p:txBody>
          <a:bodyPr/>
          <a:lstStyle/>
          <a:p>
            <a:pPr algn="just"/>
            <a:r>
              <a:rPr lang="pl-PL" dirty="0"/>
              <a:t> Istnieje wyszukiwarka, która pozwala sprawdzić, które podmioty publiczne, „firmy” maja aktywne adresy do doręczeń;</a:t>
            </a:r>
          </a:p>
          <a:p>
            <a:pPr algn="just"/>
            <a:r>
              <a:rPr lang="pl-PL" dirty="0"/>
              <a:t>Jest to wyszukiwarka udostępniona przez Ministerstwo cyfryzacji.</a:t>
            </a:r>
          </a:p>
          <a:p>
            <a:pPr algn="just"/>
            <a:r>
              <a:rPr lang="pl-PL" dirty="0"/>
              <a:t>https://www.gov.pl/web/e-doreczenia/sprawdz-czy-twoj-urzad-korzysta-z-e-doreczen2</a:t>
            </a:r>
          </a:p>
          <a:p>
            <a:pPr algn="just"/>
            <a:r>
              <a:rPr lang="pl-PL" dirty="0"/>
              <a:t>Trzeba wpisać nazwę lub nr Regon, ewentualnie miejscowość, województwo lub sam adres do doręczenia by dokonać weryfikacji. </a:t>
            </a:r>
          </a:p>
        </p:txBody>
      </p:sp>
    </p:spTree>
    <p:extLst>
      <p:ext uri="{BB962C8B-B14F-4D97-AF65-F5344CB8AC3E}">
        <p14:creationId xmlns:p14="http://schemas.microsoft.com/office/powerpoint/2010/main" val="685233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3C6D27-D723-FC10-BB4F-1C1C41397283}"/>
              </a:ext>
            </a:extLst>
          </p:cNvPr>
          <p:cNvSpPr>
            <a:spLocks noGrp="1"/>
          </p:cNvSpPr>
          <p:nvPr>
            <p:ph type="title"/>
          </p:nvPr>
        </p:nvSpPr>
        <p:spPr/>
        <p:txBody>
          <a:bodyPr/>
          <a:lstStyle/>
          <a:p>
            <a:r>
              <a:rPr lang="pl-PL" b="1" dirty="0"/>
              <a:t>E-doręczenia</a:t>
            </a:r>
          </a:p>
        </p:txBody>
      </p:sp>
      <p:pic>
        <p:nvPicPr>
          <p:cNvPr id="7" name="Symbol zastępczy zawartości 6">
            <a:extLst>
              <a:ext uri="{FF2B5EF4-FFF2-40B4-BE49-F238E27FC236}">
                <a16:creationId xmlns:a16="http://schemas.microsoft.com/office/drawing/2014/main" id="{EC0AC363-089F-7CFA-70B8-452C8053997A}"/>
              </a:ext>
            </a:extLst>
          </p:cNvPr>
          <p:cNvPicPr>
            <a:picLocks noGrp="1" noChangeAspect="1"/>
          </p:cNvPicPr>
          <p:nvPr>
            <p:ph idx="1"/>
          </p:nvPr>
        </p:nvPicPr>
        <p:blipFill>
          <a:blip r:embed="rId2"/>
          <a:stretch>
            <a:fillRect/>
          </a:stretch>
        </p:blipFill>
        <p:spPr>
          <a:xfrm>
            <a:off x="971600" y="1340768"/>
            <a:ext cx="7562800" cy="4509753"/>
          </a:xfrm>
        </p:spPr>
      </p:pic>
    </p:spTree>
    <p:extLst>
      <p:ext uri="{BB962C8B-B14F-4D97-AF65-F5344CB8AC3E}">
        <p14:creationId xmlns:p14="http://schemas.microsoft.com/office/powerpoint/2010/main" val="2292417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CEIDG</a:t>
            </a:r>
          </a:p>
        </p:txBody>
      </p:sp>
      <p:sp>
        <p:nvSpPr>
          <p:cNvPr id="3" name="Symbol zastępczy zawartości 2"/>
          <p:cNvSpPr>
            <a:spLocks noGrp="1"/>
          </p:cNvSpPr>
          <p:nvPr>
            <p:ph idx="1"/>
          </p:nvPr>
        </p:nvSpPr>
        <p:spPr/>
        <p:txBody>
          <a:bodyPr>
            <a:normAutofit/>
          </a:bodyPr>
          <a:lstStyle/>
          <a:p>
            <a:pPr marL="0" indent="0" algn="just">
              <a:buNone/>
            </a:pPr>
            <a:r>
              <a:rPr lang="pl-PL" dirty="0"/>
              <a:t>Wraz z wnioskiem o wpis do CEIDG, z wyjątkiem wniosku o wykreślenie przedsiębiorcy, składa się oświadczenia o:</a:t>
            </a:r>
          </a:p>
          <a:p>
            <a:pPr marL="0" indent="0" algn="just">
              <a:buNone/>
            </a:pPr>
            <a:r>
              <a:rPr lang="pl-PL" dirty="0"/>
              <a:t>1) podejmowaniu lub wykonywaniu określonej działalności gospodarczej nieobjętej żadnym z zakazów; 2) posiadaniu tytułu prawnego do nieruchomości, których adresy są wpisywane do CEIDG.</a:t>
            </a:r>
          </a:p>
          <a:p>
            <a:pPr marL="0" indent="0" algn="just">
              <a:buNone/>
            </a:pPr>
            <a:r>
              <a:rPr lang="pl-PL" dirty="0"/>
              <a:t>Oświadczenia te, składa się pod rygorem odpowiedzialności karnej za składanie fałszywych oświadczeń. </a:t>
            </a:r>
          </a:p>
        </p:txBody>
      </p:sp>
    </p:spTree>
    <p:extLst>
      <p:ext uri="{BB962C8B-B14F-4D97-AF65-F5344CB8AC3E}">
        <p14:creationId xmlns:p14="http://schemas.microsoft.com/office/powerpoint/2010/main" val="4053976761"/>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Archiwizacja </a:t>
            </a:r>
          </a:p>
        </p:txBody>
      </p:sp>
      <p:sp>
        <p:nvSpPr>
          <p:cNvPr id="3" name="Symbol zastępczy zawartości 2"/>
          <p:cNvSpPr>
            <a:spLocks noGrp="1"/>
          </p:cNvSpPr>
          <p:nvPr>
            <p:ph idx="1"/>
          </p:nvPr>
        </p:nvSpPr>
        <p:spPr/>
        <p:txBody>
          <a:bodyPr>
            <a:normAutofit/>
          </a:bodyPr>
          <a:lstStyle/>
          <a:p>
            <a:pPr algn="just"/>
            <a:r>
              <a:rPr lang="pl-PL" dirty="0"/>
              <a:t>Wniosek w formie dokumentu elektronicznego i papierowego oraz dokumentacja z nim związana podlegają archiwizacji przez okres 10 lat od dnia ich złożenia. Archiwizacji dokonują odpowiednio organ gminy i minister ds. gospodarki. Do wniosku i dokumentacji nie stosuje się przepisów o narodowym zasobie archiwalnym i archiwach;</a:t>
            </a:r>
          </a:p>
          <a:p>
            <a:pPr algn="just"/>
            <a:r>
              <a:rPr lang="pl-PL" dirty="0"/>
              <a:t>Przyjmowanie, przekształcanie wniosków na postać elektroniczną przez organ gminy jest zadaniem zleconym z zakresu administracji rządowej.</a:t>
            </a:r>
          </a:p>
        </p:txBody>
      </p:sp>
    </p:spTree>
    <p:extLst>
      <p:ext uri="{BB962C8B-B14F-4D97-AF65-F5344CB8AC3E}">
        <p14:creationId xmlns:p14="http://schemas.microsoft.com/office/powerpoint/2010/main" val="31158657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96802"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a:solidFill>
            <a:schemeClr val="bg2"/>
          </a:solidFill>
        </p:grpSpPr>
        <p:sp>
          <p:nvSpPr>
            <p:cNvPr id="11"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pl-PL"/>
            </a:p>
          </p:txBody>
        </p:sp>
        <p:sp>
          <p:nvSpPr>
            <p:cNvPr id="12"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pl-PL"/>
            </a:p>
          </p:txBody>
        </p:sp>
        <p:sp>
          <p:nvSpPr>
            <p:cNvPr id="13"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pl-PL"/>
            </a:p>
          </p:txBody>
        </p:sp>
        <p:sp>
          <p:nvSpPr>
            <p:cNvPr id="14"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pl-PL"/>
            </a:p>
          </p:txBody>
        </p:sp>
        <p:sp>
          <p:nvSpPr>
            <p:cNvPr id="15"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pl-PL"/>
            </a:p>
          </p:txBody>
        </p:sp>
        <p:sp>
          <p:nvSpPr>
            <p:cNvPr id="16"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pl-PL"/>
            </a:p>
          </p:txBody>
        </p:sp>
        <p:sp>
          <p:nvSpPr>
            <p:cNvPr id="17"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pl-PL"/>
            </a:p>
          </p:txBody>
        </p:sp>
        <p:sp>
          <p:nvSpPr>
            <p:cNvPr id="18"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pl-PL"/>
            </a:p>
          </p:txBody>
        </p:sp>
        <p:sp>
          <p:nvSpPr>
            <p:cNvPr id="19"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pl-PL"/>
            </a:p>
          </p:txBody>
        </p:sp>
        <p:sp>
          <p:nvSpPr>
            <p:cNvPr id="20"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pl-PL"/>
            </a:p>
          </p:txBody>
        </p:sp>
        <p:sp>
          <p:nvSpPr>
            <p:cNvPr id="21"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pl-PL"/>
            </a:p>
          </p:txBody>
        </p:sp>
        <p:sp>
          <p:nvSpPr>
            <p:cNvPr id="22"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pl-PL"/>
            </a:p>
          </p:txBody>
        </p:sp>
      </p:grpSp>
      <p:sp>
        <p:nvSpPr>
          <p:cNvPr id="2" name="Tytuł 1"/>
          <p:cNvSpPr>
            <a:spLocks noGrp="1"/>
          </p:cNvSpPr>
          <p:nvPr>
            <p:ph type="title"/>
          </p:nvPr>
        </p:nvSpPr>
        <p:spPr>
          <a:xfrm>
            <a:off x="912792" y="1093380"/>
            <a:ext cx="2301136" cy="4671240"/>
          </a:xfrm>
        </p:spPr>
        <p:txBody>
          <a:bodyPr anchor="ctr">
            <a:normAutofit/>
          </a:bodyPr>
          <a:lstStyle/>
          <a:p>
            <a:pPr algn="r"/>
            <a:r>
              <a:rPr lang="pl-PL" sz="3300" b="1"/>
              <a:t>Proces rejestracji</a:t>
            </a:r>
          </a:p>
        </p:txBody>
      </p:sp>
      <p:sp>
        <p:nvSpPr>
          <p:cNvPr id="24"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pl-PL"/>
          </a:p>
        </p:txBody>
      </p:sp>
      <p:sp>
        <p:nvSpPr>
          <p:cNvPr id="26" name="Rectangle 25">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3396432" y="1343956"/>
            <a:ext cx="5547198" cy="4679250"/>
          </a:xfrm>
        </p:spPr>
        <p:txBody>
          <a:bodyPr anchor="ctr">
            <a:normAutofit/>
          </a:bodyPr>
          <a:lstStyle/>
          <a:p>
            <a:pPr marL="0" indent="0" algn="just">
              <a:lnSpc>
                <a:spcPct val="90000"/>
              </a:lnSpc>
              <a:buNone/>
            </a:pPr>
            <a:r>
              <a:rPr lang="pl-PL" sz="1500" dirty="0"/>
              <a:t>Podstawą do złożenia wniosku w CEIDG jest:</a:t>
            </a:r>
          </a:p>
          <a:p>
            <a:pPr algn="just">
              <a:lnSpc>
                <a:spcPct val="90000"/>
              </a:lnSpc>
            </a:pPr>
            <a:r>
              <a:rPr lang="pl-PL" sz="1500" dirty="0"/>
              <a:t>1. identyfikacja tożsamości osoby, której wniosek dotyczy; </a:t>
            </a:r>
          </a:p>
          <a:p>
            <a:pPr algn="just">
              <a:lnSpc>
                <a:spcPct val="90000"/>
              </a:lnSpc>
            </a:pPr>
            <a:r>
              <a:rPr lang="pl-PL" sz="1500" dirty="0"/>
              <a:t>2. podpisanie wniosku; </a:t>
            </a:r>
          </a:p>
          <a:p>
            <a:pPr marL="0" indent="0" algn="just">
              <a:lnSpc>
                <a:spcPct val="90000"/>
              </a:lnSpc>
              <a:buNone/>
            </a:pPr>
            <a:r>
              <a:rPr lang="pl-PL" sz="1500" dirty="0"/>
              <a:t>W przypadku wniosku o zmianę w tym o zawieszenie lub wznowienie działalności niezbędny jest nr NIP. To podstawowy identyfikator za pomocą którego identyfikowany jest dany podmiot.</a:t>
            </a:r>
          </a:p>
          <a:p>
            <a:pPr marL="0" indent="0" algn="just">
              <a:lnSpc>
                <a:spcPct val="90000"/>
              </a:lnSpc>
              <a:buNone/>
            </a:pPr>
            <a:r>
              <a:rPr lang="pl-PL" sz="1500" dirty="0"/>
              <a:t>Minister właściwy do spraw gospodarki doręcza pisma przedsiębiorcy wpisanemu do CEIDG wyłącznie na adres do doręczeń elektronicznych, a w przypadku jego braku na wpisany do CEIDG adres do doręczeń.</a:t>
            </a:r>
          </a:p>
          <a:p>
            <a:pPr>
              <a:lnSpc>
                <a:spcPct val="90000"/>
              </a:lnSpc>
            </a:pPr>
            <a:endParaRPr lang="pl-PL" sz="1500" dirty="0"/>
          </a:p>
          <a:p>
            <a:pPr>
              <a:lnSpc>
                <a:spcPct val="90000"/>
              </a:lnSpc>
            </a:pPr>
            <a:endParaRPr lang="pl-PL" sz="1500"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Rejestracja</a:t>
            </a:r>
          </a:p>
        </p:txBody>
      </p:sp>
      <p:sp>
        <p:nvSpPr>
          <p:cNvPr id="3" name="Symbol zastępczy zawartości 2"/>
          <p:cNvSpPr>
            <a:spLocks noGrp="1"/>
          </p:cNvSpPr>
          <p:nvPr>
            <p:ph idx="1"/>
          </p:nvPr>
        </p:nvSpPr>
        <p:spPr/>
        <p:txBody>
          <a:bodyPr>
            <a:normAutofit/>
          </a:bodyPr>
          <a:lstStyle/>
          <a:p>
            <a:pPr algn="just"/>
            <a:r>
              <a:rPr lang="pl-PL" dirty="0"/>
              <a:t>Jeżeli wnioskodawca nie posiada, bądź nie pamięta swojego NIP powinien we wniosku o wpis do CEIDG zaznaczyć rubrykę "Nie posiadam numeru NIP". Po zarejestrowaniu działalności gospodarczej NIP zostanie nadany/zweryfikowany i umieszczony we wpisie przedsiębiorcy w CEIDG automatycznie. </a:t>
            </a:r>
          </a:p>
          <a:p>
            <a:pPr algn="just"/>
            <a:r>
              <a:rPr lang="pl-PL" dirty="0"/>
              <a:t>Dla osób fizycznych prowadzących działalność gospodarczą numerem identyfikacyjnym w CEIDG  oraz właściwym identyfikatorem we wszelkich kontaktach z administracją podatkową jest numer NIP.</a:t>
            </a:r>
          </a:p>
        </p:txBody>
      </p:sp>
    </p:spTree>
    <p:extLst>
      <p:ext uri="{BB962C8B-B14F-4D97-AF65-F5344CB8AC3E}">
        <p14:creationId xmlns:p14="http://schemas.microsoft.com/office/powerpoint/2010/main" val="9129308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WPIS DO CEIDG</a:t>
            </a:r>
          </a:p>
        </p:txBody>
      </p:sp>
      <p:sp>
        <p:nvSpPr>
          <p:cNvPr id="3" name="Symbol zastępczy zawartości 2"/>
          <p:cNvSpPr>
            <a:spLocks noGrp="1"/>
          </p:cNvSpPr>
          <p:nvPr>
            <p:ph idx="1"/>
          </p:nvPr>
        </p:nvSpPr>
        <p:spPr>
          <a:xfrm>
            <a:off x="1942415" y="2133600"/>
            <a:ext cx="6591985" cy="1223392"/>
          </a:xfrm>
        </p:spPr>
        <p:txBody>
          <a:bodyPr>
            <a:normAutofit/>
          </a:bodyPr>
          <a:lstStyle/>
          <a:p>
            <a:pPr algn="just"/>
            <a:r>
              <a:rPr lang="pl-PL" dirty="0"/>
              <a:t>Przedsiębiorca ma prawo we wniosku o wpis do CEIDG określić późniejszy dzień podjęcia działalności gospodarczej niż dzień złożenia wniosku. </a:t>
            </a:r>
          </a:p>
        </p:txBody>
      </p:sp>
    </p:spTree>
    <p:extLst>
      <p:ext uri="{BB962C8B-B14F-4D97-AF65-F5344CB8AC3E}">
        <p14:creationId xmlns:p14="http://schemas.microsoft.com/office/powerpoint/2010/main" val="1701306959"/>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Domniemanie prawdziwości danych w CEIDG</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Domniemywa się, że dane wpisane do CEIDG są prawdziwe. </a:t>
            </a:r>
          </a:p>
          <a:p>
            <a:pPr marL="0" indent="0" algn="just">
              <a:buNone/>
            </a:pPr>
            <a:r>
              <a:rPr lang="pl-PL" dirty="0"/>
              <a:t>Osoba fizyczna   wpisana   do   CEIDG   ponosi  odpowiedzialność  za  szkodę  wyrządzoną zgłoszeniem do CEIDG nieprawdziwych danych, jeżeli podlegały obowiązkowi wpisu na jej wniosek, a także niezgłoszeniem danych podlegających obowiązkowi wpisu do CEIDG w ustawowym terminie albo niezgłoszeniem zmian danych objętych wpisem, chyba  że  szkoda  nastąpiła  wskutek  siły  wyższej  albo  wyłącznie  z winy poszkodowanego lub osoby trzeciej, za którą osoba wpisana do CEIDG nie ponosi odpowiedzialności.</a:t>
            </a:r>
          </a:p>
        </p:txBody>
      </p:sp>
    </p:spTree>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Usunięcie danych z CEIDG</a:t>
            </a:r>
          </a:p>
        </p:txBody>
      </p:sp>
      <p:sp>
        <p:nvSpPr>
          <p:cNvPr id="3" name="Symbol zastępczy zawartości 2"/>
          <p:cNvSpPr>
            <a:spLocks noGrp="1"/>
          </p:cNvSpPr>
          <p:nvPr>
            <p:ph idx="1"/>
          </p:nvPr>
        </p:nvSpPr>
        <p:spPr>
          <a:xfrm>
            <a:off x="1942415" y="1484784"/>
            <a:ext cx="6591985" cy="4426438"/>
          </a:xfrm>
        </p:spPr>
        <p:txBody>
          <a:bodyPr>
            <a:normAutofit fontScale="92500" lnSpcReduction="20000"/>
          </a:bodyPr>
          <a:lstStyle/>
          <a:p>
            <a:pPr marL="0" indent="0" algn="just">
              <a:buNone/>
            </a:pPr>
            <a:endParaRPr lang="pl-PL" dirty="0"/>
          </a:p>
          <a:p>
            <a:pPr algn="just"/>
            <a:r>
              <a:rPr lang="pl-PL" dirty="0"/>
              <a:t>Wykreślenie wpisu w CEIDG nie oznacza usunięcia danych;</a:t>
            </a:r>
          </a:p>
          <a:p>
            <a:pPr algn="just"/>
            <a:r>
              <a:rPr lang="pl-PL" dirty="0"/>
              <a:t>Dane zawarte w CEIDG nie mogą być z niej usunięte, chyba że ustawa stanowi inaczej. </a:t>
            </a:r>
          </a:p>
          <a:p>
            <a:pPr algn="just"/>
            <a:r>
              <a:rPr lang="pl-PL" dirty="0"/>
              <a:t>Po upływie 10 lat od dnia wykreślenia przedsiębiorcy z CEIDG usunięciu podlegają dane wpisane do CEIDG przed dniem tego wykreślenia. Po upływie 10 lat od dnia złożenia wniosku, a niepodjęciu działalności gospodarczej  usunięciu podlegają dane osoby, której wniosek ten dotyczy.</a:t>
            </a:r>
          </a:p>
          <a:p>
            <a:pPr algn="just"/>
            <a:r>
              <a:rPr lang="pl-PL" dirty="0"/>
              <a:t>Przedsiębiorca  podlega wykreśleniu  na swój własny wniosek złożony w związku z trwałym zaprzestaniem wykonywania działalności gospodarczej,  ale może również podlegać wykreśleniu z CEIDG z urzędu (obligatoryjnemu i fakultatywnemu),  w drodze decyzji administracyjnej ministra właściwego do spraw gospodarki.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PRZEDSIĘBIORCA - POJĘCIE</a:t>
            </a:r>
          </a:p>
        </p:txBody>
      </p:sp>
      <p:sp>
        <p:nvSpPr>
          <p:cNvPr id="3" name="Symbol zastępczy zawartości 2"/>
          <p:cNvSpPr>
            <a:spLocks noGrp="1"/>
          </p:cNvSpPr>
          <p:nvPr>
            <p:ph idx="1"/>
          </p:nvPr>
        </p:nvSpPr>
        <p:spPr/>
        <p:txBody>
          <a:bodyPr>
            <a:normAutofit/>
          </a:bodyPr>
          <a:lstStyle/>
          <a:p>
            <a:pPr algn="just"/>
            <a:r>
              <a:rPr lang="pl-PL" dirty="0"/>
              <a:t>Przedsiębiorcą jest osoba fizyczna, osoba prawna lub jednostka organizacyjna niebędąca osobą prawną, której odrębna ustawa przyznaje zdolność prawną, wykonująca działalność gospodarczą. </a:t>
            </a:r>
          </a:p>
          <a:p>
            <a:pPr algn="just"/>
            <a:r>
              <a:rPr lang="pl-PL" dirty="0"/>
              <a:t>Przedsiębiorcami są także wspólnicy spółki cywilnej w zakresie wykonywanej przez nich działalności gospodarczej.</a:t>
            </a:r>
          </a:p>
        </p:txBody>
      </p:sp>
    </p:spTree>
    <p:extLst>
      <p:ext uri="{BB962C8B-B14F-4D97-AF65-F5344CB8AC3E}">
        <p14:creationId xmlns:p14="http://schemas.microsoft.com/office/powerpoint/2010/main" val="194001988"/>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Obligatoryjne wykreślenie danych z CEIDG</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Przedsiębiorca podlega wykreśleniu z CEIDG z urzędu, w drodze decyzji administracyjnej ministra właściwego do spraw gospodarki, w przypadku:</a:t>
            </a:r>
          </a:p>
          <a:p>
            <a:pPr algn="just"/>
            <a:r>
              <a:rPr lang="pl-PL" dirty="0"/>
              <a:t>stwierdzenia trwałego  zaprzestania  wykonywania  przez  przedsiębiorcę działalności gospodarczej;</a:t>
            </a:r>
          </a:p>
          <a:p>
            <a:pPr algn="just"/>
            <a:r>
              <a:rPr lang="pl-PL" dirty="0"/>
              <a:t>utraty  przez  przedsiębiorcę  uprawnień  do  wykonywania  działalności gospodarczej;</a:t>
            </a:r>
          </a:p>
          <a:p>
            <a:pPr algn="just"/>
            <a:r>
              <a:rPr lang="pl-PL" dirty="0"/>
              <a:t>gdy wpis został dokonany z naruszeniem prawa.</a:t>
            </a:r>
          </a:p>
          <a:p>
            <a:pPr marL="0" indent="0" algn="just">
              <a:buNone/>
            </a:pPr>
            <a:r>
              <a:rPr lang="pl-PL" dirty="0"/>
              <a:t>Organy  administracji  rządowej,  które  posiadają  informacje   utracie uprawnień są  obowiązane  do  przekazywania  ich ministrowi  właściwemu  do  spraw  gospodarki  za  pośrednictwem  formularza dostępnego na stronie internetowej CEIDG niezwłocznie, nie później niż w terminie 3 dni roboczych od dnia otrzymania informacji.</a:t>
            </a:r>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Fakultatywne wykreślenie danych z CEIDG</a:t>
            </a:r>
          </a:p>
        </p:txBody>
      </p:sp>
      <p:sp>
        <p:nvSpPr>
          <p:cNvPr id="3" name="Symbol zastępczy zawartości 2"/>
          <p:cNvSpPr>
            <a:spLocks noGrp="1"/>
          </p:cNvSpPr>
          <p:nvPr>
            <p:ph idx="1"/>
          </p:nvPr>
        </p:nvSpPr>
        <p:spPr/>
        <p:txBody>
          <a:bodyPr>
            <a:normAutofit/>
          </a:bodyPr>
          <a:lstStyle/>
          <a:p>
            <a:pPr algn="just"/>
            <a:r>
              <a:rPr lang="pl-PL" dirty="0"/>
              <a:t>W przypadku   powzięcia  przez  ministra  właściwego  do  spraw gospodarki   informacji   o tym,  że  wpis  do  CEIDG  zawiera  dane  niezgodne z rzeczywistym  stanem  rzeczy,  minister  właściwy  do  spraw  gospodarki  z urzędu wzywa przedsiębiorcę do dokonania odpowiedniej zmiany w tym wpisie w terminie 7dni od dnia doręczenia wezwania.</a:t>
            </a:r>
          </a:p>
          <a:p>
            <a:pPr algn="just"/>
            <a:r>
              <a:rPr lang="pl-PL" dirty="0"/>
              <a:t>Jeżeli przedsiębiorca mimo wezwania nie  dokona odpowiedniej zmiany swojego wpisu, minister właściwy do spraw gospodarki </a:t>
            </a:r>
            <a:r>
              <a:rPr lang="pl-PL" u="sng" dirty="0"/>
              <a:t>może</a:t>
            </a:r>
            <a:r>
              <a:rPr lang="pl-PL" dirty="0"/>
              <a:t> wykreślić, w drodze decyzji administracyjnej, przedsiębiorcę z CEIDG.</a:t>
            </a:r>
          </a:p>
        </p:txBody>
      </p:sp>
    </p:spTree>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Dodatkowe obligatoryjne wykreślenie danych z CEIDG</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W przypadku  powzięcia  przez  ministra  właściwego  do  spraw  gospodarki informacji  o braku  tytułu  prawnego  do nieruchomości  wskazanej  we  wpisie  do CEIDG, minister właściwy do spraw gospodarki, z urzędu lub na wniosek osoby przedstawiającej dowód posiadania tytułu  prawnego  do  nieruchomości  wskazanej  we  wpisie  przedsiębiorcy,  wzywa przedsiębiorcę  do  przedstawienia  dowodu  posiadania  tytułu  prawnego do nieruchomości lub dokonania odpowiedniej zmiany wpisu w tym zakresie, w terminie 7dni od dnia doręczenia wezwania.</a:t>
            </a:r>
          </a:p>
          <a:p>
            <a:pPr marL="0" indent="0" algn="just">
              <a:buNone/>
            </a:pPr>
            <a:r>
              <a:rPr lang="pl-PL" dirty="0"/>
              <a:t>Jeżeli  przedsiębiorca  mimo  wezwania, nie przedstawi  dowodu  posiadania  tytułu  prawnego  do  nieruchomości  wskazanej  we wpisie  lub  nie  dokona  zmiany  swojego wpisu  w zakresie adresów, minister  właściwy  do  spraw  gospodarki  </a:t>
            </a:r>
            <a:r>
              <a:rPr lang="pl-PL" u="sng" dirty="0"/>
              <a:t>wykreśla</a:t>
            </a:r>
            <a:r>
              <a:rPr lang="pl-PL" dirty="0"/>
              <a:t>,  w drodze decyzji administracyjnej, przedsiębiorcę z CEIDG</a:t>
            </a:r>
          </a:p>
        </p:txBody>
      </p:sp>
    </p:spTree>
    <p:extLst>
      <p:ext uri="{BB962C8B-B14F-4D97-AF65-F5344CB8AC3E}">
        <p14:creationId xmlns:p14="http://schemas.microsoft.com/office/powerpoint/2010/main" val="3310450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Prostowanie wpisu w  CEIDG</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Minister właściwy do spraw gospodarki, w drodze  postanowienia, prostuje wpis w CEIDG, jeżeli:</a:t>
            </a:r>
          </a:p>
          <a:p>
            <a:pPr marL="0" indent="0" algn="just">
              <a:buNone/>
            </a:pPr>
            <a:r>
              <a:rPr lang="pl-PL" dirty="0"/>
              <a:t>1)zawiera oczywiste błędy; </a:t>
            </a:r>
          </a:p>
          <a:p>
            <a:pPr marL="0" indent="0" algn="just">
              <a:buNone/>
            </a:pPr>
            <a:r>
              <a:rPr lang="pl-PL" dirty="0"/>
              <a:t>2)jest niezgodny z treścią wniosku przedsiębiorcy; </a:t>
            </a:r>
          </a:p>
          <a:p>
            <a:pPr marL="0" indent="0" algn="just">
              <a:buNone/>
            </a:pPr>
            <a:r>
              <a:rPr lang="pl-PL" dirty="0"/>
              <a:t>W przypadku gdy wpis do CEIDG jest niezgodny z treścią złożonego wniosku papierowego o wpis do CEIDG, przekształconego przez organ gminy, organ gminy niezwłocznie ponownie przekształca ten wniosek z wyjątkiem danych dopisanych z urzędu.</a:t>
            </a:r>
          </a:p>
          <a:p>
            <a:pPr marL="0" indent="0" algn="just">
              <a:buNone/>
            </a:pPr>
            <a:r>
              <a:rPr lang="pl-PL" dirty="0"/>
              <a:t>3)jest   niezgodny   ze   stanem   faktycznym   wynikającym  z innych  rejestrów publicznych.</a:t>
            </a:r>
          </a:p>
          <a:p>
            <a:pPr marL="0" indent="0" algn="just">
              <a:buNone/>
            </a:pPr>
            <a:r>
              <a:rPr lang="pl-PL" dirty="0"/>
              <a:t>Podmiot  publiczny  prowadzący  rejestr  publiczny  informuje  CEIDG o stwierdzonych  niezgodnościach  w zakresie  danych   i informacji    zawartych w CEIDG z danymi i informacjami wynikającymi z jego rejestru publicznego.</a:t>
            </a:r>
          </a:p>
        </p:txBody>
      </p:sp>
    </p:spTree>
    <p:extLst>
      <p:ext uri="{BB962C8B-B14F-4D97-AF65-F5344CB8AC3E}">
        <p14:creationId xmlns:p14="http://schemas.microsoft.com/office/powerpoint/2010/main" val="23889868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CEIDG</a:t>
            </a:r>
          </a:p>
        </p:txBody>
      </p:sp>
      <p:sp>
        <p:nvSpPr>
          <p:cNvPr id="3" name="Symbol zastępczy zawartości 2"/>
          <p:cNvSpPr>
            <a:spLocks noGrp="1"/>
          </p:cNvSpPr>
          <p:nvPr>
            <p:ph idx="1"/>
          </p:nvPr>
        </p:nvSpPr>
        <p:spPr/>
        <p:txBody>
          <a:bodyPr>
            <a:normAutofit fontScale="77500" lnSpcReduction="20000"/>
          </a:bodyPr>
          <a:lstStyle/>
          <a:p>
            <a:pPr algn="just"/>
            <a:r>
              <a:rPr lang="pl-PL" dirty="0"/>
              <a:t> CEIDG prowadzi w systemie teleinformatycznym minister właściwy do spraw gospodarki, CEIDG nie jest rejestrem publicznym, ale jest ewidencją publiczną</a:t>
            </a:r>
          </a:p>
          <a:p>
            <a:pPr marL="0" indent="0" algn="just">
              <a:buNone/>
            </a:pPr>
            <a:r>
              <a:rPr lang="pl-PL" b="1" dirty="0"/>
              <a:t>Zadaniem CEIDG jest</a:t>
            </a:r>
            <a:r>
              <a:rPr lang="pl-PL" dirty="0"/>
              <a:t>:</a:t>
            </a:r>
          </a:p>
          <a:p>
            <a:pPr algn="just"/>
            <a:r>
              <a:rPr lang="pl-PL" dirty="0"/>
              <a:t>1)ewidencjonowanie przedsiębiorców będących osobami fizycznymi;</a:t>
            </a:r>
          </a:p>
          <a:p>
            <a:pPr algn="just"/>
            <a:r>
              <a:rPr lang="pl-PL" dirty="0"/>
              <a:t>2)udostępnianie  informacji  o przedsiębiorcach  i innych  podmiotach  w zakresie wskazanym w ustawie; </a:t>
            </a:r>
          </a:p>
          <a:p>
            <a:pPr algn="just"/>
            <a:r>
              <a:rPr lang="pl-PL" dirty="0"/>
              <a:t>3)udostępnianie informacji o zakresie i terminie zmian we wpisach do CEIDG oraz w informacjach i danych udostępnianych w CEIDG, a także o wprowadzającym te zmiany podmiocie;</a:t>
            </a:r>
          </a:p>
          <a:p>
            <a:pPr algn="just"/>
            <a:r>
              <a:rPr lang="pl-PL" dirty="0"/>
              <a:t>4)umożliwienie  wglądu  do  danych  bezpłatnie  udostępnianych  przez  Centralną Informację Krajowego Rejestru Sądowego;</a:t>
            </a:r>
          </a:p>
          <a:p>
            <a:pPr algn="just"/>
            <a:r>
              <a:rPr lang="pl-PL" dirty="0"/>
              <a:t>5)udostępnianie informacji o ustanowionym pełnomocniku lub prokurencie, w tym o zakresie udzielonego pełnomocnictwa lub o rodzaju i sposobie  wykonywania prokury.</a:t>
            </a:r>
          </a:p>
        </p:txBody>
      </p:sp>
    </p:spTree>
    <p:extLst>
      <p:ext uri="{BB962C8B-B14F-4D97-AF65-F5344CB8AC3E}">
        <p14:creationId xmlns:p14="http://schemas.microsoft.com/office/powerpoint/2010/main" val="3551196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CEIDG</a:t>
            </a:r>
          </a:p>
        </p:txBody>
      </p:sp>
      <p:sp>
        <p:nvSpPr>
          <p:cNvPr id="3" name="Symbol zastępczy zawartości 2"/>
          <p:cNvSpPr>
            <a:spLocks noGrp="1"/>
          </p:cNvSpPr>
          <p:nvPr>
            <p:ph idx="1"/>
          </p:nvPr>
        </p:nvSpPr>
        <p:spPr/>
        <p:txBody>
          <a:bodyPr/>
          <a:lstStyle/>
          <a:p>
            <a:pPr marL="0" indent="0" algn="just">
              <a:buNone/>
            </a:pPr>
            <a:r>
              <a:rPr lang="pl-PL" dirty="0"/>
              <a:t>Przekazywanie  danych  i informacji  do  CEIDG  oraz  przekazywanie danych     i informacji     z CEIDG  odbywa  się  za  pośrednictwem  systemu teleinformatycznego CEIDG lub za pośrednictwem innego, zintegrowanego z nim systemu  teleinformatycznego,  w szczególności  za  pośrednictwem  systemu  Punktu Informacji dla Przedsiębiorcy.</a:t>
            </a:r>
          </a:p>
        </p:txBody>
      </p:sp>
    </p:spTree>
    <p:extLst>
      <p:ext uri="{BB962C8B-B14F-4D97-AF65-F5344CB8AC3E}">
        <p14:creationId xmlns:p14="http://schemas.microsoft.com/office/powerpoint/2010/main" val="3685817973"/>
      </p:ext>
    </p:extLst>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Udostępnianie danych z CEIDG</a:t>
            </a:r>
          </a:p>
        </p:txBody>
      </p:sp>
      <p:sp>
        <p:nvSpPr>
          <p:cNvPr id="3" name="Symbol zastępczy zawartości 2"/>
          <p:cNvSpPr>
            <a:spLocks noGrp="1"/>
          </p:cNvSpPr>
          <p:nvPr>
            <p:ph idx="1"/>
          </p:nvPr>
        </p:nvSpPr>
        <p:spPr/>
        <p:txBody>
          <a:bodyPr>
            <a:normAutofit/>
          </a:bodyPr>
          <a:lstStyle/>
          <a:p>
            <a:pPr marL="0" indent="0" algn="just">
              <a:buNone/>
            </a:pPr>
            <a:r>
              <a:rPr lang="pl-PL" dirty="0"/>
              <a:t>CEIDG udostępnia zawarte w niej dane i informacje, z wyjątkiem numeru PESEL, daty urodzenia oraz innych danych kontaktowych, wówczas gdy osoba podając je sprzeciwiła się ich udostępnieniu w CEIDG; </a:t>
            </a:r>
          </a:p>
          <a:p>
            <a:pPr marL="0" indent="0" algn="just">
              <a:buNone/>
            </a:pPr>
            <a:r>
              <a:rPr lang="pl-PL" dirty="0"/>
              <a:t>Co do zasady dane i informacje udostępnia się niezwłocznie,  nie  później  niż  w  terminie  3  dni  roboczych  od  dnia dokonania do niej wpisu;</a:t>
            </a:r>
          </a:p>
          <a:p>
            <a:pPr marL="0" indent="0" algn="just">
              <a:buNone/>
            </a:pPr>
            <a:r>
              <a:rPr lang="pl-PL" dirty="0"/>
              <a:t>W celu  weryfikacji  informacji,  o których mowa powyżej CEIDG  korzysta z danych udostępnianych przez Centralną Informację Krajowego Rejestru</a:t>
            </a:r>
            <a:r>
              <a:rPr lang="pl-PL"/>
              <a:t>. </a:t>
            </a:r>
          </a:p>
          <a:p>
            <a:pPr marL="0" indent="0" algn="just">
              <a:buNone/>
            </a:pPr>
            <a:r>
              <a:rPr lang="pl-PL"/>
              <a:t>CEIDG </a:t>
            </a:r>
            <a:r>
              <a:rPr lang="pl-PL" dirty="0"/>
              <a:t>umożliwia wgląd do tych danych.</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Udostępnianie danych z CEIDG</a:t>
            </a:r>
          </a:p>
        </p:txBody>
      </p:sp>
      <p:sp>
        <p:nvSpPr>
          <p:cNvPr id="3" name="Symbol zastępczy zawartości 2"/>
          <p:cNvSpPr>
            <a:spLocks noGrp="1"/>
          </p:cNvSpPr>
          <p:nvPr>
            <p:ph idx="1"/>
          </p:nvPr>
        </p:nvSpPr>
        <p:spPr/>
        <p:txBody>
          <a:bodyPr>
            <a:normAutofit/>
          </a:bodyPr>
          <a:lstStyle/>
          <a:p>
            <a:pPr algn="just"/>
            <a:r>
              <a:rPr lang="pl-PL" dirty="0"/>
              <a:t>Dane i informacje znajdujące się i udostępnianie w CEIDG są jawne. </a:t>
            </a:r>
          </a:p>
          <a:p>
            <a:pPr algn="just"/>
            <a:r>
              <a:rPr lang="pl-PL" dirty="0"/>
              <a:t>Każdy ma prawo dostępu do danych i informacji udostępnianych przez CEIDG.</a:t>
            </a:r>
          </a:p>
          <a:p>
            <a:pPr algn="just"/>
            <a:r>
              <a:rPr lang="pl-PL" dirty="0"/>
              <a:t>Dane i informacje za wyjątkiem tych które nie podlegają udostępnieniu są udostępniane na stronie internetowej CEIDG -https://aplikacja.ceidg.gov.pl</a:t>
            </a:r>
            <a:endParaRPr lang="pl-PL"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8D3014-804B-2768-73B7-5F0EC59ACC30}"/>
              </a:ext>
            </a:extLst>
          </p:cNvPr>
          <p:cNvSpPr>
            <a:spLocks noGrp="1"/>
          </p:cNvSpPr>
          <p:nvPr>
            <p:ph type="title"/>
          </p:nvPr>
        </p:nvSpPr>
        <p:spPr/>
        <p:txBody>
          <a:bodyPr/>
          <a:lstStyle/>
          <a:p>
            <a:r>
              <a:rPr lang="pl-PL" b="1" dirty="0" err="1"/>
              <a:t>Ceidg</a:t>
            </a:r>
            <a:endParaRPr lang="pl-PL" b="1" dirty="0"/>
          </a:p>
        </p:txBody>
      </p:sp>
      <p:pic>
        <p:nvPicPr>
          <p:cNvPr id="5" name="Symbol zastępczy zawartości 4">
            <a:extLst>
              <a:ext uri="{FF2B5EF4-FFF2-40B4-BE49-F238E27FC236}">
                <a16:creationId xmlns:a16="http://schemas.microsoft.com/office/drawing/2014/main" id="{7E88AC2F-089B-A7C7-A905-049418A0EBE4}"/>
              </a:ext>
            </a:extLst>
          </p:cNvPr>
          <p:cNvPicPr>
            <a:picLocks noGrp="1" noChangeAspect="1"/>
          </p:cNvPicPr>
          <p:nvPr>
            <p:ph idx="1"/>
          </p:nvPr>
        </p:nvPicPr>
        <p:blipFill>
          <a:blip r:embed="rId2"/>
          <a:stretch>
            <a:fillRect/>
          </a:stretch>
        </p:blipFill>
        <p:spPr>
          <a:xfrm>
            <a:off x="890501" y="2060848"/>
            <a:ext cx="7362998" cy="4571082"/>
          </a:xfrm>
        </p:spPr>
      </p:pic>
    </p:spTree>
    <p:extLst>
      <p:ext uri="{BB962C8B-B14F-4D97-AF65-F5344CB8AC3E}">
        <p14:creationId xmlns:p14="http://schemas.microsoft.com/office/powerpoint/2010/main" val="3400826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5" y="-1"/>
            <a:ext cx="915543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0072" y="228600"/>
            <a:ext cx="2138628" cy="6638625"/>
            <a:chOff x="2487613" y="285750"/>
            <a:chExt cx="2428875" cy="5654676"/>
          </a:xfrm>
        </p:grpSpPr>
        <p:sp>
          <p:nvSpPr>
            <p:cNvPr id="12"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pl-PL"/>
            </a:p>
          </p:txBody>
        </p:sp>
        <p:sp>
          <p:nvSpPr>
            <p:cNvPr id="13"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pl-PL"/>
            </a:p>
          </p:txBody>
        </p:sp>
        <p:sp>
          <p:nvSpPr>
            <p:cNvPr id="14"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pl-PL"/>
            </a:p>
          </p:txBody>
        </p:sp>
        <p:sp>
          <p:nvSpPr>
            <p:cNvPr id="15"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pl-PL"/>
            </a:p>
          </p:txBody>
        </p:sp>
        <p:sp>
          <p:nvSpPr>
            <p:cNvPr id="16"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pl-PL"/>
            </a:p>
          </p:txBody>
        </p:sp>
        <p:sp>
          <p:nvSpPr>
            <p:cNvPr id="17"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pl-PL"/>
            </a:p>
          </p:txBody>
        </p:sp>
        <p:sp>
          <p:nvSpPr>
            <p:cNvPr id="18"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pl-PL"/>
            </a:p>
          </p:txBody>
        </p:sp>
        <p:sp>
          <p:nvSpPr>
            <p:cNvPr id="19"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pl-PL"/>
            </a:p>
          </p:txBody>
        </p:sp>
        <p:sp>
          <p:nvSpPr>
            <p:cNvPr id="20"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pl-PL"/>
            </a:p>
          </p:txBody>
        </p:sp>
        <p:sp>
          <p:nvSpPr>
            <p:cNvPr id="21"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pl-PL"/>
            </a:p>
          </p:txBody>
        </p:sp>
        <p:sp>
          <p:nvSpPr>
            <p:cNvPr id="22"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pl-PL"/>
            </a:p>
          </p:txBody>
        </p:sp>
        <p:sp>
          <p:nvSpPr>
            <p:cNvPr id="23"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pl-PL"/>
            </a:p>
          </p:txBody>
        </p:sp>
      </p:grpSp>
      <p:grpSp>
        <p:nvGrpSpPr>
          <p:cNvPr id="25" name="Group 24">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60794" y="-786"/>
            <a:ext cx="1767505" cy="6854040"/>
            <a:chOff x="6627813" y="194833"/>
            <a:chExt cx="1952625" cy="5678918"/>
          </a:xfrm>
        </p:grpSpPr>
        <p:sp>
          <p:nvSpPr>
            <p:cNvPr id="26"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pl-PL"/>
            </a:p>
          </p:txBody>
        </p:sp>
        <p:sp>
          <p:nvSpPr>
            <p:cNvPr id="27"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pl-PL"/>
            </a:p>
          </p:txBody>
        </p:sp>
        <p:sp>
          <p:nvSpPr>
            <p:cNvPr id="28"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pl-PL"/>
            </a:p>
          </p:txBody>
        </p:sp>
        <p:sp>
          <p:nvSpPr>
            <p:cNvPr id="29"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pl-PL"/>
            </a:p>
          </p:txBody>
        </p:sp>
        <p:sp>
          <p:nvSpPr>
            <p:cNvPr id="30"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pl-PL"/>
            </a:p>
          </p:txBody>
        </p:sp>
        <p:sp>
          <p:nvSpPr>
            <p:cNvPr id="31"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pl-PL"/>
            </a:p>
          </p:txBody>
        </p:sp>
        <p:sp>
          <p:nvSpPr>
            <p:cNvPr id="32"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pl-PL"/>
            </a:p>
          </p:txBody>
        </p:sp>
        <p:sp>
          <p:nvSpPr>
            <p:cNvPr id="33"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pl-PL"/>
            </a:p>
          </p:txBody>
        </p:sp>
        <p:sp>
          <p:nvSpPr>
            <p:cNvPr id="34"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pl-PL"/>
            </a:p>
          </p:txBody>
        </p:sp>
        <p:sp>
          <p:nvSpPr>
            <p:cNvPr id="35"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pl-PL"/>
            </a:p>
          </p:txBody>
        </p:sp>
        <p:sp>
          <p:nvSpPr>
            <p:cNvPr id="36"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pl-PL"/>
            </a:p>
          </p:txBody>
        </p:sp>
        <p:sp>
          <p:nvSpPr>
            <p:cNvPr id="37"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pl-PL"/>
            </a:p>
          </p:txBody>
        </p:sp>
      </p:grpSp>
      <p:sp>
        <p:nvSpPr>
          <p:cNvPr id="2" name="Tytuł 1"/>
          <p:cNvSpPr>
            <a:spLocks noGrp="1"/>
          </p:cNvSpPr>
          <p:nvPr>
            <p:ph type="title"/>
          </p:nvPr>
        </p:nvSpPr>
        <p:spPr>
          <a:xfrm>
            <a:off x="3494640" y="624110"/>
            <a:ext cx="5133819" cy="1280890"/>
          </a:xfrm>
        </p:spPr>
        <p:txBody>
          <a:bodyPr>
            <a:normAutofit/>
          </a:bodyPr>
          <a:lstStyle/>
          <a:p>
            <a:r>
              <a:rPr lang="pl-PL" b="1" dirty="0"/>
              <a:t>Zaświadczenia o wpisie w CEIDG</a:t>
            </a:r>
          </a:p>
        </p:txBody>
      </p:sp>
      <p:sp>
        <p:nvSpPr>
          <p:cNvPr id="39" name="Rectangle 38">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3724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1"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037240" y="714375"/>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pl-PL"/>
          </a:p>
        </p:txBody>
      </p:sp>
      <p:pic>
        <p:nvPicPr>
          <p:cNvPr id="5" name="Picture 4" descr="Obraz zawierający Wielobarwność, niebieskie, Jaskrawoniebieski, Grafika&#10;&#10;Zawartość wygenerowana przez sztuczną inteligencję może być niepoprawna.">
            <a:extLst>
              <a:ext uri="{FF2B5EF4-FFF2-40B4-BE49-F238E27FC236}">
                <a16:creationId xmlns:a16="http://schemas.microsoft.com/office/drawing/2014/main" id="{1D2508CC-03D5-DDDB-F83E-0188CB124AC0}"/>
              </a:ext>
            </a:extLst>
          </p:cNvPr>
          <p:cNvPicPr>
            <a:picLocks noChangeAspect="1"/>
          </p:cNvPicPr>
          <p:nvPr/>
        </p:nvPicPr>
        <p:blipFill>
          <a:blip r:embed="rId2"/>
          <a:srcRect l="28984" r="51156" b="-2"/>
          <a:stretch/>
        </p:blipFill>
        <p:spPr>
          <a:xfrm>
            <a:off x="20" y="1730"/>
            <a:ext cx="2040388" cy="6858000"/>
          </a:xfrm>
          <a:prstGeom prst="rect">
            <a:avLst/>
          </a:prstGeom>
        </p:spPr>
      </p:pic>
      <p:sp>
        <p:nvSpPr>
          <p:cNvPr id="3" name="Symbol zastępczy zawartości 2"/>
          <p:cNvSpPr>
            <a:spLocks noGrp="1"/>
          </p:cNvSpPr>
          <p:nvPr>
            <p:ph idx="1"/>
          </p:nvPr>
        </p:nvSpPr>
        <p:spPr>
          <a:xfrm>
            <a:off x="3492500" y="2133600"/>
            <a:ext cx="5135958" cy="3777622"/>
          </a:xfrm>
        </p:spPr>
        <p:txBody>
          <a:bodyPr>
            <a:normAutofit/>
          </a:bodyPr>
          <a:lstStyle/>
          <a:p>
            <a:pPr algn="just">
              <a:lnSpc>
                <a:spcPct val="90000"/>
              </a:lnSpc>
            </a:pPr>
            <a:r>
              <a:rPr lang="pl-PL" dirty="0"/>
              <a:t>Zaświadczenia  o wpisie   do   CEIDG  dotyczące  przedsiębiorców będących osobami fizycznymi w mają  postać  dokumentu elektronicznego albo wydruku z systemu teleinformatycznego CEIDG i mogą  je uzyskać jedynie przedsiębiorcy, których te dane dotyczą, lub osoby uprawnione.</a:t>
            </a:r>
          </a:p>
          <a:p>
            <a:pPr algn="just">
              <a:lnSpc>
                <a:spcPct val="90000"/>
              </a:lnSpc>
            </a:pPr>
            <a:r>
              <a:rPr lang="pl-PL" dirty="0"/>
              <a:t>Organy administracji publicznej nie mogą domagać się od przedsiębiorców okazywania, przekazywania lub załączania do wniosków i innych przedkładanych przed nimi pism, zaświadczeń o wpisie do CEIDG.</a:t>
            </a: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PRZEDSIĘBIORCA</a:t>
            </a:r>
          </a:p>
        </p:txBody>
      </p:sp>
      <p:sp>
        <p:nvSpPr>
          <p:cNvPr id="3" name="Symbol zastępczy zawartości 2"/>
          <p:cNvSpPr>
            <a:spLocks noGrp="1"/>
          </p:cNvSpPr>
          <p:nvPr>
            <p:ph idx="1"/>
          </p:nvPr>
        </p:nvSpPr>
        <p:spPr>
          <a:xfrm>
            <a:off x="539552" y="1628800"/>
            <a:ext cx="8229600" cy="4525963"/>
          </a:xfrm>
        </p:spPr>
        <p:txBody>
          <a:bodyPr>
            <a:normAutofit/>
          </a:bodyPr>
          <a:lstStyle/>
          <a:p>
            <a:pPr marL="0" indent="0" algn="just">
              <a:buNone/>
            </a:pPr>
            <a:r>
              <a:rPr lang="pl-PL" b="1" dirty="0"/>
              <a:t>Inne definicje legalne:</a:t>
            </a:r>
          </a:p>
          <a:p>
            <a:pPr marL="0" indent="0" algn="just">
              <a:buNone/>
            </a:pPr>
            <a:r>
              <a:rPr lang="pl-PL" dirty="0"/>
              <a:t>1. art. 43 (1) Kodeks cywilny; Przedsiębiorcą jest osoba fizyczna, osoba prawna i jednostka organizacyjna nie posiadająca osobowości prawnej, prowadząca we własnym imieniu działalność gospodarczą lub zawodową;</a:t>
            </a:r>
          </a:p>
          <a:p>
            <a:pPr marL="0" indent="0" algn="just">
              <a:buNone/>
            </a:pPr>
            <a:r>
              <a:rPr lang="pl-PL" dirty="0"/>
              <a:t>2. art. 6 ust. 1 pkt. 9 ustawy – Prawo geologiczne i górnicze; </a:t>
            </a:r>
            <a:r>
              <a:rPr lang="pl-PL" b="1" dirty="0"/>
              <a:t>przedsiębiorcą</a:t>
            </a:r>
            <a:r>
              <a:rPr lang="pl-PL" dirty="0"/>
              <a:t> jest ten, kto posiada koncesję na prowadzenie działalności regulowanej ustawą;</a:t>
            </a:r>
          </a:p>
          <a:p>
            <a:pPr marL="0" indent="0" algn="just">
              <a:buNone/>
            </a:pPr>
            <a:r>
              <a:rPr lang="pl-PL" dirty="0"/>
              <a:t>3. art. 2 ustawy o zwalczaniu nieuczciwej konkurencji; </a:t>
            </a:r>
            <a:r>
              <a:rPr lang="pl-PL" b="1" dirty="0"/>
              <a:t>Przedsiębiorcami</a:t>
            </a:r>
            <a:r>
              <a:rPr lang="pl-PL" dirty="0"/>
              <a:t>, w rozumieniu ustawy, są osoby fizyczne, osoby prawne oraz jednostki organizacyjne niemające osobowości prawnej, które prowadząc, chociażby ubocznie, działalność zarobkową lub zawodową uczestniczą w działalności gospodarczej.</a:t>
            </a:r>
          </a:p>
        </p:txBody>
      </p:sp>
    </p:spTree>
    <p:extLst>
      <p:ext uri="{BB962C8B-B14F-4D97-AF65-F5344CB8AC3E}">
        <p14:creationId xmlns:p14="http://schemas.microsoft.com/office/powerpoint/2010/main" val="2612797926"/>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942415" y="1772816"/>
            <a:ext cx="6591985" cy="3180185"/>
          </a:xfrm>
        </p:spPr>
        <p:txBody>
          <a:bodyPr/>
          <a:lstStyle/>
          <a:p>
            <a:endParaRPr lang="pl-PL" dirty="0"/>
          </a:p>
          <a:p>
            <a:endParaRPr lang="pl-PL" dirty="0"/>
          </a:p>
          <a:p>
            <a:endParaRPr lang="pl-PL" dirty="0"/>
          </a:p>
          <a:p>
            <a:pPr algn="ctr"/>
            <a:r>
              <a:rPr lang="pl-PL" sz="4400" b="1" dirty="0"/>
              <a:t>Dziękuję za uwagę!</a:t>
            </a: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Przedsiębiorstwo</a:t>
            </a:r>
          </a:p>
        </p:txBody>
      </p:sp>
      <p:sp>
        <p:nvSpPr>
          <p:cNvPr id="3" name="Symbol zastępczy zawartości 2"/>
          <p:cNvSpPr>
            <a:spLocks noGrp="1"/>
          </p:cNvSpPr>
          <p:nvPr>
            <p:ph idx="1"/>
          </p:nvPr>
        </p:nvSpPr>
        <p:spPr/>
        <p:txBody>
          <a:bodyPr>
            <a:normAutofit fontScale="62500" lnSpcReduction="20000"/>
          </a:bodyPr>
          <a:lstStyle/>
          <a:p>
            <a:pPr algn="just"/>
            <a:r>
              <a:rPr lang="pl-PL" dirty="0"/>
              <a:t> Art. 55 (1) KC Definicja przedsiębiorstwa</a:t>
            </a:r>
          </a:p>
          <a:p>
            <a:pPr marL="0" indent="0" algn="just">
              <a:buNone/>
            </a:pPr>
            <a:r>
              <a:rPr lang="pl-PL" dirty="0"/>
              <a:t>Przedsiębiorstwo jest zorganizowanym zespołem składników niematerialnych i materialnych przeznaczonym do prowadzenia działalności gospodarczej.</a:t>
            </a:r>
          </a:p>
          <a:p>
            <a:pPr marL="0" indent="0" algn="just">
              <a:buNone/>
            </a:pPr>
            <a:r>
              <a:rPr lang="pl-PL" b="1" dirty="0"/>
              <a:t>Obejmuje ono w szczególności:</a:t>
            </a:r>
          </a:p>
          <a:p>
            <a:pPr algn="just"/>
            <a:r>
              <a:rPr lang="pl-PL" dirty="0"/>
              <a:t>1) oznaczenie indywidualizujące przedsiębiorstwo lub jego wyodrębnione części (nazwa przedsiębiorstwa);</a:t>
            </a:r>
          </a:p>
          <a:p>
            <a:pPr algn="just"/>
            <a:r>
              <a:rPr lang="pl-PL" dirty="0"/>
              <a:t>2) własność nieruchomości lub ruchomości, w tym urządzeń, materiałów, towarów i wyrobów, oraz inne prawa rzeczowe do nieruchomości lub ruchomości;</a:t>
            </a:r>
          </a:p>
          <a:p>
            <a:pPr algn="just"/>
            <a:r>
              <a:rPr lang="pl-PL" dirty="0"/>
              <a:t>3) prawa wynikające z umów najmu i dzierżawy nieruchomości lub ruchomości oraz prawa do korzystania z nieruchomości lub ruchomości wynikające z innych stosunków prawnych;</a:t>
            </a:r>
          </a:p>
          <a:p>
            <a:pPr algn="just"/>
            <a:r>
              <a:rPr lang="pl-PL" dirty="0"/>
              <a:t>4) wierzytelności, prawa z papierów wartościowych i środki pieniężne;</a:t>
            </a:r>
          </a:p>
          <a:p>
            <a:pPr algn="just"/>
            <a:r>
              <a:rPr lang="pl-PL" dirty="0"/>
              <a:t>5) koncesje, licencje i zezwolenia;</a:t>
            </a:r>
          </a:p>
          <a:p>
            <a:pPr algn="just"/>
            <a:r>
              <a:rPr lang="pl-PL" dirty="0"/>
              <a:t>6) patenty i inne prawa własności przemysłowej;</a:t>
            </a:r>
          </a:p>
          <a:p>
            <a:pPr algn="just"/>
            <a:r>
              <a:rPr lang="pl-PL" dirty="0"/>
              <a:t>7) majątkowe prawa autorskie i majątkowe prawa pokrewne;</a:t>
            </a:r>
          </a:p>
          <a:p>
            <a:pPr algn="just"/>
            <a:r>
              <a:rPr lang="pl-PL" dirty="0"/>
              <a:t>8) tajemnice przedsiębiorstwa;</a:t>
            </a:r>
          </a:p>
          <a:p>
            <a:pPr algn="just"/>
            <a:r>
              <a:rPr lang="pl-PL" dirty="0"/>
              <a:t>9) księgi i dokumenty związane z prowadzeniem działalności gospodarczej.</a:t>
            </a:r>
          </a:p>
          <a:p>
            <a:endParaRPr lang="pl-PL" dirty="0"/>
          </a:p>
        </p:txBody>
      </p:sp>
    </p:spTree>
    <p:extLst>
      <p:ext uri="{BB962C8B-B14F-4D97-AF65-F5344CB8AC3E}">
        <p14:creationId xmlns:p14="http://schemas.microsoft.com/office/powerpoint/2010/main" val="21990367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Punkt kontaktowy</a:t>
            </a:r>
          </a:p>
        </p:txBody>
      </p:sp>
      <p:sp>
        <p:nvSpPr>
          <p:cNvPr id="3" name="Symbol zastępczy zawartości 2"/>
          <p:cNvSpPr>
            <a:spLocks noGrp="1"/>
          </p:cNvSpPr>
          <p:nvPr>
            <p:ph idx="1"/>
          </p:nvPr>
        </p:nvSpPr>
        <p:spPr/>
        <p:txBody>
          <a:bodyPr>
            <a:noAutofit/>
          </a:bodyPr>
          <a:lstStyle/>
          <a:p>
            <a:pPr marL="0" indent="0" algn="just">
              <a:buNone/>
            </a:pPr>
            <a:r>
              <a:rPr lang="pl-PL" sz="2800" dirty="0"/>
              <a:t>Minister właściwy do spraw gospodarki prowadzi Punkt Informacji dla Przedsiębiorcy, przy użyciu systemu teleinformatycznego oraz w inny sposób umożliwiający kontakt z przedsiębiorcą. </a:t>
            </a:r>
          </a:p>
        </p:txBody>
      </p:sp>
    </p:spTree>
    <p:extLst>
      <p:ext uri="{BB962C8B-B14F-4D97-AF65-F5344CB8AC3E}">
        <p14:creationId xmlns:p14="http://schemas.microsoft.com/office/powerpoint/2010/main" val="29557620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Obligatoryjność rejestracji</a:t>
            </a:r>
          </a:p>
        </p:txBody>
      </p:sp>
      <p:sp>
        <p:nvSpPr>
          <p:cNvPr id="3" name="Symbol zastępczy zawartości 2"/>
          <p:cNvSpPr>
            <a:spLocks noGrp="1"/>
          </p:cNvSpPr>
          <p:nvPr>
            <p:ph idx="1"/>
          </p:nvPr>
        </p:nvSpPr>
        <p:spPr/>
        <p:txBody>
          <a:bodyPr>
            <a:normAutofit fontScale="85000" lnSpcReduction="20000"/>
          </a:bodyPr>
          <a:lstStyle/>
          <a:p>
            <a:pPr algn="just"/>
            <a:r>
              <a:rPr lang="pl-PL" dirty="0"/>
              <a:t>Wszyscy przedsiębiorcy podlegają wpisowi do Centralnej Ewidencji i Informacji o Działalności Gospodarczej (CEIDG) bądź do rejestru przedsiębiorców Krajowego Rejestru Sądowego (KRS).</a:t>
            </a:r>
          </a:p>
          <a:p>
            <a:pPr algn="just"/>
            <a:r>
              <a:rPr lang="pl-PL" dirty="0"/>
              <a:t>Działalność gospodarczą można podjąć w dniu złożenia wniosku o wpis do Centralnej Ewidencji i Informacji o Działalności Gospodarczej albo po dokonaniu wpisu do rejestru przedsiębiorców Krajowego Rejestru Sądowego, chyba że przepisy szczególne stanowią inaczej. </a:t>
            </a:r>
          </a:p>
          <a:p>
            <a:pPr algn="just"/>
            <a:r>
              <a:rPr lang="pl-PL" dirty="0"/>
              <a:t>Zasady  wpisu  do  Centralnej  Ewidencji  i Informacji  o Działalności  Gospodarczej  oraz  rejestru  przedsiębiorców Krajowego Rejestru Sądowego określają odrębne przepisy (ustawa z dnia 6 marca 2018 r. o Centralnej Ewidencji i Informacji o Działalności Gospodarczej i Punkcie Informacji dla Przedsiębiorcy oraz ustawa z dnia 20 sierpnia 1997 r. o Krajowym Rejestrze Sądowym)</a:t>
            </a:r>
          </a:p>
          <a:p>
            <a:pPr algn="just"/>
            <a:r>
              <a:rPr lang="pl-PL" dirty="0"/>
              <a:t>Spółka kapitałowa w organizacji (akcyjna, zoo) może podjąć działalność gospodarczą przed wpisem do rejestru przedsiębiorców. </a:t>
            </a:r>
          </a:p>
          <a:p>
            <a:pPr algn="just"/>
            <a:endParaRPr lang="pl-PL" dirty="0"/>
          </a:p>
          <a:p>
            <a:pPr algn="just"/>
            <a:endParaRPr lang="pl-PL" dirty="0"/>
          </a:p>
          <a:p>
            <a:pPr algn="just"/>
            <a:endParaRPr lang="pl-PL" dirty="0"/>
          </a:p>
        </p:txBody>
      </p:sp>
    </p:spTree>
    <p:extLst>
      <p:ext uri="{BB962C8B-B14F-4D97-AF65-F5344CB8AC3E}">
        <p14:creationId xmlns:p14="http://schemas.microsoft.com/office/powerpoint/2010/main" val="10759977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CEIDG i KRS</a:t>
            </a:r>
          </a:p>
        </p:txBody>
      </p:sp>
      <p:sp>
        <p:nvSpPr>
          <p:cNvPr id="3" name="Symbol zastępczy zawartości 2"/>
          <p:cNvSpPr>
            <a:spLocks noGrp="1"/>
          </p:cNvSpPr>
          <p:nvPr>
            <p:ph idx="1"/>
          </p:nvPr>
        </p:nvSpPr>
        <p:spPr/>
        <p:txBody>
          <a:bodyPr>
            <a:normAutofit fontScale="92500" lnSpcReduction="20000"/>
          </a:bodyPr>
          <a:lstStyle/>
          <a:p>
            <a:pPr algn="just"/>
            <a:r>
              <a:rPr lang="pl-PL" dirty="0"/>
              <a:t>Centralna Ewidencja i Informacja o Działalności Gospodarczej (w skrócie CEIDG) jest spisem przedsiębiorców, będących osobami fizycznymi, działających na terenie Rzeczypospolitej Polskiej. </a:t>
            </a:r>
          </a:p>
          <a:p>
            <a:pPr algn="just"/>
            <a:r>
              <a:rPr lang="pl-PL" dirty="0"/>
              <a:t>Spis prowadzony jest od 1 lipca 2011 r. w systemie teleinformatycznym przez ministra właściwego do spraw gospodarki na podstawie przepisów ustawy z dnia 6 marca 2018 </a:t>
            </a:r>
            <a:r>
              <a:rPr lang="pl-PL" dirty="0" err="1"/>
              <a:t>r.o</a:t>
            </a:r>
            <a:r>
              <a:rPr lang="pl-PL" dirty="0"/>
              <a:t> Centralnej Ewidencji i Informacji o Działalności Gospodarczej i Punkcie Informacji dla Przedsiębiorców (wcześniej regulacje te znajdowały się w  ustawie o swobodzie działalności gospodarczej);</a:t>
            </a:r>
          </a:p>
          <a:p>
            <a:pPr algn="just"/>
            <a:r>
              <a:rPr lang="pl-PL" dirty="0"/>
              <a:t>W przypadku wyboru działalności w formie spółki osobowej albo kapitałowej rejestracji dokonuje się w rejestrze przedsiębiorców w Krajowym Rejestrze Sądowym, prowadzonym przez sądy rejonowe właściwe ze względu na siedzibę tworzonej spółki.</a:t>
            </a:r>
          </a:p>
          <a:p>
            <a:pPr algn="just"/>
            <a:endParaRPr lang="pl-PL" dirty="0"/>
          </a:p>
          <a:p>
            <a:pPr algn="just"/>
            <a:endParaRPr lang="pl-PL" dirty="0"/>
          </a:p>
        </p:txBody>
      </p:sp>
    </p:spTree>
    <p:extLst>
      <p:ext uri="{BB962C8B-B14F-4D97-AF65-F5344CB8AC3E}">
        <p14:creationId xmlns:p14="http://schemas.microsoft.com/office/powerpoint/2010/main" val="3878573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Inne rejestry i ewidencje</a:t>
            </a:r>
          </a:p>
        </p:txBody>
      </p:sp>
      <p:sp>
        <p:nvSpPr>
          <p:cNvPr id="3" name="Symbol zastępczy zawartości 2"/>
          <p:cNvSpPr>
            <a:spLocks noGrp="1"/>
          </p:cNvSpPr>
          <p:nvPr>
            <p:ph idx="1"/>
          </p:nvPr>
        </p:nvSpPr>
        <p:spPr/>
        <p:txBody>
          <a:bodyPr>
            <a:normAutofit fontScale="40000" lnSpcReduction="20000"/>
          </a:bodyPr>
          <a:lstStyle/>
          <a:p>
            <a:r>
              <a:rPr lang="pl-PL" dirty="0"/>
              <a:t>Rejestr przedstawicielstw przedsiębiorców zagranicznych</a:t>
            </a:r>
          </a:p>
          <a:p>
            <a:r>
              <a:rPr lang="pl-PL" dirty="0"/>
              <a:t>Rejestr związków wyznaniowych</a:t>
            </a:r>
          </a:p>
          <a:p>
            <a:r>
              <a:rPr lang="pl-PL" dirty="0"/>
              <a:t>Rejestr zakładów opieki zdrowotnej</a:t>
            </a:r>
          </a:p>
          <a:p>
            <a:r>
              <a:rPr lang="pl-PL" dirty="0"/>
              <a:t>Rejestr funduszy emerytalnych i inwestycyjnych</a:t>
            </a:r>
          </a:p>
          <a:p>
            <a:r>
              <a:rPr lang="pl-PL" dirty="0"/>
              <a:t>Rejestr pośredników ubezpieczeniowych</a:t>
            </a:r>
          </a:p>
          <a:p>
            <a:r>
              <a:rPr lang="pl-PL" dirty="0"/>
              <a:t>Rejestr instytutów PAN</a:t>
            </a:r>
          </a:p>
          <a:p>
            <a:r>
              <a:rPr lang="pl-PL" dirty="0"/>
              <a:t>Rejestr uczelni niepaństwowych</a:t>
            </a:r>
          </a:p>
          <a:p>
            <a:r>
              <a:rPr lang="pl-PL" dirty="0"/>
              <a:t>Państwowy Rejestr Muzeów</a:t>
            </a:r>
          </a:p>
          <a:p>
            <a:r>
              <a:rPr lang="pl-PL" dirty="0"/>
              <a:t>Rejestr producentów i pośredników paliw ciekłych</a:t>
            </a:r>
          </a:p>
          <a:p>
            <a:r>
              <a:rPr lang="pl-PL" dirty="0"/>
              <a:t>Rejestr agencji zatrudnienia</a:t>
            </a:r>
          </a:p>
          <a:p>
            <a:r>
              <a:rPr lang="pl-PL" dirty="0"/>
              <a:t>Centralna Ewidencja Organizatorów Turystyki i Pośredników Turystycznych</a:t>
            </a:r>
          </a:p>
          <a:p>
            <a:r>
              <a:rPr lang="pl-PL" dirty="0"/>
              <a:t>Rejestr Zastawów</a:t>
            </a:r>
          </a:p>
          <a:p>
            <a:r>
              <a:rPr lang="pl-PL" dirty="0"/>
              <a:t>Rejestr zastawów skarbowych</a:t>
            </a:r>
          </a:p>
          <a:p>
            <a:r>
              <a:rPr lang="pl-PL" dirty="0"/>
              <a:t>Centralna Ewidencja Pojazdów</a:t>
            </a:r>
          </a:p>
          <a:p>
            <a:r>
              <a:rPr lang="pl-PL" dirty="0"/>
              <a:t>Krajowy Rejestr Karny;</a:t>
            </a:r>
          </a:p>
          <a:p>
            <a:r>
              <a:rPr lang="pl-PL" dirty="0"/>
              <a:t>Krajowy Rejestr Zadłużonych;</a:t>
            </a:r>
          </a:p>
          <a:p>
            <a:r>
              <a:rPr lang="pl-PL" dirty="0"/>
              <a:t>CBKW.</a:t>
            </a:r>
          </a:p>
        </p:txBody>
      </p:sp>
    </p:spTree>
    <p:extLst>
      <p:ext uri="{BB962C8B-B14F-4D97-AF65-F5344CB8AC3E}">
        <p14:creationId xmlns:p14="http://schemas.microsoft.com/office/powerpoint/2010/main" val="2721697950"/>
      </p:ext>
    </p:extLst>
  </p:cSld>
  <p:clrMapOvr>
    <a:masterClrMapping/>
  </p:clrMapOvr>
  <p:transition spd="slow">
    <p:push dir="u"/>
  </p:transition>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14594</TotalTime>
  <Words>3208</Words>
  <Application>Microsoft Office PowerPoint</Application>
  <PresentationFormat>Pokaz na ekranie (4:3)</PresentationFormat>
  <Paragraphs>182</Paragraphs>
  <Slides>40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40</vt:i4>
      </vt:variant>
    </vt:vector>
  </HeadingPairs>
  <TitlesOfParts>
    <vt:vector size="45" baseType="lpstr">
      <vt:lpstr>Arial</vt:lpstr>
      <vt:lpstr>Calibri</vt:lpstr>
      <vt:lpstr>Century Gothic</vt:lpstr>
      <vt:lpstr>Wingdings 3</vt:lpstr>
      <vt:lpstr>Smuga</vt:lpstr>
      <vt:lpstr>Centralna Ewidencja I Informacja o Działalności Gospodarczej (CEIDG)</vt:lpstr>
      <vt:lpstr>Działalność gospodarcza</vt:lpstr>
      <vt:lpstr>PRZEDSIĘBIORCA - POJĘCIE</vt:lpstr>
      <vt:lpstr>PRZEDSIĘBIORCA</vt:lpstr>
      <vt:lpstr>Przedsiębiorstwo</vt:lpstr>
      <vt:lpstr>Punkt kontaktowy</vt:lpstr>
      <vt:lpstr>Obligatoryjność rejestracji</vt:lpstr>
      <vt:lpstr>CEIDG i KRS</vt:lpstr>
      <vt:lpstr>Inne rejestry i ewidencje</vt:lpstr>
      <vt:lpstr>CEIDG</vt:lpstr>
      <vt:lpstr>Rejestracja bezpłatna</vt:lpstr>
      <vt:lpstr>Wpis do CEIDG</vt:lpstr>
      <vt:lpstr>Sposoby rejestracji w CEIDG</vt:lpstr>
      <vt:lpstr>Sposoby rejestracji w CEIDG</vt:lpstr>
      <vt:lpstr>Rejestracja w CEIDG</vt:lpstr>
      <vt:lpstr>Elektroniczny wpis</vt:lpstr>
      <vt:lpstr>Wpis do CEIDG</vt:lpstr>
      <vt:lpstr>Złożenie oświadczenia o posiadaniu adresu do doręczeń elektronicznych lub podanie danych niezbędnych do jego założenia lub wpisu do bazy adresów elektronicznych</vt:lpstr>
      <vt:lpstr>Elektroniczne doręczenia i ich skutki</vt:lpstr>
      <vt:lpstr>E-doręczenia</vt:lpstr>
      <vt:lpstr>E-doręczenia</vt:lpstr>
      <vt:lpstr>E-doręczenia</vt:lpstr>
      <vt:lpstr>Wpis do CEIDG</vt:lpstr>
      <vt:lpstr>Archiwizacja </vt:lpstr>
      <vt:lpstr>Proces rejestracji</vt:lpstr>
      <vt:lpstr>Rejestracja</vt:lpstr>
      <vt:lpstr>WPIS DO CEIDG</vt:lpstr>
      <vt:lpstr>Domniemanie prawdziwości danych w CEIDG</vt:lpstr>
      <vt:lpstr>Usunięcie danych z CEIDG</vt:lpstr>
      <vt:lpstr>Obligatoryjne wykreślenie danych z CEIDG</vt:lpstr>
      <vt:lpstr>Fakultatywne wykreślenie danych z CEIDG</vt:lpstr>
      <vt:lpstr>Dodatkowe obligatoryjne wykreślenie danych z CEIDG</vt:lpstr>
      <vt:lpstr>Prostowanie wpisu w  CEIDG</vt:lpstr>
      <vt:lpstr>CEIDG</vt:lpstr>
      <vt:lpstr>CEIDG</vt:lpstr>
      <vt:lpstr>Udostępnianie danych z CEIDG</vt:lpstr>
      <vt:lpstr>Udostępnianie danych z CEIDG</vt:lpstr>
      <vt:lpstr>Ceidg</vt:lpstr>
      <vt:lpstr>Zaświadczenia o wpisie w CEIDG</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Elektroniczne postępowanie upominawcze – zwiastun automatyzacji postępowań sądowych?</dc:title>
  <dc:creator>Sylwia</dc:creator>
  <cp:lastModifiedBy>Katarzyna Tomaszewska</cp:lastModifiedBy>
  <cp:revision>750</cp:revision>
  <cp:lastPrinted>2024-04-02T16:43:01Z</cp:lastPrinted>
  <dcterms:created xsi:type="dcterms:W3CDTF">2010-01-31T19:49:00Z</dcterms:created>
  <dcterms:modified xsi:type="dcterms:W3CDTF">2025-04-03T14:02:59Z</dcterms:modified>
</cp:coreProperties>
</file>