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05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72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61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57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58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78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25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9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39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93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7CB0-1FE3-4F39-9FE2-596924551B6C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6F0F-1CC5-473A-986A-A933CD722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74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CIT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/>
              <a:t>Corporate</a:t>
            </a:r>
            <a:r>
              <a:rPr lang="pl-PL" i="1" dirty="0" smtClean="0"/>
              <a:t> </a:t>
            </a:r>
            <a:r>
              <a:rPr lang="pl-PL" i="1" dirty="0" err="1" smtClean="0"/>
              <a:t>Income</a:t>
            </a:r>
            <a:r>
              <a:rPr lang="pl-PL" i="1" dirty="0" smtClean="0"/>
              <a:t> </a:t>
            </a:r>
            <a:r>
              <a:rPr lang="pl-PL" i="1" dirty="0" err="1" smtClean="0"/>
              <a:t>Tax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317252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Przedmiot opodatkowania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Przedmiotem opodatkowania są zdarzenia faktyczne lub prawne, z zaistnieniem których ustawa podatkowa wiąże powstanie obowiązku podatkowego. Takim zdarzeniem w podatku dochodowym CIT jest uzyskanie dochodu lub przychodu w przypadkach określonych w art. 21 (dochód podmiotów zagranicznych) i art. 22 (dochody z udziału w zyskach osób prawnych). </a:t>
            </a:r>
          </a:p>
          <a:p>
            <a:pPr marL="0" indent="0" algn="just">
              <a:buNone/>
            </a:pPr>
            <a:r>
              <a:rPr lang="pl-PL" dirty="0" smtClean="0"/>
              <a:t>Art. 7 ust. 2 </a:t>
            </a:r>
            <a:r>
              <a:rPr lang="pl-PL" dirty="0" err="1" smtClean="0"/>
              <a:t>u.p.d.o.p</a:t>
            </a:r>
            <a:r>
              <a:rPr lang="pl-PL" dirty="0" smtClean="0"/>
              <a:t> określa, że dochodem, ze źródła przychodów jest nadwyżka sumy przychodów uzyskanych z tego źródła przychodów nad kosztami ich uzyskania osiągniętego w roku podatkowym. Natomiast jeżeli koszty uzyskania przekraczają sumę przychodów, różnica stanowi stratę.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193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Przy ustalaniu dochodu stanowiącego podstawę opodatkowania nie uwzględnia się niektórych elementów (zob. tabela, podręcznik s.251)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Art. 12 </a:t>
            </a:r>
            <a:r>
              <a:rPr lang="pl-PL" dirty="0" err="1" smtClean="0"/>
              <a:t>u.p.d.o.p</a:t>
            </a:r>
            <a:r>
              <a:rPr lang="pl-PL" dirty="0" smtClean="0"/>
              <a:t> określa co jest przychodem.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2093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Koszty uzyskania przychodu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Określenie wysokości dochodu jest możliwe dopiero po uwzględnieniu kosztów uzyskania przychodu. Względy fiskalne skłaniają ustawodawcę do przyjęcie rozwiązań niepozwalających na zaliczenie w poczet kosztów uzyskania przychodów wszystkich wydatków. Analizując ustawę możemy wyróżnić dwa rodzaje kosztów ekonomiczne (będące subiektywną oceną podatnika) oraz koszty prawne. Zgodnie z art. 15 </a:t>
            </a:r>
            <a:r>
              <a:rPr lang="pl-PL" dirty="0" err="1" smtClean="0"/>
              <a:t>u.p.d.o.p</a:t>
            </a:r>
            <a:r>
              <a:rPr lang="pl-PL" dirty="0" smtClean="0"/>
              <a:t> </a:t>
            </a:r>
            <a:r>
              <a:rPr lang="pl-PL" dirty="0" err="1" smtClean="0"/>
              <a:t>koztem</a:t>
            </a:r>
            <a:r>
              <a:rPr lang="pl-PL" dirty="0" smtClean="0"/>
              <a:t> uzyskania przychów są koszty poniesione w celu osiągnięcia przychodów ze źródła przychodów lub w celu zachowania albo zabezpieczenia źródła przychodów.  Art. 16 zawiera enumeratywne wyjątki – tj. co nie może być zaliczone jako koszty.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00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68490"/>
            <a:ext cx="10515600" cy="580847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Kosz uzyskania przychodów musi spełniać następujące warunki:</a:t>
            </a:r>
          </a:p>
          <a:p>
            <a:pPr>
              <a:buFontTx/>
              <a:buChar char="-"/>
            </a:pPr>
            <a:r>
              <a:rPr lang="pl-PL" dirty="0" smtClean="0"/>
              <a:t>Musi być wydatkiem faktycznie poniesionym;</a:t>
            </a:r>
          </a:p>
          <a:p>
            <a:pPr>
              <a:buFontTx/>
              <a:buChar char="-"/>
            </a:pPr>
            <a:r>
              <a:rPr lang="pl-PL" dirty="0" smtClean="0"/>
              <a:t>Musi być wydatkiem poniesionym przez podatnika;</a:t>
            </a:r>
          </a:p>
          <a:p>
            <a:pPr>
              <a:buFontTx/>
              <a:buChar char="-"/>
            </a:pPr>
            <a:r>
              <a:rPr lang="pl-PL" dirty="0" smtClean="0"/>
              <a:t>Pomiędzy wydatkiem a przechodem musi istnieć związek, z tym że może on mieć charakter pośredni;</a:t>
            </a:r>
          </a:p>
          <a:p>
            <a:pPr>
              <a:buFontTx/>
              <a:buChar char="-"/>
            </a:pPr>
            <a:r>
              <a:rPr lang="pl-PL" dirty="0" smtClean="0"/>
              <a:t>Poniesienie wydatku musi mieścić się w kryterium racjonalności tj. uzasadniać stwierdzenie, iż podatnik podejmując racjonalne decyzje poniósłby taki wydatek w podobnych okolicznościach faktycznych.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025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Koszty o charakterze bezpośrednim: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usługi podwykonawców;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koszty zakupu środków produkcji;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koszty prac badawczo – rozwojowych;</a:t>
            </a:r>
          </a:p>
          <a:p>
            <a:r>
              <a:rPr lang="pl-PL" dirty="0" smtClean="0"/>
              <a:t>Koszty o charakterze pośrednim: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wydatki na marketing i reklamę</a:t>
            </a:r>
          </a:p>
          <a:p>
            <a:pPr marL="0" indent="0">
              <a:buNone/>
            </a:pPr>
            <a:r>
              <a:rPr lang="pl-PL" dirty="0" smtClean="0"/>
              <a:t>	- koszty obsługi prawnej, księgowej i bankowej;</a:t>
            </a:r>
          </a:p>
          <a:p>
            <a:pPr marL="0" indent="0">
              <a:buNone/>
            </a:pPr>
            <a:r>
              <a:rPr lang="pl-PL" dirty="0" smtClean="0"/>
              <a:t>	- wydatki na szkolenie pracowników;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7542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Na gruncie podatku CIT nie występuje skala podatkowa. </a:t>
            </a:r>
          </a:p>
          <a:p>
            <a:pPr marL="0" indent="0" algn="just">
              <a:buNone/>
            </a:pPr>
            <a:r>
              <a:rPr lang="pl-PL" dirty="0" smtClean="0"/>
              <a:t>Jednakże w zależności od sytuacji będzie występować inna stawka podatku, która waha się od 10 do 50%, przy czym zasadniczą stawką podatku CIT jest 19% i 15% CIT dla podatników rozpoczynających działalność w danym roku podatkowym. </a:t>
            </a:r>
          </a:p>
          <a:p>
            <a:pPr marL="0" indent="0" algn="just">
              <a:buNone/>
            </a:pPr>
            <a:r>
              <a:rPr lang="pl-PL" dirty="0" smtClean="0"/>
              <a:t>Zob. tabela podr. s. 257. 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Stawki podatkowe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174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Pobór podatku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Podatek CIT jest samo obliczalny</a:t>
            </a:r>
          </a:p>
          <a:p>
            <a:r>
              <a:rPr lang="pl-PL" dirty="0" smtClean="0"/>
              <a:t>Podatnicy mają obowiązek uiszczania comiesięcznych zaliczek na podatek, który jest wpłacany do 20 dnia miesiąca następnego po miesiącu, w którym został osiągnięty dochód. </a:t>
            </a:r>
          </a:p>
          <a:p>
            <a:r>
              <a:rPr lang="pl-PL" dirty="0" smtClean="0"/>
              <a:t>Co do zasady podatnicy są zobowiązani do składania zeznań rocznych.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565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CIT jest podatkiem bezpośrednim</a:t>
            </a:r>
          </a:p>
          <a:p>
            <a:pPr marL="0" indent="0">
              <a:buNone/>
            </a:pPr>
            <a:r>
              <a:rPr lang="pl-PL" dirty="0" smtClean="0"/>
              <a:t>Nie obejmuje podmiotów uzyskujących przychody m.in. z :</a:t>
            </a:r>
          </a:p>
          <a:p>
            <a:pPr>
              <a:buFontTx/>
              <a:buChar char="-"/>
            </a:pPr>
            <a:r>
              <a:rPr lang="pl-PL" dirty="0" smtClean="0"/>
              <a:t>Działalności rolniczej,  wyjątkiem działów specjalnych produkcji rolnej;</a:t>
            </a:r>
          </a:p>
          <a:p>
            <a:pPr>
              <a:buFontTx/>
              <a:buChar char="-"/>
            </a:pPr>
            <a:r>
              <a:rPr lang="pl-PL" dirty="0" smtClean="0"/>
              <a:t>Gospodarki leśnej w rozumieniu ustawy o lasach;</a:t>
            </a:r>
          </a:p>
          <a:p>
            <a:pPr>
              <a:buFontTx/>
              <a:buChar char="-"/>
            </a:pPr>
            <a:r>
              <a:rPr lang="pl-PL" dirty="0" smtClean="0"/>
              <a:t>Przychodów uzyskiwanych przez przedsiębiorców żeglugowych opodatkowanych podatkiem tonażowym.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6.71 % podatku </a:t>
            </a:r>
            <a:r>
              <a:rPr lang="pl-PL" smtClean="0"/>
              <a:t>stanowi dochód JST.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9684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6604"/>
            <a:ext cx="10515600" cy="589036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Podatkowi CIT podlegają:</a:t>
            </a:r>
          </a:p>
          <a:p>
            <a:pPr>
              <a:buFontTx/>
              <a:buChar char="-"/>
            </a:pPr>
            <a:r>
              <a:rPr lang="pl-PL" dirty="0" smtClean="0"/>
              <a:t>Osoby prawne;</a:t>
            </a:r>
          </a:p>
          <a:p>
            <a:pPr>
              <a:buFontTx/>
              <a:buChar char="-"/>
            </a:pPr>
            <a:r>
              <a:rPr lang="pl-PL" dirty="0" smtClean="0"/>
              <a:t>Spółki kapitałowe w organizacji;</a:t>
            </a:r>
          </a:p>
          <a:p>
            <a:pPr>
              <a:buFontTx/>
              <a:buChar char="-"/>
            </a:pPr>
            <a:r>
              <a:rPr lang="pl-PL" dirty="0" smtClean="0"/>
              <a:t>Jednostki organizacyjne niemającej osobowości prawnej, z wyjątkiem spółek niemających osobowości prawnej (za wyjątkiem wskazanych dalej);</a:t>
            </a:r>
          </a:p>
          <a:p>
            <a:pPr>
              <a:buFontTx/>
              <a:buChar char="-"/>
            </a:pPr>
            <a:r>
              <a:rPr lang="pl-PL" dirty="0" smtClean="0"/>
              <a:t>Spółki komandytowo akcyjne mające siedzibę lub zarząd na terytorium RP;</a:t>
            </a:r>
          </a:p>
          <a:p>
            <a:pPr>
              <a:buFontTx/>
              <a:buChar char="-"/>
            </a:pPr>
            <a:r>
              <a:rPr lang="pl-PL" dirty="0" smtClean="0"/>
              <a:t>Zagraniczne spółki niemające osobowości prawnej, jeśli według prawa kraju, w którym mają siedzibę lub zarząd, są traktowane jako osoby prawne i w całości ich dochody są opodatkowane w tym kraju, bez względu na miejsce uzyskania tych dochodów; </a:t>
            </a:r>
          </a:p>
          <a:p>
            <a:pPr>
              <a:buFontTx/>
              <a:buChar char="-"/>
            </a:pPr>
            <a:r>
              <a:rPr lang="pl-PL" dirty="0" smtClean="0"/>
              <a:t>Grupa kapitałowa spełniające szczególne warunki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22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Definicja osoby prawnej jest w art. 33 k.c.</a:t>
            </a:r>
          </a:p>
          <a:p>
            <a:pPr lvl="1"/>
            <a:r>
              <a:rPr lang="pl-PL" dirty="0" smtClean="0"/>
              <a:t>Osobą prawną jest:</a:t>
            </a:r>
          </a:p>
          <a:p>
            <a:pPr lvl="2"/>
            <a:r>
              <a:rPr lang="pl-PL" dirty="0" smtClean="0"/>
              <a:t>Skarb Państwa i jednostki organizacyjne, którym przepisy szczególne przyznają osobowość prawną;</a:t>
            </a:r>
          </a:p>
          <a:p>
            <a:pPr lvl="2"/>
            <a:r>
              <a:rPr lang="pl-PL" dirty="0" smtClean="0"/>
              <a:t>Fundacje</a:t>
            </a:r>
          </a:p>
          <a:p>
            <a:pPr lvl="2"/>
            <a:r>
              <a:rPr lang="pl-PL" dirty="0" smtClean="0"/>
              <a:t>Spółdzielnie</a:t>
            </a:r>
          </a:p>
          <a:p>
            <a:pPr lvl="2"/>
            <a:r>
              <a:rPr lang="pl-PL" dirty="0" smtClean="0"/>
              <a:t>Spółki kapitałowe</a:t>
            </a:r>
          </a:p>
          <a:p>
            <a:pPr lvl="2"/>
            <a:r>
              <a:rPr lang="pl-PL" dirty="0" smtClean="0"/>
              <a:t>Przedsiębiorstwa państwowe</a:t>
            </a:r>
          </a:p>
          <a:p>
            <a:pPr lvl="2"/>
            <a:r>
              <a:rPr lang="pl-PL" dirty="0" smtClean="0"/>
              <a:t>NFZ</a:t>
            </a:r>
          </a:p>
          <a:p>
            <a:pPr lvl="2"/>
            <a:r>
              <a:rPr lang="pl-PL" dirty="0" smtClean="0"/>
              <a:t>Naczelna Izba Lekarska i Okręgowe Izby Lekarskie;</a:t>
            </a:r>
          </a:p>
          <a:p>
            <a:pPr lvl="2"/>
            <a:r>
              <a:rPr lang="pl-PL" dirty="0" smtClean="0"/>
              <a:t>Szkoły wyższe</a:t>
            </a:r>
          </a:p>
          <a:p>
            <a:pPr lvl="2"/>
            <a:r>
              <a:rPr lang="pl-PL" dirty="0" smtClean="0"/>
              <a:t>Samodzielny Publiczny Zakład Opieki Zdrowotnej</a:t>
            </a:r>
          </a:p>
        </p:txBody>
      </p:sp>
    </p:spTree>
    <p:extLst>
      <p:ext uri="{BB962C8B-B14F-4D97-AF65-F5344CB8AC3E}">
        <p14:creationId xmlns:p14="http://schemas.microsoft.com/office/powerpoint/2010/main" val="272640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Jednostki organizacyjne nieposiadające osobowości prawnej, będące podatnikami podatku od osób prawnych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Jako przykłady tych jednostek możemy wskazać:</a:t>
            </a:r>
          </a:p>
          <a:p>
            <a:pPr lvl="1"/>
            <a:r>
              <a:rPr lang="pl-PL" dirty="0" smtClean="0"/>
              <a:t>Wspólnoty;</a:t>
            </a:r>
          </a:p>
          <a:p>
            <a:pPr lvl="1"/>
            <a:r>
              <a:rPr lang="pl-PL" dirty="0" smtClean="0"/>
              <a:t>Stowarzyszenia zwykłe;</a:t>
            </a:r>
          </a:p>
          <a:p>
            <a:pPr lvl="1"/>
            <a:r>
              <a:rPr lang="pl-PL" dirty="0" smtClean="0"/>
              <a:t>Wspólnoty mieszkaniowe;</a:t>
            </a:r>
          </a:p>
          <a:p>
            <a:pPr lvl="1"/>
            <a:r>
              <a:rPr lang="pl-PL" dirty="0" smtClean="0"/>
              <a:t>Samorządowe zakłady budżetowe;</a:t>
            </a:r>
          </a:p>
          <a:p>
            <a:pPr lvl="1"/>
            <a:r>
              <a:rPr lang="pl-PL" dirty="0" smtClean="0"/>
              <a:t>Spółkę komandytowo – akcyjną – zgodnie z art. 1 ust. 3 pkt 1 </a:t>
            </a:r>
            <a:r>
              <a:rPr lang="pl-PL" dirty="0" err="1" smtClean="0"/>
              <a:t>u.p.d.o.p</a:t>
            </a:r>
            <a:r>
              <a:rPr lang="pl-PL" dirty="0" smtClean="0"/>
              <a:t> wspólnicy spółki komandytowo – akcyjnej (akcjonariusz i komplementariusz) są objęci opodatkowaniem od faktycznie uzyskanego przez nich dochodu z uczestnictwa w zysku tej spółki.</a:t>
            </a:r>
          </a:p>
        </p:txBody>
      </p:sp>
    </p:spTree>
    <p:extLst>
      <p:ext uri="{BB962C8B-B14F-4D97-AF65-F5344CB8AC3E}">
        <p14:creationId xmlns:p14="http://schemas.microsoft.com/office/powerpoint/2010/main" val="35802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Podatkowa Grupa Kapitałowa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Stosowanie do treści art. 1a </a:t>
            </a:r>
            <a:r>
              <a:rPr lang="pl-PL" dirty="0" err="1" smtClean="0"/>
              <a:t>u.p.d.o.p</a:t>
            </a:r>
            <a:r>
              <a:rPr lang="pl-PL" dirty="0" smtClean="0"/>
              <a:t>.  Podatnikiem podatku CIT może być również podatkowa grupa kapitałowa, która musi składać się z co najmniej dwóch spółek prawa handlowego mającą osobowość prawną. Status podatnika jako grupa kapitałowa </a:t>
            </a:r>
            <a:r>
              <a:rPr lang="pl-PL" dirty="0" err="1" smtClean="0"/>
              <a:t>uzysuje</a:t>
            </a:r>
            <a:r>
              <a:rPr lang="pl-PL" dirty="0" smtClean="0"/>
              <a:t> się po spełnieniu kilku ustawowych warunków, w szczególności:</a:t>
            </a:r>
          </a:p>
          <a:p>
            <a:pPr algn="just">
              <a:buFontTx/>
              <a:buChar char="-"/>
            </a:pPr>
            <a:r>
              <a:rPr lang="pl-PL" dirty="0" smtClean="0"/>
              <a:t>Przeciętny kapitał zakładowy (akcyjny) przypadający na każdą ze spółek tworzących podatkową grupę kapitałową nie może być niższy niż 500 tys. Zł. </a:t>
            </a:r>
          </a:p>
          <a:p>
            <a:pPr algn="just">
              <a:buFontTx/>
              <a:buChar char="-"/>
            </a:pPr>
            <a:r>
              <a:rPr lang="pl-PL" dirty="0" smtClean="0"/>
              <a:t>Jedna ze spółek tj. dominująca, posiada bezpośredni 75% udział w kapitale zakładowym lub w tej części kapitału zakładowego pozostałych spółek zwanych dalej spółkami zależnymi, która na podstawie przepisów o komercjalizacji i prywatyzacji nie została nieodpłatnie lub na zasadach preferencyjnych nabyta przez pracowników, rolników lub rybaków, albo która nie stanowi rezerwy mienia Skarbu Państwa na cele reprywatyzacji, a ponadto spółki zależne nie posiadają udziałów w kapitale zakładowym innych spółek tworzących grupę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02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3773"/>
            <a:ext cx="10515600" cy="601319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l-PL" dirty="0" smtClean="0"/>
              <a:t>Brak zaległości podatkowych w podatkach stanowiących dochód budżetu państwa;</a:t>
            </a:r>
          </a:p>
          <a:p>
            <a:pPr algn="just">
              <a:buFontTx/>
              <a:buChar char="-"/>
            </a:pPr>
            <a:r>
              <a:rPr lang="pl-PL" dirty="0" smtClean="0"/>
              <a:t>Podatkowa grup kapitałowa osiągnie za każdy rok podatkowy udział dochodów w przychodach w wysokości co najmniej 2%, a w czasie istnienia podatkowej grupy kapitałowej nie może ona (</a:t>
            </a:r>
            <a:r>
              <a:rPr lang="pl-PL" dirty="0"/>
              <a:t>j</a:t>
            </a:r>
            <a:r>
              <a:rPr lang="pl-PL" dirty="0" smtClean="0"/>
              <a:t>ako cała grupa) wykazać straty podatkowej;</a:t>
            </a:r>
          </a:p>
          <a:p>
            <a:pPr algn="just">
              <a:buFontTx/>
              <a:buChar char="-"/>
            </a:pPr>
            <a:r>
              <a:rPr lang="pl-PL" dirty="0" smtClean="0"/>
              <a:t>Pomiędzy spółką dominującą i spółkami zależnymi zawarta zostaje w formie aktu notarialnego umowa o utworzeniu podatkowej grupy kapitałowej na okres co najmniej 3 lat podatkowych, a ponadto umowa ta zostaje zarejestrowana przez naczelnika urzędu skarbowego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519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Ograniczony i nieograniczony obowiązek podatkowy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Obowiązek nieograniczony – oznacza, że opodatkowaniu w Polsce podlegają wszelkie dochody podatnika, którego siedziba lub zarząd położone są na terytorium RP, niezależnie od terytorium położenia źródła, z którego pochodzą.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Obowiązek ograniczony – oznacza, że opodatkowaniu CIT podlegają wyłączeni dochody osiągnięte na terytorium Polski. Konieczne jest zatem ustalenie rezydencji podatkowej, jednak należy pamiętać, że samo ustalenie rezydencji nie przesądza o ustaleniu obowiązku ograniczonego lub nieograniczonego. Zasady te mogą być modyfikowane przez przepisy art. 3 </a:t>
            </a:r>
            <a:r>
              <a:rPr lang="pl-PL" dirty="0" err="1" smtClean="0"/>
              <a:t>u.p.d.o.p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050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Zwolnienie podmiotowe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Przepisy o podatku CIT przewidują zamknięty katalog zwolnień podmiotowych. Do tego katalogu zalicza się:</a:t>
            </a:r>
          </a:p>
          <a:p>
            <a:pPr>
              <a:buFontTx/>
              <a:buChar char="-"/>
            </a:pPr>
            <a:r>
              <a:rPr lang="pl-PL" dirty="0" smtClean="0"/>
              <a:t>Skarb Państwa</a:t>
            </a:r>
          </a:p>
          <a:p>
            <a:pPr>
              <a:buFontTx/>
              <a:buChar char="-"/>
            </a:pPr>
            <a:r>
              <a:rPr lang="pl-PL" dirty="0" smtClean="0"/>
              <a:t>NBP</a:t>
            </a:r>
          </a:p>
          <a:p>
            <a:pPr>
              <a:buFontTx/>
              <a:buChar char="-"/>
            </a:pPr>
            <a:r>
              <a:rPr lang="pl-PL" dirty="0" smtClean="0"/>
              <a:t>Jednostki budżetowe</a:t>
            </a:r>
          </a:p>
          <a:p>
            <a:pPr>
              <a:buFontTx/>
              <a:buChar char="-"/>
            </a:pPr>
            <a:r>
              <a:rPr lang="pl-PL" dirty="0" smtClean="0"/>
              <a:t>Państwowe Fundusze Celowe</a:t>
            </a:r>
          </a:p>
          <a:p>
            <a:pPr>
              <a:buFontTx/>
              <a:buChar char="-"/>
            </a:pPr>
            <a:r>
              <a:rPr lang="pl-PL" dirty="0" smtClean="0"/>
              <a:t>Narodowy Fundusz Ochrony Środowiska i Gospodarki Wodnej</a:t>
            </a:r>
          </a:p>
          <a:p>
            <a:pPr>
              <a:buFontTx/>
              <a:buChar char="-"/>
            </a:pPr>
            <a:r>
              <a:rPr lang="pl-PL" dirty="0" smtClean="0"/>
              <a:t>NFZ</a:t>
            </a:r>
          </a:p>
          <a:p>
            <a:pPr>
              <a:buFontTx/>
              <a:buChar char="-"/>
            </a:pPr>
            <a:r>
              <a:rPr lang="pl-PL" dirty="0" smtClean="0"/>
              <a:t>JST w zakresie dochodów osiąganych w przepisach o dochodach JST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2531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1034</Words>
  <Application>Microsoft Office PowerPoint</Application>
  <PresentationFormat>Panoramiczny</PresentationFormat>
  <Paragraphs>84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CIT</vt:lpstr>
      <vt:lpstr>Prezentacja programu PowerPoint</vt:lpstr>
      <vt:lpstr>Prezentacja programu PowerPoint</vt:lpstr>
      <vt:lpstr>Osoba prawna</vt:lpstr>
      <vt:lpstr>Jednostki organizacyjne nieposiadające osobowości prawnej, będące podatnikami podatku od osób prawnych</vt:lpstr>
      <vt:lpstr>Podatkowa Grupa Kapitałowa</vt:lpstr>
      <vt:lpstr>Prezentacja programu PowerPoint</vt:lpstr>
      <vt:lpstr>Ograniczony i nieograniczony obowiązek podatkowy</vt:lpstr>
      <vt:lpstr>Zwolnienie podmiotowe</vt:lpstr>
      <vt:lpstr>Przedmiot opodatkowania</vt:lpstr>
      <vt:lpstr>Prezentacja programu PowerPoint</vt:lpstr>
      <vt:lpstr>Koszty uzyskania przychodu</vt:lpstr>
      <vt:lpstr>Prezentacja programu PowerPoint</vt:lpstr>
      <vt:lpstr>Przykłady</vt:lpstr>
      <vt:lpstr>Stawki podatkowe</vt:lpstr>
      <vt:lpstr>Pobór podatku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</dc:title>
  <dc:creator>Mateusz Adamczyk</dc:creator>
  <cp:lastModifiedBy>Mateusz Adamczyk</cp:lastModifiedBy>
  <cp:revision>12</cp:revision>
  <dcterms:created xsi:type="dcterms:W3CDTF">2019-04-07T06:52:08Z</dcterms:created>
  <dcterms:modified xsi:type="dcterms:W3CDTF">2019-04-07T09:37:20Z</dcterms:modified>
</cp:coreProperties>
</file>