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1A66ED-3AEA-4BB5-B620-3BEE0940A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75F3FBA-EE83-4707-9901-EAD18F1AA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6460B0-9EFE-421E-8182-B5EA60C5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97C53FE-DC1A-4E6D-84E8-954957A8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1DAE830-9410-4300-9DCC-6D274889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18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0E57B7-7219-4583-8E74-EA9847D1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B659A2A-02A4-403C-81C2-2E46DFB2E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9481D39-8B7D-4524-B68B-6540CBC8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A810B09-B812-44C3-94B1-009E2764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6F520A9-1574-4D67-81E7-D1A7CEDD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17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4438521-FBC8-436E-B849-94412AE40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7A80A35-F25D-4D1E-BB21-571CE6E77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08CB8D2-77AE-4514-8102-40D2A616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4084889-A776-4F1D-8AA7-D767A501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79CE428-AE18-451F-BCDA-311A6FA8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6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2B7E78-2242-4140-8E68-FC76BDAA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998811-1DF2-4E2E-9460-981B926D5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C5D8529-0F44-4C1F-B27E-CEB809F2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BB64271-4685-4D93-A651-DEEBF706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42C0FEB-F05A-4763-8845-F4D9567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5BF347-C44F-48E2-8C01-5C5E733D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F66A7ED-C671-4ABA-B5C9-223E56FA6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97E429D-C6E9-4A69-872C-5E179052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4E406B0-0164-4D54-B2FC-79647CDA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2E25DE-3BA7-4BC6-B0A7-2DC29C4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0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A40B44-BA48-4F49-BF78-F73AEA94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5E2889-1D3A-4AF6-BD8C-E9C224729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52D8665-8A20-4FD7-AECA-A66036814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C8974F2-2459-412A-89A9-2BBCB7A4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0FD3F6C-C798-4C83-B498-39F55654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805F89E-D93B-4FE0-BD6E-3EC76D70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0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7CBCDA-8951-4532-BAB3-39F5E51C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9F5C509-0494-4480-9884-25C39114C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8A1062F-E373-4293-A895-C9EC29FA5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5BFCFBB-69C3-4378-9296-C7B87F5CB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58A11DE-3471-4A05-9A53-B4F14F2E3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BA468D3-F214-476E-9842-15EACEE7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11778869-1CFF-4334-AFF8-BAB0EDE5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D766639-0479-4746-8A37-6AAB7415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27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24D38F-F76E-4D6B-806C-C55EF98F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7C527BB3-D036-4D1E-9080-A1EB4561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58C47D6-EF77-4FFA-BF1D-966E28B7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E06B688-284D-4ED0-9C57-1B19F1A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4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1BDDF73C-B82F-4C40-981D-E900ACD0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94F0B15F-33B2-4AA7-A752-B9531E4D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D188CE1-61A7-406D-A561-070AADA5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5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3886DD-ADE3-4E84-BF3C-FE86643D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8E4F182-A465-42DE-96C5-84827C39E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D544CAF-61E9-4480-93BE-8E7746E81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98FC9EE-F868-4A80-844D-71D8F193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8B3F502-501C-4ADF-BB32-7BCDFC92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CF4BCFF-2C02-44A4-9197-79778508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1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40336C-12B0-452E-BEC9-DC40B7F9D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04F8482-81C8-447C-84A0-4ADBE28AE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DA00E2F-6754-4DC9-967A-791A79CC8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40FE01C-2956-46FB-982E-985D8FAA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F6564A9-C549-4381-A966-14DD0F9F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BAF6961-DDAB-4B44-914D-7C644838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7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C69C7448-07B0-496E-8BE0-834D1AAA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5FEFC33-9A60-47B8-A3DF-65DCEE1F7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9836051-C178-4B67-83A7-76D462320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BF3C8-6B06-4327-BB2F-AD705FA59A16}" type="datetimeFigureOut">
              <a:rPr lang="pl-PL" smtClean="0"/>
              <a:t>2017-12-12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3B7E57F-9BED-4E95-980A-2840AE9D9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36046CF-5C5C-4A23-89A5-F716963A7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19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14CF64-1EEE-4FF7-AE69-812DD7D04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1262"/>
          </a:xfrm>
        </p:spPr>
        <p:txBody>
          <a:bodyPr/>
          <a:lstStyle/>
          <a:p>
            <a:r>
              <a:rPr lang="pl-PL" dirty="0"/>
              <a:t>Common law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C9539CA-732D-4E88-ABC4-F23449EB6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75" y="5326063"/>
            <a:ext cx="9144000" cy="1655762"/>
          </a:xfrm>
        </p:spPr>
        <p:txBody>
          <a:bodyPr/>
          <a:lstStyle/>
          <a:p>
            <a:r>
              <a:rPr lang="pl-PL" dirty="0"/>
              <a:t>Zajęcia nr 10 – 12 grudnia 2017 r.</a:t>
            </a:r>
          </a:p>
        </p:txBody>
      </p:sp>
    </p:spTree>
    <p:extLst>
      <p:ext uri="{BB962C8B-B14F-4D97-AF65-F5344CB8AC3E}">
        <p14:creationId xmlns:p14="http://schemas.microsoft.com/office/powerpoint/2010/main" val="9237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365281"/>
              </p:ext>
            </p:extLst>
          </p:nvPr>
        </p:nvGraphicFramePr>
        <p:xfrm>
          <a:off x="838200" y="1898174"/>
          <a:ext cx="10515600" cy="420624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0"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Equity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Common law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Kształtowane najczęściej w sprawach cywilnych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Cywilne, karne i skarbowe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Słuszność, sprawiedliwość jako podstawa wyrokowania. Na tym opiera się sędzia, nie na precedensach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Podstawą wyrokowania – prawo: precedens, zwyczaj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Wyrok: która ze stron ma rację, nakaz lub zakaz określonego działania (nie odszkodowanie)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Odszkodowanie w sprawach cywilnych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Brak ławy przysięgłych, tylko jeden sędzia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Duża rola ławy przysięgłych; każdy miał zagwarantowany proces z ławą przysięgłych, szczególnie w sprawach karnych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Częściowa kodyfikacja, większa niż common law; spisanie decyzji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Brak kodyfikacji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2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Opis </a:t>
            </a:r>
            <a:r>
              <a:rPr lang="pl-PL" b="1" dirty="0" err="1" smtClean="0"/>
              <a:t>Common</a:t>
            </a:r>
            <a:r>
              <a:rPr lang="pl-PL" b="1" dirty="0" smtClean="0"/>
              <a:t> law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Pierwszym kompleksowym traktatem opisującym </a:t>
            </a:r>
            <a:r>
              <a:rPr lang="pl-PL" i="1" dirty="0" err="1" smtClean="0"/>
              <a:t>Common</a:t>
            </a:r>
            <a:r>
              <a:rPr lang="pl-PL" i="1" dirty="0" smtClean="0"/>
              <a:t> </a:t>
            </a:r>
            <a:r>
              <a:rPr lang="pl-PL" i="1" dirty="0"/>
              <a:t>law</a:t>
            </a:r>
            <a:r>
              <a:rPr lang="pl-PL" dirty="0"/>
              <a:t> było </a:t>
            </a:r>
            <a:r>
              <a:rPr lang="pl-PL" i="1" dirty="0" err="1" smtClean="0"/>
              <a:t>Commentaries</a:t>
            </a:r>
            <a:r>
              <a:rPr lang="pl-PL" i="1" dirty="0" smtClean="0"/>
              <a:t> </a:t>
            </a:r>
            <a:r>
              <a:rPr lang="pl-PL" i="1" dirty="0"/>
              <a:t>on the </a:t>
            </a:r>
            <a:r>
              <a:rPr lang="pl-PL" i="1" dirty="0" err="1"/>
              <a:t>Laws</a:t>
            </a:r>
            <a:r>
              <a:rPr lang="pl-PL" i="1" dirty="0"/>
              <a:t> of </a:t>
            </a:r>
            <a:r>
              <a:rPr lang="pl-PL" i="1" dirty="0" smtClean="0"/>
              <a:t>England </a:t>
            </a:r>
            <a:r>
              <a:rPr lang="pl-PL" dirty="0"/>
              <a:t>autorstwa sędziego Williama </a:t>
            </a:r>
            <a:r>
              <a:rPr lang="pl-PL" dirty="0" err="1"/>
              <a:t>Blackstone’a</a:t>
            </a:r>
            <a:r>
              <a:rPr lang="pl-PL" dirty="0"/>
              <a:t>, opublikowane w latach 1765-1769.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Stanach </a:t>
            </a:r>
            <a:r>
              <a:rPr lang="pl-PL" dirty="0" smtClean="0"/>
              <a:t>Zjednoczonych:</a:t>
            </a:r>
          </a:p>
          <a:p>
            <a:pPr marL="0" indent="0">
              <a:buNone/>
            </a:pPr>
            <a:r>
              <a:rPr lang="pl-PL" dirty="0" smtClean="0"/>
              <a:t>dzieło sędziego </a:t>
            </a:r>
            <a:r>
              <a:rPr lang="pl-PL" dirty="0"/>
              <a:t>Sądu Najwyższego Olivera Wendella Holmesa Jr.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396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9C10F3-DAEC-4050-9514-67BE1293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Obowiązywanie Common law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7F7A01-81FF-4CCF-B533-8DDCD9E8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Common law czyli prawo zwyczajowe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Obowiązywanie: Wielka Brytania, Stany Zjednoczone, Kanada, Australia, Nowa Zelandia oraz pozostałe terytoria zależne tych państw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Historyczne kolonie: Indie, Nigeria, Hong-Kong</a:t>
            </a:r>
          </a:p>
        </p:txBody>
      </p:sp>
    </p:spTree>
    <p:extLst>
      <p:ext uri="{BB962C8B-B14F-4D97-AF65-F5344CB8AC3E}">
        <p14:creationId xmlns:p14="http://schemas.microsoft.com/office/powerpoint/2010/main" val="33551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F7239F5-216C-42CF-A5C1-01253C62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Historia rozwoju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8F2EF57-FFA2-4C70-A0F4-85E26687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1066 r. mieszkańcy Wysp Brytyjskich podlegali prawu zwyczajowemu.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Było to prawo zwyczajowe </a:t>
            </a:r>
            <a:r>
              <a:rPr lang="pl-PL" dirty="0" err="1"/>
              <a:t>Anglów</a:t>
            </a:r>
            <a:r>
              <a:rPr lang="pl-PL" dirty="0"/>
              <a:t> i Sasów, które stosowano w zależności od regionu. Stosowanie prawa było dowolne i arbitralne.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Powszechność obowiązywania sądów bożych (ordalia) lub innych prób prawdomówności. </a:t>
            </a:r>
          </a:p>
        </p:txBody>
      </p:sp>
    </p:spTree>
    <p:extLst>
      <p:ext uri="{BB962C8B-B14F-4D97-AF65-F5344CB8AC3E}">
        <p14:creationId xmlns:p14="http://schemas.microsoft.com/office/powerpoint/2010/main" val="198604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D5D411-C80B-4018-941F-13DAE58A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1154 roku król Anglii, Henryk II Plantagenet zakazał stosowania ordaliów i wprowadził do angielskiego porządku prawnego system prawa zwany </a:t>
            </a:r>
            <a:r>
              <a:rPr lang="pl-PL" dirty="0" err="1"/>
              <a:t>common</a:t>
            </a:r>
            <a:r>
              <a:rPr lang="pl-PL" dirty="0"/>
              <a:t> law, który obowiązywał na terytorium całej Anglii (bez wyjątku). </a:t>
            </a:r>
          </a:p>
          <a:p>
            <a:pPr marL="0" indent="0">
              <a:buNone/>
            </a:pPr>
            <a:r>
              <a:rPr lang="pl-PL" dirty="0"/>
              <a:t>Stworzenie </a:t>
            </a:r>
            <a:r>
              <a:rPr lang="pl-PL" dirty="0" err="1"/>
              <a:t>common</a:t>
            </a:r>
            <a:r>
              <a:rPr lang="pl-PL" dirty="0"/>
              <a:t> law naruszało jurysdykcję kościoła rzymsko-katolickiego i stosowane przez niego prawo kanoniczne, co doprowadziło do konfliktu z angielskim duchowieństwem -&gt; sprawa arcybiskupa Canterbury, Thomasa Becketa, św. Kościoła RK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Osąd należał do ławy przysięgłych, która orzekała na postawie przedstawionych dowodów, choć nie była nimi związana. Wprowadzono zasadę zaprzysięgania stron i świadków.</a:t>
            </a:r>
          </a:p>
        </p:txBody>
      </p:sp>
    </p:spTree>
    <p:extLst>
      <p:ext uri="{BB962C8B-B14F-4D97-AF65-F5344CB8AC3E}">
        <p14:creationId xmlns:p14="http://schemas.microsoft.com/office/powerpoint/2010/main" val="412508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7CC495-0210-4743-B6AC-5E0FD4F4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Sądy królewskie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DFB2CCE-62A5-4452-B735-2C5DDDE06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Sądy królewskie na przełomie XIII i XIV wieku zaczęto nazywać Sądami Westminsterskimi. Dzieliły się one na: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Sąd Spraw Pospolitych (Court of Common </a:t>
            </a:r>
            <a:r>
              <a:rPr lang="pl-PL" dirty="0" err="1"/>
              <a:t>Pleas</a:t>
            </a:r>
            <a:r>
              <a:rPr lang="pl-PL" dirty="0"/>
              <a:t>) – zajmował się sprawami cywilnymi, wykształcił się pod koniec XIII w.</a:t>
            </a:r>
          </a:p>
          <a:p>
            <a:r>
              <a:rPr lang="pl-PL" dirty="0"/>
              <a:t>Sąd Ławy Królewskiej (Court of </a:t>
            </a:r>
            <a:r>
              <a:rPr lang="pl-PL" dirty="0" err="1"/>
              <a:t>King’s</a:t>
            </a:r>
            <a:r>
              <a:rPr lang="pl-PL" dirty="0"/>
              <a:t> </a:t>
            </a:r>
            <a:r>
              <a:rPr lang="pl-PL" dirty="0" err="1"/>
              <a:t>Bench</a:t>
            </a:r>
            <a:r>
              <a:rPr lang="pl-PL" dirty="0"/>
              <a:t>) – sprawy karne i odwoławcze od Sądu Spraw Pospolitych.</a:t>
            </a:r>
          </a:p>
          <a:p>
            <a:r>
              <a:rPr lang="pl-PL" dirty="0"/>
              <a:t>Sąd Skarbowy (Exchequer) – podatki.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88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D087E2-6027-4999-9F80-120DCA08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65125"/>
            <a:ext cx="11630025" cy="1325563"/>
          </a:xfrm>
        </p:spPr>
        <p:txBody>
          <a:bodyPr>
            <a:normAutofit/>
          </a:bodyPr>
          <a:lstStyle/>
          <a:p>
            <a:r>
              <a:rPr lang="pl-PL" sz="3600" b="1" dirty="0"/>
              <a:t>Warunki wpływające na umocnienie systemu Common law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E582D6A-FD9B-4130-BEAD-4A1D884F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1164 – Konstytucje z </a:t>
            </a:r>
            <a:r>
              <a:rPr lang="pl-PL" dirty="0" err="1"/>
              <a:t>Clarendon</a:t>
            </a:r>
            <a:r>
              <a:rPr lang="pl-PL" dirty="0"/>
              <a:t> (Henryk II)</a:t>
            </a:r>
          </a:p>
          <a:p>
            <a:pPr marL="0" indent="0">
              <a:buNone/>
            </a:pPr>
            <a:r>
              <a:rPr lang="pl-PL" dirty="0"/>
              <a:t>1215 – </a:t>
            </a:r>
            <a:r>
              <a:rPr lang="pl-PL" dirty="0" err="1"/>
              <a:t>Magna</a:t>
            </a:r>
            <a:r>
              <a:rPr lang="pl-PL" dirty="0"/>
              <a:t> Charta Libertatum (Jan bez Ziemi)</a:t>
            </a:r>
          </a:p>
          <a:p>
            <a:pPr marL="0" indent="0">
              <a:buNone/>
            </a:pPr>
            <a:r>
              <a:rPr lang="pl-PL" dirty="0"/>
              <a:t>1534 – </a:t>
            </a:r>
            <a:r>
              <a:rPr lang="pl-PL" dirty="0" err="1"/>
              <a:t>Act</a:t>
            </a:r>
            <a:r>
              <a:rPr lang="pl-PL" dirty="0"/>
              <a:t> of </a:t>
            </a:r>
            <a:r>
              <a:rPr lang="pl-PL" dirty="0" err="1"/>
              <a:t>Supremacy</a:t>
            </a:r>
            <a:r>
              <a:rPr lang="pl-PL" dirty="0"/>
              <a:t> (Henryk VIII)</a:t>
            </a:r>
          </a:p>
          <a:p>
            <a:pPr marL="0" indent="0">
              <a:buNone/>
            </a:pPr>
            <a:r>
              <a:rPr lang="pl-PL" dirty="0"/>
              <a:t>1628 – </a:t>
            </a:r>
            <a:r>
              <a:rPr lang="pl-PL" dirty="0" err="1"/>
              <a:t>Petition</a:t>
            </a:r>
            <a:r>
              <a:rPr lang="pl-PL" dirty="0"/>
              <a:t> of </a:t>
            </a:r>
            <a:r>
              <a:rPr lang="pl-PL" dirty="0" err="1"/>
              <a:t>Rights</a:t>
            </a:r>
            <a:r>
              <a:rPr lang="pl-PL" dirty="0"/>
              <a:t> (Karol I)</a:t>
            </a:r>
          </a:p>
          <a:p>
            <a:pPr marL="0" indent="0">
              <a:buNone/>
            </a:pPr>
            <a:r>
              <a:rPr lang="pl-PL" dirty="0"/>
              <a:t>1679 – </a:t>
            </a:r>
            <a:r>
              <a:rPr lang="pl-PL" dirty="0" err="1"/>
              <a:t>Habeas</a:t>
            </a:r>
            <a:r>
              <a:rPr lang="pl-PL" dirty="0"/>
              <a:t> Corpus </a:t>
            </a:r>
            <a:r>
              <a:rPr lang="pl-PL" dirty="0" err="1"/>
              <a:t>Act</a:t>
            </a:r>
            <a:r>
              <a:rPr lang="pl-PL" dirty="0"/>
              <a:t> (Karol II)</a:t>
            </a:r>
          </a:p>
          <a:p>
            <a:pPr marL="0" indent="0">
              <a:buNone/>
            </a:pPr>
            <a:r>
              <a:rPr lang="pl-PL" dirty="0"/>
              <a:t>1689 – Bill of </a:t>
            </a:r>
            <a:r>
              <a:rPr lang="pl-PL" dirty="0" err="1"/>
              <a:t>Rights</a:t>
            </a:r>
            <a:r>
              <a:rPr lang="pl-PL" dirty="0"/>
              <a:t> (Wilhelm III Orański)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67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FE3C5F-A122-499A-946F-0C3FECB1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Precedens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CA498A5-42D5-444E-9F8E-7755C109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przeciwieństwie do prawa kontynentalnego wyrok sądowy tworzy prawo (prawo powszechnie obowiązujące). Anglosaski precedens składa się z dwóch elementów: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i="1" dirty="0"/>
              <a:t>ratio </a:t>
            </a:r>
            <a:r>
              <a:rPr lang="pl-PL" i="1" dirty="0" err="1"/>
              <a:t>decidendi</a:t>
            </a:r>
            <a:r>
              <a:rPr lang="pl-PL" dirty="0"/>
              <a:t> – wiążące propozycje rozstrzygnięcia kwestii prawnych</a:t>
            </a:r>
          </a:p>
          <a:p>
            <a:r>
              <a:rPr lang="pl-PL" i="1" dirty="0" err="1"/>
              <a:t>obiter</a:t>
            </a:r>
            <a:r>
              <a:rPr lang="pl-PL" i="1" dirty="0"/>
              <a:t> dictum</a:t>
            </a:r>
            <a:r>
              <a:rPr lang="pl-PL" dirty="0"/>
              <a:t> – propozycje rozstrzygnięcia kwestii prawnych niemających kluczowego znaczenia dla sprawy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95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550834-DBC6-4B18-AFBF-C22935DB5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/>
              <a:t>Ratio </a:t>
            </a:r>
            <a:r>
              <a:rPr lang="pl-PL" b="1" i="1" dirty="0" err="1"/>
              <a:t>decidendi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5843624-5FDD-48DE-A923-9813C8B4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Jest wiążące w danej sprawie i dla sądów niższej instancji oraz sądów apelacyjnych. Nie jest wiążące dla Sądu Najwyższego.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 zostać unieważnione przez inny sąd. Zasady unieważnienia reguluje </a:t>
            </a:r>
            <a:r>
              <a:rPr lang="pl-PL" i="1" dirty="0"/>
              <a:t>stare </a:t>
            </a:r>
            <a:r>
              <a:rPr lang="pl-PL" i="1" dirty="0" err="1"/>
              <a:t>decisis</a:t>
            </a:r>
            <a:r>
              <a:rPr lang="pl-PL" i="1" dirty="0"/>
              <a:t> </a:t>
            </a:r>
            <a:r>
              <a:rPr lang="pl-PL" dirty="0"/>
              <a:t>(związanie decyzją), które różni się w zależności od regionu (US, UK, CA, AU).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err="1"/>
              <a:t>distinguishing</a:t>
            </a:r>
            <a:r>
              <a:rPr lang="pl-PL" i="1" dirty="0"/>
              <a:t>/</a:t>
            </a:r>
            <a:r>
              <a:rPr lang="pl-PL" i="1" dirty="0" err="1"/>
              <a:t>overruling</a:t>
            </a:r>
            <a:r>
              <a:rPr lang="pl-PL" i="1" dirty="0"/>
              <a:t>/</a:t>
            </a:r>
            <a:r>
              <a:rPr lang="pl-PL" i="1" dirty="0" err="1"/>
              <a:t>case</a:t>
            </a:r>
            <a:r>
              <a:rPr lang="pl-PL" i="1" dirty="0"/>
              <a:t> of </a:t>
            </a:r>
            <a:r>
              <a:rPr lang="pl-PL" i="1" dirty="0" err="1"/>
              <a:t>first</a:t>
            </a:r>
            <a:r>
              <a:rPr lang="pl-PL" i="1" dirty="0"/>
              <a:t> impression</a:t>
            </a:r>
            <a:r>
              <a:rPr lang="pl-PL" dirty="0"/>
              <a:t> </a:t>
            </a:r>
            <a:endParaRPr lang="pl-PL" i="1" dirty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err="1"/>
              <a:t>Overruling</a:t>
            </a:r>
            <a:r>
              <a:rPr lang="pl-PL" dirty="0"/>
              <a:t> to unieważnienie precedensu i może być dokonane tylko przez sąd niezwiązany unieważnianym precedensem.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err="1"/>
              <a:t>Distinguishing</a:t>
            </a:r>
            <a:r>
              <a:rPr lang="pl-PL" dirty="0"/>
              <a:t> to stwierdzenie istnienia rozbieżności pomiędzy stanem faktycznym bieżącej sprawy a okolicznościami faktycznymi jakie miały miejsce w sprawie precedensowej.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75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40031"/>
            <a:ext cx="10515600" cy="503693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XV wieku ustalił się zwyczaj, iż strona przegrywająca sprawę mogła odwoływać się bezpośrednio do monarchy, np. argumentując, iż przyznane według norm </a:t>
            </a:r>
            <a:r>
              <a:rPr lang="pl-PL" i="1" dirty="0" err="1"/>
              <a:t>common</a:t>
            </a:r>
            <a:r>
              <a:rPr lang="pl-PL" i="1" dirty="0"/>
              <a:t> law</a:t>
            </a:r>
            <a:r>
              <a:rPr lang="pl-PL" dirty="0"/>
              <a:t> odszkodowanie nie było słusznym ekwiwalentem za zajęcie ziemi i żądając w zamian usunięcia samowolnego zajęcia.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To </a:t>
            </a:r>
            <a:r>
              <a:rPr lang="pl-PL" dirty="0"/>
              <a:t>dało początek systemowi sądownictwa słuszności (</a:t>
            </a:r>
            <a:r>
              <a:rPr lang="pl-PL" i="1" dirty="0"/>
              <a:t>equity</a:t>
            </a:r>
            <a:r>
              <a:rPr lang="pl-PL" dirty="0"/>
              <a:t>), administrowanemu przez Lorda Kanclerza i sądy kanclerskie, w którym nie sądzono według ścisłych reguł </a:t>
            </a:r>
            <a:r>
              <a:rPr lang="pl-PL" i="1" dirty="0" err="1"/>
              <a:t>common</a:t>
            </a:r>
            <a:r>
              <a:rPr lang="pl-PL" i="1" dirty="0"/>
              <a:t> law</a:t>
            </a:r>
            <a:r>
              <a:rPr lang="pl-PL" dirty="0"/>
              <a:t>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806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438</Words>
  <Application>Microsoft Office PowerPoint</Application>
  <PresentationFormat>Niestandardowy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Common law</vt:lpstr>
      <vt:lpstr>Obowiązywanie Common law</vt:lpstr>
      <vt:lpstr>Historia rozwoju</vt:lpstr>
      <vt:lpstr>Prezentacja programu PowerPoint</vt:lpstr>
      <vt:lpstr>Sądy królewskie</vt:lpstr>
      <vt:lpstr>Warunki wpływające na umocnienie systemu Common law</vt:lpstr>
      <vt:lpstr>Precedens</vt:lpstr>
      <vt:lpstr>Ratio decidendi</vt:lpstr>
      <vt:lpstr>Prezentacja programu PowerPoint</vt:lpstr>
      <vt:lpstr>Prezentacja programu PowerPoint</vt:lpstr>
      <vt:lpstr>Opis Common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law</dc:title>
  <dc:creator>STUDENCI</dc:creator>
  <cp:lastModifiedBy>Włodarczyk Edyta</cp:lastModifiedBy>
  <cp:revision>7</cp:revision>
  <dcterms:created xsi:type="dcterms:W3CDTF">2017-12-12T14:38:44Z</dcterms:created>
  <dcterms:modified xsi:type="dcterms:W3CDTF">2017-12-12T16:02:36Z</dcterms:modified>
</cp:coreProperties>
</file>