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3" r:id="rId3"/>
    <p:sldId id="285" r:id="rId4"/>
    <p:sldId id="286" r:id="rId5"/>
    <p:sldId id="260" r:id="rId6"/>
    <p:sldId id="290" r:id="rId7"/>
    <p:sldId id="294" r:id="rId8"/>
    <p:sldId id="293" r:id="rId9"/>
    <p:sldId id="289" r:id="rId10"/>
    <p:sldId id="261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2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78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81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68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596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568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41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30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85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60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22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D4F7C-8136-48B4-8DAF-88FA1D259C75}" type="datetimeFigureOut">
              <a:rPr lang="pl-PL" smtClean="0"/>
              <a:t>02.05.2020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E38C9-191C-482A-8F30-1D59268B7D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54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pl-PL" dirty="0"/>
              <a:t>CZAS PRACY cz.1b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l-PL" dirty="0"/>
              <a:t>DR JACEK BOROWICZ</a:t>
            </a:r>
          </a:p>
        </p:txBody>
      </p:sp>
      <p:pic>
        <p:nvPicPr>
          <p:cNvPr id="6" name="s1">
            <a:hlinkClick r:id="" action="ppaction://media"/>
            <a:extLst>
              <a:ext uri="{FF2B5EF4-FFF2-40B4-BE49-F238E27FC236}">
                <a16:creationId xmlns:a16="http://schemas.microsoft.com/office/drawing/2014/main" id="{3F1934FE-DAE6-4928-9D3F-5FF63D4D8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1" y="4077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pl-PL" sz="2400" dirty="0"/>
          </a:p>
          <a:p>
            <a:pPr marL="109728" indent="0" algn="ctr">
              <a:buNone/>
            </a:pPr>
            <a:r>
              <a:rPr lang="pl-PL" sz="4000" dirty="0"/>
              <a:t>NOMINALNY CZAS PRACY</a:t>
            </a:r>
          </a:p>
          <a:p>
            <a:pPr marL="109728" indent="0" algn="ctr">
              <a:buNone/>
            </a:pPr>
            <a:r>
              <a:rPr lang="pl-PL" sz="4000" b="1" dirty="0"/>
              <a:t>(Art. 130.</a:t>
            </a:r>
            <a:r>
              <a:rPr lang="pl-PL" sz="4000" dirty="0"/>
              <a:t> § 1-2)</a:t>
            </a:r>
          </a:p>
          <a:p>
            <a:pPr marL="109728" indent="0" algn="ctr">
              <a:buNone/>
            </a:pPr>
            <a:r>
              <a:rPr lang="pl-PL" sz="4000" dirty="0"/>
              <a:t>A </a:t>
            </a:r>
          </a:p>
          <a:p>
            <a:pPr marL="109728" indent="0" algn="ctr">
              <a:buNone/>
            </a:pPr>
            <a:r>
              <a:rPr lang="pl-PL" sz="4000" dirty="0"/>
              <a:t>FAKTYCZNY CZAS PRACY             </a:t>
            </a:r>
            <a:r>
              <a:rPr lang="pl-PL" sz="4000" b="1" dirty="0"/>
              <a:t> (Art. 130.</a:t>
            </a:r>
            <a:r>
              <a:rPr lang="pl-PL" sz="4000" dirty="0"/>
              <a:t> § 3)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CF7653-1F52-4387-B8BB-A9C3EE1B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7881B4-AC73-48F9-8BF6-B89D4029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5D7CB02-ACCD-4F10-9B7D-F908F3214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5" y="5132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r>
              <a:rPr lang="pl-PL" sz="2400" dirty="0"/>
              <a:t>(wszystkie soboty wolne)</a:t>
            </a:r>
          </a:p>
          <a:p>
            <a:r>
              <a:rPr lang="pl-PL" sz="2400" dirty="0"/>
              <a:t>PN      </a:t>
            </a:r>
            <a:r>
              <a:rPr lang="pl-PL" sz="2400" b="1" u="sng" dirty="0"/>
              <a:t>6!</a:t>
            </a:r>
            <a:r>
              <a:rPr lang="pl-PL" sz="2400" dirty="0"/>
              <a:t>  13  20  27</a:t>
            </a:r>
          </a:p>
          <a:p>
            <a:r>
              <a:rPr lang="pl-PL" sz="2400" dirty="0"/>
              <a:t>WT     7  14  21  28</a:t>
            </a:r>
          </a:p>
          <a:p>
            <a:r>
              <a:rPr lang="pl-PL" sz="2400" dirty="0"/>
              <a:t>SR   </a:t>
            </a:r>
            <a:r>
              <a:rPr lang="pl-PL" sz="2400" b="1" u="sng" dirty="0"/>
              <a:t>1</a:t>
            </a:r>
            <a:r>
              <a:rPr lang="pl-PL" sz="2400" dirty="0"/>
              <a:t>  8  15  22  29</a:t>
            </a:r>
          </a:p>
          <a:p>
            <a:r>
              <a:rPr lang="pl-PL" sz="2400" dirty="0"/>
              <a:t>CZ   2  9  16  23  30</a:t>
            </a:r>
          </a:p>
          <a:p>
            <a:r>
              <a:rPr lang="pl-PL" sz="2400" dirty="0"/>
              <a:t>PT  3  10  17  24  31</a:t>
            </a:r>
          </a:p>
          <a:p>
            <a:r>
              <a:rPr lang="pl-PL" sz="2400" dirty="0"/>
              <a:t>SB  </a:t>
            </a:r>
            <a:r>
              <a:rPr lang="pl-PL" sz="2400" u="sng" dirty="0"/>
              <a:t>4</a:t>
            </a:r>
            <a:r>
              <a:rPr lang="pl-PL" sz="2400" dirty="0"/>
              <a:t>  </a:t>
            </a:r>
            <a:r>
              <a:rPr lang="pl-PL" sz="2400" u="sng" dirty="0"/>
              <a:t>11</a:t>
            </a:r>
            <a:r>
              <a:rPr lang="pl-PL" sz="2400" dirty="0"/>
              <a:t>  </a:t>
            </a:r>
            <a:r>
              <a:rPr lang="pl-PL" sz="2400" u="sng" dirty="0"/>
              <a:t>18</a:t>
            </a:r>
            <a:r>
              <a:rPr lang="pl-PL" sz="2400" dirty="0"/>
              <a:t>  </a:t>
            </a:r>
            <a:r>
              <a:rPr lang="pl-PL" sz="2400" u="sng" dirty="0"/>
              <a:t>25</a:t>
            </a:r>
            <a:endParaRPr lang="pl-PL" sz="2400" dirty="0"/>
          </a:p>
          <a:p>
            <a:r>
              <a:rPr lang="pl-PL" sz="2400" dirty="0"/>
              <a:t>ND </a:t>
            </a:r>
            <a:r>
              <a:rPr lang="pl-PL" sz="2400" b="1" u="sng" dirty="0"/>
              <a:t>5</a:t>
            </a:r>
            <a:r>
              <a:rPr lang="pl-PL" sz="2400" u="sng" dirty="0"/>
              <a:t> </a:t>
            </a:r>
            <a:r>
              <a:rPr lang="pl-PL" sz="2400" dirty="0"/>
              <a:t> </a:t>
            </a:r>
            <a:r>
              <a:rPr lang="pl-PL" sz="2400" b="1" u="sng" dirty="0"/>
              <a:t>12</a:t>
            </a:r>
            <a:r>
              <a:rPr lang="pl-PL" sz="2400" dirty="0"/>
              <a:t>  </a:t>
            </a:r>
            <a:r>
              <a:rPr lang="pl-PL" sz="2400" b="1" u="sng" dirty="0"/>
              <a:t>19</a:t>
            </a:r>
            <a:r>
              <a:rPr lang="pl-PL" sz="2400" dirty="0"/>
              <a:t>  </a:t>
            </a:r>
            <a:r>
              <a:rPr lang="pl-PL" sz="2400" b="1" u="sng" dirty="0"/>
              <a:t>26</a:t>
            </a:r>
            <a:endParaRPr lang="pl-PL" sz="24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B0AAFD1-03DE-4A61-855C-CF0D3F04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99DEAA-5909-4EC6-9FFF-131281AF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D33C9D5-1A9E-43FC-8A4D-C01DA6052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257" y="42210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2400" dirty="0"/>
              <a:t>PN      </a:t>
            </a:r>
            <a:r>
              <a:rPr lang="pl-PL" sz="2400" b="1" u="sng" dirty="0">
                <a:solidFill>
                  <a:schemeClr val="accent2"/>
                </a:solidFill>
              </a:rPr>
              <a:t>6!</a:t>
            </a:r>
            <a:r>
              <a:rPr lang="pl-PL" sz="2400" dirty="0"/>
              <a:t>  </a:t>
            </a:r>
          </a:p>
          <a:p>
            <a:r>
              <a:rPr lang="pl-PL" sz="2400" dirty="0"/>
              <a:t>WT     7  </a:t>
            </a:r>
          </a:p>
          <a:p>
            <a:r>
              <a:rPr lang="pl-PL" sz="2400" dirty="0"/>
              <a:t>SR  </a:t>
            </a:r>
            <a:r>
              <a:rPr lang="pl-PL" sz="2400" b="1" u="sng" dirty="0">
                <a:solidFill>
                  <a:srgbClr val="C00000"/>
                </a:solidFill>
              </a:rPr>
              <a:t>1</a:t>
            </a:r>
            <a:r>
              <a:rPr lang="pl-PL" sz="2400" dirty="0"/>
              <a:t>  </a:t>
            </a:r>
          </a:p>
          <a:p>
            <a:r>
              <a:rPr lang="pl-PL" sz="2400" dirty="0"/>
              <a:t>CZ  2  </a:t>
            </a:r>
          </a:p>
          <a:p>
            <a:r>
              <a:rPr lang="pl-PL" sz="2400" dirty="0"/>
              <a:t>PT  3 </a:t>
            </a:r>
          </a:p>
          <a:p>
            <a:r>
              <a:rPr lang="pl-PL" sz="2400" dirty="0"/>
              <a:t>SB  </a:t>
            </a:r>
            <a:r>
              <a:rPr lang="pl-PL" sz="2400" u="sng" dirty="0"/>
              <a:t>4</a:t>
            </a:r>
            <a:r>
              <a:rPr lang="pl-PL" sz="2400" dirty="0"/>
              <a:t>  </a:t>
            </a:r>
          </a:p>
          <a:p>
            <a:r>
              <a:rPr lang="pl-PL" sz="2400" dirty="0"/>
              <a:t>ND </a:t>
            </a:r>
            <a:r>
              <a:rPr lang="pl-PL" sz="2400" b="1" u="sng" dirty="0">
                <a:solidFill>
                  <a:srgbClr val="C00000"/>
                </a:solidFill>
              </a:rPr>
              <a:t>5</a:t>
            </a:r>
            <a:r>
              <a:rPr lang="pl-PL" sz="2400" u="sng" dirty="0"/>
              <a:t> </a:t>
            </a:r>
            <a:r>
              <a:rPr lang="pl-PL" sz="2400" dirty="0"/>
              <a:t> </a:t>
            </a:r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BB7ED76-25DE-4CF3-BDDF-E06B1F53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9E96CC-2F8A-4475-94EF-2EE8B70D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B86D949-87BF-427F-B173-D2065429E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8851" y="4509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2400" dirty="0"/>
              <a:t>PN      </a:t>
            </a:r>
            <a:r>
              <a:rPr lang="pl-PL" sz="2400" b="1" u="sng" dirty="0">
                <a:solidFill>
                  <a:srgbClr val="C00000"/>
                </a:solidFill>
              </a:rPr>
              <a:t>6!</a:t>
            </a:r>
            <a:r>
              <a:rPr lang="pl-PL" sz="2400" dirty="0"/>
              <a:t>  13 </a:t>
            </a:r>
          </a:p>
          <a:p>
            <a:r>
              <a:rPr lang="pl-PL" sz="2400" u="sng" dirty="0"/>
              <a:t>WT     7  14  </a:t>
            </a:r>
          </a:p>
          <a:p>
            <a:r>
              <a:rPr lang="pl-PL" sz="2400" dirty="0"/>
              <a:t>SR   </a:t>
            </a:r>
            <a:r>
              <a:rPr lang="pl-PL" sz="2400" b="1" u="sng" dirty="0">
                <a:solidFill>
                  <a:srgbClr val="C00000"/>
                </a:solidFill>
              </a:rPr>
              <a:t>1</a:t>
            </a:r>
            <a:r>
              <a:rPr lang="pl-PL" sz="2400" dirty="0"/>
              <a:t>  8 </a:t>
            </a:r>
          </a:p>
          <a:p>
            <a:r>
              <a:rPr lang="pl-PL" sz="2400" dirty="0"/>
              <a:t>CZ   2  9 </a:t>
            </a:r>
          </a:p>
          <a:p>
            <a:r>
              <a:rPr lang="pl-PL" sz="2400" dirty="0"/>
              <a:t>PT  3  10 </a:t>
            </a:r>
          </a:p>
          <a:p>
            <a:r>
              <a:rPr lang="pl-PL" sz="2400" dirty="0"/>
              <a:t>SB  4  11 </a:t>
            </a:r>
          </a:p>
          <a:p>
            <a:r>
              <a:rPr lang="pl-PL" sz="2400" dirty="0"/>
              <a:t>ND </a:t>
            </a:r>
            <a:r>
              <a:rPr lang="pl-PL" sz="2400" b="1" dirty="0">
                <a:solidFill>
                  <a:srgbClr val="FF0000"/>
                </a:solidFill>
              </a:rPr>
              <a:t>5</a:t>
            </a:r>
            <a:r>
              <a:rPr lang="pl-PL" sz="2400" dirty="0"/>
              <a:t>  </a:t>
            </a:r>
            <a:r>
              <a:rPr lang="pl-PL" sz="2400" b="1" dirty="0">
                <a:solidFill>
                  <a:srgbClr val="C00000"/>
                </a:solidFill>
              </a:rPr>
              <a:t>12</a:t>
            </a:r>
            <a:endParaRPr lang="pl-PL" sz="2400" dirty="0">
              <a:solidFill>
                <a:srgbClr val="C00000"/>
              </a:solidFill>
            </a:endParaRPr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C0B269C-0C13-4EFC-8752-1CB93FB1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FA9867F-975B-4988-9672-5258036F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80543E9-E63A-4840-847B-D4B20BABC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289" y="4581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2400" dirty="0"/>
              <a:t>PN      </a:t>
            </a:r>
            <a:r>
              <a:rPr lang="pl-PL" sz="2400" b="1" u="sng" dirty="0"/>
              <a:t>6!</a:t>
            </a:r>
            <a:r>
              <a:rPr lang="pl-PL" sz="2400" dirty="0"/>
              <a:t>  13  20</a:t>
            </a:r>
          </a:p>
          <a:p>
            <a:r>
              <a:rPr lang="pl-PL" sz="2400" u="sng" dirty="0"/>
              <a:t>WT     7  14  21</a:t>
            </a:r>
          </a:p>
          <a:p>
            <a:r>
              <a:rPr lang="pl-PL" sz="2400" dirty="0"/>
              <a:t>SR   </a:t>
            </a:r>
            <a:r>
              <a:rPr lang="pl-PL" sz="2400" b="1" dirty="0">
                <a:solidFill>
                  <a:srgbClr val="FF0000"/>
                </a:solidFill>
              </a:rPr>
              <a:t>1</a:t>
            </a:r>
            <a:r>
              <a:rPr lang="pl-PL" sz="2400" dirty="0"/>
              <a:t>  8  15  </a:t>
            </a:r>
          </a:p>
          <a:p>
            <a:r>
              <a:rPr lang="pl-PL" sz="2400" dirty="0"/>
              <a:t>CZ   2  9  16  </a:t>
            </a:r>
          </a:p>
          <a:p>
            <a:r>
              <a:rPr lang="pl-PL" sz="2400" dirty="0"/>
              <a:t>PT  3  10  17</a:t>
            </a:r>
          </a:p>
          <a:p>
            <a:r>
              <a:rPr lang="pl-PL" sz="2400" dirty="0"/>
              <a:t>SB  4  11  18  </a:t>
            </a:r>
          </a:p>
          <a:p>
            <a:r>
              <a:rPr lang="pl-PL" sz="2400" dirty="0"/>
              <a:t>ND </a:t>
            </a:r>
            <a:r>
              <a:rPr lang="pl-PL" sz="2400" b="1" dirty="0">
                <a:solidFill>
                  <a:srgbClr val="FF0000"/>
                </a:solidFill>
              </a:rPr>
              <a:t>5</a:t>
            </a:r>
            <a:r>
              <a:rPr lang="pl-PL" sz="2400" dirty="0"/>
              <a:t>  </a:t>
            </a:r>
            <a:r>
              <a:rPr lang="pl-PL" sz="2400" b="1" dirty="0">
                <a:solidFill>
                  <a:srgbClr val="FF0000"/>
                </a:solidFill>
              </a:rPr>
              <a:t>12</a:t>
            </a:r>
            <a:r>
              <a:rPr lang="pl-PL" sz="2400" dirty="0"/>
              <a:t>  </a:t>
            </a:r>
            <a:r>
              <a:rPr lang="pl-PL" sz="2400" b="1" dirty="0">
                <a:solidFill>
                  <a:srgbClr val="FF0000"/>
                </a:solidFill>
              </a:rPr>
              <a:t>19</a:t>
            </a:r>
            <a:endParaRPr lang="pl-PL" sz="24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01CE7B4-5681-4D2D-9196-96F778F7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488279-CABB-4BEB-841E-B5E19E1B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7568B3A-1C18-4131-9EDB-4FE6B9189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329" y="4581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2400" dirty="0"/>
              <a:t>PN      </a:t>
            </a:r>
            <a:r>
              <a:rPr lang="pl-PL" sz="2400" b="1" dirty="0">
                <a:solidFill>
                  <a:srgbClr val="FF0000"/>
                </a:solidFill>
              </a:rPr>
              <a:t>6</a:t>
            </a:r>
            <a:r>
              <a:rPr lang="pl-PL" sz="2400" dirty="0"/>
              <a:t>  13  20  27</a:t>
            </a:r>
          </a:p>
          <a:p>
            <a:r>
              <a:rPr lang="pl-PL" sz="2400" u="sng" dirty="0"/>
              <a:t>WT     7  14  21  28</a:t>
            </a:r>
          </a:p>
          <a:p>
            <a:r>
              <a:rPr lang="pl-PL" sz="2400" dirty="0"/>
              <a:t>SR   </a:t>
            </a:r>
            <a:r>
              <a:rPr lang="pl-PL" sz="2400" b="1" dirty="0">
                <a:solidFill>
                  <a:srgbClr val="FF0000"/>
                </a:solidFill>
              </a:rPr>
              <a:t>1</a:t>
            </a:r>
            <a:r>
              <a:rPr lang="pl-PL" sz="2400" dirty="0"/>
              <a:t>  8  15  22  </a:t>
            </a:r>
          </a:p>
          <a:p>
            <a:r>
              <a:rPr lang="pl-PL" sz="2400" dirty="0"/>
              <a:t>CZ   2  9  16  23  </a:t>
            </a:r>
          </a:p>
          <a:p>
            <a:r>
              <a:rPr lang="pl-PL" sz="2400" dirty="0"/>
              <a:t>PT  3  10  17  24  </a:t>
            </a:r>
          </a:p>
          <a:p>
            <a:r>
              <a:rPr lang="pl-PL" sz="2400" dirty="0"/>
              <a:t>SB  4  11  18  25</a:t>
            </a:r>
          </a:p>
          <a:p>
            <a:r>
              <a:rPr lang="pl-PL" sz="2400" dirty="0">
                <a:solidFill>
                  <a:srgbClr val="FF0000"/>
                </a:solidFill>
              </a:rPr>
              <a:t>ND </a:t>
            </a:r>
            <a:r>
              <a:rPr lang="pl-PL" sz="2400" b="1" dirty="0">
                <a:solidFill>
                  <a:srgbClr val="FF0000"/>
                </a:solidFill>
              </a:rPr>
              <a:t>5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12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19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26</a:t>
            </a:r>
            <a:endParaRPr lang="pl-PL" sz="24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76BC5C-2EFA-4D9B-B210-C358D03F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772F72D-E5F7-4A2C-AB21-15C5901D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6352CD4-926D-4FC3-BE4D-BA1C619FD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4313" y="49188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2400" dirty="0"/>
              <a:t>PN      </a:t>
            </a:r>
            <a:r>
              <a:rPr lang="pl-PL" sz="2400" b="1" dirty="0">
                <a:solidFill>
                  <a:srgbClr val="FF0000"/>
                </a:solidFill>
              </a:rPr>
              <a:t>6</a:t>
            </a:r>
            <a:r>
              <a:rPr lang="pl-PL" sz="2400" dirty="0"/>
              <a:t>  13  20  27</a:t>
            </a:r>
          </a:p>
          <a:p>
            <a:r>
              <a:rPr lang="pl-PL" sz="2400" u="sng" dirty="0"/>
              <a:t>WT     7  14  21  28</a:t>
            </a:r>
          </a:p>
          <a:p>
            <a:r>
              <a:rPr lang="pl-PL" sz="2400" dirty="0"/>
              <a:t>SR   </a:t>
            </a:r>
            <a:r>
              <a:rPr lang="pl-PL" sz="2400" b="1" dirty="0">
                <a:solidFill>
                  <a:srgbClr val="FF0000"/>
                </a:solidFill>
              </a:rPr>
              <a:t>1</a:t>
            </a:r>
            <a:r>
              <a:rPr lang="pl-PL" sz="2400" dirty="0"/>
              <a:t>  8  15  22  29</a:t>
            </a:r>
          </a:p>
          <a:p>
            <a:r>
              <a:rPr lang="pl-PL" sz="2400" dirty="0"/>
              <a:t>CZ   2  9  16  23  30</a:t>
            </a:r>
          </a:p>
          <a:p>
            <a:r>
              <a:rPr lang="pl-PL" sz="2400" dirty="0"/>
              <a:t>PT  3  10  17  24  31</a:t>
            </a:r>
          </a:p>
          <a:p>
            <a:r>
              <a:rPr lang="pl-PL" sz="2400" dirty="0"/>
              <a:t>SB  4  11  18  25</a:t>
            </a:r>
          </a:p>
          <a:p>
            <a:r>
              <a:rPr lang="pl-PL" sz="2400" dirty="0">
                <a:solidFill>
                  <a:srgbClr val="FF0000"/>
                </a:solidFill>
              </a:rPr>
              <a:t>ND </a:t>
            </a:r>
            <a:r>
              <a:rPr lang="pl-PL" sz="2400" b="1" dirty="0">
                <a:solidFill>
                  <a:srgbClr val="FF0000"/>
                </a:solidFill>
              </a:rPr>
              <a:t>5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12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19</a:t>
            </a:r>
            <a:r>
              <a:rPr lang="pl-PL" sz="2400" dirty="0">
                <a:solidFill>
                  <a:srgbClr val="FF0000"/>
                </a:solidFill>
              </a:rPr>
              <a:t>  </a:t>
            </a:r>
            <a:r>
              <a:rPr lang="pl-PL" sz="2400" b="1" dirty="0">
                <a:solidFill>
                  <a:srgbClr val="FF0000"/>
                </a:solidFill>
              </a:rPr>
              <a:t>26</a:t>
            </a:r>
            <a:endParaRPr lang="pl-PL" sz="2400" dirty="0">
              <a:solidFill>
                <a:srgbClr val="FF0000"/>
              </a:solidFill>
            </a:endParaRPr>
          </a:p>
          <a:p>
            <a:endParaRPr lang="pl-PL" sz="24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38C38-E7C4-4DCA-8520-40A69004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EF4C8AC-E85D-4F74-8EE5-15AEC481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85A37C9-A099-4D4B-8AD7-B491766F0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321" y="4915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pl-PL" sz="2400" dirty="0"/>
              <a:t>Nominalny czas pracy styczeń 2014</a:t>
            </a:r>
          </a:p>
          <a:p>
            <a:pPr marL="109728" indent="0">
              <a:buNone/>
            </a:pPr>
            <a:endParaRPr lang="pl-PL" sz="2400" dirty="0"/>
          </a:p>
          <a:p>
            <a:pPr algn="ctr">
              <a:buNone/>
            </a:pPr>
            <a:r>
              <a:rPr lang="pl-PL" sz="3600" dirty="0"/>
              <a:t>4 x 40g</a:t>
            </a:r>
          </a:p>
          <a:p>
            <a:pPr algn="ctr">
              <a:buNone/>
            </a:pPr>
            <a:r>
              <a:rPr lang="pl-PL" sz="3600" u="sng" dirty="0"/>
              <a:t>+ 3 x 8g</a:t>
            </a:r>
          </a:p>
          <a:p>
            <a:pPr algn="ctr">
              <a:buNone/>
            </a:pPr>
            <a:r>
              <a:rPr lang="pl-PL" sz="3600" dirty="0"/>
              <a:t>=184 </a:t>
            </a:r>
          </a:p>
          <a:p>
            <a:pPr algn="ctr">
              <a:buNone/>
            </a:pPr>
            <a:r>
              <a:rPr lang="pl-PL" sz="3600" dirty="0"/>
              <a:t>– 2 x 8g =168g </a:t>
            </a:r>
            <a:r>
              <a:rPr lang="pl-PL" sz="3600" dirty="0" err="1"/>
              <a:t>nczp</a:t>
            </a: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F4D38F-EC47-4EBB-8B49-04B43AFB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5B4B87-FCBF-4145-AF42-5CEDE8A6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205819E-3B82-484C-84C5-B31DE96D3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4313" y="5132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3 10 17 24 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</a:t>
            </a:r>
            <a:r>
              <a:rPr lang="pl-PL" sz="3600" b="1" u="sng" dirty="0">
                <a:solidFill>
                  <a:srgbClr val="FF0000"/>
                </a:solidFill>
              </a:rPr>
              <a:t>11!</a:t>
            </a:r>
            <a:r>
              <a:rPr lang="pl-PL" sz="3600" b="1" u="sng" dirty="0"/>
              <a:t> </a:t>
            </a:r>
            <a:r>
              <a:rPr lang="pl-PL" sz="3600" b="1" u="sng" dirty="0">
                <a:solidFill>
                  <a:srgbClr val="00B050"/>
                </a:solidFill>
              </a:rPr>
              <a:t>18 </a:t>
            </a:r>
            <a:r>
              <a:rPr lang="pl-PL" sz="3600" u="sng" dirty="0">
                <a:solidFill>
                  <a:srgbClr val="00B050"/>
                </a:solidFill>
              </a:rPr>
              <a:t>25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r>
              <a:rPr lang="pl-PL" sz="3600" dirty="0">
                <a:solidFill>
                  <a:srgbClr val="00B050"/>
                </a:solidFill>
              </a:rPr>
              <a:t>5 12 19 26 </a:t>
            </a:r>
          </a:p>
          <a:p>
            <a:r>
              <a:rPr lang="pl-PL" sz="3600" dirty="0"/>
              <a:t>CZ   2  9  16  23  30   </a:t>
            </a:r>
            <a:r>
              <a:rPr lang="pl-PL" sz="3600" dirty="0">
                <a:solidFill>
                  <a:srgbClr val="00B050"/>
                </a:solidFill>
              </a:rPr>
              <a:t>6 13 20 27</a:t>
            </a:r>
          </a:p>
          <a:p>
            <a:r>
              <a:rPr lang="pl-PL" sz="3600" dirty="0"/>
              <a:t>PT  3  10  17  24  31  </a:t>
            </a:r>
            <a:r>
              <a:rPr lang="pl-PL" sz="3600" dirty="0">
                <a:solidFill>
                  <a:srgbClr val="00B050"/>
                </a:solidFill>
              </a:rPr>
              <a:t>7 14 21 28</a:t>
            </a: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dirty="0">
                <a:solidFill>
                  <a:srgbClr val="FF0000"/>
                </a:solidFill>
              </a:rPr>
              <a:t>1!   </a:t>
            </a:r>
            <a:r>
              <a:rPr lang="pl-PL" sz="3600" b="1" dirty="0">
                <a:solidFill>
                  <a:srgbClr val="00B050"/>
                </a:solidFill>
              </a:rPr>
              <a:t>8 15 22 29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26   2   9 16 23 30 </a:t>
            </a:r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0A0A922-9EAE-4CE1-B773-43480B18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BE7C8E2-5A57-41B0-B8DC-DBA34069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E0E32A3-ECD7-4AB5-9AF4-AE41C31C1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5" y="5585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u="sng" dirty="0"/>
              <a:t>WT     7  14  21  28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CZ   2  9  16  23  30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PT  3  10  17  24  31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SB  </a:t>
            </a:r>
            <a:r>
              <a:rPr lang="pl-PL" sz="3600" b="1" dirty="0"/>
              <a:t>4  11  18  25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</a:t>
            </a:r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2B038A7-5A6C-450F-AFD5-994F3001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21CB2E4-B914-4DEE-820C-F13C6E92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23BBF52-A4AF-4BAB-A8D7-9F510986E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5" y="4859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09728" indent="0" algn="ctr">
              <a:buNone/>
            </a:pPr>
            <a:endParaRPr lang="pl-PL" sz="2400" dirty="0"/>
          </a:p>
          <a:p>
            <a:pPr marL="109728" indent="0" algn="ctr">
              <a:buNone/>
            </a:pPr>
            <a:r>
              <a:rPr lang="pl-PL" sz="3200" dirty="0"/>
              <a:t>OKRESY OBOWIĄZKOWEGO ODPOCZYNKU</a:t>
            </a:r>
          </a:p>
          <a:p>
            <a:pPr marL="109728" indent="0" algn="ctr">
              <a:buNone/>
            </a:pPr>
            <a:endParaRPr lang="pl-PL" sz="3200" dirty="0"/>
          </a:p>
          <a:p>
            <a:pPr marL="109728" indent="0" algn="ctr">
              <a:buNone/>
            </a:pPr>
            <a:endParaRPr lang="pl-PL" sz="3200" dirty="0"/>
          </a:p>
          <a:p>
            <a:pPr marL="109728" indent="0" algn="ctr">
              <a:buNone/>
            </a:pPr>
            <a:r>
              <a:rPr lang="pl-PL" sz="3200" dirty="0"/>
              <a:t>DOBOWEGO               TYGDODNIOWEGO</a:t>
            </a:r>
          </a:p>
          <a:p>
            <a:pPr marL="109728" indent="0" algn="ctr">
              <a:buNone/>
            </a:pPr>
            <a:endParaRPr lang="pl-PL" sz="3200" dirty="0"/>
          </a:p>
          <a:p>
            <a:pPr marL="109728" indent="0">
              <a:buNone/>
            </a:pPr>
            <a:r>
              <a:rPr lang="pl-PL" sz="3200" b="1" dirty="0"/>
              <a:t>Art. 132.</a:t>
            </a:r>
            <a:r>
              <a:rPr lang="pl-PL" sz="3200" dirty="0"/>
              <a:t> § 1-3                                                  </a:t>
            </a:r>
            <a:r>
              <a:rPr lang="pl-PL" sz="3200" b="1" dirty="0"/>
              <a:t>Art. 133.</a:t>
            </a:r>
            <a:r>
              <a:rPr lang="pl-PL" sz="3200" dirty="0"/>
              <a:t> § 1-4</a:t>
            </a: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901E21FA-688D-458B-8DAA-625167A0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C95B3644-A565-4FDF-ABAC-CBFBD97B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</a:t>
            </a:fld>
            <a:endParaRPr lang="pl-PL"/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3854369" y="3198280"/>
            <a:ext cx="2376264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6230633" y="3191291"/>
            <a:ext cx="2019850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rostokąt zaokrąglony 3"/>
          <p:cNvSpPr/>
          <p:nvPr/>
        </p:nvSpPr>
        <p:spPr>
          <a:xfrm>
            <a:off x="2459596" y="2000830"/>
            <a:ext cx="7353691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2459596" y="3482373"/>
            <a:ext cx="2664296" cy="1260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5790213" y="3612960"/>
            <a:ext cx="4536504" cy="11161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8141489-2CD1-45FD-80C0-CEB1C1D41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1" y="5013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 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CZ   2  9  16  23  30  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PT  3  10  17  24  </a:t>
            </a:r>
            <a:r>
              <a:rPr lang="pl-PL" sz="3600" u="sng" dirty="0"/>
              <a:t>31</a:t>
            </a:r>
            <a:r>
              <a:rPr lang="pl-PL" sz="3600" dirty="0"/>
              <a:t> 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dirty="0">
                <a:solidFill>
                  <a:srgbClr val="FF0000"/>
                </a:solidFill>
              </a:rPr>
              <a:t>1!   </a:t>
            </a: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</a:t>
            </a:r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FDBA590-F6A1-4415-A2DE-FBB88A9A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1F3217-0129-4CF7-9F86-85E776E8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E7CB365-5F4D-45DA-B765-F40FA253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7" y="5085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3 10  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</a:t>
            </a:r>
            <a:r>
              <a:rPr lang="pl-PL" sz="3600" b="1" u="sng" dirty="0">
                <a:solidFill>
                  <a:srgbClr val="FF0000"/>
                </a:solidFill>
              </a:rPr>
              <a:t>11!</a:t>
            </a:r>
            <a:r>
              <a:rPr lang="pl-PL" sz="3600" b="1" u="sng" dirty="0"/>
              <a:t> </a:t>
            </a:r>
            <a:r>
              <a:rPr lang="pl-PL" sz="3600" u="sng" dirty="0">
                <a:solidFill>
                  <a:srgbClr val="00B050"/>
                </a:solidFill>
              </a:rPr>
              <a:t>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r>
              <a:rPr lang="pl-PL" sz="3600" dirty="0">
                <a:solidFill>
                  <a:srgbClr val="00B050"/>
                </a:solidFill>
              </a:rPr>
              <a:t>5</a:t>
            </a:r>
          </a:p>
          <a:p>
            <a:r>
              <a:rPr lang="pl-PL" sz="3600" dirty="0"/>
              <a:t>CZ   2  9  16  23  30   </a:t>
            </a:r>
            <a:r>
              <a:rPr lang="pl-PL" sz="3600" dirty="0">
                <a:solidFill>
                  <a:srgbClr val="00B050"/>
                </a:solidFill>
              </a:rPr>
              <a:t>6  </a:t>
            </a:r>
          </a:p>
          <a:p>
            <a:r>
              <a:rPr lang="pl-PL" sz="3600" dirty="0"/>
              <a:t>PT  3  10  17  24  31  </a:t>
            </a:r>
            <a:r>
              <a:rPr lang="pl-PL" sz="3600" dirty="0">
                <a:solidFill>
                  <a:srgbClr val="00B050"/>
                </a:solidFill>
              </a:rPr>
              <a:t>7 </a:t>
            </a: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dirty="0">
                <a:solidFill>
                  <a:srgbClr val="FF0000"/>
                </a:solidFill>
              </a:rPr>
              <a:t>1!   </a:t>
            </a:r>
            <a:r>
              <a:rPr lang="pl-PL" sz="3600" b="1" dirty="0">
                <a:solidFill>
                  <a:srgbClr val="00B050"/>
                </a:solidFill>
              </a:rPr>
              <a:t>8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26   2   9  </a:t>
            </a:r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A67CD9-ECE0-4A3A-B554-C43301F3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230B1B7-B0F5-460E-B305-E1AD5597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C4F7617-A747-4052-8685-D3E9204E6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2345" y="5013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3 10 17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</a:t>
            </a:r>
            <a:r>
              <a:rPr lang="pl-PL" sz="3600" b="1" u="sng" dirty="0">
                <a:solidFill>
                  <a:srgbClr val="FF0000"/>
                </a:solidFill>
              </a:rPr>
              <a:t>11!</a:t>
            </a:r>
            <a:r>
              <a:rPr lang="pl-PL" sz="3600" b="1" u="sng" dirty="0"/>
              <a:t> </a:t>
            </a:r>
            <a:r>
              <a:rPr lang="pl-PL" sz="3600" b="1" u="sng" dirty="0">
                <a:solidFill>
                  <a:srgbClr val="00B050"/>
                </a:solidFill>
              </a:rPr>
              <a:t>18 </a:t>
            </a:r>
            <a:r>
              <a:rPr lang="pl-PL" sz="3600" u="sng" dirty="0">
                <a:solidFill>
                  <a:srgbClr val="00B050"/>
                </a:solidFill>
              </a:rPr>
              <a:t>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r>
              <a:rPr lang="pl-PL" sz="3600" dirty="0">
                <a:solidFill>
                  <a:srgbClr val="00B050"/>
                </a:solidFill>
              </a:rPr>
              <a:t>5 12  </a:t>
            </a:r>
          </a:p>
          <a:p>
            <a:r>
              <a:rPr lang="pl-PL" sz="3600" dirty="0"/>
              <a:t>CZ   2  9  16  23  30   </a:t>
            </a:r>
            <a:r>
              <a:rPr lang="pl-PL" sz="3600" dirty="0">
                <a:solidFill>
                  <a:srgbClr val="00B050"/>
                </a:solidFill>
              </a:rPr>
              <a:t>6 13</a:t>
            </a:r>
          </a:p>
          <a:p>
            <a:r>
              <a:rPr lang="pl-PL" sz="3600" dirty="0"/>
              <a:t>PT  3  10  17  24  31  </a:t>
            </a:r>
            <a:r>
              <a:rPr lang="pl-PL" sz="3600" dirty="0">
                <a:solidFill>
                  <a:srgbClr val="00B050"/>
                </a:solidFill>
              </a:rPr>
              <a:t>7 14 </a:t>
            </a: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dirty="0">
                <a:solidFill>
                  <a:srgbClr val="FF0000"/>
                </a:solidFill>
              </a:rPr>
              <a:t>1!   </a:t>
            </a:r>
            <a:r>
              <a:rPr lang="pl-PL" sz="3600" b="1" dirty="0">
                <a:solidFill>
                  <a:srgbClr val="00B050"/>
                </a:solidFill>
              </a:rPr>
              <a:t>8 15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26   2   9 16  </a:t>
            </a:r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D5BE5A-B851-4F23-AE65-5CA4077E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5DF7488-93E6-4CA1-BA9E-697BFAF7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87DC177-B39B-449B-B4C1-A9D3F269D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361" y="5085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endParaRPr lang="pl-PL" sz="3600" dirty="0"/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3 10 17 24 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</a:t>
            </a:r>
            <a:r>
              <a:rPr lang="pl-PL" sz="3600" b="1" u="sng" dirty="0">
                <a:solidFill>
                  <a:srgbClr val="FF0000"/>
                </a:solidFill>
              </a:rPr>
              <a:t>11!</a:t>
            </a:r>
            <a:r>
              <a:rPr lang="pl-PL" sz="3600" b="1" u="sng" dirty="0"/>
              <a:t> </a:t>
            </a:r>
            <a:r>
              <a:rPr lang="pl-PL" sz="3600" b="1" u="sng" dirty="0">
                <a:solidFill>
                  <a:srgbClr val="00B050"/>
                </a:solidFill>
              </a:rPr>
              <a:t>18 </a:t>
            </a:r>
            <a:r>
              <a:rPr lang="pl-PL" sz="3600" u="sng" dirty="0">
                <a:solidFill>
                  <a:srgbClr val="00B050"/>
                </a:solidFill>
              </a:rPr>
              <a:t>25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r>
              <a:rPr lang="pl-PL" sz="3600" dirty="0">
                <a:solidFill>
                  <a:srgbClr val="00B050"/>
                </a:solidFill>
              </a:rPr>
              <a:t>5 12 19</a:t>
            </a:r>
          </a:p>
          <a:p>
            <a:r>
              <a:rPr lang="pl-PL" sz="3600" dirty="0"/>
              <a:t>CZ   2  9  16  23  30   </a:t>
            </a:r>
            <a:r>
              <a:rPr lang="pl-PL" sz="3600" dirty="0">
                <a:solidFill>
                  <a:srgbClr val="00B050"/>
                </a:solidFill>
              </a:rPr>
              <a:t>6 13 20</a:t>
            </a:r>
          </a:p>
          <a:p>
            <a:r>
              <a:rPr lang="pl-PL" sz="3600" dirty="0"/>
              <a:t>PT  3  10  17  24  31  </a:t>
            </a:r>
            <a:r>
              <a:rPr lang="pl-PL" sz="3600" dirty="0">
                <a:solidFill>
                  <a:srgbClr val="00B050"/>
                </a:solidFill>
              </a:rPr>
              <a:t>7 14 21</a:t>
            </a: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dirty="0">
                <a:solidFill>
                  <a:srgbClr val="FF0000"/>
                </a:solidFill>
              </a:rPr>
              <a:t>1!   </a:t>
            </a:r>
            <a:r>
              <a:rPr lang="pl-PL" sz="3600" b="1" dirty="0">
                <a:solidFill>
                  <a:srgbClr val="00B050"/>
                </a:solidFill>
              </a:rPr>
              <a:t>8 15 22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26   2   9 16 23</a:t>
            </a:r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035EE59-78F3-488B-A257-3B578FF8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CCC4DFE-A918-4D4D-83E0-82ECF92C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4794420-A6C4-415B-9A61-8AD0E87A1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329" y="5422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r>
              <a:rPr lang="pl-PL" sz="3600" dirty="0"/>
              <a:t>PN      6  13  20  27   </a:t>
            </a:r>
            <a:r>
              <a:rPr lang="pl-PL" sz="3600" dirty="0">
                <a:solidFill>
                  <a:srgbClr val="00B050"/>
                </a:solidFill>
              </a:rPr>
              <a:t>3 10 17 24 </a:t>
            </a:r>
          </a:p>
          <a:p>
            <a:r>
              <a:rPr lang="pl-PL" sz="3600" u="sng" dirty="0"/>
              <a:t>WT     7  14  21  28   </a:t>
            </a:r>
            <a:r>
              <a:rPr lang="pl-PL" sz="3600" u="sng" dirty="0">
                <a:solidFill>
                  <a:srgbClr val="00B050"/>
                </a:solidFill>
              </a:rPr>
              <a:t>4 </a:t>
            </a:r>
            <a:r>
              <a:rPr lang="pl-PL" sz="3600" b="1" u="sng" dirty="0">
                <a:solidFill>
                  <a:srgbClr val="FF0000"/>
                </a:solidFill>
              </a:rPr>
              <a:t>11!</a:t>
            </a:r>
            <a:r>
              <a:rPr lang="pl-PL" sz="3600" b="1" u="sng" dirty="0"/>
              <a:t> </a:t>
            </a:r>
            <a:r>
              <a:rPr lang="pl-PL" sz="3600" b="1" u="sng" dirty="0">
                <a:solidFill>
                  <a:srgbClr val="00B050"/>
                </a:solidFill>
              </a:rPr>
              <a:t>18 </a:t>
            </a:r>
            <a:r>
              <a:rPr lang="pl-PL" sz="3600" u="sng" dirty="0">
                <a:solidFill>
                  <a:srgbClr val="00B050"/>
                </a:solidFill>
              </a:rPr>
              <a:t>25 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/>
              <a:t>SR   1  8  15  22  29   </a:t>
            </a:r>
            <a:r>
              <a:rPr lang="pl-PL" sz="3600" dirty="0">
                <a:solidFill>
                  <a:srgbClr val="00B050"/>
                </a:solidFill>
              </a:rPr>
              <a:t>5 12 19 26 </a:t>
            </a:r>
          </a:p>
          <a:p>
            <a:r>
              <a:rPr lang="pl-PL" sz="3600" dirty="0"/>
              <a:t>CZ   2  9  16  23  30   </a:t>
            </a:r>
            <a:r>
              <a:rPr lang="pl-PL" sz="3600" dirty="0">
                <a:solidFill>
                  <a:srgbClr val="00B050"/>
                </a:solidFill>
              </a:rPr>
              <a:t>6 13 20 27</a:t>
            </a:r>
          </a:p>
          <a:p>
            <a:r>
              <a:rPr lang="pl-PL" sz="3600" dirty="0"/>
              <a:t>PT  3  10  17  24  31  </a:t>
            </a:r>
            <a:r>
              <a:rPr lang="pl-PL" sz="3600" dirty="0">
                <a:solidFill>
                  <a:srgbClr val="00B050"/>
                </a:solidFill>
              </a:rPr>
              <a:t>7 14 21 28</a:t>
            </a:r>
          </a:p>
          <a:p>
            <a:r>
              <a:rPr lang="pl-PL" sz="3600" dirty="0"/>
              <a:t>SB  </a:t>
            </a:r>
            <a:r>
              <a:rPr lang="pl-PL" sz="3600" b="1" dirty="0"/>
              <a:t>4  11  18  25   </a:t>
            </a:r>
            <a:r>
              <a:rPr lang="pl-PL" sz="3600" b="1" u="sng" dirty="0">
                <a:solidFill>
                  <a:srgbClr val="FF0000"/>
                </a:solidFill>
              </a:rPr>
              <a:t>1!</a:t>
            </a:r>
            <a:r>
              <a:rPr lang="pl-PL" sz="3600" b="1" dirty="0">
                <a:solidFill>
                  <a:srgbClr val="FF0000"/>
                </a:solidFill>
              </a:rPr>
              <a:t>   </a:t>
            </a:r>
            <a:r>
              <a:rPr lang="pl-PL" sz="3600" b="1" dirty="0">
                <a:solidFill>
                  <a:srgbClr val="00B050"/>
                </a:solidFill>
              </a:rPr>
              <a:t>8 15 22 29</a:t>
            </a:r>
            <a:endParaRPr lang="pl-PL" sz="3600" dirty="0">
              <a:solidFill>
                <a:srgbClr val="00B050"/>
              </a:solidFill>
            </a:endParaRPr>
          </a:p>
          <a:p>
            <a:r>
              <a:rPr lang="pl-PL" sz="3600" dirty="0">
                <a:solidFill>
                  <a:srgbClr val="FF0000"/>
                </a:solidFill>
              </a:rPr>
              <a:t>ND </a:t>
            </a:r>
            <a:r>
              <a:rPr lang="pl-PL" sz="3600" b="1" dirty="0">
                <a:solidFill>
                  <a:srgbClr val="FF0000"/>
                </a:solidFill>
              </a:rPr>
              <a:t>5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12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19</a:t>
            </a:r>
            <a:r>
              <a:rPr lang="pl-PL" sz="3600" dirty="0">
                <a:solidFill>
                  <a:srgbClr val="FF0000"/>
                </a:solidFill>
              </a:rPr>
              <a:t>  </a:t>
            </a:r>
            <a:r>
              <a:rPr lang="pl-PL" sz="3600" b="1" dirty="0">
                <a:solidFill>
                  <a:srgbClr val="FF0000"/>
                </a:solidFill>
              </a:rPr>
              <a:t>26   2   9 16 23 30 </a:t>
            </a:r>
            <a:endParaRPr lang="pl-PL" sz="3600" dirty="0">
              <a:solidFill>
                <a:srgbClr val="FF0000"/>
              </a:solidFill>
            </a:endParaRPr>
          </a:p>
          <a:p>
            <a:endParaRPr lang="pl-PL" sz="3600" dirty="0"/>
          </a:p>
          <a:p>
            <a:endParaRPr lang="pl-PL" sz="3600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D50C71A-D999-44DE-AE80-3B48E79D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F20F6-C03E-4CEB-82F9-317B1733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8AD460B-E2B6-47FA-934B-F33EF1396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361" y="6041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/>
              <a:t>NCZP Październik-listopad 2014</a:t>
            </a:r>
          </a:p>
          <a:p>
            <a:pPr algn="ctr">
              <a:buNone/>
            </a:pPr>
            <a:r>
              <a:rPr lang="pl-PL" sz="3600" dirty="0"/>
              <a:t>8 x 40g</a:t>
            </a:r>
          </a:p>
          <a:p>
            <a:pPr algn="ctr">
              <a:buNone/>
            </a:pPr>
            <a:r>
              <a:rPr lang="pl-PL" sz="3600" u="sng" dirty="0"/>
              <a:t>+ 3 x 8 g</a:t>
            </a:r>
          </a:p>
          <a:p>
            <a:pPr algn="ctr">
              <a:buNone/>
            </a:pPr>
            <a:r>
              <a:rPr lang="pl-PL" sz="3600" dirty="0"/>
              <a:t>= 344 g</a:t>
            </a:r>
          </a:p>
          <a:p>
            <a:pPr algn="ctr">
              <a:buNone/>
            </a:pPr>
            <a:r>
              <a:rPr lang="pl-PL" sz="3600" dirty="0"/>
              <a:t> </a:t>
            </a:r>
            <a:r>
              <a:rPr lang="pl-PL" sz="3600" u="sng" dirty="0"/>
              <a:t>– 2x 8g</a:t>
            </a:r>
          </a:p>
          <a:p>
            <a:pPr algn="ctr">
              <a:buNone/>
            </a:pPr>
            <a:r>
              <a:rPr lang="pl-PL" sz="3600" dirty="0"/>
              <a:t>=328 g </a:t>
            </a:r>
            <a:r>
              <a:rPr lang="pl-PL" sz="3600" dirty="0" err="1"/>
              <a:t>nczp</a:t>
            </a:r>
            <a:endParaRPr lang="pl-PL" sz="3600" dirty="0"/>
          </a:p>
          <a:p>
            <a:pPr marL="109728" indent="0" algn="ctr">
              <a:buNone/>
            </a:pPr>
            <a:endParaRPr lang="pl-PL" sz="3600" dirty="0"/>
          </a:p>
          <a:p>
            <a:pPr marL="109728" indent="0">
              <a:buNone/>
            </a:pPr>
            <a:endParaRPr lang="pl-PL" sz="24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B82246B-8826-4372-9E81-E11FC761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56EA2D8-6D67-4B3F-B422-FB59B3D4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F7D997E-D8BD-4F51-A8DD-AE8923DD0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7" y="54701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09728" indent="0" algn="ctr">
              <a:buNone/>
            </a:pPr>
            <a:r>
              <a:rPr lang="pl-PL" sz="3200" b="1" dirty="0"/>
              <a:t>ODPOCZYNEK</a:t>
            </a:r>
            <a:r>
              <a:rPr lang="pl-PL" sz="2400" b="1" dirty="0"/>
              <a:t> </a:t>
            </a:r>
            <a:r>
              <a:rPr lang="pl-PL" sz="3200" b="1" dirty="0"/>
              <a:t>DOBOWY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3200" i="1" dirty="0"/>
              <a:t>KOGO/KIEDY MOŻNA POZBAWIĆ OBOWIĄZKOWEGO ODPOCZYNKU DOBOWEGO?</a:t>
            </a:r>
          </a:p>
          <a:p>
            <a:r>
              <a:rPr lang="pl-PL" sz="3200" i="1" dirty="0"/>
              <a:t>JAKIE SĄ KONSEKWENCJE POZBAWIENIA PRACOWNIKA </a:t>
            </a:r>
            <a:r>
              <a:rPr lang="pl-PL" sz="3200" i="1" dirty="0">
                <a:solidFill>
                  <a:schemeClr val="tx1"/>
                </a:solidFill>
              </a:rPr>
              <a:t>OBWIĄZKOWEGO</a:t>
            </a:r>
            <a:r>
              <a:rPr lang="pl-PL" sz="3200" i="1" dirty="0"/>
              <a:t> OPOCZYNKU DOBOWEGO?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3AB4B83-03D4-4F78-9411-1C0FE341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CF603A3-9C04-4B0C-A5BC-C6928C87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4455FE5-9F21-4054-9FE0-7AD22DA8E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4273" y="5132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09728" indent="0" algn="ctr">
              <a:buNone/>
            </a:pPr>
            <a:r>
              <a:rPr lang="pl-PL" sz="3200" b="1" dirty="0"/>
              <a:t>ODPOCZYNEK</a:t>
            </a:r>
            <a:r>
              <a:rPr lang="pl-PL" sz="2400" b="1" dirty="0"/>
              <a:t> </a:t>
            </a:r>
            <a:r>
              <a:rPr lang="pl-PL" sz="3200" b="1" dirty="0"/>
              <a:t>TYGODNIOWY</a:t>
            </a:r>
          </a:p>
          <a:p>
            <a:pPr marL="109728" indent="0">
              <a:buNone/>
            </a:pPr>
            <a:endParaRPr lang="pl-PL" sz="2400" dirty="0"/>
          </a:p>
          <a:p>
            <a:r>
              <a:rPr lang="pl-PL" sz="3200" i="1" dirty="0"/>
              <a:t>KOGO/KIEDY MOŻNA POZBAWIĆ OBOWIĄZKOWEGO ODPOCZYNKU TYGODNIOWEGO?</a:t>
            </a:r>
          </a:p>
          <a:p>
            <a:r>
              <a:rPr lang="pl-PL" sz="3200" i="1" dirty="0"/>
              <a:t>JAKIE SĄ KONSEKWENCJE POZBAWIENIA PRACOWNIKA </a:t>
            </a:r>
            <a:r>
              <a:rPr lang="pl-PL" sz="3200" i="1" dirty="0">
                <a:solidFill>
                  <a:schemeClr val="tx1"/>
                </a:solidFill>
              </a:rPr>
              <a:t>OBWIĄZKOWEGO</a:t>
            </a:r>
            <a:r>
              <a:rPr lang="pl-PL" sz="3200" i="1" dirty="0"/>
              <a:t> OPOCZYNKU TYGODNIOWEGO?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38081C-0E73-4BBB-ACAB-51DBED77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644F0B-055D-44CE-8DEF-0524D2E1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5EAD0D2-DF11-4B4F-9665-65C67FA29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329" y="5229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pl-PL" sz="2400" dirty="0"/>
          </a:p>
          <a:p>
            <a:pPr marL="109728" indent="0" algn="ctr">
              <a:buNone/>
            </a:pPr>
            <a:endParaRPr lang="pl-PL" sz="3200" dirty="0"/>
          </a:p>
          <a:p>
            <a:pPr marL="109728" indent="0" algn="ctr">
              <a:buNone/>
            </a:pPr>
            <a:r>
              <a:rPr lang="pl-PL" sz="3200" dirty="0"/>
              <a:t>KODEKSOWA NORMA CZASU PRACY </a:t>
            </a:r>
          </a:p>
          <a:p>
            <a:pPr marL="109728" indent="0" algn="ctr">
              <a:buNone/>
            </a:pPr>
            <a:r>
              <a:rPr lang="pl-PL" sz="3200" dirty="0"/>
              <a:t>A</a:t>
            </a:r>
          </a:p>
          <a:p>
            <a:pPr marL="109728" indent="0" algn="ctr">
              <a:buNone/>
            </a:pPr>
            <a:r>
              <a:rPr lang="pl-PL" sz="3200" dirty="0"/>
              <a:t>WYMIAR CZASU PRACY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D83FBB1-2C40-4ED3-AB4A-439B5102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E8525C7-2D67-44B0-9DA5-2E40FF9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9B2D476F-6F44-4849-9E35-43CE7E0FB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5" y="5301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pl-PL" sz="2400" dirty="0"/>
          </a:p>
          <a:p>
            <a:pPr marL="109728" indent="0" algn="ctr">
              <a:buNone/>
            </a:pPr>
            <a:endParaRPr lang="pl-PL" sz="3200" dirty="0"/>
          </a:p>
          <a:p>
            <a:pPr marL="109728" indent="0" algn="ctr">
              <a:buNone/>
            </a:pPr>
            <a:r>
              <a:rPr lang="pl-PL" sz="3200" dirty="0"/>
              <a:t>KODEKSOWA NORMA CZASU PRACY </a:t>
            </a:r>
          </a:p>
          <a:p>
            <a:pPr marL="109728" indent="0" algn="ctr">
              <a:buNone/>
            </a:pPr>
            <a:r>
              <a:rPr lang="pl-PL" sz="3200" dirty="0"/>
              <a:t>A</a:t>
            </a:r>
          </a:p>
          <a:p>
            <a:pPr marL="109728" indent="0" algn="ctr">
              <a:buNone/>
            </a:pPr>
            <a:r>
              <a:rPr lang="pl-PL" sz="3200" dirty="0"/>
              <a:t>INNE NORMY CZASU PRACY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2F25E37-5B4F-45EA-968C-37CB684E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15CD32F-D875-4DA5-8BA9-E13B9E14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6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8E9686D-4A26-4E8A-8B1B-2C0044649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305" y="4889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3200" b="1" dirty="0"/>
              <a:t>USTAWA </a:t>
            </a:r>
            <a:r>
              <a:rPr lang="pl-PL" sz="3200" dirty="0"/>
              <a:t>z dnia 15 kwietnia 2011 r.</a:t>
            </a:r>
          </a:p>
          <a:p>
            <a:pPr algn="ctr">
              <a:buNone/>
            </a:pPr>
            <a:r>
              <a:rPr lang="pl-PL" sz="3200" b="1" dirty="0"/>
              <a:t>o działalności leczniczej</a:t>
            </a:r>
            <a:endParaRPr lang="pl-PL" sz="3200" dirty="0"/>
          </a:p>
          <a:p>
            <a:pPr>
              <a:buNone/>
            </a:pPr>
            <a:r>
              <a:rPr lang="pl-PL" sz="3200" b="1" dirty="0"/>
              <a:t>Art. 93.</a:t>
            </a:r>
            <a:r>
              <a:rPr lang="pl-PL" sz="3200" dirty="0"/>
              <a:t> 3. Czas pracy </a:t>
            </a:r>
            <a:r>
              <a:rPr lang="pl-PL" sz="3200" b="1" u="sng" dirty="0"/>
              <a:t>pracowników niewidomych zatrudnionych na stanowiskach wymagających kontaktu z pacj</a:t>
            </a:r>
            <a:r>
              <a:rPr lang="pl-PL" sz="3200" dirty="0"/>
              <a:t>entami, w przyjętym okresie rozliczeniowym, nie może przekraczać </a:t>
            </a:r>
            <a:r>
              <a:rPr lang="pl-PL" sz="3200" b="1" dirty="0"/>
              <a:t>6 godzin na dobę i przeciętnie 30 godzin na tydzień</a:t>
            </a:r>
            <a:r>
              <a:rPr lang="pl-PL" sz="3200" dirty="0"/>
              <a:t> w przeciętnie pięciodniowym tygodniu pracy w przyjętym okresie rozliczeniowym.</a:t>
            </a:r>
          </a:p>
          <a:p>
            <a:pPr>
              <a:buNone/>
            </a:pPr>
            <a:r>
              <a:rPr lang="pl-PL" sz="3200" b="1" dirty="0"/>
              <a:t>Art. 93.</a:t>
            </a:r>
            <a:r>
              <a:rPr lang="pl-PL" sz="3200" dirty="0"/>
              <a:t> 4. Okres rozliczeniowy, o którym mowa w ust. 1-3, nie może przekraczać 3 miesięcy.</a:t>
            </a:r>
          </a:p>
          <a:p>
            <a:pPr marL="109728" indent="0" algn="ctr">
              <a:buNone/>
            </a:pPr>
            <a:endParaRPr lang="pl-PL" sz="32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106E89-3F0F-4254-9225-28D26106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679D609-64C3-44C7-AB00-30AEF85E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8FAA3E1-B937-4B38-AD49-B7317418C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5" y="5494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3200" b="1" dirty="0"/>
              <a:t>USTAWA </a:t>
            </a:r>
            <a:r>
              <a:rPr lang="pl-PL" sz="3200" dirty="0"/>
              <a:t>z dnia 15 kwietnia 2011 r.</a:t>
            </a:r>
          </a:p>
          <a:p>
            <a:pPr algn="ctr">
              <a:buNone/>
            </a:pPr>
            <a:r>
              <a:rPr lang="pl-PL" sz="3200" b="1" dirty="0"/>
              <a:t>o działalności leczniczej</a:t>
            </a:r>
            <a:endParaRPr lang="pl-PL" sz="3200" dirty="0"/>
          </a:p>
          <a:p>
            <a:pPr>
              <a:buNone/>
            </a:pPr>
            <a:r>
              <a:rPr lang="pl-PL" sz="3200" b="1" dirty="0"/>
              <a:t>Art. 93.</a:t>
            </a:r>
            <a:r>
              <a:rPr lang="pl-PL" sz="3200" dirty="0"/>
              <a:t> 1. Czas pracy </a:t>
            </a:r>
            <a:r>
              <a:rPr lang="pl-PL" sz="3200" b="1" u="sng" dirty="0"/>
              <a:t>pracowników zatrudnionych w podmiocie leczniczym</a:t>
            </a:r>
            <a:r>
              <a:rPr lang="pl-PL" sz="3200" dirty="0"/>
              <a:t>, w przyjętym okresie rozliczeniowym, nie może przekraczać </a:t>
            </a:r>
            <a:r>
              <a:rPr lang="pl-PL" sz="3200" b="1" dirty="0"/>
              <a:t>7 godzin 35 minut </a:t>
            </a:r>
            <a:r>
              <a:rPr lang="pl-PL" sz="3200" dirty="0"/>
              <a:t>na dobę i przeciętnie </a:t>
            </a:r>
            <a:r>
              <a:rPr lang="pl-PL" sz="3200" b="1" dirty="0"/>
              <a:t>37 godzin 55 minut </a:t>
            </a:r>
            <a:r>
              <a:rPr lang="pl-PL" sz="3200" dirty="0"/>
              <a:t>na tydzień w przeciętnie pięciodniowym tygodniu pracy w przyjętym okresie rozliczeniowym.</a:t>
            </a:r>
          </a:p>
          <a:p>
            <a:pPr>
              <a:buNone/>
            </a:pPr>
            <a:r>
              <a:rPr lang="pl-PL" sz="3200" dirty="0"/>
              <a:t>2. Czas pracy pracowników technicznych, obsługi i gospodarczych, w przyjętym okresie rozliczeniowym, nie może przekraczać </a:t>
            </a:r>
            <a:r>
              <a:rPr lang="pl-PL" sz="3200" b="1" dirty="0"/>
              <a:t>8 godzin na dobę i przeciętnie 40 godzin na tydzień</a:t>
            </a:r>
            <a:r>
              <a:rPr lang="pl-PL" sz="3200" dirty="0"/>
              <a:t> w przeciętnie pięciodniowym tygodniu pracy w przyjętym okresie rozliczeniowym.</a:t>
            </a:r>
          </a:p>
          <a:p>
            <a:pPr>
              <a:buNone/>
            </a:pPr>
            <a:endParaRPr lang="pl-PL" sz="32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C5E166C-5939-4446-A37A-B8AEAA3C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DD7ABB-38B2-4BAC-A0FE-EFFF202B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01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2400" i="1" u="sng" dirty="0"/>
              <a:t>Czas pracy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pl-PL" sz="2400" dirty="0"/>
          </a:p>
          <a:p>
            <a:pPr marL="109728" indent="0" algn="ctr">
              <a:buNone/>
            </a:pPr>
            <a:r>
              <a:rPr lang="pl-PL" sz="3200" dirty="0"/>
              <a:t>NORMA CZASU PRACY (</a:t>
            </a:r>
            <a:r>
              <a:rPr lang="pl-PL" sz="3200" b="1" dirty="0"/>
              <a:t>Art. 129.</a:t>
            </a:r>
            <a:r>
              <a:rPr lang="pl-PL" sz="3200" dirty="0"/>
              <a:t>§1)</a:t>
            </a:r>
          </a:p>
          <a:p>
            <a:pPr marL="109728" indent="0" algn="ctr">
              <a:buNone/>
            </a:pPr>
            <a:r>
              <a:rPr lang="pl-PL" sz="3200" dirty="0"/>
              <a:t>A</a:t>
            </a:r>
          </a:p>
          <a:p>
            <a:pPr marL="109728" indent="0" algn="ctr">
              <a:buNone/>
            </a:pPr>
            <a:r>
              <a:rPr lang="pl-PL" sz="3200" dirty="0"/>
              <a:t>MAKSYMALNY, NIEPRZEKACZALNY, PRZECIĘTNY TYGODNIOWY CZAS PRACY</a:t>
            </a:r>
          </a:p>
          <a:p>
            <a:pPr marL="109728" indent="0" algn="ctr">
              <a:buNone/>
            </a:pPr>
            <a:r>
              <a:rPr lang="pl-PL" sz="3200" b="1" dirty="0"/>
              <a:t>(Art. 131)</a:t>
            </a:r>
            <a:r>
              <a:rPr lang="pl-PL" sz="3200" dirty="0"/>
              <a:t>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E6A0BDF-505E-47B3-81F6-380AF99F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1730C1-E7B7-4524-B10F-A325C98C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EB90-57D5-49C2-9C21-029384EF50AA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6" name="s27">
            <a:hlinkClick r:id="" action="ppaction://media"/>
            <a:extLst>
              <a:ext uri="{FF2B5EF4-FFF2-40B4-BE49-F238E27FC236}">
                <a16:creationId xmlns:a16="http://schemas.microsoft.com/office/drawing/2014/main" id="{06BB70E7-DDFC-4524-AFEF-D956CABBF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257" y="51329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1049</Words>
  <Application>Microsoft Office PowerPoint</Application>
  <PresentationFormat>Panoramiczny</PresentationFormat>
  <Paragraphs>228</Paragraphs>
  <Slides>25</Slides>
  <Notes>0</Notes>
  <HiddenSlides>0</HiddenSlides>
  <MMClips>24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CZAS PRACY cz.1b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  <vt:lpstr>Czas pracy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CZAS PRACY cz.1</dc:title>
  <dc:creator>Jacek Borowicz</dc:creator>
  <cp:lastModifiedBy>Jacek Borowicz</cp:lastModifiedBy>
  <cp:revision>2</cp:revision>
  <dcterms:created xsi:type="dcterms:W3CDTF">2020-05-02T11:03:48Z</dcterms:created>
  <dcterms:modified xsi:type="dcterms:W3CDTF">2020-05-02T15:40:12Z</dcterms:modified>
</cp:coreProperties>
</file>