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8" r:id="rId17"/>
    <p:sldId id="271" r:id="rId18"/>
    <p:sldId id="272" r:id="rId19"/>
    <p:sldId id="279" r:id="rId20"/>
    <p:sldId id="280" r:id="rId21"/>
    <p:sldId id="281" r:id="rId22"/>
    <p:sldId id="273" r:id="rId23"/>
    <p:sldId id="274" r:id="rId24"/>
    <p:sldId id="275" r:id="rId25"/>
    <p:sldId id="282" r:id="rId26"/>
    <p:sldId id="276" r:id="rId27"/>
    <p:sldId id="277" r:id="rId2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p:cViewPr varScale="1">
        <p:scale>
          <a:sx n="121" d="100"/>
          <a:sy n="121" d="100"/>
        </p:scale>
        <p:origin x="1904"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AC0FE843-F495-4D6F-9E40-2DF31F5C5BF1}" type="datetimeFigureOut">
              <a:rPr lang="pl-PL" smtClean="0"/>
              <a:t>15.04.2024</a:t>
            </a:fld>
            <a:endParaRPr lang="pl-PL"/>
          </a:p>
        </p:txBody>
      </p:sp>
      <p:sp>
        <p:nvSpPr>
          <p:cNvPr id="23" name="Slide Number Placeholder 22"/>
          <p:cNvSpPr>
            <a:spLocks noGrp="1"/>
          </p:cNvSpPr>
          <p:nvPr>
            <p:ph type="sldNum" sz="quarter" idx="11"/>
          </p:nvPr>
        </p:nvSpPr>
        <p:spPr/>
        <p:txBody>
          <a:bodyPr/>
          <a:lstStyle/>
          <a:p>
            <a:fld id="{B37356DD-E582-454F-84F6-950D50835ED1}" type="slidenum">
              <a:rPr lang="pl-PL" smtClean="0"/>
              <a:t>‹#›</a:t>
            </a:fld>
            <a:endParaRPr lang="pl-PL"/>
          </a:p>
        </p:txBody>
      </p:sp>
      <p:sp>
        <p:nvSpPr>
          <p:cNvPr id="24" name="Footer Placeholder 23"/>
          <p:cNvSpPr>
            <a:spLocks noGrp="1"/>
          </p:cNvSpPr>
          <p:nvPr>
            <p:ph type="ftr" sz="quarter" idx="12"/>
          </p:nvPr>
        </p:nvSpPr>
        <p:spPr/>
        <p:txBody>
          <a:bodyPr/>
          <a:lstStyle/>
          <a:p>
            <a:endParaRPr lang="pl-PL"/>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pl-PL"/>
              <a:t>Kliknij, aby edytować styl</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AC0FE843-F495-4D6F-9E40-2DF31F5C5BF1}" type="datetimeFigureOut">
              <a:rPr lang="pl-PL" smtClean="0"/>
              <a:t>15.04.2024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B37356DD-E582-454F-84F6-950D50835ED1}"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pl-PL"/>
              <a:t>Kliknij, aby edytować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AC0FE843-F495-4D6F-9E40-2DF31F5C5BF1}" type="datetimeFigureOut">
              <a:rPr lang="pl-PL" smtClean="0"/>
              <a:t>15.04.2024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B37356DD-E582-454F-84F6-950D50835ED1}"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12" name="Date Placeholder 11"/>
          <p:cNvSpPr>
            <a:spLocks noGrp="1"/>
          </p:cNvSpPr>
          <p:nvPr>
            <p:ph type="dt" sz="half" idx="14"/>
          </p:nvPr>
        </p:nvSpPr>
        <p:spPr/>
        <p:txBody>
          <a:bodyPr/>
          <a:lstStyle/>
          <a:p>
            <a:fld id="{AC0FE843-F495-4D6F-9E40-2DF31F5C5BF1}" type="datetimeFigureOut">
              <a:rPr lang="pl-PL" smtClean="0"/>
              <a:t>15.04.2024</a:t>
            </a:fld>
            <a:endParaRPr lang="pl-PL"/>
          </a:p>
        </p:txBody>
      </p:sp>
      <p:sp>
        <p:nvSpPr>
          <p:cNvPr id="19" name="Slide Number Placeholder 18"/>
          <p:cNvSpPr>
            <a:spLocks noGrp="1"/>
          </p:cNvSpPr>
          <p:nvPr>
            <p:ph type="sldNum" sz="quarter" idx="15"/>
          </p:nvPr>
        </p:nvSpPr>
        <p:spPr/>
        <p:txBody>
          <a:bodyPr/>
          <a:lstStyle/>
          <a:p>
            <a:fld id="{B37356DD-E582-454F-84F6-950D50835ED1}" type="slidenum">
              <a:rPr lang="pl-PL" smtClean="0"/>
              <a:t>‹#›</a:t>
            </a:fld>
            <a:endParaRPr lang="pl-PL"/>
          </a:p>
        </p:txBody>
      </p:sp>
      <p:sp>
        <p:nvSpPr>
          <p:cNvPr id="21" name="Footer Placeholder 20"/>
          <p:cNvSpPr>
            <a:spLocks noGrp="1"/>
          </p:cNvSpPr>
          <p:nvPr>
            <p:ph type="ftr" sz="quarter" idx="16"/>
          </p:nvPr>
        </p:nvSpPr>
        <p:spPr/>
        <p:txBody>
          <a:bodyPr/>
          <a:lstStyle/>
          <a:p>
            <a:endParaRPr lang="pl-PL"/>
          </a:p>
        </p:txBody>
      </p:sp>
      <p:sp>
        <p:nvSpPr>
          <p:cNvPr id="8" name="Title 7"/>
          <p:cNvSpPr>
            <a:spLocks noGrp="1"/>
          </p:cNvSpPr>
          <p:nvPr>
            <p:ph type="title"/>
          </p:nvPr>
        </p:nvSpPr>
        <p:spPr/>
        <p:txBody>
          <a:bodyPr/>
          <a:lstStyle/>
          <a:p>
            <a:r>
              <a:rPr lang="pl-PL"/>
              <a:t>Kliknij, aby edytować styl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16" name="Date Placeholder 15"/>
          <p:cNvSpPr>
            <a:spLocks noGrp="1"/>
          </p:cNvSpPr>
          <p:nvPr>
            <p:ph type="dt" sz="half" idx="10"/>
          </p:nvPr>
        </p:nvSpPr>
        <p:spPr/>
        <p:txBody>
          <a:bodyPr/>
          <a:lstStyle/>
          <a:p>
            <a:fld id="{AC0FE843-F495-4D6F-9E40-2DF31F5C5BF1}" type="datetimeFigureOut">
              <a:rPr lang="pl-PL" smtClean="0"/>
              <a:t>15.04.2024</a:t>
            </a:fld>
            <a:endParaRPr lang="pl-PL"/>
          </a:p>
        </p:txBody>
      </p:sp>
      <p:sp>
        <p:nvSpPr>
          <p:cNvPr id="20" name="Slide Number Placeholder 19"/>
          <p:cNvSpPr>
            <a:spLocks noGrp="1"/>
          </p:cNvSpPr>
          <p:nvPr>
            <p:ph type="sldNum" sz="quarter" idx="11"/>
          </p:nvPr>
        </p:nvSpPr>
        <p:spPr/>
        <p:txBody>
          <a:bodyPr/>
          <a:lstStyle/>
          <a:p>
            <a:fld id="{B37356DD-E582-454F-84F6-950D50835ED1}" type="slidenum">
              <a:rPr lang="pl-PL" smtClean="0"/>
              <a:t>‹#›</a:t>
            </a:fld>
            <a:endParaRPr lang="pl-PL"/>
          </a:p>
        </p:txBody>
      </p:sp>
      <p:sp>
        <p:nvSpPr>
          <p:cNvPr id="21" name="Footer Placeholder 20"/>
          <p:cNvSpPr>
            <a:spLocks noGrp="1"/>
          </p:cNvSpPr>
          <p:nvPr>
            <p:ph type="ftr" sz="quarter" idx="12"/>
          </p:nvPr>
        </p:nvSpPr>
        <p:spPr/>
        <p:txBody>
          <a:bodyPr/>
          <a:lstStyle/>
          <a:p>
            <a:endParaRPr lang="pl-PL"/>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pl-PL"/>
              <a:t>Kliknij, aby edytować styl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27" name="Title 26"/>
          <p:cNvSpPr>
            <a:spLocks noGrp="1"/>
          </p:cNvSpPr>
          <p:nvPr>
            <p:ph type="title"/>
          </p:nvPr>
        </p:nvSpPr>
        <p:spPr/>
        <p:txBody>
          <a:bodyPr/>
          <a:lstStyle/>
          <a:p>
            <a:r>
              <a:rPr lang="pl-PL"/>
              <a:t>Kliknij, aby edytować styl</a:t>
            </a:r>
            <a:endParaRPr lang="en-US" dirty="0"/>
          </a:p>
        </p:txBody>
      </p:sp>
      <p:sp>
        <p:nvSpPr>
          <p:cNvPr id="20" name="Date Placeholder 19"/>
          <p:cNvSpPr>
            <a:spLocks noGrp="1"/>
          </p:cNvSpPr>
          <p:nvPr>
            <p:ph type="dt" sz="half" idx="15"/>
          </p:nvPr>
        </p:nvSpPr>
        <p:spPr/>
        <p:txBody>
          <a:bodyPr/>
          <a:lstStyle/>
          <a:p>
            <a:fld id="{AC0FE843-F495-4D6F-9E40-2DF31F5C5BF1}" type="datetimeFigureOut">
              <a:rPr lang="pl-PL" smtClean="0"/>
              <a:t>15.04.2024</a:t>
            </a:fld>
            <a:endParaRPr lang="pl-PL"/>
          </a:p>
        </p:txBody>
      </p:sp>
      <p:sp>
        <p:nvSpPr>
          <p:cNvPr id="25" name="Slide Number Placeholder 24"/>
          <p:cNvSpPr>
            <a:spLocks noGrp="1"/>
          </p:cNvSpPr>
          <p:nvPr>
            <p:ph type="sldNum" sz="quarter" idx="16"/>
          </p:nvPr>
        </p:nvSpPr>
        <p:spPr/>
        <p:txBody>
          <a:bodyPr/>
          <a:lstStyle/>
          <a:p>
            <a:fld id="{B37356DD-E582-454F-84F6-950D50835ED1}" type="slidenum">
              <a:rPr lang="pl-PL" smtClean="0"/>
              <a:t>‹#›</a:t>
            </a:fld>
            <a:endParaRPr lang="pl-PL"/>
          </a:p>
        </p:txBody>
      </p:sp>
      <p:sp>
        <p:nvSpPr>
          <p:cNvPr id="26" name="Footer Placeholder 25"/>
          <p:cNvSpPr>
            <a:spLocks noGrp="1"/>
          </p:cNvSpPr>
          <p:nvPr>
            <p:ph type="ftr" sz="quarter" idx="17"/>
          </p:nvPr>
        </p:nvSpPr>
        <p:spPr/>
        <p:txBody>
          <a:bodyPr/>
          <a:lstStyle/>
          <a:p>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30" name="Title 29"/>
          <p:cNvSpPr>
            <a:spLocks noGrp="1"/>
          </p:cNvSpPr>
          <p:nvPr>
            <p:ph type="title"/>
          </p:nvPr>
        </p:nvSpPr>
        <p:spPr/>
        <p:txBody>
          <a:bodyPr/>
          <a:lstStyle/>
          <a:p>
            <a:r>
              <a:rPr lang="pl-PL"/>
              <a:t>Kliknij, aby edytować styl</a:t>
            </a:r>
            <a:endParaRPr lang="en-US"/>
          </a:p>
        </p:txBody>
      </p:sp>
      <p:sp>
        <p:nvSpPr>
          <p:cNvPr id="20" name="Date Placeholder 19"/>
          <p:cNvSpPr>
            <a:spLocks noGrp="1"/>
          </p:cNvSpPr>
          <p:nvPr>
            <p:ph type="dt" sz="half" idx="16"/>
          </p:nvPr>
        </p:nvSpPr>
        <p:spPr/>
        <p:txBody>
          <a:bodyPr/>
          <a:lstStyle/>
          <a:p>
            <a:fld id="{AC0FE843-F495-4D6F-9E40-2DF31F5C5BF1}" type="datetimeFigureOut">
              <a:rPr lang="pl-PL" smtClean="0"/>
              <a:t>15.04.2024</a:t>
            </a:fld>
            <a:endParaRPr lang="pl-PL"/>
          </a:p>
        </p:txBody>
      </p:sp>
      <p:sp>
        <p:nvSpPr>
          <p:cNvPr id="24" name="Slide Number Placeholder 23"/>
          <p:cNvSpPr>
            <a:spLocks noGrp="1"/>
          </p:cNvSpPr>
          <p:nvPr>
            <p:ph type="sldNum" sz="quarter" idx="17"/>
          </p:nvPr>
        </p:nvSpPr>
        <p:spPr/>
        <p:txBody>
          <a:bodyPr/>
          <a:lstStyle/>
          <a:p>
            <a:fld id="{B37356DD-E582-454F-84F6-950D50835ED1}" type="slidenum">
              <a:rPr lang="pl-PL" smtClean="0"/>
              <a:t>‹#›</a:t>
            </a:fld>
            <a:endParaRPr lang="pl-PL"/>
          </a:p>
        </p:txBody>
      </p:sp>
      <p:sp>
        <p:nvSpPr>
          <p:cNvPr id="29" name="Footer Placeholder 28"/>
          <p:cNvSpPr>
            <a:spLocks noGrp="1"/>
          </p:cNvSpPr>
          <p:nvPr>
            <p:ph type="ftr" sz="quarter" idx="18"/>
          </p:nvPr>
        </p:nvSpPr>
        <p:spPr/>
        <p:txBody>
          <a:bodyPr/>
          <a:lstStyle/>
          <a:p>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AC0FE843-F495-4D6F-9E40-2DF31F5C5BF1}" type="datetimeFigureOut">
              <a:rPr lang="pl-PL" smtClean="0"/>
              <a:t>15.04.2024</a:t>
            </a:fld>
            <a:endParaRPr lang="pl-PL"/>
          </a:p>
        </p:txBody>
      </p:sp>
      <p:sp>
        <p:nvSpPr>
          <p:cNvPr id="14" name="Slide Number Placeholder 13"/>
          <p:cNvSpPr>
            <a:spLocks noGrp="1"/>
          </p:cNvSpPr>
          <p:nvPr>
            <p:ph type="sldNum" sz="quarter" idx="11"/>
          </p:nvPr>
        </p:nvSpPr>
        <p:spPr/>
        <p:txBody>
          <a:bodyPr/>
          <a:lstStyle/>
          <a:p>
            <a:fld id="{B37356DD-E582-454F-84F6-950D50835ED1}" type="slidenum">
              <a:rPr lang="pl-PL" smtClean="0"/>
              <a:t>‹#›</a:t>
            </a:fld>
            <a:endParaRPr lang="pl-PL"/>
          </a:p>
        </p:txBody>
      </p:sp>
      <p:sp>
        <p:nvSpPr>
          <p:cNvPr id="18" name="Footer Placeholder 17"/>
          <p:cNvSpPr>
            <a:spLocks noGrp="1"/>
          </p:cNvSpPr>
          <p:nvPr>
            <p:ph type="ftr" sz="quarter" idx="12"/>
          </p:nvPr>
        </p:nvSpPr>
        <p:spPr/>
        <p:txBody>
          <a:bodyPr/>
          <a:lstStyle/>
          <a:p>
            <a:endParaRPr lang="pl-PL"/>
          </a:p>
        </p:txBody>
      </p:sp>
      <p:sp>
        <p:nvSpPr>
          <p:cNvPr id="15" name="Title 14"/>
          <p:cNvSpPr>
            <a:spLocks noGrp="1"/>
          </p:cNvSpPr>
          <p:nvPr>
            <p:ph type="title"/>
          </p:nvPr>
        </p:nvSpPr>
        <p:spPr/>
        <p:txBody>
          <a:bodyPr/>
          <a:lstStyle/>
          <a:p>
            <a:r>
              <a:rPr lang="pl-PL"/>
              <a:t>Kliknij, aby edytować styl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AC0FE843-F495-4D6F-9E40-2DF31F5C5BF1}" type="datetimeFigureOut">
              <a:rPr lang="pl-PL" smtClean="0"/>
              <a:t>15.04.2024</a:t>
            </a:fld>
            <a:endParaRPr lang="pl-PL"/>
          </a:p>
        </p:txBody>
      </p:sp>
      <p:sp>
        <p:nvSpPr>
          <p:cNvPr id="12" name="Slide Number Placeholder 11"/>
          <p:cNvSpPr>
            <a:spLocks noGrp="1"/>
          </p:cNvSpPr>
          <p:nvPr>
            <p:ph type="sldNum" sz="quarter" idx="11"/>
          </p:nvPr>
        </p:nvSpPr>
        <p:spPr/>
        <p:txBody>
          <a:bodyPr/>
          <a:lstStyle/>
          <a:p>
            <a:fld id="{B37356DD-E582-454F-84F6-950D50835ED1}" type="slidenum">
              <a:rPr lang="pl-PL" smtClean="0"/>
              <a:t>‹#›</a:t>
            </a:fld>
            <a:endParaRPr lang="pl-PL"/>
          </a:p>
        </p:txBody>
      </p:sp>
      <p:sp>
        <p:nvSpPr>
          <p:cNvPr id="13" name="Footer Placeholder 12"/>
          <p:cNvSpPr>
            <a:spLocks noGrp="1"/>
          </p:cNvSpPr>
          <p:nvPr>
            <p:ph type="ftr" sz="quarter" idx="12"/>
          </p:nvPr>
        </p:nvSpPr>
        <p:spPr/>
        <p:txBody>
          <a:bodyPr/>
          <a:lstStyle/>
          <a:p>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pl-PL"/>
              <a:t>Kliknij, aby edytować styl</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13" name="Date Placeholder 12"/>
          <p:cNvSpPr>
            <a:spLocks noGrp="1"/>
          </p:cNvSpPr>
          <p:nvPr>
            <p:ph type="dt" sz="half" idx="15"/>
          </p:nvPr>
        </p:nvSpPr>
        <p:spPr/>
        <p:txBody>
          <a:bodyPr/>
          <a:lstStyle/>
          <a:p>
            <a:fld id="{AC0FE843-F495-4D6F-9E40-2DF31F5C5BF1}" type="datetimeFigureOut">
              <a:rPr lang="pl-PL" smtClean="0"/>
              <a:t>15.04.2024</a:t>
            </a:fld>
            <a:endParaRPr lang="pl-PL"/>
          </a:p>
        </p:txBody>
      </p:sp>
      <p:sp>
        <p:nvSpPr>
          <p:cNvPr id="18" name="Slide Number Placeholder 17"/>
          <p:cNvSpPr>
            <a:spLocks noGrp="1"/>
          </p:cNvSpPr>
          <p:nvPr>
            <p:ph type="sldNum" sz="quarter" idx="16"/>
          </p:nvPr>
        </p:nvSpPr>
        <p:spPr/>
        <p:txBody>
          <a:bodyPr/>
          <a:lstStyle/>
          <a:p>
            <a:fld id="{B37356DD-E582-454F-84F6-950D50835ED1}" type="slidenum">
              <a:rPr lang="pl-PL" smtClean="0"/>
              <a:t>‹#›</a:t>
            </a:fld>
            <a:endParaRPr lang="pl-PL"/>
          </a:p>
        </p:txBody>
      </p:sp>
      <p:sp>
        <p:nvSpPr>
          <p:cNvPr id="20" name="Footer Placeholder 19"/>
          <p:cNvSpPr>
            <a:spLocks noGrp="1"/>
          </p:cNvSpPr>
          <p:nvPr>
            <p:ph type="ftr" sz="quarter" idx="17"/>
          </p:nvPr>
        </p:nvSpPr>
        <p:spPr/>
        <p:txBody>
          <a:bodyPr/>
          <a:lstStyle/>
          <a:p>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pl-PL"/>
              <a:t>Kliknij, aby edytować style wzorca tekstu</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pl-PL"/>
              <a:t>Kliknij, aby edytować styl</a:t>
            </a:r>
            <a:endParaRPr lang="en-US" dirty="0"/>
          </a:p>
        </p:txBody>
      </p:sp>
      <p:sp>
        <p:nvSpPr>
          <p:cNvPr id="13" name="Date Placeholder 12"/>
          <p:cNvSpPr>
            <a:spLocks noGrp="1"/>
          </p:cNvSpPr>
          <p:nvPr>
            <p:ph type="dt" sz="half" idx="14"/>
          </p:nvPr>
        </p:nvSpPr>
        <p:spPr/>
        <p:txBody>
          <a:bodyPr/>
          <a:lstStyle/>
          <a:p>
            <a:fld id="{AC0FE843-F495-4D6F-9E40-2DF31F5C5BF1}" type="datetimeFigureOut">
              <a:rPr lang="pl-PL" smtClean="0"/>
              <a:t>15.04.2024</a:t>
            </a:fld>
            <a:endParaRPr lang="pl-PL"/>
          </a:p>
        </p:txBody>
      </p:sp>
      <p:sp>
        <p:nvSpPr>
          <p:cNvPr id="20" name="Slide Number Placeholder 19"/>
          <p:cNvSpPr>
            <a:spLocks noGrp="1"/>
          </p:cNvSpPr>
          <p:nvPr>
            <p:ph type="sldNum" sz="quarter" idx="15"/>
          </p:nvPr>
        </p:nvSpPr>
        <p:spPr/>
        <p:txBody>
          <a:bodyPr/>
          <a:lstStyle/>
          <a:p>
            <a:fld id="{B37356DD-E582-454F-84F6-950D50835ED1}" type="slidenum">
              <a:rPr lang="pl-PL" smtClean="0"/>
              <a:t>‹#›</a:t>
            </a:fld>
            <a:endParaRPr lang="pl-PL"/>
          </a:p>
        </p:txBody>
      </p:sp>
      <p:sp>
        <p:nvSpPr>
          <p:cNvPr id="21" name="Footer Placeholder 20"/>
          <p:cNvSpPr>
            <a:spLocks noGrp="1"/>
          </p:cNvSpPr>
          <p:nvPr>
            <p:ph type="ftr" sz="quarter" idx="16"/>
          </p:nvPr>
        </p:nvSpPr>
        <p:spPr/>
        <p:txBody>
          <a:bodyPr/>
          <a:lstStyle/>
          <a:p>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pl-PL"/>
              <a:t>Kliknij, aby edytować styl</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AC0FE843-F495-4D6F-9E40-2DF31F5C5BF1}" type="datetimeFigureOut">
              <a:rPr lang="pl-PL" smtClean="0"/>
              <a:t>15.04.2024</a:t>
            </a:fld>
            <a:endParaRPr lang="pl-PL"/>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pl-PL"/>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B37356DD-E582-454F-84F6-950D50835ED1}" type="slidenum">
              <a:rPr lang="pl-PL" smtClean="0"/>
              <a:t>‹#›</a:t>
            </a:fld>
            <a:endParaRPr lang="pl-PL"/>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3347874" y="5060731"/>
            <a:ext cx="5299694" cy="1368798"/>
          </a:xfrm>
        </p:spPr>
        <p:txBody>
          <a:bodyPr>
            <a:normAutofit/>
          </a:bodyPr>
          <a:lstStyle/>
          <a:p>
            <a:r>
              <a:rPr lang="pl-PL" dirty="0"/>
              <a:t>Dr hab. Tomasz Kalisz, prof. </a:t>
            </a:r>
            <a:r>
              <a:rPr lang="pl-PL" dirty="0" err="1"/>
              <a:t>UWr</a:t>
            </a:r>
            <a:endParaRPr lang="pl-PL" dirty="0"/>
          </a:p>
          <a:p>
            <a:r>
              <a:rPr lang="pl-PL" dirty="0">
                <a:solidFill>
                  <a:srgbClr val="FF0000"/>
                </a:solidFill>
              </a:rPr>
              <a:t>Zmiany obowiązujące od 1.10.2023 – czy to dobry kierunek?</a:t>
            </a:r>
          </a:p>
        </p:txBody>
      </p:sp>
      <p:sp>
        <p:nvSpPr>
          <p:cNvPr id="2" name="Tytuł 1"/>
          <p:cNvSpPr>
            <a:spLocks noGrp="1"/>
          </p:cNvSpPr>
          <p:nvPr>
            <p:ph type="title"/>
          </p:nvPr>
        </p:nvSpPr>
        <p:spPr>
          <a:xfrm>
            <a:off x="1115616" y="1805326"/>
            <a:ext cx="7680960" cy="2438399"/>
          </a:xfrm>
        </p:spPr>
        <p:txBody>
          <a:bodyPr/>
          <a:lstStyle/>
          <a:p>
            <a:pPr algn="r"/>
            <a:r>
              <a:rPr lang="pl-PL" dirty="0"/>
              <a:t>Cele i racjonalizacja kary kryminalnej </a:t>
            </a:r>
          </a:p>
        </p:txBody>
      </p:sp>
    </p:spTree>
    <p:extLst>
      <p:ext uri="{BB962C8B-B14F-4D97-AF65-F5344CB8AC3E}">
        <p14:creationId xmlns:p14="http://schemas.microsoft.com/office/powerpoint/2010/main" val="1021307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sz="quarter" idx="13"/>
          </p:nvPr>
        </p:nvSpPr>
        <p:spPr>
          <a:xfrm>
            <a:off x="352426" y="1463040"/>
            <a:ext cx="8540054" cy="5206320"/>
          </a:xfrm>
        </p:spPr>
        <p:txBody>
          <a:bodyPr>
            <a:normAutofit fontScale="92500" lnSpcReduction="20000"/>
          </a:bodyPr>
          <a:lstStyle/>
          <a:p>
            <a:pPr marL="285750" indent="-285750">
              <a:buFont typeface="Arial" pitchFamily="34" charset="0"/>
              <a:buChar char="•"/>
            </a:pPr>
            <a:r>
              <a:rPr lang="pl-PL" sz="2200" dirty="0"/>
              <a:t>pozytywna prewencja generalna jest podejściem preferowanym we współczesnej doktrynie prawa karnego oraz w rozwiązaniach legislacyjnych</a:t>
            </a:r>
          </a:p>
          <a:p>
            <a:pPr marL="285750" indent="-285750">
              <a:buFont typeface="Arial" pitchFamily="34" charset="0"/>
              <a:buChar char="•"/>
            </a:pPr>
            <a:r>
              <a:rPr lang="pl-PL" sz="2200" dirty="0"/>
              <a:t>argument, że kara powinna wywoływać motywacje wyższego rządu niż strach, wydaje się oczywisty, ale jednocześnie prawdziwy w odniesieniu tylko do tzw. „porządnych obywateli”. U obywatela prezentującego wyższe wartości oddziaływanie karą rzeczywiście może  wywoływać przekonanie o moralnej wartości prawa, może kształtować jego legalizm. </a:t>
            </a:r>
          </a:p>
          <a:p>
            <a:pPr marL="285750" indent="-285750">
              <a:buFont typeface="Arial" pitchFamily="34" charset="0"/>
              <a:buChar char="•"/>
            </a:pPr>
            <a:r>
              <a:rPr lang="pl-PL" sz="2200" dirty="0"/>
              <a:t>czy ten sam efekt zostanie osiągnięty w stosunku do obywatela o „proweniencji wątpliwej”? Wydaje się, że w stosunku do potencjalnego przestępcy dużo istotniejsze jest takie działanie karą, które uruchomi procesy motywacyjne sięgające po lęk, czy też przekonanie o nieopłacalności przestępstwa. </a:t>
            </a:r>
          </a:p>
          <a:p>
            <a:pPr marL="285750" indent="-285750">
              <a:buFont typeface="Arial" pitchFamily="34" charset="0"/>
              <a:buChar char="•"/>
            </a:pPr>
            <a:r>
              <a:rPr lang="pl-PL" sz="2200" dirty="0"/>
              <a:t>w tym kontekście odstraszanie, które wszakże nie może przyjmować formy prymitywnego epatowania strachem, staje się potrzebnym uzupełnieniem mechanizmu kontroli społecznej.</a:t>
            </a:r>
          </a:p>
          <a:p>
            <a:r>
              <a:rPr lang="pl-PL" dirty="0" err="1"/>
              <a:t>T.Kaczmarek</a:t>
            </a:r>
            <a:r>
              <a:rPr lang="pl-PL" dirty="0"/>
              <a:t>, O pozytywnej prewencji ogólnej w ujęciu projektu kodeksu karnego, Palestra z 1995 r., nr 3-4, s. 71-73,</a:t>
            </a:r>
          </a:p>
        </p:txBody>
      </p:sp>
      <p:sp>
        <p:nvSpPr>
          <p:cNvPr id="3" name="Tytuł 2"/>
          <p:cNvSpPr>
            <a:spLocks noGrp="1"/>
          </p:cNvSpPr>
          <p:nvPr>
            <p:ph type="title"/>
          </p:nvPr>
        </p:nvSpPr>
        <p:spPr/>
        <p:txBody>
          <a:bodyPr>
            <a:normAutofit/>
          </a:bodyPr>
          <a:lstStyle/>
          <a:p>
            <a:r>
              <a:rPr lang="pl-PL" dirty="0"/>
              <a:t>Prewencja ogólna (generalna)</a:t>
            </a:r>
          </a:p>
        </p:txBody>
      </p:sp>
    </p:spTree>
    <p:extLst>
      <p:ext uri="{BB962C8B-B14F-4D97-AF65-F5344CB8AC3E}">
        <p14:creationId xmlns:p14="http://schemas.microsoft.com/office/powerpoint/2010/main" val="1907110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sz="quarter" idx="13"/>
          </p:nvPr>
        </p:nvSpPr>
        <p:spPr>
          <a:xfrm>
            <a:off x="107504" y="1463040"/>
            <a:ext cx="8928992" cy="5206320"/>
          </a:xfrm>
        </p:spPr>
        <p:txBody>
          <a:bodyPr>
            <a:noAutofit/>
          </a:bodyPr>
          <a:lstStyle/>
          <a:p>
            <a:pPr marL="285750" indent="-285750">
              <a:buFont typeface="Arial" pitchFamily="34" charset="0"/>
              <a:buChar char="•"/>
            </a:pPr>
            <a:r>
              <a:rPr lang="pl-PL" sz="2000" dirty="0"/>
              <a:t>mechanizm prewencji generalnej, przyjmuje dwie strony: motywacyjną i informacyjną. </a:t>
            </a:r>
          </a:p>
          <a:p>
            <a:pPr marL="285750" indent="-285750">
              <a:buFont typeface="Arial" pitchFamily="34" charset="0"/>
              <a:buChar char="•"/>
            </a:pPr>
            <a:r>
              <a:rPr lang="pl-PL" sz="2000" dirty="0" err="1"/>
              <a:t>ogólno</a:t>
            </a:r>
            <a:r>
              <a:rPr lang="pl-PL" sz="2000" dirty="0"/>
              <a:t>-prewencyjne oddziaływanie ukierunkowane jest na wywołanie określonej motywacji, która w konsekwencji wyznaczy sposób zachowania się danej grupy w stosunku do określonych norm. </a:t>
            </a:r>
          </a:p>
          <a:p>
            <a:pPr marL="285750" indent="-285750">
              <a:buFont typeface="Arial" pitchFamily="34" charset="0"/>
              <a:buChar char="•"/>
            </a:pPr>
            <a:r>
              <a:rPr lang="pl-PL" sz="2000" dirty="0"/>
              <a:t>efekt ten nie byłby możliwy bez włączenia w ten układ procesów informacyjnych, będących warunkiem koniecznym kontroli społecznej. System informacji, w takim układzie zmierza różnymi sposobami do przekazania informacji o treści prawa, o kierunku moralnej oceny określonych </a:t>
            </a:r>
            <a:r>
              <a:rPr lang="pl-PL" sz="2000" dirty="0" err="1"/>
              <a:t>zachowań</a:t>
            </a:r>
            <a:r>
              <a:rPr lang="pl-PL" sz="2000" dirty="0"/>
              <a:t>, o ich społecznej szkodliwości. </a:t>
            </a:r>
          </a:p>
          <a:p>
            <a:pPr marL="285750" indent="-285750">
              <a:buFont typeface="Arial" pitchFamily="34" charset="0"/>
              <a:buChar char="•"/>
            </a:pPr>
            <a:r>
              <a:rPr lang="pl-PL" sz="2000" dirty="0"/>
              <a:t>przedmiotem informacji jest także zespół komunikatów, które możemy sprowadzić do formuły: 1) jeśli popełnisz przestępstwo, prawdopodobieństwo wykrycia jest duże, 2) wykryte przestępstwo doprowadzi do ujęcia, osądzenia i skazania, 3) odpowiednia kara jest wystarczająca aby uruchomić bilans zysk/strata po stronie potencjalnego sprawcy. </a:t>
            </a:r>
          </a:p>
        </p:txBody>
      </p:sp>
      <p:sp>
        <p:nvSpPr>
          <p:cNvPr id="3" name="Tytuł 2"/>
          <p:cNvSpPr>
            <a:spLocks noGrp="1"/>
          </p:cNvSpPr>
          <p:nvPr>
            <p:ph type="title"/>
          </p:nvPr>
        </p:nvSpPr>
        <p:spPr/>
        <p:txBody>
          <a:bodyPr/>
          <a:lstStyle/>
          <a:p>
            <a:r>
              <a:rPr lang="pl-PL" dirty="0"/>
              <a:t>Prewencja ogólna (generalna)</a:t>
            </a:r>
          </a:p>
        </p:txBody>
      </p:sp>
    </p:spTree>
    <p:extLst>
      <p:ext uri="{BB962C8B-B14F-4D97-AF65-F5344CB8AC3E}">
        <p14:creationId xmlns:p14="http://schemas.microsoft.com/office/powerpoint/2010/main" val="30129395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sz="quarter" idx="13"/>
          </p:nvPr>
        </p:nvSpPr>
        <p:spPr>
          <a:xfrm>
            <a:off x="352426" y="1463040"/>
            <a:ext cx="8540054" cy="5278328"/>
          </a:xfrm>
        </p:spPr>
        <p:txBody>
          <a:bodyPr>
            <a:normAutofit fontScale="85000" lnSpcReduction="20000"/>
          </a:bodyPr>
          <a:lstStyle/>
          <a:p>
            <a:pPr marL="285750" indent="-285750">
              <a:buFont typeface="Arial" pitchFamily="34" charset="0"/>
              <a:buChar char="•"/>
            </a:pPr>
            <a:r>
              <a:rPr lang="pl-PL" sz="2600" dirty="0"/>
              <a:t>działanie skierowane na konkretnego skazanego, u którego poprzez wymierzenie i wykonanie kary osiągnięty zostanie spodziewany skutek w postaci odstraszenia lub uniemożliwienia temu skazanemu popełnienia kolejnego przestępstwa, względnie osiągnięta zostanie jego poprawa, która także zabezpieczy nas przed recydywą z jego strony. </a:t>
            </a:r>
          </a:p>
          <a:p>
            <a:pPr marL="285750" indent="-285750">
              <a:buFont typeface="Arial" pitchFamily="34" charset="0"/>
              <a:buChar char="•"/>
            </a:pPr>
            <a:r>
              <a:rPr lang="pl-PL" sz="2600" dirty="0"/>
              <a:t>uniemożliwienie jest działaniem o charakterze technicznym, które ma za zadanie nie pozwolić skazanemu na powtórne dokonanie (czasowo lub zupełnie) czynu zabronionego.</a:t>
            </a:r>
          </a:p>
          <a:p>
            <a:pPr marL="285750" indent="-285750">
              <a:buFont typeface="Arial" pitchFamily="34" charset="0"/>
              <a:buChar char="•"/>
            </a:pPr>
            <a:r>
              <a:rPr lang="pl-PL" sz="2600" dirty="0"/>
              <a:t>prewencja szczególna może także przyjąć wymiar zastraszenia skazanego. Sankcja (operująca niemal organicznie pewną dozą groźby) nastawiona może być także na wywołanie strachu. Efekt ten jest o tyle pewniejszy, o ile wymierzenie, a zwłaszcza wykonanie kary jest odpowiednio dolegliwe. </a:t>
            </a:r>
          </a:p>
          <a:p>
            <a:pPr marL="285750" indent="-285750">
              <a:buFont typeface="Arial" pitchFamily="34" charset="0"/>
              <a:buChar char="•"/>
            </a:pPr>
            <a:r>
              <a:rPr lang="pl-PL" sz="2600" dirty="0"/>
              <a:t>ostatnim i najczęściej najmocniej akcentowanym czynnikiem prewencji indywidualnej jest poprawa skazanego.</a:t>
            </a:r>
          </a:p>
          <a:p>
            <a:r>
              <a:rPr lang="pl-PL" dirty="0" err="1"/>
              <a:t>M.Szerer</a:t>
            </a:r>
            <a:r>
              <a:rPr lang="pl-PL" dirty="0"/>
              <a:t>, Karanie a humanizm, Warszawa 1964, s. 105-106.</a:t>
            </a:r>
          </a:p>
          <a:p>
            <a:endParaRPr lang="pl-PL" dirty="0"/>
          </a:p>
        </p:txBody>
      </p:sp>
      <p:sp>
        <p:nvSpPr>
          <p:cNvPr id="3" name="Tytuł 2"/>
          <p:cNvSpPr>
            <a:spLocks noGrp="1"/>
          </p:cNvSpPr>
          <p:nvPr>
            <p:ph type="title"/>
          </p:nvPr>
        </p:nvSpPr>
        <p:spPr/>
        <p:txBody>
          <a:bodyPr>
            <a:normAutofit fontScale="90000"/>
          </a:bodyPr>
          <a:lstStyle/>
          <a:p>
            <a:r>
              <a:rPr lang="pl-PL" dirty="0"/>
              <a:t>Prewencja szczególna (indywidualna)</a:t>
            </a:r>
          </a:p>
        </p:txBody>
      </p:sp>
    </p:spTree>
    <p:extLst>
      <p:ext uri="{BB962C8B-B14F-4D97-AF65-F5344CB8AC3E}">
        <p14:creationId xmlns:p14="http://schemas.microsoft.com/office/powerpoint/2010/main" val="910801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sz="quarter" idx="13"/>
          </p:nvPr>
        </p:nvSpPr>
        <p:spPr>
          <a:xfrm>
            <a:off x="107504" y="1463040"/>
            <a:ext cx="9036496" cy="5206320"/>
          </a:xfrm>
        </p:spPr>
        <p:txBody>
          <a:bodyPr>
            <a:noAutofit/>
          </a:bodyPr>
          <a:lstStyle/>
          <a:p>
            <a:pPr marL="285750" indent="-285750">
              <a:buFont typeface="Arial" pitchFamily="34" charset="0"/>
              <a:buChar char="•"/>
            </a:pPr>
            <a:r>
              <a:rPr lang="pl-PL" sz="2000" dirty="0"/>
              <a:t>poprawa w ramach wymierzonej i wykonanej kary może mieć różne znaczenia i różne treści. </a:t>
            </a:r>
          </a:p>
          <a:p>
            <a:pPr marL="285750" indent="-285750">
              <a:buFont typeface="Arial" pitchFamily="34" charset="0"/>
              <a:buChar char="•"/>
            </a:pPr>
            <a:r>
              <a:rPr lang="pl-PL" sz="2000" dirty="0"/>
              <a:t>jednym z tych znaczeń jest wywołanie takiego wyniku przeżyć psychicznych, które powstrzyma sprawcę od popełnienia nowego przestępstwa. Ten rodzaj poprawy zwykło się określać jako poprawę jurydyczną. </a:t>
            </a:r>
          </a:p>
          <a:p>
            <a:pPr marL="285750" indent="-285750">
              <a:buFont typeface="Arial" pitchFamily="34" charset="0"/>
              <a:buChar char="•"/>
            </a:pPr>
            <a:r>
              <a:rPr lang="pl-PL" sz="2000" dirty="0"/>
              <a:t>innym znaczeniem poprawy jest jej maksymalistyczny wyraz, w postaci tzw. poprawy moralnej. W poprawie moralnej oczekujemy na gruntowną zmianę osobowości sprawcy w kierunku uzyskania postawy społecznie dodatniej. </a:t>
            </a:r>
          </a:p>
          <a:p>
            <a:pPr marL="285750" indent="-285750">
              <a:buFont typeface="Arial" pitchFamily="34" charset="0"/>
              <a:buChar char="•"/>
            </a:pPr>
            <a:r>
              <a:rPr lang="pl-PL" sz="2000" dirty="0"/>
              <a:t>pomiędzy poprawą jurydyczną, wyrażająca się w braku powrotu do przestępstwa, a poprawą moralną, zmierzającą do gruntownej przemiany osobowości skazanego, istnieć oczywiście może wiele szczebli pośrednich, które w kategoriach socjologicznych stanowić będą różne odmiany konformizmu. Przy czym, traktując zagadnienie z punktu widzenia praktyki, każda z tych postaw będzie dla nas stanowiła przedmiot zainteresowania. </a:t>
            </a:r>
          </a:p>
        </p:txBody>
      </p:sp>
      <p:sp>
        <p:nvSpPr>
          <p:cNvPr id="3" name="Tytuł 2"/>
          <p:cNvSpPr>
            <a:spLocks noGrp="1"/>
          </p:cNvSpPr>
          <p:nvPr>
            <p:ph type="title"/>
          </p:nvPr>
        </p:nvSpPr>
        <p:spPr/>
        <p:txBody>
          <a:bodyPr>
            <a:normAutofit fontScale="90000"/>
          </a:bodyPr>
          <a:lstStyle/>
          <a:p>
            <a:r>
              <a:rPr lang="pl-PL" dirty="0"/>
              <a:t>Prewencja szczególna (indywidualna)</a:t>
            </a:r>
          </a:p>
        </p:txBody>
      </p:sp>
    </p:spTree>
    <p:extLst>
      <p:ext uri="{BB962C8B-B14F-4D97-AF65-F5344CB8AC3E}">
        <p14:creationId xmlns:p14="http://schemas.microsoft.com/office/powerpoint/2010/main" val="8323078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sz="quarter" idx="13"/>
          </p:nvPr>
        </p:nvSpPr>
        <p:spPr>
          <a:xfrm>
            <a:off x="0" y="1340768"/>
            <a:ext cx="9144000" cy="5394960"/>
          </a:xfrm>
        </p:spPr>
        <p:txBody>
          <a:bodyPr>
            <a:normAutofit/>
          </a:bodyPr>
          <a:lstStyle/>
          <a:p>
            <a:pPr marL="285750" indent="-285750">
              <a:buFont typeface="Arial" pitchFamily="34" charset="0"/>
              <a:buChar char="•"/>
            </a:pPr>
            <a:r>
              <a:rPr lang="pl-PL" sz="1900" dirty="0"/>
              <a:t>sporną kwestią jest wzajemny stosunek poszczególnych kierunków indywidualno prewencyjnego oddziaływania kary. Spór wydaje się szczególnie jaskrawy jeżeli razem zestawimy odstraszanie i poprawę. </a:t>
            </a:r>
          </a:p>
          <a:p>
            <a:pPr marL="285750" indent="-285750">
              <a:buFont typeface="Arial" pitchFamily="34" charset="0"/>
              <a:buChar char="•"/>
            </a:pPr>
            <a:r>
              <a:rPr lang="pl-PL" sz="1900" dirty="0"/>
              <a:t>strach jest procesem emocjonalnym, podczas gdy wychowanie, zwykle nie pozbawione elementów emocjonalnych to oddziaływanie na stan świadomości kulturowej sprawcy. </a:t>
            </a:r>
          </a:p>
          <a:p>
            <a:pPr marL="285750" indent="-285750">
              <a:buFont typeface="Arial" pitchFamily="34" charset="0"/>
              <a:buChar char="•"/>
            </a:pPr>
            <a:r>
              <a:rPr lang="pl-PL" sz="1900" dirty="0"/>
              <a:t>zatem oddziaływanie strachu i poprawy jest zmienne w zależności od tego czy sprawca bardziej jest podatny na działanie bodźców emocjonalnych czy intelektualnych. </a:t>
            </a:r>
          </a:p>
          <a:p>
            <a:pPr marL="285750" indent="-285750">
              <a:buFont typeface="Arial" pitchFamily="34" charset="0"/>
              <a:buChar char="•"/>
            </a:pPr>
            <a:r>
              <a:rPr lang="pl-PL" sz="1900" dirty="0"/>
              <a:t>sytuacja staje się jeszcze bardziej dynamiczna jeżeli uwzględnimy, że motywacja emocjonalna może nałożyć się na motywację intelektualną. W konsekwencji nałożenie to może, ale wcale nie musi, wywołać efekt, że przez odstraszenie dochodzimy do wychowania. </a:t>
            </a:r>
          </a:p>
          <a:p>
            <a:pPr marL="285750" indent="-285750">
              <a:buFont typeface="Arial" pitchFamily="34" charset="0"/>
              <a:buChar char="•"/>
            </a:pPr>
            <a:r>
              <a:rPr lang="pl-PL" sz="1900" dirty="0"/>
              <a:t>równie złożone relacje mogą wyniknąć z nakładania się uniemożliwienia na odstraszanie i poprawę. Wskazane kierunki prewencji indywidualnej mogą zatem występować oddzielnie, jak i łączyć się w różnego typu związki wzajemne.</a:t>
            </a:r>
          </a:p>
        </p:txBody>
      </p:sp>
      <p:sp>
        <p:nvSpPr>
          <p:cNvPr id="3" name="Tytuł 2"/>
          <p:cNvSpPr>
            <a:spLocks noGrp="1"/>
          </p:cNvSpPr>
          <p:nvPr>
            <p:ph type="title"/>
          </p:nvPr>
        </p:nvSpPr>
        <p:spPr/>
        <p:txBody>
          <a:bodyPr>
            <a:normAutofit fontScale="90000"/>
          </a:bodyPr>
          <a:lstStyle/>
          <a:p>
            <a:r>
              <a:rPr lang="pl-PL" dirty="0"/>
              <a:t>Prewencja szczególna (indywidualna)</a:t>
            </a:r>
          </a:p>
        </p:txBody>
      </p:sp>
    </p:spTree>
    <p:extLst>
      <p:ext uri="{BB962C8B-B14F-4D97-AF65-F5344CB8AC3E}">
        <p14:creationId xmlns:p14="http://schemas.microsoft.com/office/powerpoint/2010/main" val="713904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sz="quarter" idx="13"/>
          </p:nvPr>
        </p:nvSpPr>
        <p:spPr>
          <a:xfrm>
            <a:off x="107504" y="1463040"/>
            <a:ext cx="8928992" cy="5278328"/>
          </a:xfrm>
        </p:spPr>
        <p:txBody>
          <a:bodyPr>
            <a:normAutofit/>
          </a:bodyPr>
          <a:lstStyle/>
          <a:p>
            <a:pPr marL="285750" indent="-285750">
              <a:buFont typeface="Arial" pitchFamily="34" charset="0"/>
              <a:buChar char="•"/>
            </a:pPr>
            <a:r>
              <a:rPr lang="pl-PL" sz="2000" dirty="0"/>
              <a:t>cele sankcji określone zostały przez naszego ustawodawcę wprost w art. 53 k.k., art. 54 k.k., a pośrednio także przez inne przepisy części ogólnej, wyjątkowo także szczególnej. </a:t>
            </a:r>
          </a:p>
          <a:p>
            <a:pPr marL="285750" indent="-285750">
              <a:buFont typeface="Arial" pitchFamily="34" charset="0"/>
              <a:buChar char="•"/>
            </a:pPr>
            <a:r>
              <a:rPr lang="pl-PL" sz="2000" dirty="0"/>
              <a:t>podstawowe znaczenie ma treść art. 53 § 1 k.k., w myśl którego sąd wymierza karę, według swojego uznania, w granicach przewidzianych przez ustawę, bacząc, by jej dolegliwość nie przekraczała stopnia winy, uwzględniając stopień społecznej szkodliwości czynu oraz biorąc pod uwagę cele zapobiegawcze i wychowawcze, które ma osiągnąć w stosunku do skazanego, a także potrzeby w zakresie kształtowania świadomości prawnej społeczeństwa. </a:t>
            </a:r>
          </a:p>
          <a:p>
            <a:pPr marL="285750" indent="-285750">
              <a:buFont typeface="Arial" pitchFamily="34" charset="0"/>
              <a:buChar char="•"/>
            </a:pPr>
            <a:r>
              <a:rPr lang="pl-PL" sz="2000" dirty="0"/>
              <a:t>wskazany przepis wymienia cztery ogólne (podstawowe) dyrektywy wymiaru kary, na podstawie których można skonstruować zespół celów kary. Są to: 1) dyrektywa stopnia winy, 2) dyrektywa stopnia społecznej szkodliwości czynu, 3) dyrektywa prewencji szczególnej oraz 4) dyrektywa pozytywnej prewencji ogólnej. </a:t>
            </a:r>
          </a:p>
        </p:txBody>
      </p:sp>
      <p:sp>
        <p:nvSpPr>
          <p:cNvPr id="3" name="Tytuł 2"/>
          <p:cNvSpPr>
            <a:spLocks noGrp="1"/>
          </p:cNvSpPr>
          <p:nvPr>
            <p:ph type="title"/>
          </p:nvPr>
        </p:nvSpPr>
        <p:spPr>
          <a:xfrm>
            <a:off x="176213" y="260648"/>
            <a:ext cx="8791574" cy="1066800"/>
          </a:xfrm>
        </p:spPr>
        <p:txBody>
          <a:bodyPr>
            <a:normAutofit fontScale="90000"/>
          </a:bodyPr>
          <a:lstStyle/>
          <a:p>
            <a:r>
              <a:rPr lang="pl-PL" dirty="0"/>
              <a:t>Dyrektywy wymiaru kary w/g kk/ </a:t>
            </a:r>
            <a:r>
              <a:rPr lang="pl-PL" dirty="0">
                <a:solidFill>
                  <a:srgbClr val="FF0000"/>
                </a:solidFill>
              </a:rPr>
              <a:t>do 1.10.2023 </a:t>
            </a:r>
          </a:p>
        </p:txBody>
      </p:sp>
    </p:spTree>
    <p:extLst>
      <p:ext uri="{BB962C8B-B14F-4D97-AF65-F5344CB8AC3E}">
        <p14:creationId xmlns:p14="http://schemas.microsoft.com/office/powerpoint/2010/main" val="20377384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sz="quarter" idx="13"/>
          </p:nvPr>
        </p:nvSpPr>
        <p:spPr>
          <a:xfrm>
            <a:off x="107504" y="1463040"/>
            <a:ext cx="8928992" cy="5278328"/>
          </a:xfrm>
        </p:spPr>
        <p:txBody>
          <a:bodyPr>
            <a:normAutofit/>
          </a:bodyPr>
          <a:lstStyle/>
          <a:p>
            <a:r>
              <a:rPr lang="pl-PL" sz="2000" dirty="0"/>
              <a:t>Art. 53. § 1. Sąd wymierza karę według swojego uznania, w granicach przewidzianych w ustawie, uwzględniając stopień społecznej szkodliwości czynu, okoliczności obciążające i okoliczności łagodzące, cele kary w zakresie społecznego oddziaływania, a także cele zapobiegawcze, które ma ona osiągnąć w stosunku do skazanego. Dolegliwość kary nie może przekraczać stopnia winy.</a:t>
            </a:r>
          </a:p>
          <a:p>
            <a:endParaRPr lang="pl-PL" sz="2000" dirty="0"/>
          </a:p>
          <a:p>
            <a:pPr marL="457200" indent="-457200">
              <a:buAutoNum type="arabicParenR"/>
            </a:pPr>
            <a:r>
              <a:rPr lang="pl-PL" sz="2000" dirty="0"/>
              <a:t>Dyrektywa prewencji generalnej – negatywnej i pozytywnej???</a:t>
            </a:r>
          </a:p>
          <a:p>
            <a:pPr marL="457200" indent="-457200">
              <a:buAutoNum type="arabicParenR"/>
            </a:pPr>
            <a:r>
              <a:rPr lang="pl-PL" sz="2000" dirty="0"/>
              <a:t>Dyrektywa stopnia winy</a:t>
            </a:r>
          </a:p>
          <a:p>
            <a:pPr marL="457200" indent="-457200">
              <a:buAutoNum type="arabicParenR"/>
            </a:pPr>
            <a:r>
              <a:rPr lang="pl-PL" sz="2000" dirty="0"/>
              <a:t>Dyrektywa stopnia społecznej szkodliwości</a:t>
            </a:r>
          </a:p>
          <a:p>
            <a:pPr marL="457200" indent="-457200">
              <a:buAutoNum type="arabicParenR"/>
            </a:pPr>
            <a:r>
              <a:rPr lang="pl-PL" sz="2000" dirty="0"/>
              <a:t>NOWOŚĆ – test okoliczności obciążających i łagodzących</a:t>
            </a:r>
          </a:p>
          <a:p>
            <a:pPr marL="457200" indent="-457200">
              <a:buAutoNum type="arabicParenR"/>
            </a:pPr>
            <a:r>
              <a:rPr lang="pl-PL" sz="2000" dirty="0"/>
              <a:t>CO z dyrektywą prewencji indywidualnej????</a:t>
            </a:r>
          </a:p>
        </p:txBody>
      </p:sp>
      <p:sp>
        <p:nvSpPr>
          <p:cNvPr id="3" name="Tytuł 2"/>
          <p:cNvSpPr>
            <a:spLocks noGrp="1"/>
          </p:cNvSpPr>
          <p:nvPr>
            <p:ph type="title"/>
          </p:nvPr>
        </p:nvSpPr>
        <p:spPr>
          <a:xfrm>
            <a:off x="176213" y="260648"/>
            <a:ext cx="8791574" cy="1066800"/>
          </a:xfrm>
        </p:spPr>
        <p:txBody>
          <a:bodyPr>
            <a:normAutofit fontScale="90000"/>
          </a:bodyPr>
          <a:lstStyle/>
          <a:p>
            <a:r>
              <a:rPr lang="pl-PL" dirty="0"/>
              <a:t>Dyrektywy wymiaru kary w/g kk/ </a:t>
            </a:r>
            <a:r>
              <a:rPr lang="pl-PL" dirty="0">
                <a:solidFill>
                  <a:srgbClr val="FF0000"/>
                </a:solidFill>
              </a:rPr>
              <a:t>po 1.10.2023 </a:t>
            </a:r>
          </a:p>
        </p:txBody>
      </p:sp>
    </p:spTree>
    <p:extLst>
      <p:ext uri="{BB962C8B-B14F-4D97-AF65-F5344CB8AC3E}">
        <p14:creationId xmlns:p14="http://schemas.microsoft.com/office/powerpoint/2010/main" val="29613697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sz="quarter" idx="13"/>
          </p:nvPr>
        </p:nvSpPr>
        <p:spPr>
          <a:xfrm>
            <a:off x="107504" y="1463040"/>
            <a:ext cx="8928992" cy="5278328"/>
          </a:xfrm>
        </p:spPr>
        <p:txBody>
          <a:bodyPr/>
          <a:lstStyle/>
          <a:p>
            <a:pPr marL="285750" indent="-285750">
              <a:buFont typeface="Arial" pitchFamily="34" charset="0"/>
              <a:buChar char="•"/>
            </a:pPr>
            <a:r>
              <a:rPr lang="pl-PL" sz="2000" dirty="0"/>
              <a:t>dolegliwość wymierzonej kary nie może przekraczać stopnia zawinienia.</a:t>
            </a:r>
          </a:p>
          <a:p>
            <a:pPr marL="285750" indent="-285750">
              <a:buFont typeface="Arial" pitchFamily="34" charset="0"/>
              <a:buChar char="•"/>
            </a:pPr>
            <a:r>
              <a:rPr lang="pl-PL" sz="2000" dirty="0"/>
              <a:t>wina ma zatem limitować zakres odpowiedzialności sprawcy (wyznaczać jej górny pułap), niezależnie od jej funkcji legitymizującej samo przestępstwo (czyli funkcji pozwalającej na pociągnięcie do odpowiedzialności karnej). </a:t>
            </a:r>
          </a:p>
          <a:p>
            <a:pPr marL="285750" indent="-285750">
              <a:buFont typeface="Arial" pitchFamily="34" charset="0"/>
              <a:buChar char="•"/>
            </a:pPr>
            <a:r>
              <a:rPr lang="pl-PL" sz="2000" dirty="0"/>
              <a:t>wina stanowi zaporę przed orzekaniem kar "nie zasłużonych", których społeczna ocena może przyjąć wymiar działania niesprawiedliwego. </a:t>
            </a:r>
          </a:p>
          <a:p>
            <a:pPr marL="285750" indent="-285750">
              <a:buFont typeface="Arial" pitchFamily="34" charset="0"/>
              <a:buChar char="•"/>
            </a:pPr>
            <a:r>
              <a:rPr lang="pl-PL" sz="2000" dirty="0" err="1"/>
              <a:t>T.Bojarski</a:t>
            </a:r>
            <a:r>
              <a:rPr lang="pl-PL" sz="2000" dirty="0"/>
              <a:t> - wina jako element kierunkowy przy wymiarze kary wyraża ideę kary sprawiedliwej. </a:t>
            </a:r>
          </a:p>
          <a:p>
            <a:pPr marL="285750" indent="-285750">
              <a:buFont typeface="Arial" pitchFamily="34" charset="0"/>
              <a:buChar char="•"/>
            </a:pPr>
            <a:r>
              <a:rPr lang="pl-PL" sz="2000" dirty="0"/>
              <a:t>dyrektywa "stopnia winy", co podkreślają </a:t>
            </a:r>
            <a:r>
              <a:rPr lang="pl-PL" sz="2000" dirty="0" err="1"/>
              <a:t>W.Wróbel</a:t>
            </a:r>
            <a:r>
              <a:rPr lang="pl-PL" sz="2000" dirty="0"/>
              <a:t> i </a:t>
            </a:r>
            <a:r>
              <a:rPr lang="pl-PL" sz="2000" dirty="0" err="1"/>
              <a:t>A.Zoll</a:t>
            </a:r>
            <a:r>
              <a:rPr lang="pl-PL" sz="2000" dirty="0"/>
              <a:t>, oznacza kwantum naganności czynu popełnionego przez sprawcę, które można mu przypisać, biorąc pod uwagę stopień zawinienia.</a:t>
            </a:r>
          </a:p>
          <a:p>
            <a:endParaRPr lang="pl-PL" dirty="0"/>
          </a:p>
        </p:txBody>
      </p:sp>
      <p:sp>
        <p:nvSpPr>
          <p:cNvPr id="3" name="Tytuł 2"/>
          <p:cNvSpPr>
            <a:spLocks noGrp="1"/>
          </p:cNvSpPr>
          <p:nvPr>
            <p:ph type="title"/>
          </p:nvPr>
        </p:nvSpPr>
        <p:spPr/>
        <p:txBody>
          <a:bodyPr/>
          <a:lstStyle/>
          <a:p>
            <a:r>
              <a:rPr lang="pl-PL" dirty="0"/>
              <a:t>Dyrektywa stopnia winy</a:t>
            </a:r>
          </a:p>
        </p:txBody>
      </p:sp>
    </p:spTree>
    <p:extLst>
      <p:ext uri="{BB962C8B-B14F-4D97-AF65-F5344CB8AC3E}">
        <p14:creationId xmlns:p14="http://schemas.microsoft.com/office/powerpoint/2010/main" val="11053196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sz="quarter" idx="13"/>
          </p:nvPr>
        </p:nvSpPr>
        <p:spPr/>
        <p:txBody>
          <a:bodyPr>
            <a:normAutofit/>
          </a:bodyPr>
          <a:lstStyle/>
          <a:p>
            <a:pPr marL="285750" indent="-285750">
              <a:buFont typeface="Arial" pitchFamily="34" charset="0"/>
              <a:buChar char="•"/>
            </a:pPr>
            <a:r>
              <a:rPr lang="pl-PL" sz="2400" dirty="0"/>
              <a:t>pojęcie społecznej szkodliwości, przy ocenie którego uwzględnić musimy okoliczności przedmiotowe i podmiotowe wskazane w art. 115§2 kk, ma wyraźnie sprzyjać wymiarowi kary sprawiedliwej. </a:t>
            </a:r>
          </a:p>
          <a:p>
            <a:pPr marL="285750" indent="-285750">
              <a:buFont typeface="Arial" pitchFamily="34" charset="0"/>
              <a:buChar char="•"/>
            </a:pPr>
            <a:r>
              <a:rPr lang="pl-PL" sz="2400" dirty="0"/>
              <a:t>dzieje się to przez mechanizm przeciwdziałania, wymiarowi kary zbyt łagodnej mimo znacznej społecznej szkodliwości przestępstwa oraz kary zbyt surowej, jeżeli stopień społecznej szkodliwości nie był znaczny. </a:t>
            </a:r>
          </a:p>
          <a:p>
            <a:pPr marL="285750" indent="-285750">
              <a:buFont typeface="Arial" pitchFamily="34" charset="0"/>
              <a:buChar char="•"/>
            </a:pPr>
            <a:r>
              <a:rPr lang="pl-PL" sz="2400" dirty="0"/>
              <a:t>obie opisane dyrektywy, wprowadzają w przestrzeń wymiaru kary paradygmat sprawiedliwościowy. </a:t>
            </a:r>
            <a:endParaRPr lang="pl-PL" dirty="0"/>
          </a:p>
        </p:txBody>
      </p:sp>
      <p:sp>
        <p:nvSpPr>
          <p:cNvPr id="3" name="Tytuł 2"/>
          <p:cNvSpPr>
            <a:spLocks noGrp="1"/>
          </p:cNvSpPr>
          <p:nvPr>
            <p:ph type="title"/>
          </p:nvPr>
        </p:nvSpPr>
        <p:spPr/>
        <p:txBody>
          <a:bodyPr>
            <a:normAutofit fontScale="90000"/>
          </a:bodyPr>
          <a:lstStyle/>
          <a:p>
            <a:r>
              <a:rPr lang="pl-PL" dirty="0"/>
              <a:t>Dyrektywa </a:t>
            </a:r>
            <a:br>
              <a:rPr lang="pl-PL" dirty="0"/>
            </a:br>
            <a:r>
              <a:rPr lang="pl-PL" dirty="0"/>
              <a:t>stopnia społecznej szkodliwości</a:t>
            </a:r>
          </a:p>
        </p:txBody>
      </p:sp>
    </p:spTree>
    <p:extLst>
      <p:ext uri="{BB962C8B-B14F-4D97-AF65-F5344CB8AC3E}">
        <p14:creationId xmlns:p14="http://schemas.microsoft.com/office/powerpoint/2010/main" val="2487454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sz="quarter" idx="13"/>
          </p:nvPr>
        </p:nvSpPr>
        <p:spPr>
          <a:xfrm>
            <a:off x="107504" y="1295400"/>
            <a:ext cx="9036496" cy="5334000"/>
          </a:xfrm>
        </p:spPr>
        <p:txBody>
          <a:bodyPr>
            <a:normAutofit fontScale="92500" lnSpcReduction="10000"/>
          </a:bodyPr>
          <a:lstStyle/>
          <a:p>
            <a:r>
              <a:rPr lang="pl-PL" dirty="0"/>
              <a:t>Okoliczności obciążające stanowią w szczególności:</a:t>
            </a:r>
          </a:p>
          <a:p>
            <a:pPr marL="285750" indent="-285750">
              <a:buFont typeface="Arial" pitchFamily="34" charset="0"/>
              <a:buChar char="•"/>
            </a:pPr>
            <a:r>
              <a:rPr lang="pl-PL" dirty="0"/>
              <a:t>1) uprzednia karalność za przestępstwo umyślne lub podobne przestępstwo nieumyślne;</a:t>
            </a:r>
          </a:p>
          <a:p>
            <a:pPr marL="285750" indent="-285750">
              <a:buFont typeface="Arial" pitchFamily="34" charset="0"/>
              <a:buChar char="•"/>
            </a:pPr>
            <a:r>
              <a:rPr lang="pl-PL" dirty="0"/>
              <a:t>2) wykorzystanie bezradności, niepełnosprawności, choroby lub podeszłego wieku pokrzywdzonego;</a:t>
            </a:r>
          </a:p>
          <a:p>
            <a:pPr marL="285750" indent="-285750">
              <a:buFont typeface="Arial" pitchFamily="34" charset="0"/>
              <a:buChar char="•"/>
            </a:pPr>
            <a:r>
              <a:rPr lang="pl-PL" dirty="0"/>
              <a:t>3) sposób działania prowadzący do poniżenia lub udręczenia pokrzywdzonego;</a:t>
            </a:r>
          </a:p>
          <a:p>
            <a:pPr marL="285750" indent="-285750">
              <a:buFont typeface="Arial" pitchFamily="34" charset="0"/>
              <a:buChar char="•"/>
            </a:pPr>
            <a:r>
              <a:rPr lang="pl-PL" dirty="0"/>
              <a:t>4) popełnienie przestępstwa z premedytacją;</a:t>
            </a:r>
          </a:p>
          <a:p>
            <a:pPr marL="285750" indent="-285750">
              <a:buFont typeface="Arial" pitchFamily="34" charset="0"/>
              <a:buChar char="•"/>
            </a:pPr>
            <a:r>
              <a:rPr lang="pl-PL" dirty="0"/>
              <a:t>5) popełnienie przestępstwa w wyniku motywacji zasługującej na szczególne potępienie;</a:t>
            </a:r>
          </a:p>
          <a:p>
            <a:pPr marL="285750" indent="-285750">
              <a:buFont typeface="Arial" pitchFamily="34" charset="0"/>
              <a:buChar char="•"/>
            </a:pPr>
            <a:r>
              <a:rPr lang="pl-PL" dirty="0"/>
              <a:t>6) popełnienie przestępstwa motywowanego nienawiścią z powodu przynależności narodowej, etnicznej, rasowej, politycznej lub wyznaniowej ofiary albo z powodu jej bezwyznaniowości;</a:t>
            </a:r>
          </a:p>
          <a:p>
            <a:pPr marL="285750" indent="-285750">
              <a:buFont typeface="Arial" pitchFamily="34" charset="0"/>
              <a:buChar char="•"/>
            </a:pPr>
            <a:r>
              <a:rPr lang="pl-PL" dirty="0"/>
              <a:t>7) działanie ze szczególnym okrucieństwem;</a:t>
            </a:r>
          </a:p>
          <a:p>
            <a:pPr marL="285750" indent="-285750">
              <a:buFont typeface="Arial" pitchFamily="34" charset="0"/>
              <a:buChar char="•"/>
            </a:pPr>
            <a:r>
              <a:rPr lang="pl-PL" dirty="0"/>
              <a:t>8) popełnienie przestępstwa w stanie po spożyciu alkoholu lub środka odurzającego, jeżeli ten stan był czynnikiem prowadzącym do popełnienia przestępstwa lub istotnego zwiększenia jego skutków;</a:t>
            </a:r>
          </a:p>
          <a:p>
            <a:pPr marL="285750" indent="-285750">
              <a:buFont typeface="Arial" pitchFamily="34" charset="0"/>
              <a:buChar char="•"/>
            </a:pPr>
            <a:r>
              <a:rPr lang="pl-PL" dirty="0"/>
              <a:t>9) popełnienie przestępstwa we współdziałaniu z nieletnim lub z wykorzystaniem jego udziału.</a:t>
            </a:r>
          </a:p>
        </p:txBody>
      </p:sp>
      <p:sp>
        <p:nvSpPr>
          <p:cNvPr id="3" name="Tytuł 2"/>
          <p:cNvSpPr>
            <a:spLocks noGrp="1"/>
          </p:cNvSpPr>
          <p:nvPr>
            <p:ph type="title"/>
          </p:nvPr>
        </p:nvSpPr>
        <p:spPr>
          <a:xfrm>
            <a:off x="373981" y="116632"/>
            <a:ext cx="8396038" cy="1066800"/>
          </a:xfrm>
        </p:spPr>
        <p:txBody>
          <a:bodyPr>
            <a:normAutofit/>
          </a:bodyPr>
          <a:lstStyle/>
          <a:p>
            <a:r>
              <a:rPr lang="pl-PL" dirty="0">
                <a:solidFill>
                  <a:srgbClr val="FF0000"/>
                </a:solidFill>
              </a:rPr>
              <a:t>Okoliczności obciążające art.53§2akk</a:t>
            </a:r>
          </a:p>
        </p:txBody>
      </p:sp>
    </p:spTree>
    <p:extLst>
      <p:ext uri="{BB962C8B-B14F-4D97-AF65-F5344CB8AC3E}">
        <p14:creationId xmlns:p14="http://schemas.microsoft.com/office/powerpoint/2010/main" val="806794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Uwagi ogólne</a:t>
            </a:r>
          </a:p>
        </p:txBody>
      </p:sp>
      <p:sp>
        <p:nvSpPr>
          <p:cNvPr id="5" name="Symbol zastępczy zawartości 4"/>
          <p:cNvSpPr>
            <a:spLocks noGrp="1"/>
          </p:cNvSpPr>
          <p:nvPr>
            <p:ph sz="quarter" idx="13"/>
          </p:nvPr>
        </p:nvSpPr>
        <p:spPr>
          <a:xfrm>
            <a:off x="107504" y="1463040"/>
            <a:ext cx="8712968" cy="5278328"/>
          </a:xfrm>
        </p:spPr>
        <p:txBody>
          <a:bodyPr>
            <a:normAutofit/>
          </a:bodyPr>
          <a:lstStyle/>
          <a:p>
            <a:pPr marL="342900" indent="-342900">
              <a:buFont typeface="Arial" pitchFamily="34" charset="0"/>
              <a:buChar char="•"/>
            </a:pPr>
            <a:r>
              <a:rPr lang="pl-PL" sz="2000" dirty="0"/>
              <a:t>Problematyka celów kary stanowi przestrzeń ogromnie ożywionej, rozległej i wywołującej głębokie spory dyskusji naukowej. W rozważaniach nad problematyką teleologii kary przewijają się bardzo różne wątki począwszy od treści kary, przez wątki filozoficzne, moralne, socjologiczne i historyczne, skończywszy na problematyce istoty kary, rozpatrywanej przez pryzmat stawianych karze celów.</a:t>
            </a:r>
          </a:p>
          <a:p>
            <a:pPr marL="342900" indent="-342900">
              <a:buFont typeface="Arial" pitchFamily="34" charset="0"/>
              <a:buChar char="•"/>
            </a:pPr>
            <a:r>
              <a:rPr lang="pl-PL" sz="2000" dirty="0"/>
              <a:t>W.  Wróbel i </a:t>
            </a:r>
            <a:r>
              <a:rPr lang="pl-PL" sz="2000" dirty="0" err="1"/>
              <a:t>A.Zoll</a:t>
            </a:r>
            <a:r>
              <a:rPr lang="pl-PL" sz="2000" dirty="0"/>
              <a:t> – kara jest osobistą dolegliwością świadomie zadawaną sprawcy przestępstwa. Dolegliwość ta polega na ingerencji przez karę w sferę podstawowych wolności i praw osoby karanej (co szczególnie dotyczy kary pozbawienia wolności) - </a:t>
            </a:r>
            <a:r>
              <a:rPr lang="pl-PL" sz="2000" dirty="0" err="1"/>
              <a:t>W.Wróbel</a:t>
            </a:r>
            <a:r>
              <a:rPr lang="pl-PL" sz="2000" dirty="0"/>
              <a:t>, </a:t>
            </a:r>
            <a:r>
              <a:rPr lang="pl-PL" sz="2000" dirty="0" err="1"/>
              <a:t>A.Zoll</a:t>
            </a:r>
            <a:r>
              <a:rPr lang="pl-PL" sz="2000" dirty="0"/>
              <a:t>, Polskie prawo karne. Część ogólna, Kraków 2010, s. 411-412.</a:t>
            </a:r>
          </a:p>
          <a:p>
            <a:pPr marL="342900" indent="-342900">
              <a:buFont typeface="Arial" pitchFamily="34" charset="0"/>
              <a:buChar char="•"/>
            </a:pPr>
            <a:r>
              <a:rPr lang="pl-PL" sz="2000" dirty="0"/>
              <a:t>W. </a:t>
            </a:r>
            <a:r>
              <a:rPr lang="pl-PL" sz="2000" dirty="0" err="1"/>
              <a:t>Świda</a:t>
            </a:r>
            <a:r>
              <a:rPr lang="pl-PL" sz="2000" dirty="0"/>
              <a:t> – kara nie jest żadną wartością absolutną, wartością samą w sobie, lecz instytucją spełniająca konkretne zadania walki z przestępczością - </a:t>
            </a:r>
            <a:r>
              <a:rPr lang="pl-PL" sz="2000" dirty="0" err="1"/>
              <a:t>W.Świda</a:t>
            </a:r>
            <a:r>
              <a:rPr lang="pl-PL" sz="2000" dirty="0"/>
              <a:t>, Prawo karne, Warszawa 1978, s. 256</a:t>
            </a:r>
          </a:p>
        </p:txBody>
      </p:sp>
    </p:spTree>
    <p:extLst>
      <p:ext uri="{BB962C8B-B14F-4D97-AF65-F5344CB8AC3E}">
        <p14:creationId xmlns:p14="http://schemas.microsoft.com/office/powerpoint/2010/main" val="672745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sz="quarter" idx="13"/>
          </p:nvPr>
        </p:nvSpPr>
        <p:spPr>
          <a:xfrm>
            <a:off x="208410" y="1066800"/>
            <a:ext cx="8727180" cy="5530552"/>
          </a:xfrm>
        </p:spPr>
        <p:txBody>
          <a:bodyPr>
            <a:normAutofit/>
          </a:bodyPr>
          <a:lstStyle/>
          <a:p>
            <a:r>
              <a:rPr lang="pl-PL" dirty="0"/>
              <a:t>Okoliczności łagodzące stanowią w szczególności:</a:t>
            </a:r>
          </a:p>
          <a:p>
            <a:pPr marL="285750" indent="-285750">
              <a:buFont typeface="Arial" pitchFamily="34" charset="0"/>
              <a:buChar char="•"/>
            </a:pPr>
            <a:r>
              <a:rPr lang="pl-PL" dirty="0"/>
              <a:t>1) popełnienie przestępstwa w wyniku motywacji zasługującej na uwzględnienie;</a:t>
            </a:r>
          </a:p>
          <a:p>
            <a:pPr marL="285750" indent="-285750">
              <a:buFont typeface="Arial" pitchFamily="34" charset="0"/>
              <a:buChar char="•"/>
            </a:pPr>
            <a:r>
              <a:rPr lang="pl-PL" dirty="0"/>
              <a:t>2) popełnienie przestępstwa pod wpływem gniewu, strachu lub wzburzenia, usprawiedliwionych okolicznościami zdarzenia;</a:t>
            </a:r>
          </a:p>
          <a:p>
            <a:pPr marL="285750" indent="-285750">
              <a:buFont typeface="Arial" pitchFamily="34" charset="0"/>
              <a:buChar char="•"/>
            </a:pPr>
            <a:r>
              <a:rPr lang="pl-PL" dirty="0"/>
              <a:t>3) popełnienie przestępstwa w reakcji na nagłą sytuację, której prawidłowa ocena była istotnie utrudniona z uwagi na okoliczności osobiste, zakres wiedzy lub doświadczenia życiowego sprawcy;</a:t>
            </a:r>
          </a:p>
          <a:p>
            <a:pPr marL="285750" indent="-285750">
              <a:buFont typeface="Arial" pitchFamily="34" charset="0"/>
              <a:buChar char="•"/>
            </a:pPr>
            <a:r>
              <a:rPr lang="pl-PL" dirty="0"/>
              <a:t>4) podjęcie działań zmierzających do zapobieżenia szkodzie lub krzywdzie, wynikającej z przestępstwa, albo do ograniczenia jej rozmiaru;</a:t>
            </a:r>
          </a:p>
          <a:p>
            <a:pPr marL="285750" indent="-285750">
              <a:buFont typeface="Arial" pitchFamily="34" charset="0"/>
              <a:buChar char="•"/>
            </a:pPr>
            <a:r>
              <a:rPr lang="pl-PL" dirty="0"/>
              <a:t>5) pojednanie się z pokrzywdzonym;</a:t>
            </a:r>
          </a:p>
          <a:p>
            <a:pPr marL="285750" indent="-285750">
              <a:buFont typeface="Arial" pitchFamily="34" charset="0"/>
              <a:buChar char="•"/>
            </a:pPr>
            <a:r>
              <a:rPr lang="pl-PL" dirty="0"/>
              <a:t>6) naprawienie szkody wyrządzonej przestępstwem lub zadośćuczynienie za krzywdę wynikłą z przestępstwa;</a:t>
            </a:r>
          </a:p>
          <a:p>
            <a:pPr marL="285750" indent="-285750">
              <a:buFont typeface="Arial" pitchFamily="34" charset="0"/>
              <a:buChar char="•"/>
            </a:pPr>
            <a:r>
              <a:rPr lang="pl-PL" dirty="0"/>
              <a:t>7) popełnienie przestępstwa ze znacznym przyczynieniem się pokrzywdzonego;</a:t>
            </a:r>
          </a:p>
          <a:p>
            <a:pPr marL="285750" indent="-285750">
              <a:buFont typeface="Arial" pitchFamily="34" charset="0"/>
              <a:buChar char="•"/>
            </a:pPr>
            <a:r>
              <a:rPr lang="pl-PL" dirty="0"/>
              <a:t>8) dobrowolne ujawnienie popełnionego przez siebie przestępstwa organowi powołanemu do ścigania przestępstw.</a:t>
            </a:r>
          </a:p>
        </p:txBody>
      </p:sp>
      <p:sp>
        <p:nvSpPr>
          <p:cNvPr id="3" name="Tytuł 2"/>
          <p:cNvSpPr>
            <a:spLocks noGrp="1"/>
          </p:cNvSpPr>
          <p:nvPr>
            <p:ph type="title"/>
          </p:nvPr>
        </p:nvSpPr>
        <p:spPr>
          <a:xfrm>
            <a:off x="539552" y="0"/>
            <a:ext cx="8396038" cy="1066800"/>
          </a:xfrm>
        </p:spPr>
        <p:txBody>
          <a:bodyPr>
            <a:normAutofit/>
          </a:bodyPr>
          <a:lstStyle/>
          <a:p>
            <a:r>
              <a:rPr lang="pl-PL" dirty="0">
                <a:solidFill>
                  <a:srgbClr val="FF0000"/>
                </a:solidFill>
              </a:rPr>
              <a:t>Okoliczności łagodzące art. 53§2b kk</a:t>
            </a:r>
          </a:p>
        </p:txBody>
      </p:sp>
    </p:spTree>
    <p:extLst>
      <p:ext uri="{BB962C8B-B14F-4D97-AF65-F5344CB8AC3E}">
        <p14:creationId xmlns:p14="http://schemas.microsoft.com/office/powerpoint/2010/main" val="26129024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sz="quarter" idx="13"/>
          </p:nvPr>
        </p:nvSpPr>
        <p:spPr>
          <a:xfrm>
            <a:off x="18135" y="1183432"/>
            <a:ext cx="9036496" cy="4724400"/>
          </a:xfrm>
        </p:spPr>
        <p:txBody>
          <a:bodyPr>
            <a:noAutofit/>
          </a:bodyPr>
          <a:lstStyle/>
          <a:p>
            <a:pPr marL="285750" indent="-285750">
              <a:buFont typeface="Arial" pitchFamily="34" charset="0"/>
              <a:buChar char="•"/>
            </a:pPr>
            <a:r>
              <a:rPr lang="pl-PL" sz="2800" dirty="0"/>
              <a:t>§ 2c. Nie stanowi okoliczności, o której mowa w § 2a i 2b, okoliczność będąca znamieniem przestępstwa, które popełnił sprawca, chyba że wystąpiła ona ze szczególnie wysokim nasileniem.</a:t>
            </a:r>
          </a:p>
          <a:p>
            <a:pPr marL="285750" indent="-285750">
              <a:buFont typeface="Arial" pitchFamily="34" charset="0"/>
              <a:buChar char="•"/>
            </a:pPr>
            <a:r>
              <a:rPr lang="pl-PL" sz="2800" dirty="0"/>
              <a:t>§ 2d. Nie stanowi okoliczności, o której mowa w § 2a, okoliczność niebędąca znamieniem przestępstwa, jeżeli stanowi podstawę zaostrzenia odpowiedzialności karnej zastosowanego wobec sprawcy.</a:t>
            </a:r>
          </a:p>
          <a:p>
            <a:pPr marL="285750" indent="-285750">
              <a:buFont typeface="Arial" pitchFamily="34" charset="0"/>
              <a:buChar char="•"/>
            </a:pPr>
            <a:r>
              <a:rPr lang="pl-PL" sz="2800" dirty="0"/>
              <a:t>§ 2e. Nie stanowi okoliczności, o której mowa w § 2b, okoliczność niebędąca znamieniem przestępstwa, jeżeli stanowi podstawę złagodzenia odpowiedzialności karnej zastosowanego wobec sprawcy.</a:t>
            </a:r>
          </a:p>
        </p:txBody>
      </p:sp>
      <p:sp>
        <p:nvSpPr>
          <p:cNvPr id="3" name="Tytuł 2"/>
          <p:cNvSpPr>
            <a:spLocks noGrp="1"/>
          </p:cNvSpPr>
          <p:nvPr>
            <p:ph type="title"/>
          </p:nvPr>
        </p:nvSpPr>
        <p:spPr>
          <a:xfrm>
            <a:off x="373981" y="116632"/>
            <a:ext cx="8396038" cy="1066800"/>
          </a:xfrm>
        </p:spPr>
        <p:txBody>
          <a:bodyPr>
            <a:normAutofit fontScale="90000"/>
          </a:bodyPr>
          <a:lstStyle/>
          <a:p>
            <a:pPr algn="ctr"/>
            <a:r>
              <a:rPr lang="pl-PL" dirty="0">
                <a:solidFill>
                  <a:srgbClr val="FF0000"/>
                </a:solidFill>
              </a:rPr>
              <a:t>Okoliczności obciążające i łagodzące a znamiona przestępstw art.. 53kk</a:t>
            </a:r>
          </a:p>
        </p:txBody>
      </p:sp>
    </p:spTree>
    <p:extLst>
      <p:ext uri="{BB962C8B-B14F-4D97-AF65-F5344CB8AC3E}">
        <p14:creationId xmlns:p14="http://schemas.microsoft.com/office/powerpoint/2010/main" val="33454923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sz="quarter" idx="13"/>
          </p:nvPr>
        </p:nvSpPr>
        <p:spPr>
          <a:xfrm>
            <a:off x="107504" y="1463040"/>
            <a:ext cx="8928992" cy="5350336"/>
          </a:xfrm>
        </p:spPr>
        <p:txBody>
          <a:bodyPr>
            <a:noAutofit/>
          </a:bodyPr>
          <a:lstStyle/>
          <a:p>
            <a:pPr marL="285750" indent="-285750">
              <a:buFont typeface="Arial" pitchFamily="34" charset="0"/>
              <a:buChar char="•"/>
            </a:pPr>
            <a:r>
              <a:rPr lang="pl-PL" sz="2400" dirty="0"/>
              <a:t>art. 53§1 kk, odwołuje się także do dyrektywy prewencji szczególnej (indywidualnej). </a:t>
            </a:r>
          </a:p>
          <a:p>
            <a:pPr marL="285750" indent="-285750">
              <a:buFont typeface="Arial" pitchFamily="34" charset="0"/>
              <a:buChar char="•"/>
            </a:pPr>
            <a:r>
              <a:rPr lang="pl-PL" sz="2400" dirty="0"/>
              <a:t>ustawodawca wskazuje na potrzebę uwzględnienie celów zapobiegawczych i wychowawczych, które mają być realizowane przede wszystkim w stosunku do skazanego. </a:t>
            </a:r>
          </a:p>
          <a:p>
            <a:pPr marL="285750" indent="-285750">
              <a:buFont typeface="Arial" pitchFamily="34" charset="0"/>
              <a:buChar char="•"/>
            </a:pPr>
            <a:r>
              <a:rPr lang="pl-PL" sz="2400" dirty="0"/>
              <a:t>sąd musi zatem postawić prognozę kryminologiczną społecznego zachowania się, prognozę prawdopodobnego przyszłego reagowania na określoną karę w trakcie jej wykonywania i orzec taką karę, która zapewni osiągnięcie celu indywidualno-prewencyjnego w postaci: odstraszenia konkretnego sprawcy od popełniania przestępstw w przyszłości, utrudnienia lub uniemożliwienia popełnienia ponownie przestępstwa, czy też wychowania lub społecznej readaptacji sprawcy</a:t>
            </a:r>
          </a:p>
        </p:txBody>
      </p:sp>
      <p:sp>
        <p:nvSpPr>
          <p:cNvPr id="3" name="Tytuł 2"/>
          <p:cNvSpPr>
            <a:spLocks noGrp="1"/>
          </p:cNvSpPr>
          <p:nvPr>
            <p:ph type="title"/>
          </p:nvPr>
        </p:nvSpPr>
        <p:spPr>
          <a:xfrm>
            <a:off x="352426" y="228600"/>
            <a:ext cx="8468046" cy="1066800"/>
          </a:xfrm>
        </p:spPr>
        <p:txBody>
          <a:bodyPr>
            <a:normAutofit fontScale="90000"/>
          </a:bodyPr>
          <a:lstStyle/>
          <a:p>
            <a:r>
              <a:rPr lang="pl-PL" dirty="0"/>
              <a:t>Dyrektywa prewencji indywidualnej/ </a:t>
            </a:r>
            <a:br>
              <a:rPr lang="pl-PL" dirty="0"/>
            </a:br>
            <a:r>
              <a:rPr lang="pl-PL" dirty="0">
                <a:solidFill>
                  <a:srgbClr val="FF0000"/>
                </a:solidFill>
              </a:rPr>
              <a:t>czy po zmianie to jest ciągle aktualne??</a:t>
            </a:r>
          </a:p>
        </p:txBody>
      </p:sp>
    </p:spTree>
    <p:extLst>
      <p:ext uri="{BB962C8B-B14F-4D97-AF65-F5344CB8AC3E}">
        <p14:creationId xmlns:p14="http://schemas.microsoft.com/office/powerpoint/2010/main" val="34448594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sz="quarter" idx="13"/>
          </p:nvPr>
        </p:nvSpPr>
        <p:spPr>
          <a:xfrm>
            <a:off x="107504" y="1844824"/>
            <a:ext cx="9036496" cy="5278328"/>
          </a:xfrm>
        </p:spPr>
        <p:txBody>
          <a:bodyPr>
            <a:normAutofit/>
          </a:bodyPr>
          <a:lstStyle/>
          <a:p>
            <a:pPr marL="285750" indent="-285750">
              <a:buFont typeface="Arial" pitchFamily="34" charset="0"/>
              <a:buChar char="•"/>
            </a:pPr>
            <a:r>
              <a:rPr lang="pl-PL" sz="2400" dirty="0"/>
              <a:t>sankcja ma spełniać zadanie stabilizacji norm i porządku prawnego.</a:t>
            </a:r>
          </a:p>
          <a:p>
            <a:pPr marL="285750" indent="-285750">
              <a:buFont typeface="Arial" pitchFamily="34" charset="0"/>
              <a:buChar char="•"/>
            </a:pPr>
            <a:r>
              <a:rPr lang="pl-PL" sz="2400" dirty="0"/>
              <a:t>kształtowanie świadomości prawnej społeczeństwa traktowane powinno być jako funkcja zwłaszcza o charakterze pozytywnym. </a:t>
            </a:r>
          </a:p>
          <a:p>
            <a:pPr marL="285750" indent="-285750">
              <a:buFont typeface="Arial" pitchFamily="34" charset="0"/>
              <a:buChar char="•"/>
            </a:pPr>
            <a:r>
              <a:rPr lang="pl-PL" sz="2400" dirty="0"/>
              <a:t>szczegółowe jej cele można określić następująco: </a:t>
            </a:r>
          </a:p>
          <a:p>
            <a:pPr marL="285750" indent="-285750">
              <a:buFont typeface="Arial" pitchFamily="34" charset="0"/>
              <a:buChar char="•"/>
            </a:pPr>
            <a:r>
              <a:rPr lang="pl-PL" sz="2400" dirty="0"/>
              <a:t>1) uruchomienie procesu internalizacji norm, jako motywowanego socjalno-pedagogicznie efektu stosowania prawa, </a:t>
            </a:r>
          </a:p>
          <a:p>
            <a:pPr marL="285750" indent="-285750">
              <a:buFont typeface="Arial" pitchFamily="34" charset="0"/>
              <a:buChar char="•"/>
            </a:pPr>
            <a:r>
              <a:rPr lang="pl-PL" sz="2400" dirty="0"/>
              <a:t>2) budowanie zaufania społeczeństwa do działalności wymiaru sprawiedliwości, </a:t>
            </a:r>
          </a:p>
          <a:p>
            <a:pPr marL="285750" indent="-285750">
              <a:buFont typeface="Arial" pitchFamily="34" charset="0"/>
              <a:buChar char="•"/>
            </a:pPr>
            <a:r>
              <a:rPr lang="pl-PL" sz="2400" dirty="0"/>
              <a:t>3) kształtowanie świadomości obywatelskiej, wynikające z tego, że każdy sprawca jest karany w granicach winy. </a:t>
            </a:r>
          </a:p>
          <a:p>
            <a:endParaRPr lang="pl-PL" dirty="0"/>
          </a:p>
        </p:txBody>
      </p:sp>
      <p:sp>
        <p:nvSpPr>
          <p:cNvPr id="3" name="Tytuł 2"/>
          <p:cNvSpPr>
            <a:spLocks noGrp="1"/>
          </p:cNvSpPr>
          <p:nvPr>
            <p:ph type="title"/>
          </p:nvPr>
        </p:nvSpPr>
        <p:spPr>
          <a:xfrm>
            <a:off x="107504" y="228600"/>
            <a:ext cx="8928992" cy="1616224"/>
          </a:xfrm>
        </p:spPr>
        <p:txBody>
          <a:bodyPr>
            <a:normAutofit fontScale="90000"/>
          </a:bodyPr>
          <a:lstStyle/>
          <a:p>
            <a:r>
              <a:rPr lang="pl-PL" dirty="0"/>
              <a:t>Dyrektywa pozytywnej prewencji generalnej/ </a:t>
            </a:r>
            <a:br>
              <a:rPr lang="pl-PL" dirty="0"/>
            </a:br>
            <a:r>
              <a:rPr lang="pl-PL" dirty="0">
                <a:solidFill>
                  <a:srgbClr val="FF0000"/>
                </a:solidFill>
              </a:rPr>
              <a:t>oraz dyrektywa prewencji negatywnej - odstraszanie</a:t>
            </a:r>
          </a:p>
        </p:txBody>
      </p:sp>
    </p:spTree>
    <p:extLst>
      <p:ext uri="{BB962C8B-B14F-4D97-AF65-F5344CB8AC3E}">
        <p14:creationId xmlns:p14="http://schemas.microsoft.com/office/powerpoint/2010/main" val="26507641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sz="quarter" idx="13"/>
          </p:nvPr>
        </p:nvSpPr>
        <p:spPr>
          <a:xfrm>
            <a:off x="107504" y="1463040"/>
            <a:ext cx="8928992" cy="5394960"/>
          </a:xfrm>
        </p:spPr>
        <p:txBody>
          <a:bodyPr>
            <a:normAutofit fontScale="92500" lnSpcReduction="10000"/>
          </a:bodyPr>
          <a:lstStyle/>
          <a:p>
            <a:pPr marL="285750" indent="-285750">
              <a:buFont typeface="Arial" pitchFamily="34" charset="0"/>
              <a:buChar char="•"/>
            </a:pPr>
            <a:r>
              <a:rPr lang="pl-PL" dirty="0"/>
              <a:t>wśród okoliczności wpływających na wymiar kary ustawodawca w ramach art. 53§2 kk w szczególności wskazuje na: motywację i sposób zachowania się sprawcy, popełnienie przestępstwa wspólnie z nieletnim, rodzaj i stopień naruszenia ciążących na sprawcy obowiązków, rodzaj i rozmiar ujemnych następstw przestępstwa, właściwości i warunki osobiste sprawcy, sposób życia przed popełnieniem przestępstwa i zachowanie się po jego popełnieniu, a zwłaszcza staranie o naprawienie szkody lub zadośćuczynienie w innej formie społecznemu poczuciu sprawiedliwości, a także zachowanie się pokrzywdzonego. </a:t>
            </a:r>
          </a:p>
          <a:p>
            <a:pPr marL="285750" indent="-285750">
              <a:buFont typeface="Arial" pitchFamily="34" charset="0"/>
              <a:buChar char="•"/>
            </a:pPr>
            <a:r>
              <a:rPr lang="pl-PL" dirty="0"/>
              <a:t>do okoliczności mających wpływ na wymiar kary zaliczyć należy także wynik ewentualnej mediacji przeprowadzonej między sprawcą a pokrzywdzonym (art. 53§3 kk). </a:t>
            </a:r>
          </a:p>
          <a:p>
            <a:pPr marL="285750" indent="-285750">
              <a:buFont typeface="Arial" pitchFamily="34" charset="0"/>
              <a:buChar char="•"/>
            </a:pPr>
            <a:r>
              <a:rPr lang="pl-PL" dirty="0"/>
              <a:t>tzw. dyrektywy szczególne nie odnoszą się, tak jak dyrektywy ogólne do każdego przypadku wymiaru kary, ale dotyczą bądź określonych sprawców, bądź określonego rodzaju kar. </a:t>
            </a:r>
          </a:p>
          <a:p>
            <a:pPr marL="285750" indent="-285750">
              <a:buFont typeface="Arial" pitchFamily="34" charset="0"/>
              <a:buChar char="•"/>
            </a:pPr>
            <a:r>
              <a:rPr lang="pl-PL" dirty="0"/>
              <a:t>Wśród całego zespołu dyrektyw tego rodzaju aktualny kodeks karny wymienia:</a:t>
            </a:r>
          </a:p>
          <a:p>
            <a:pPr marL="285750" indent="-285750">
              <a:buFont typeface="Arial" pitchFamily="34" charset="0"/>
              <a:buChar char="•"/>
            </a:pPr>
            <a:r>
              <a:rPr lang="pl-PL" dirty="0"/>
              <a:t>dyrektywy wymiaru kary względem nieletnich (art. 54 §1 i §2 kk, art. 10§3 kk), </a:t>
            </a:r>
          </a:p>
          <a:p>
            <a:pPr marL="285750" indent="-285750">
              <a:buFont typeface="Arial" pitchFamily="34" charset="0"/>
              <a:buChar char="•"/>
            </a:pPr>
            <a:r>
              <a:rPr lang="pl-PL" dirty="0"/>
              <a:t>dyrektywy dotyczące określonego rodzaju kar i środków karnych (art. 58§2a kk - kara ograniczenia wolności),</a:t>
            </a:r>
          </a:p>
          <a:p>
            <a:pPr marL="285750" indent="-285750">
              <a:buFont typeface="Arial" pitchFamily="34" charset="0"/>
              <a:buChar char="•"/>
            </a:pPr>
            <a:r>
              <a:rPr lang="pl-PL" dirty="0"/>
              <a:t>oraz dyrektywę unikania bezwzględnej kary pozbawienia wolności (art.58§1 kk).</a:t>
            </a:r>
          </a:p>
        </p:txBody>
      </p:sp>
      <p:sp>
        <p:nvSpPr>
          <p:cNvPr id="3" name="Tytuł 2"/>
          <p:cNvSpPr>
            <a:spLocks noGrp="1"/>
          </p:cNvSpPr>
          <p:nvPr>
            <p:ph type="title"/>
          </p:nvPr>
        </p:nvSpPr>
        <p:spPr/>
        <p:txBody>
          <a:bodyPr/>
          <a:lstStyle/>
          <a:p>
            <a:r>
              <a:rPr lang="pl-PL" dirty="0"/>
              <a:t>Dyrektywy szczególne</a:t>
            </a:r>
          </a:p>
        </p:txBody>
      </p:sp>
    </p:spTree>
    <p:extLst>
      <p:ext uri="{BB962C8B-B14F-4D97-AF65-F5344CB8AC3E}">
        <p14:creationId xmlns:p14="http://schemas.microsoft.com/office/powerpoint/2010/main" val="15115329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sz="quarter" idx="13"/>
          </p:nvPr>
        </p:nvSpPr>
        <p:spPr>
          <a:xfrm>
            <a:off x="107504" y="1463040"/>
            <a:ext cx="8928992" cy="5394960"/>
          </a:xfrm>
        </p:spPr>
        <p:txBody>
          <a:bodyPr>
            <a:normAutofit/>
          </a:bodyPr>
          <a:lstStyle/>
          <a:p>
            <a:pPr marL="285750" indent="-285750">
              <a:buFont typeface="Arial" pitchFamily="34" charset="0"/>
              <a:buChar char="•"/>
            </a:pPr>
            <a:r>
              <a:rPr lang="pl-PL" dirty="0"/>
              <a:t>Art. 57a. § 1. Skazując za występek o charakterze chuligańskim, sąd wymierza karę przewidzianą za przypisane sprawcy przestępstwo w wysokości nie niższej od dolnej granicy ustawowego zagrożenia zwiększonego o połowę.</a:t>
            </a:r>
          </a:p>
          <a:p>
            <a:pPr marL="285750" indent="-285750">
              <a:buFont typeface="Arial" pitchFamily="34" charset="0"/>
              <a:buChar char="•"/>
            </a:pPr>
            <a:r>
              <a:rPr lang="pl-PL" dirty="0"/>
              <a:t>§ 2. W wypadku określonym w § 1 sąd orzeka nawiązkę na rzecz pokrzywdzonego, chyba że orzeka obowiązek naprawienia szkody, obowiązek zadośćuczynienia za doznaną krzywdę lub nawiązkę na podstawie art. 46. Jeżeli pokrzywdzony nie został ustalony, sąd może orzec nawiązkę na rzecz Funduszu Pomocy Pokrzywdzonym oraz Pomocy Postpenitencjarnej.</a:t>
            </a:r>
          </a:p>
          <a:p>
            <a:pPr marL="285750" indent="-285750">
              <a:buFont typeface="Arial" pitchFamily="34" charset="0"/>
              <a:buChar char="•"/>
            </a:pPr>
            <a:endParaRPr lang="pl-PL" dirty="0"/>
          </a:p>
          <a:p>
            <a:pPr marL="285750" indent="-285750">
              <a:buFont typeface="Arial" pitchFamily="34" charset="0"/>
              <a:buChar char="•"/>
            </a:pPr>
            <a:r>
              <a:rPr lang="pl-PL" dirty="0"/>
              <a:t>Art. 57b. Skazując za przestępstwo z zastosowaniem art. 12 § 1 (czyn ciągły), sąd wymierza karę przewidzianą za przypisane sprawcy przestępstwo powyżej dolnej granicy ustawowego zagrożenia, a w wypadku grzywny lub kary ograniczenia wolności nie niższą od podwójnej dolnej granicy ustawowego zagrożenia – do </a:t>
            </a:r>
            <a:r>
              <a:rPr lang="pl-PL" dirty="0" err="1"/>
              <a:t>podwójnejwysokości</a:t>
            </a:r>
            <a:r>
              <a:rPr lang="pl-PL" dirty="0"/>
              <a:t> górnej granicy ustawowego zagrożenia.</a:t>
            </a:r>
          </a:p>
        </p:txBody>
      </p:sp>
      <p:sp>
        <p:nvSpPr>
          <p:cNvPr id="3" name="Tytuł 2"/>
          <p:cNvSpPr>
            <a:spLocks noGrp="1"/>
          </p:cNvSpPr>
          <p:nvPr>
            <p:ph type="title"/>
          </p:nvPr>
        </p:nvSpPr>
        <p:spPr/>
        <p:txBody>
          <a:bodyPr/>
          <a:lstStyle/>
          <a:p>
            <a:r>
              <a:rPr lang="pl-PL" dirty="0"/>
              <a:t>Dyrektywy szczególne</a:t>
            </a:r>
          </a:p>
        </p:txBody>
      </p:sp>
    </p:spTree>
    <p:extLst>
      <p:ext uri="{BB962C8B-B14F-4D97-AF65-F5344CB8AC3E}">
        <p14:creationId xmlns:p14="http://schemas.microsoft.com/office/powerpoint/2010/main" val="27965332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sz="quarter" idx="13"/>
          </p:nvPr>
        </p:nvSpPr>
        <p:spPr>
          <a:xfrm>
            <a:off x="107504" y="1463040"/>
            <a:ext cx="8928992" cy="5278328"/>
          </a:xfrm>
        </p:spPr>
        <p:txBody>
          <a:bodyPr>
            <a:normAutofit fontScale="92500" lnSpcReduction="20000"/>
          </a:bodyPr>
          <a:lstStyle/>
          <a:p>
            <a:pPr marL="285750" indent="-285750">
              <a:buFont typeface="Arial" pitchFamily="34" charset="0"/>
              <a:buChar char="•"/>
            </a:pPr>
            <a:r>
              <a:rPr lang="pl-PL" dirty="0"/>
              <a:t>proces sądowego wymiaru kary, co dowodzi praktyka, wydaje się często być niezależny od aktualnego kształtu tych dyrektyw, czy wyróżnianych reguł preferencyjnych, dowodząc że problem celów kary może być rozpatrywany także od strony autonomicznych dyspozycji sędziego (zespołu wartości i preferencji wynikających z indywidualnych postaw przedstawicieli władzy sądowej). </a:t>
            </a:r>
          </a:p>
          <a:p>
            <a:pPr marL="285750" indent="-285750">
              <a:buFont typeface="Arial" pitchFamily="34" charset="0"/>
              <a:buChar char="•"/>
            </a:pPr>
            <a:r>
              <a:rPr lang="pl-PL" dirty="0" err="1"/>
              <a:t>T.Kaczmarek</a:t>
            </a:r>
            <a:r>
              <a:rPr lang="pl-PL" dirty="0"/>
              <a:t>: ”Nie jest dziełem przypadku, że sąd związany przez ustawodawcę, aby przy wymiarze kary uwzględniał jej adekwatność do winy sprawcy, a także cele prewencji generalnej i indywidualnej, traktuje te określenia jako zbitkę niewiele znaczących słów, przytaczanych dla lakonicznego uzasadnienia wydawanych przez siebie wyroków. Przy takiej praktyce uzasadniania wyroków w części dotyczącej wymiaru kary nie da się wykluczyć, że przy wprowadzaniu konkretnego wymiaru kary sądy zdają się przede wszystkim orientować na ustaloną praktykę wymierzania kar w podobnych sprawach, albo niekiedy kierować się przy wyborze rodzaju i wysokości kary własnym systemem wartości, osobistymi nastawieniami czy przekonaniami. (…)sądzę, że nie należy przeceniać praktycznego znaczenia przepisów formułujących ogólne dyrektywy sądowego wymiaru kary. Przepisy te, obojętnie w jaki sposób ujmowałyby ich treść, stanowią najczęściej mistyfikację służącą dla podtrzymywania złudzeń, że racjonalizowanie kary następować może ściśle wedle przyjętych przez ustawodawcę paradygmatów, w sposób całkowicie niezależny od autonomicznych dyspozycji sędziego od uwzględniania innych zespołów wartości i ich preferencji, wynikających z własnych postaw oceniających.” </a:t>
            </a:r>
          </a:p>
          <a:p>
            <a:r>
              <a:rPr lang="pl-PL" dirty="0"/>
              <a:t> </a:t>
            </a:r>
            <a:r>
              <a:rPr lang="pl-PL" dirty="0" err="1"/>
              <a:t>T.Kaczmarka</a:t>
            </a:r>
            <a:r>
              <a:rPr lang="pl-PL" dirty="0"/>
              <a:t>, Ogólne dyrektywy sądowego wymiaru kary w teorii i praktyce sądowej, Wrocław 1980, s.153-166.</a:t>
            </a:r>
          </a:p>
          <a:p>
            <a:endParaRPr lang="pl-PL" dirty="0"/>
          </a:p>
        </p:txBody>
      </p:sp>
      <p:sp>
        <p:nvSpPr>
          <p:cNvPr id="3" name="Tytuł 2"/>
          <p:cNvSpPr>
            <a:spLocks noGrp="1"/>
          </p:cNvSpPr>
          <p:nvPr>
            <p:ph type="title"/>
          </p:nvPr>
        </p:nvSpPr>
        <p:spPr/>
        <p:txBody>
          <a:bodyPr/>
          <a:lstStyle/>
          <a:p>
            <a:r>
              <a:rPr lang="pl-PL" dirty="0"/>
              <a:t>Dyrektywy a praktyka</a:t>
            </a:r>
          </a:p>
        </p:txBody>
      </p:sp>
    </p:spTree>
    <p:extLst>
      <p:ext uri="{BB962C8B-B14F-4D97-AF65-F5344CB8AC3E}">
        <p14:creationId xmlns:p14="http://schemas.microsoft.com/office/powerpoint/2010/main" val="30977347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sz="quarter" idx="13"/>
          </p:nvPr>
        </p:nvSpPr>
        <p:spPr>
          <a:xfrm>
            <a:off x="107504" y="1463040"/>
            <a:ext cx="8928992" cy="5278328"/>
          </a:xfrm>
        </p:spPr>
        <p:txBody>
          <a:bodyPr>
            <a:normAutofit lnSpcReduction="10000"/>
          </a:bodyPr>
          <a:lstStyle/>
          <a:p>
            <a:pPr marL="285750" indent="-285750">
              <a:buFont typeface="Arial" pitchFamily="34" charset="0"/>
              <a:buChar char="•"/>
            </a:pPr>
            <a:r>
              <a:rPr lang="pl-PL" sz="2000" dirty="0"/>
              <a:t>w modelowym układzie zastosowana kara, ma zatem odzwierciedlać zracjonalizowane przez sąd różne cele prawne sankcji, wynikające z ustawowych dyrektyw jej wymiaru, w konfiguracji każdorazowo zindywidualizowanej przez pryzmat konkretnego sprawcy (zasada indywidualizacji art. 55 kk). </a:t>
            </a:r>
          </a:p>
          <a:p>
            <a:pPr marL="285750" indent="-285750">
              <a:buFont typeface="Arial" pitchFamily="34" charset="0"/>
              <a:buChar char="•"/>
            </a:pPr>
            <a:r>
              <a:rPr lang="pl-PL" sz="2000" dirty="0"/>
              <a:t>dlatego jeżeli sąd wybiera karę pozbawienia wolności, przyjąć musimy </a:t>
            </a:r>
            <a:r>
              <a:rPr lang="pl-PL" sz="2000" i="1" dirty="0"/>
              <a:t>in concreto</a:t>
            </a:r>
            <a:r>
              <a:rPr lang="pl-PL" sz="2000" dirty="0"/>
              <a:t>, że jest to wybór słuszny z teleologicznego punktu widzenia, co winno znaleźć swoje odbicie w uzasadnieniu wyroku skazującego.</a:t>
            </a:r>
          </a:p>
          <a:p>
            <a:pPr marL="285750" indent="-285750">
              <a:buFont typeface="Arial" pitchFamily="34" charset="0"/>
              <a:buChar char="•"/>
            </a:pPr>
            <a:r>
              <a:rPr lang="pl-PL" sz="2000" dirty="0"/>
              <a:t>oznacza to że izolacja penitencjarna może rozciągać się między kilkoma bardzo odległymi biegunami, a mianowicie między: </a:t>
            </a:r>
          </a:p>
          <a:p>
            <a:pPr marL="285750" indent="-285750">
              <a:buFont typeface="Arial" pitchFamily="34" charset="0"/>
              <a:buChar char="•"/>
            </a:pPr>
            <a:r>
              <a:rPr lang="pl-PL" sz="2000" dirty="0"/>
              <a:t>1) koncepcją metafizycznej i moralnej odpłaty, </a:t>
            </a:r>
          </a:p>
          <a:p>
            <a:pPr marL="285750" indent="-285750">
              <a:buFont typeface="Arial" pitchFamily="34" charset="0"/>
              <a:buChar char="•"/>
            </a:pPr>
            <a:r>
              <a:rPr lang="pl-PL" sz="2000" dirty="0"/>
              <a:t>2) założeniem kontroli społecznej, postrzeganej jako szczególna forma oddziaływania za pomocą sankcji na grupę społeczną dla zapewnienia określonego stopnia jej konformizmu z przyjętymi normami postępowania, </a:t>
            </a:r>
          </a:p>
          <a:p>
            <a:pPr marL="285750" indent="-285750">
              <a:buFont typeface="Arial" pitchFamily="34" charset="0"/>
              <a:buChar char="•"/>
            </a:pPr>
            <a:r>
              <a:rPr lang="pl-PL" sz="2000" dirty="0"/>
              <a:t>3) kończąc na koncepcji kary jako środka oddziaływania na konkretnego sprawcę. </a:t>
            </a:r>
          </a:p>
          <a:p>
            <a:pPr marL="285750" indent="-285750">
              <a:buFont typeface="Arial" pitchFamily="34" charset="0"/>
              <a:buChar char="•"/>
            </a:pPr>
            <a:endParaRPr lang="pl-PL" dirty="0"/>
          </a:p>
        </p:txBody>
      </p:sp>
      <p:sp>
        <p:nvSpPr>
          <p:cNvPr id="3" name="Tytuł 2"/>
          <p:cNvSpPr>
            <a:spLocks noGrp="1"/>
          </p:cNvSpPr>
          <p:nvPr>
            <p:ph type="title"/>
          </p:nvPr>
        </p:nvSpPr>
        <p:spPr/>
        <p:txBody>
          <a:bodyPr/>
          <a:lstStyle/>
          <a:p>
            <a:r>
              <a:rPr lang="pl-PL" dirty="0"/>
              <a:t>Podsumowanie</a:t>
            </a:r>
          </a:p>
        </p:txBody>
      </p:sp>
    </p:spTree>
    <p:extLst>
      <p:ext uri="{BB962C8B-B14F-4D97-AF65-F5344CB8AC3E}">
        <p14:creationId xmlns:p14="http://schemas.microsoft.com/office/powerpoint/2010/main" val="472763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sz="quarter" idx="13"/>
          </p:nvPr>
        </p:nvSpPr>
        <p:spPr>
          <a:xfrm>
            <a:off x="352426" y="1340768"/>
            <a:ext cx="8468046" cy="5400600"/>
          </a:xfrm>
        </p:spPr>
        <p:txBody>
          <a:bodyPr>
            <a:normAutofit/>
          </a:bodyPr>
          <a:lstStyle/>
          <a:p>
            <a:pPr marL="285750" indent="-285750">
              <a:buFont typeface="Arial" pitchFamily="34" charset="0"/>
              <a:buChar char="•"/>
            </a:pPr>
            <a:r>
              <a:rPr lang="pl-PL" dirty="0"/>
              <a:t>Racjonalizacja to proces motywacji która uzasadnia sięgnięcie przez społeczeństwo po karę kryminalną. </a:t>
            </a:r>
          </a:p>
          <a:p>
            <a:pPr marL="285750" indent="-285750">
              <a:buFont typeface="Arial" pitchFamily="34" charset="0"/>
              <a:buChar char="•"/>
            </a:pPr>
            <a:r>
              <a:rPr lang="pl-PL" dirty="0"/>
              <a:t>Pojęcie to wprowadził w okresie XX-</a:t>
            </a:r>
            <a:r>
              <a:rPr lang="pl-PL" dirty="0" err="1"/>
              <a:t>lecia</a:t>
            </a:r>
            <a:r>
              <a:rPr lang="pl-PL" dirty="0"/>
              <a:t> międzywojennego B. Wróblewski. </a:t>
            </a:r>
          </a:p>
          <a:p>
            <a:pPr marL="285750" indent="-285750">
              <a:buFont typeface="Arial" pitchFamily="34" charset="0"/>
              <a:buChar char="•"/>
            </a:pPr>
            <a:r>
              <a:rPr lang="pl-PL" dirty="0"/>
              <a:t>Racjonalizacja to poszukiwanie uzasadnienia czy też uzasadnienie faktu istnienia reakcji ujemnej (kary). Pojęcie to oznacza wkładanie pewnej treści do kary, sposób wytłumaczenia pewnego zastanego zjawiska społecznego za pomocą ujęcia praktycznego lub filozoficznego, bez użycia aparatu naukowego, a zwłaszcza bez użycia metody empirycznej, z odwołaniem się do pewnych racji, będących odbiciem kultury duchowej i prądów intelektualnych danej społeczności. </a:t>
            </a:r>
          </a:p>
          <a:p>
            <a:pPr marL="285750" indent="-285750">
              <a:buFont typeface="Arial" pitchFamily="34" charset="0"/>
              <a:buChar char="•"/>
            </a:pPr>
            <a:r>
              <a:rPr lang="pl-PL" dirty="0"/>
              <a:t>B. Wróblewski rozróżniał trzy rodzaje racjonalizacji: 1) racjonalizację religijną (sakralną) - kara ma zapobiec ściągnięciu na społeczność gniewu bogów, 2) racjonalizację sprawiedliwościową - kara jest odpłatą złem za zło, 3) racjonalizację celowościową (</a:t>
            </a:r>
            <a:r>
              <a:rPr lang="pl-PL" dirty="0" err="1"/>
              <a:t>teleowalkową</a:t>
            </a:r>
            <a:r>
              <a:rPr lang="pl-PL" dirty="0"/>
              <a:t>, </a:t>
            </a:r>
            <a:r>
              <a:rPr lang="pl-PL" dirty="0" err="1"/>
              <a:t>walkowo-powściągową</a:t>
            </a:r>
            <a:r>
              <a:rPr lang="pl-PL" dirty="0"/>
              <a:t>) - zapobieżenie popełnieniu nowego przestępstwa. </a:t>
            </a:r>
          </a:p>
          <a:p>
            <a:r>
              <a:rPr lang="pl-PL" dirty="0" err="1"/>
              <a:t>B.Wróblewski</a:t>
            </a:r>
            <a:r>
              <a:rPr lang="pl-PL" dirty="0"/>
              <a:t>, Penologia. Socjologia kar, Wilno 1926, s. 184 i n.</a:t>
            </a:r>
          </a:p>
          <a:p>
            <a:endParaRPr lang="pl-PL" dirty="0"/>
          </a:p>
        </p:txBody>
      </p:sp>
      <p:sp>
        <p:nvSpPr>
          <p:cNvPr id="3" name="Tytuł 2"/>
          <p:cNvSpPr>
            <a:spLocks noGrp="1"/>
          </p:cNvSpPr>
          <p:nvPr>
            <p:ph type="title"/>
          </p:nvPr>
        </p:nvSpPr>
        <p:spPr/>
        <p:txBody>
          <a:bodyPr/>
          <a:lstStyle/>
          <a:p>
            <a:r>
              <a:rPr lang="pl-PL" dirty="0"/>
              <a:t>Pojęcie racjonalizacji kary</a:t>
            </a:r>
          </a:p>
        </p:txBody>
      </p:sp>
    </p:spTree>
    <p:extLst>
      <p:ext uri="{BB962C8B-B14F-4D97-AF65-F5344CB8AC3E}">
        <p14:creationId xmlns:p14="http://schemas.microsoft.com/office/powerpoint/2010/main" val="1107694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sz="quarter" idx="13"/>
          </p:nvPr>
        </p:nvSpPr>
        <p:spPr/>
        <p:txBody>
          <a:bodyPr>
            <a:normAutofit/>
          </a:bodyPr>
          <a:lstStyle/>
          <a:p>
            <a:r>
              <a:rPr lang="pl-PL" sz="2800" dirty="0"/>
              <a:t>W rozważaniach o celach kary, jej racjonalizacji, zwykle wyróżnia się: </a:t>
            </a:r>
          </a:p>
          <a:p>
            <a:endParaRPr lang="pl-PL" sz="2800" dirty="0"/>
          </a:p>
          <a:p>
            <a:pPr marL="514350" indent="-514350">
              <a:buFont typeface="+mj-lt"/>
              <a:buAutoNum type="arabicPeriod"/>
            </a:pPr>
            <a:r>
              <a:rPr lang="pl-PL" sz="2800" dirty="0"/>
              <a:t>sprawiedliwą odpłatę, </a:t>
            </a:r>
          </a:p>
          <a:p>
            <a:pPr marL="514350" indent="-514350">
              <a:buFont typeface="+mj-lt"/>
              <a:buAutoNum type="arabicPeriod"/>
            </a:pPr>
            <a:r>
              <a:rPr lang="pl-PL" sz="2800" dirty="0"/>
              <a:t>prewencję ogólną </a:t>
            </a:r>
          </a:p>
          <a:p>
            <a:pPr marL="514350" indent="-514350">
              <a:buFont typeface="+mj-lt"/>
              <a:buAutoNum type="arabicPeriod"/>
            </a:pPr>
            <a:r>
              <a:rPr lang="pl-PL" sz="2800" dirty="0"/>
              <a:t>prewencję szczególną,</a:t>
            </a:r>
          </a:p>
          <a:p>
            <a:pPr marL="514350" indent="-514350">
              <a:buFont typeface="+mj-lt"/>
              <a:buAutoNum type="arabicPeriod"/>
            </a:pPr>
            <a:r>
              <a:rPr lang="pl-PL" sz="2800" dirty="0"/>
              <a:t>cele kompensacyjne.</a:t>
            </a:r>
          </a:p>
        </p:txBody>
      </p:sp>
      <p:sp>
        <p:nvSpPr>
          <p:cNvPr id="3" name="Tytuł 2"/>
          <p:cNvSpPr>
            <a:spLocks noGrp="1"/>
          </p:cNvSpPr>
          <p:nvPr>
            <p:ph type="title"/>
          </p:nvPr>
        </p:nvSpPr>
        <p:spPr/>
        <p:txBody>
          <a:bodyPr/>
          <a:lstStyle/>
          <a:p>
            <a:r>
              <a:rPr lang="pl-PL" dirty="0"/>
              <a:t>Tradycyjny system celów kary</a:t>
            </a:r>
          </a:p>
        </p:txBody>
      </p:sp>
    </p:spTree>
    <p:extLst>
      <p:ext uri="{BB962C8B-B14F-4D97-AF65-F5344CB8AC3E}">
        <p14:creationId xmlns:p14="http://schemas.microsoft.com/office/powerpoint/2010/main" val="3294795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sz="quarter" idx="13"/>
          </p:nvPr>
        </p:nvSpPr>
        <p:spPr>
          <a:xfrm>
            <a:off x="352426" y="1463040"/>
            <a:ext cx="8396038" cy="5206320"/>
          </a:xfrm>
        </p:spPr>
        <p:txBody>
          <a:bodyPr>
            <a:noAutofit/>
          </a:bodyPr>
          <a:lstStyle/>
          <a:p>
            <a:pPr marL="285750" indent="-285750">
              <a:buFont typeface="Arial" pitchFamily="34" charset="0"/>
              <a:buChar char="•"/>
            </a:pPr>
            <a:r>
              <a:rPr lang="pl-PL" sz="2000" dirty="0"/>
              <a:t>sprawiedliwa odpowiedź na popełnione przestępstwo </a:t>
            </a:r>
          </a:p>
          <a:p>
            <a:pPr marL="285750" indent="-285750">
              <a:buFont typeface="Arial" pitchFamily="34" charset="0"/>
              <a:buChar char="•"/>
            </a:pPr>
            <a:r>
              <a:rPr lang="pl-PL" sz="2000" dirty="0"/>
              <a:t>nie zamyka się wyłącznie w przestrzeni odwetu, który pierwotnie postrzegany był jako istota i uzasadnienie kary. </a:t>
            </a:r>
          </a:p>
          <a:p>
            <a:pPr marL="285750" indent="-285750">
              <a:buFont typeface="Arial" pitchFamily="34" charset="0"/>
              <a:buChar char="•"/>
            </a:pPr>
            <a:r>
              <a:rPr lang="pl-PL" sz="2000" dirty="0"/>
              <a:t>sprawiedliwa odpłata postrzegana jest obecnie przez pryzmat utylitarnych celów kary. Tak ujmowana sprawiedliwość ma już realistyczny substrat, wynikający z rzeczywistej ludzkiej potrzeby - potrzeby sprawiedliwości. </a:t>
            </a:r>
          </a:p>
          <a:p>
            <a:pPr marL="285750" indent="-285750">
              <a:buFont typeface="Arial" pitchFamily="34" charset="0"/>
              <a:buChar char="•"/>
            </a:pPr>
            <a:r>
              <a:rPr lang="pl-PL" sz="2000" dirty="0"/>
              <a:t>Z. Sienkiewicz - karą sprawiedliwą jest kara współmierna do wagi popełnionego czynu (stopnia społecznej szkodliwości) oraz do stopnia winy. Co więcej tak ujęty cel sprawiedliwościowy jawi się jako niezbędny element warunkujący realizację innych celów kary. Niezbędność ta wyraża się w założeniu, że tylko kara sprawiedliwa może oddziaływać prewencyjnie na sprawcę, jak i na ogół społeczeństwa. </a:t>
            </a:r>
          </a:p>
          <a:p>
            <a:r>
              <a:rPr lang="pl-PL" sz="2000" dirty="0" err="1"/>
              <a:t>Z.Sienkiewicz</a:t>
            </a:r>
            <a:r>
              <a:rPr lang="pl-PL" sz="2000" dirty="0"/>
              <a:t>, [w:] </a:t>
            </a:r>
            <a:r>
              <a:rPr lang="pl-PL" sz="2000" dirty="0" err="1"/>
              <a:t>M.Bojarski</a:t>
            </a:r>
            <a:r>
              <a:rPr lang="pl-PL" sz="2000" dirty="0"/>
              <a:t>, </a:t>
            </a:r>
            <a:r>
              <a:rPr lang="pl-PL" sz="2000" dirty="0" err="1"/>
              <a:t>J.Giezek</a:t>
            </a:r>
            <a:r>
              <a:rPr lang="pl-PL" sz="2000" dirty="0"/>
              <a:t>, </a:t>
            </a:r>
            <a:r>
              <a:rPr lang="pl-PL" sz="2000" dirty="0" err="1"/>
              <a:t>Z.Sienkiewicz</a:t>
            </a:r>
            <a:r>
              <a:rPr lang="pl-PL" sz="2000" dirty="0"/>
              <a:t>, Prawo karne materialne. Część ogólna i szczególna. Warszawa 2004, s. 264.</a:t>
            </a:r>
          </a:p>
        </p:txBody>
      </p:sp>
      <p:sp>
        <p:nvSpPr>
          <p:cNvPr id="3" name="Tytuł 2"/>
          <p:cNvSpPr>
            <a:spLocks noGrp="1"/>
          </p:cNvSpPr>
          <p:nvPr>
            <p:ph type="title"/>
          </p:nvPr>
        </p:nvSpPr>
        <p:spPr/>
        <p:txBody>
          <a:bodyPr/>
          <a:lstStyle/>
          <a:p>
            <a:r>
              <a:rPr lang="pl-PL" dirty="0"/>
              <a:t>Cel sprawiedliwościowy</a:t>
            </a:r>
          </a:p>
        </p:txBody>
      </p:sp>
    </p:spTree>
    <p:extLst>
      <p:ext uri="{BB962C8B-B14F-4D97-AF65-F5344CB8AC3E}">
        <p14:creationId xmlns:p14="http://schemas.microsoft.com/office/powerpoint/2010/main" val="3026063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sz="quarter" idx="13"/>
          </p:nvPr>
        </p:nvSpPr>
        <p:spPr>
          <a:xfrm>
            <a:off x="352426" y="1340768"/>
            <a:ext cx="8540054" cy="5328592"/>
          </a:xfrm>
        </p:spPr>
        <p:txBody>
          <a:bodyPr>
            <a:normAutofit fontScale="92500" lnSpcReduction="20000"/>
          </a:bodyPr>
          <a:lstStyle/>
          <a:p>
            <a:pPr marL="285750" indent="-285750">
              <a:buFont typeface="Arial" pitchFamily="34" charset="0"/>
              <a:buChar char="•"/>
            </a:pPr>
            <a:r>
              <a:rPr lang="pl-PL" dirty="0"/>
              <a:t>zastosowana jako swoista forma odwetu kara stanowi wyraźną dolegliwość dla skazanego. Dolegliwość ta ujmowana w ramach pojęcia sprawiedliwość, realizowana jest w celu zaspokojenia społecznego wyobrażenia sprawiedliwości. Wiążemy ją także z udzieleniem satysfakcji opinii publicznej domagającej się afirmacji zasady ekwiwalencji, obowiązującej w życiu i regulującej ludzkie zachowania.</a:t>
            </a:r>
          </a:p>
          <a:p>
            <a:pPr marL="285750" indent="-285750">
              <a:buFont typeface="Arial" pitchFamily="34" charset="0"/>
              <a:buChar char="•"/>
            </a:pPr>
            <a:r>
              <a:rPr lang="pl-PL" dirty="0"/>
              <a:t>jeżeli przyjmiemy, że idea sprawiedliwej odpłaty ma swe źródło w przeżyciach psychicznych jednostki czy też grupy społecznej i jeśli prawo karne stanowi instrument sprawiedliwości, to posługiwanie się karą w celach zapobiegania przestępczości, bez dążności w kierunku zadośćuczynienia społecznemu poczuciu sprawiedliwości z natury rzeczy musiałoby prowadzić do wypaczenia i osłabienia prewencyjnego i wychowawczego sensu kary. </a:t>
            </a:r>
          </a:p>
          <a:p>
            <a:pPr marL="285750" indent="-285750">
              <a:buFont typeface="Arial" pitchFamily="34" charset="0"/>
              <a:buChar char="•"/>
            </a:pPr>
            <a:r>
              <a:rPr lang="pl-PL" dirty="0"/>
              <a:t>teleologia kary musi uwzględniać zarówno cele prewencyjne, jak i sprawiedliwą odpłatę, rozumianą właśnie celowościowo, jako zadośćuczynienie społecznemu poczuciu sprawiedliwości.</a:t>
            </a:r>
          </a:p>
          <a:p>
            <a:pPr marL="285750" indent="-285750">
              <a:buFont typeface="Arial" pitchFamily="34" charset="0"/>
              <a:buChar char="•"/>
            </a:pPr>
            <a:r>
              <a:rPr lang="pl-PL" dirty="0"/>
              <a:t>mając na uwadze powyższe wątpliwości stwierdzić wszakże można, że racjonalizacja sprawiedliwościowa, obecnie odnosząca się do kategorii określonych i definiowanych przez prawo, realizuje najskuteczniej funkcję gwarancyjną prawa karnego, prowadząc do wymierzania kar proporcjonalnych do popełnionego przestępstwa, tym samym równego traktowania sprawców.</a:t>
            </a:r>
          </a:p>
          <a:p>
            <a:r>
              <a:rPr lang="pl-PL" dirty="0" err="1"/>
              <a:t>T.Kaczmarek</a:t>
            </a:r>
            <a:r>
              <a:rPr lang="pl-PL" dirty="0"/>
              <a:t>, Sędziowski wymiar kary w PRL w świetle badań ankietowych, Wrocław 1972, s. 66-78.</a:t>
            </a:r>
          </a:p>
        </p:txBody>
      </p:sp>
      <p:sp>
        <p:nvSpPr>
          <p:cNvPr id="3" name="Tytuł 2"/>
          <p:cNvSpPr>
            <a:spLocks noGrp="1"/>
          </p:cNvSpPr>
          <p:nvPr>
            <p:ph type="title"/>
          </p:nvPr>
        </p:nvSpPr>
        <p:spPr/>
        <p:txBody>
          <a:bodyPr/>
          <a:lstStyle/>
          <a:p>
            <a:r>
              <a:rPr lang="pl-PL" dirty="0"/>
              <a:t>Cel sprawiedliwościowy</a:t>
            </a:r>
          </a:p>
        </p:txBody>
      </p:sp>
    </p:spTree>
    <p:extLst>
      <p:ext uri="{BB962C8B-B14F-4D97-AF65-F5344CB8AC3E}">
        <p14:creationId xmlns:p14="http://schemas.microsoft.com/office/powerpoint/2010/main" val="2252854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sz="quarter" idx="13"/>
          </p:nvPr>
        </p:nvSpPr>
        <p:spPr>
          <a:xfrm>
            <a:off x="352426" y="1463040"/>
            <a:ext cx="8396038" cy="5206320"/>
          </a:xfrm>
        </p:spPr>
        <p:txBody>
          <a:bodyPr>
            <a:normAutofit fontScale="85000" lnSpcReduction="20000"/>
          </a:bodyPr>
          <a:lstStyle/>
          <a:p>
            <a:pPr marL="285750" indent="-285750">
              <a:buFont typeface="Arial" pitchFamily="34" charset="0"/>
              <a:buChar char="•"/>
            </a:pPr>
            <a:r>
              <a:rPr lang="pl-PL" sz="2600" dirty="0"/>
              <a:t>prewencja generalna oznacza zapobiegawcze oddziaływanie kary na społeczeństwo. </a:t>
            </a:r>
          </a:p>
          <a:p>
            <a:pPr marL="285750" indent="-285750">
              <a:buFont typeface="Arial" pitchFamily="34" charset="0"/>
              <a:buChar char="•"/>
            </a:pPr>
            <a:r>
              <a:rPr lang="pl-PL" sz="2600" dirty="0"/>
              <a:t>J. Śliwowski – prewencja ogólna kładzie nacisk na zapobieżenie przestępczości osób trzecich.</a:t>
            </a:r>
          </a:p>
          <a:p>
            <a:pPr marL="285750" indent="-285750">
              <a:buFont typeface="Arial" pitchFamily="34" charset="0"/>
              <a:buChar char="•"/>
            </a:pPr>
            <a:r>
              <a:rPr lang="pl-PL" sz="2600" dirty="0"/>
              <a:t>zastosowanie kary ma powstrzymać od popełnienia przestępstwa w przyszłości innych ludzi (poza samym sprawcą). </a:t>
            </a:r>
          </a:p>
          <a:p>
            <a:pPr marL="285750" indent="-285750">
              <a:buFont typeface="Arial" pitchFamily="34" charset="0"/>
              <a:buChar char="•"/>
            </a:pPr>
            <a:r>
              <a:rPr lang="pl-PL" sz="2600" dirty="0"/>
              <a:t>adresowana jest do wszystkich niezdecydowanych, którzy gdyby stwierdzili, że dane przestępstwo nie zostało ukarane, mogliby przypuszczać, że państwo jest słabe, iż może się opłacać popełnianie przestępstwa i że może ono ujść bezkarnie.</a:t>
            </a:r>
          </a:p>
          <a:p>
            <a:pPr marL="285750" indent="-285750">
              <a:buFont typeface="Arial" pitchFamily="34" charset="0"/>
              <a:buChar char="•"/>
            </a:pPr>
            <a:r>
              <a:rPr lang="pl-PL" sz="2600" dirty="0"/>
              <a:t> w prewencji ogólnej odzwierciedla się tendencja zmierzająca do przekonania wszystkich obywateli, że państwo czuwa a każde przestępstwo będzie ukarane, że nikt nie może liczyć na bezkarność, tak jak nie może na nią liczyć ów na oczach społeczeństwa ukarany obywatel. </a:t>
            </a:r>
            <a:endParaRPr lang="pl-PL" dirty="0"/>
          </a:p>
          <a:p>
            <a:r>
              <a:rPr lang="pl-PL" dirty="0" err="1"/>
              <a:t>J.Śliwowski</a:t>
            </a:r>
            <a:r>
              <a:rPr lang="pl-PL" dirty="0"/>
              <a:t>, Prawo karne, Warszawa 1979, s. 256.</a:t>
            </a:r>
          </a:p>
          <a:p>
            <a:endParaRPr lang="pl-PL" dirty="0"/>
          </a:p>
        </p:txBody>
      </p:sp>
      <p:sp>
        <p:nvSpPr>
          <p:cNvPr id="3" name="Tytuł 2"/>
          <p:cNvSpPr>
            <a:spLocks noGrp="1"/>
          </p:cNvSpPr>
          <p:nvPr>
            <p:ph type="title"/>
          </p:nvPr>
        </p:nvSpPr>
        <p:spPr/>
        <p:txBody>
          <a:bodyPr/>
          <a:lstStyle/>
          <a:p>
            <a:r>
              <a:rPr lang="pl-PL" dirty="0"/>
              <a:t>Prewencja ogólna (generalna)</a:t>
            </a:r>
          </a:p>
        </p:txBody>
      </p:sp>
    </p:spTree>
    <p:extLst>
      <p:ext uri="{BB962C8B-B14F-4D97-AF65-F5344CB8AC3E}">
        <p14:creationId xmlns:p14="http://schemas.microsoft.com/office/powerpoint/2010/main" val="2061134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sz="quarter" idx="13"/>
          </p:nvPr>
        </p:nvSpPr>
        <p:spPr>
          <a:xfrm>
            <a:off x="352426" y="1463040"/>
            <a:ext cx="8612062" cy="5278328"/>
          </a:xfrm>
        </p:spPr>
        <p:txBody>
          <a:bodyPr>
            <a:normAutofit/>
          </a:bodyPr>
          <a:lstStyle/>
          <a:p>
            <a:pPr marL="285750" indent="-285750">
              <a:buFont typeface="Arial" pitchFamily="34" charset="0"/>
              <a:buChar char="•"/>
            </a:pPr>
            <a:r>
              <a:rPr lang="pl-PL" sz="2000" dirty="0"/>
              <a:t>prewencja jako tzw. kontrola społeczna. W takim ujęciu kara kryminalna staje się instrumentem oddziaływania na grupę społeczną dla zapewnienia określonego stopnia jej konformizmu z przyjętymi normami postępowania. </a:t>
            </a:r>
          </a:p>
          <a:p>
            <a:pPr marL="285750" indent="-285750">
              <a:buFont typeface="Arial" pitchFamily="34" charset="0"/>
              <a:buChar char="•"/>
            </a:pPr>
            <a:r>
              <a:rPr lang="pl-PL" sz="2000" dirty="0"/>
              <a:t>prewencja generalna jest formułą skierowaną do adresata, którym jest ogół społeczeństwa (czasami mówi się, że są to potencjalni sprawcy przestępstw), realizowaną za pomocą zagrożenia karą, gdzie zagrożenie to jest bezpośrednim źródłem różnorodnych mechanizmów oddziaływania. </a:t>
            </a:r>
          </a:p>
          <a:p>
            <a:pPr marL="285750" indent="-285750">
              <a:buFont typeface="Arial" pitchFamily="34" charset="0"/>
              <a:buChar char="•"/>
            </a:pPr>
            <a:r>
              <a:rPr lang="pl-PL" sz="2000" dirty="0"/>
              <a:t>kara, a właściwie jej obietnica, powstrzymuje członków społeczeństwa od popełnienia przestępstwa na bardzo wiele sposobów. </a:t>
            </a:r>
          </a:p>
          <a:p>
            <a:pPr marL="285750" indent="-285750">
              <a:buFont typeface="Arial" pitchFamily="34" charset="0"/>
              <a:buChar char="•"/>
            </a:pPr>
            <a:r>
              <a:rPr lang="pl-PL" sz="2000" dirty="0"/>
              <a:t>tradycyjnie wymieniane odstraszanie, co podkreśla B. Szamota, jest tylko jednym z nich i to – jak można zasadnie twierdzić – nie najważniejszym. Większość ludzi powstrzymuje od popełnienia przestępstwa coś innego niż strach przed karą. </a:t>
            </a:r>
          </a:p>
          <a:p>
            <a:r>
              <a:rPr lang="pl-PL" dirty="0" err="1"/>
              <a:t>B.Szamota</a:t>
            </a:r>
            <a:r>
              <a:rPr lang="pl-PL" dirty="0"/>
              <a:t>, Badania nad prewencją  generalną: problemy metodologiczne, Archiwum Kryminologii, T.XI, 1984, s. 97.</a:t>
            </a:r>
          </a:p>
          <a:p>
            <a:endParaRPr lang="pl-PL" dirty="0"/>
          </a:p>
        </p:txBody>
      </p:sp>
      <p:sp>
        <p:nvSpPr>
          <p:cNvPr id="3" name="Tytuł 2"/>
          <p:cNvSpPr>
            <a:spLocks noGrp="1"/>
          </p:cNvSpPr>
          <p:nvPr>
            <p:ph type="title"/>
          </p:nvPr>
        </p:nvSpPr>
        <p:spPr/>
        <p:txBody>
          <a:bodyPr/>
          <a:lstStyle/>
          <a:p>
            <a:r>
              <a:rPr lang="pl-PL" dirty="0"/>
              <a:t>Prewencja ogólna (generalna)</a:t>
            </a:r>
          </a:p>
        </p:txBody>
      </p:sp>
    </p:spTree>
    <p:extLst>
      <p:ext uri="{BB962C8B-B14F-4D97-AF65-F5344CB8AC3E}">
        <p14:creationId xmlns:p14="http://schemas.microsoft.com/office/powerpoint/2010/main" val="3169511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sz="quarter" idx="13"/>
          </p:nvPr>
        </p:nvSpPr>
        <p:spPr/>
        <p:txBody>
          <a:bodyPr/>
          <a:lstStyle/>
          <a:p>
            <a:r>
              <a:rPr lang="pl-PL" sz="2800" dirty="0"/>
              <a:t>Tradycyjne ujęcie:</a:t>
            </a:r>
          </a:p>
          <a:p>
            <a:pPr marL="457200" indent="-457200">
              <a:buFont typeface="Arial" pitchFamily="34" charset="0"/>
              <a:buChar char="•"/>
            </a:pPr>
            <a:r>
              <a:rPr lang="pl-PL" sz="2800" dirty="0"/>
              <a:t>odstraszanie czyli tzw. aspekt negatywny</a:t>
            </a:r>
          </a:p>
          <a:p>
            <a:r>
              <a:rPr lang="pl-PL" sz="2800" dirty="0"/>
              <a:t>Współcześnie na prewencję generalną składają się jeszcze dwa elementy (tzw. aspekt pozytywny): </a:t>
            </a:r>
          </a:p>
          <a:p>
            <a:pPr marL="457200" indent="-457200">
              <a:buFont typeface="Arial" pitchFamily="34" charset="0"/>
              <a:buChar char="•"/>
            </a:pPr>
            <a:r>
              <a:rPr lang="pl-PL" sz="2800" dirty="0"/>
              <a:t>moralno-wychowawczy wpływ kary na społeczeństwo,</a:t>
            </a:r>
          </a:p>
          <a:p>
            <a:pPr marL="457200" indent="-457200">
              <a:buFont typeface="Arial" pitchFamily="34" charset="0"/>
              <a:buChar char="•"/>
            </a:pPr>
            <a:r>
              <a:rPr lang="pl-PL" sz="2800" dirty="0"/>
              <a:t>oraz udział kary w wyrabianiu nawyku zgodnego z prawem zachowania się.</a:t>
            </a:r>
          </a:p>
          <a:p>
            <a:endParaRPr lang="pl-PL" dirty="0"/>
          </a:p>
        </p:txBody>
      </p:sp>
      <p:sp>
        <p:nvSpPr>
          <p:cNvPr id="3" name="Tytuł 2"/>
          <p:cNvSpPr>
            <a:spLocks noGrp="1"/>
          </p:cNvSpPr>
          <p:nvPr>
            <p:ph type="title"/>
          </p:nvPr>
        </p:nvSpPr>
        <p:spPr/>
        <p:txBody>
          <a:bodyPr/>
          <a:lstStyle/>
          <a:p>
            <a:r>
              <a:rPr lang="pl-PL" dirty="0"/>
              <a:t>Prewencja ogólna (generalna)</a:t>
            </a:r>
          </a:p>
        </p:txBody>
      </p:sp>
    </p:spTree>
    <p:extLst>
      <p:ext uri="{BB962C8B-B14F-4D97-AF65-F5344CB8AC3E}">
        <p14:creationId xmlns:p14="http://schemas.microsoft.com/office/powerpoint/2010/main" val="37468235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Mylar</Template>
  <TotalTime>140</TotalTime>
  <Words>3578</Words>
  <Application>Microsoft Macintosh PowerPoint</Application>
  <PresentationFormat>Pokaz na ekranie (4:3)</PresentationFormat>
  <Paragraphs>161</Paragraphs>
  <Slides>27</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27</vt:i4>
      </vt:variant>
    </vt:vector>
  </HeadingPairs>
  <TitlesOfParts>
    <vt:vector size="30" baseType="lpstr">
      <vt:lpstr>Arial</vt:lpstr>
      <vt:lpstr>Corbel</vt:lpstr>
      <vt:lpstr>Mylar</vt:lpstr>
      <vt:lpstr>Cele i racjonalizacja kary kryminalnej </vt:lpstr>
      <vt:lpstr>Uwagi ogólne</vt:lpstr>
      <vt:lpstr>Pojęcie racjonalizacji kary</vt:lpstr>
      <vt:lpstr>Tradycyjny system celów kary</vt:lpstr>
      <vt:lpstr>Cel sprawiedliwościowy</vt:lpstr>
      <vt:lpstr>Cel sprawiedliwościowy</vt:lpstr>
      <vt:lpstr>Prewencja ogólna (generalna)</vt:lpstr>
      <vt:lpstr>Prewencja ogólna (generalna)</vt:lpstr>
      <vt:lpstr>Prewencja ogólna (generalna)</vt:lpstr>
      <vt:lpstr>Prewencja ogólna (generalna)</vt:lpstr>
      <vt:lpstr>Prewencja ogólna (generalna)</vt:lpstr>
      <vt:lpstr>Prewencja szczególna (indywidualna)</vt:lpstr>
      <vt:lpstr>Prewencja szczególna (indywidualna)</vt:lpstr>
      <vt:lpstr>Prewencja szczególna (indywidualna)</vt:lpstr>
      <vt:lpstr>Dyrektywy wymiaru kary w/g kk/ do 1.10.2023 </vt:lpstr>
      <vt:lpstr>Dyrektywy wymiaru kary w/g kk/ po 1.10.2023 </vt:lpstr>
      <vt:lpstr>Dyrektywa stopnia winy</vt:lpstr>
      <vt:lpstr>Dyrektywa  stopnia społecznej szkodliwości</vt:lpstr>
      <vt:lpstr>Okoliczności obciążające art.53§2akk</vt:lpstr>
      <vt:lpstr>Okoliczności łagodzące art. 53§2b kk</vt:lpstr>
      <vt:lpstr>Okoliczności obciążające i łagodzące a znamiona przestępstw art.. 53kk</vt:lpstr>
      <vt:lpstr>Dyrektywa prewencji indywidualnej/  czy po zmianie to jest ciągle aktualne??</vt:lpstr>
      <vt:lpstr>Dyrektywa pozytywnej prewencji generalnej/  oraz dyrektywa prewencji negatywnej - odstraszanie</vt:lpstr>
      <vt:lpstr>Dyrektywy szczególne</vt:lpstr>
      <vt:lpstr>Dyrektywy szczególne</vt:lpstr>
      <vt:lpstr>Dyrektywy a praktyka</vt:lpstr>
      <vt:lpstr>Podsumowanie</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Cele i racjonalizacja kary</dc:title>
  <dc:creator>Kalisz Tomasz</dc:creator>
  <cp:lastModifiedBy>Tomasz Kalisz</cp:lastModifiedBy>
  <cp:revision>15</cp:revision>
  <dcterms:created xsi:type="dcterms:W3CDTF">2012-10-22T20:42:32Z</dcterms:created>
  <dcterms:modified xsi:type="dcterms:W3CDTF">2024-04-15T17:00:05Z</dcterms:modified>
</cp:coreProperties>
</file>