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3F28C27-55CC-484C-B371-8800B58CE950}" type="datetimeFigureOut">
              <a:rPr lang="pl-PL" smtClean="0"/>
              <a:t>2012-11-05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A694305-7920-482E-9932-012ACFEEC79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7200" dirty="0" smtClean="0"/>
              <a:t>Cele </a:t>
            </a:r>
            <a:br>
              <a:rPr lang="pl-PL" sz="7200" dirty="0" smtClean="0"/>
            </a:br>
            <a:r>
              <a:rPr lang="pl-PL" sz="7200" dirty="0" smtClean="0"/>
              <a:t>wykonywania kary pozbawienia wolności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Uwagi na tle art. 67 </a:t>
            </a:r>
            <a:r>
              <a:rPr lang="pl-PL" dirty="0" err="1" smtClean="0"/>
              <a:t>kkw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393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Cele izolacyjno zabezpieczające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04056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W </a:t>
            </a:r>
            <a:r>
              <a:rPr lang="pl-PL" dirty="0"/>
              <a:t>art. 73 </a:t>
            </a:r>
            <a:r>
              <a:rPr lang="pl-PL" dirty="0" err="1"/>
              <a:t>kkw</a:t>
            </a:r>
            <a:r>
              <a:rPr lang="pl-PL" dirty="0"/>
              <a:t> (przepisy dotyczące zakładów karnych) ustawodawca stwierdza, że w zakładzie karnym utrzymuje się dyscyplinę i porządek w celu zapewnienia bezpieczeństwa i realizacji zadań kary, w tym ochrony społeczeństwa przed przestępczością.</a:t>
            </a:r>
          </a:p>
          <a:p>
            <a:r>
              <a:rPr lang="pl-PL" dirty="0"/>
              <a:t>Cel izolacyjno-zabezpieczający w odczuciu społecznym uważany za najważniejszy, ma szczególne znaczenie w stosunku do skazanych za najgroźniejsze czyny, uznanych za całkowicie zdemoralizowanych (bez praktycznego widoku na resocjalizację), stanowiących jednocześnie najpoważniejsze zagrożenie dla bezpieczeństwa społeczeństwa, a także współwięźniów. </a:t>
            </a:r>
            <a:endParaRPr lang="pl-PL" dirty="0" smtClean="0"/>
          </a:p>
          <a:p>
            <a:r>
              <a:rPr lang="pl-PL" dirty="0" smtClean="0"/>
              <a:t>Wobec </a:t>
            </a:r>
            <a:r>
              <a:rPr lang="pl-PL" dirty="0"/>
              <a:t>tej kategorii sprawców, sama idea resocjalizacji musi ustąpić ze swojego wiodącego miejsca, a wszystko to w celu obrony społeczeństwa oraz zapewnienia porządku i wewnętrznego bezpieczeństwa w zakładach karnych.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przesunięcie akcentów, co wyraźnie należy podkreślić nie oznacza oczywiście rezygnacji z zadań wychowawczych, te ostatnie zawsze mogą powrócić na swoje miejsce o ile osadzony swoją postawą udowodni, że nie stanowi już niebezpieczeństwa dla społeczeństwa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007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Indywidualizacja i </a:t>
            </a:r>
            <a:r>
              <a:rPr lang="pl-PL" sz="2800" dirty="0"/>
              <a:t>ś</a:t>
            </a:r>
            <a:r>
              <a:rPr lang="pl-PL" sz="2800" dirty="0" smtClean="0"/>
              <a:t>rodki oddziaływania penitencjarnego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85800"/>
            <a:ext cx="8640960" cy="461540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Artykuł </a:t>
            </a:r>
            <a:r>
              <a:rPr lang="pl-PL" dirty="0"/>
              <a:t>67 §2 </a:t>
            </a:r>
            <a:r>
              <a:rPr lang="pl-PL" dirty="0" err="1"/>
              <a:t>k.k.w</a:t>
            </a:r>
            <a:r>
              <a:rPr lang="pl-PL" dirty="0"/>
              <a:t>., będący normą wyjściową przy określeniu zasad wykonywania kary pozbawienia wolności, wyraźnie podkreśla, iż osiąganie celów, jakie stawia się tej karze, należy prowadzić w sposób zindywidualizowany. Wiąże się to ze stosunkowo znaczną dolegliwością omawianej kary i niezwykle dużym zróżnicowaniem skazanych pod względem właściwości i cech osobistych, wrażliwości i stopnia demoralizacji oraz długotrwałości orzeczonej wobec nich kary.</a:t>
            </a:r>
          </a:p>
          <a:p>
            <a:r>
              <a:rPr lang="pl-PL" dirty="0"/>
              <a:t>W art. 67§ 3 </a:t>
            </a:r>
            <a:r>
              <a:rPr lang="pl-PL" dirty="0" err="1"/>
              <a:t>k.k.w</a:t>
            </a:r>
            <a:r>
              <a:rPr lang="pl-PL" dirty="0"/>
              <a:t>. ustawodawca unormował katalog najważniejszych środków oddziaływania na </a:t>
            </a:r>
            <a:r>
              <a:rPr lang="pl-PL" dirty="0" smtClean="0"/>
              <a:t>skazanych, do których zaliczono</a:t>
            </a:r>
            <a:r>
              <a:rPr lang="pl-PL" dirty="0"/>
              <a:t>: wykonywanie pracy, zwłaszcza sprzyjającej zdobywaniu odpowiednich kwalifikacji zawodowych, nauczanie, zajęcia kulturalno-oświatowe i sportowe, podtrzymywanie kontaktów z rodziną i światem zewnętrznym oraz środki terapeutyczne. </a:t>
            </a:r>
          </a:p>
          <a:p>
            <a:r>
              <a:rPr lang="pl-PL" dirty="0"/>
              <a:t>Podstawowymi czynnikami indywidualizacji metod i środków oddziaływania są: zróżnicowanie zakładów karnych, zróżnicowanie systemów odbywania kary, zasady klasyfikacji skazanych, system wolnej progresji oraz dopuszczalność modyfikowania kar i środków w sądowym postępowaniu wychowawczym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690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Odrzucenie przymusu resocjalizacji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85800"/>
            <a:ext cx="8568952" cy="490344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Konsekwentnie trzeba podkreślić, że w toku działalności penitencjarnej, w świetle aktualnego prawodawstwa, odrzucony został przymus poddania się określonym zabiegom wychowawczym. </a:t>
            </a:r>
            <a:endParaRPr lang="pl-PL" dirty="0" smtClean="0"/>
          </a:p>
          <a:p>
            <a:r>
              <a:rPr lang="pl-PL" dirty="0"/>
              <a:t>O</a:t>
            </a:r>
            <a:r>
              <a:rPr lang="pl-PL" dirty="0" smtClean="0"/>
              <a:t>ddziaływanie </a:t>
            </a:r>
            <a:r>
              <a:rPr lang="pl-PL" dirty="0"/>
              <a:t>resocjalizacyjne </a:t>
            </a:r>
            <a:r>
              <a:rPr lang="pl-PL" dirty="0" smtClean="0"/>
              <a:t>ma </a:t>
            </a:r>
            <a:r>
              <a:rPr lang="pl-PL" dirty="0"/>
              <a:t>stać się jego uprawnieniem lub ofertą ze strony organu wykonującego, z której nie musi on skorzystać. </a:t>
            </a:r>
            <a:endParaRPr lang="pl-PL" dirty="0"/>
          </a:p>
          <a:p>
            <a:r>
              <a:rPr lang="pl-PL" dirty="0" smtClean="0"/>
              <a:t>S</a:t>
            </a:r>
            <a:r>
              <a:rPr lang="pl-PL" dirty="0"/>
              <a:t>. </a:t>
            </a:r>
            <a:r>
              <a:rPr lang="pl-PL" dirty="0" err="1"/>
              <a:t>Pawela</a:t>
            </a:r>
            <a:r>
              <a:rPr lang="pl-PL" dirty="0"/>
              <a:t>: „Sens takiego zapatrywania, według którego każda osoba ludzka ma prawo decydowania o sobie, zbiega się z celami wychowawczymi, jakie stawia sobie współcześnie nauka penitencjarna, wychodząc z uznania faktu, że skuteczne oddziaływanie na dorosłego człowieka możliwe jest tylko wówczas, gdy zechce on współdziałać z wychowawcą, terapeutą, nauczycielem itd. w dziele rekonstrukcji własnej osobowości i postawy życiowej”.</a:t>
            </a:r>
          </a:p>
          <a:p>
            <a:r>
              <a:rPr lang="pl-PL" dirty="0"/>
              <a:t>Kodeks stanął więc na stanowisku odrzucenia przymusowej resocjalizacji w zamian proponując realizację złożonych celów kary w ramach trzech odrębnych systemów jej wykonywania, w postaci systemów zwykłego, programowanego i terapeutycznego </a:t>
            </a:r>
            <a:r>
              <a:rPr lang="pl-PL" dirty="0" smtClean="0"/>
              <a:t>oddziaływania.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95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Wyjątki od zasady dobrowolnego udziału w procesie oddziaływania penitencjarnego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85800"/>
            <a:ext cx="8496944" cy="4687416"/>
          </a:xfrm>
        </p:spPr>
        <p:txBody>
          <a:bodyPr>
            <a:normAutofit fontScale="92500"/>
          </a:bodyPr>
          <a:lstStyle/>
          <a:p>
            <a:r>
              <a:rPr lang="pl-PL" dirty="0"/>
              <a:t>Od zasady, że poddanie się resocjalizacji nie jest obowiązkiem skazanego, regulacje </a:t>
            </a:r>
            <a:r>
              <a:rPr lang="pl-PL" dirty="0" err="1"/>
              <a:t>kkw</a:t>
            </a:r>
            <a:r>
              <a:rPr lang="pl-PL" dirty="0"/>
              <a:t> przewidziały dwa wyjątki. </a:t>
            </a:r>
            <a:endParaRPr lang="pl-PL" dirty="0" smtClean="0"/>
          </a:p>
          <a:p>
            <a:r>
              <a:rPr lang="pl-PL" dirty="0" smtClean="0"/>
              <a:t>Pierwszym </a:t>
            </a:r>
            <a:r>
              <a:rPr lang="pl-PL" dirty="0"/>
              <a:t>są sprawcy młodociani, którzy karę odbywają obowiązkowo w systemie programowego oddziaływania, gdyż głównym celem stosowania wobec nich wszelkich środków jest ich wychowanie (art. 54 §1 kk). </a:t>
            </a:r>
            <a:endParaRPr lang="pl-PL" dirty="0" smtClean="0"/>
          </a:p>
          <a:p>
            <a:r>
              <a:rPr lang="pl-PL" dirty="0" smtClean="0"/>
              <a:t>Drugi </a:t>
            </a:r>
            <a:r>
              <a:rPr lang="pl-PL" dirty="0"/>
              <a:t>z wyjątków to sytuacja, gdy zachodzą przesłanki uzasadniające odbywanie kary pozbawienia wolności w systemie terapeutycznym (art. 96 </a:t>
            </a:r>
            <a:r>
              <a:rPr lang="pl-PL" dirty="0" err="1"/>
              <a:t>kkw</a:t>
            </a:r>
            <a:r>
              <a:rPr lang="pl-PL" dirty="0"/>
              <a:t>) oraz w przypadku skazanych uzależnionych od alkoholu albo środków odurzających oraz skazanych za przestępstwo określone w art. 197-203 kk, popełnione w związku z zaburzeniami preferencji seksualnych, którzy mogą być poddani leczeniu i rehabilitacji nawet bez swojej zgody (art. 117 </a:t>
            </a:r>
            <a:r>
              <a:rPr lang="pl-PL" dirty="0" err="1"/>
              <a:t>kkw</a:t>
            </a:r>
            <a:r>
              <a:rPr lang="pl-PL" dirty="0"/>
              <a:t>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316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5" name="Symbol zastępczy obrazu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912768" cy="381642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67 </a:t>
            </a:r>
            <a:r>
              <a:rPr lang="pl-PL" dirty="0" err="1" smtClean="0"/>
              <a:t>kkw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468052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Treść art. 67 §1 </a:t>
            </a:r>
            <a:r>
              <a:rPr lang="pl-PL" dirty="0" err="1"/>
              <a:t>kkw</a:t>
            </a:r>
            <a:r>
              <a:rPr lang="pl-PL" dirty="0"/>
              <a:t> formułuje podstawowe zadania, jakie ustawodawca wyznaczył karze pozbawienia wolności. </a:t>
            </a:r>
            <a:endParaRPr lang="pl-PL" dirty="0" smtClean="0"/>
          </a:p>
          <a:p>
            <a:r>
              <a:rPr lang="pl-PL" dirty="0" smtClean="0"/>
              <a:t>Przepis </a:t>
            </a:r>
            <a:r>
              <a:rPr lang="pl-PL" dirty="0"/>
              <a:t>stwierdza, że wykonanie kary ma w szczególności na celu wzbudzanie w skazanym woli współdziałania </a:t>
            </a:r>
            <a:r>
              <a:rPr lang="pl-PL" b="1" dirty="0"/>
              <a:t>w kształtowaniu jego społecznie pożądanych postaw</a:t>
            </a:r>
            <a:r>
              <a:rPr lang="pl-PL" dirty="0"/>
              <a:t>, w szczególności: </a:t>
            </a:r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) poczucia odpowiedzialności, </a:t>
            </a:r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) potrzeby przestrzegania porządku prawnego, </a:t>
            </a:r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/>
              <a:t>) a wszystko w związku z założeniem, iż tym samym powstrzyma się on od powrotu do przestępstwa.</a:t>
            </a:r>
          </a:p>
          <a:p>
            <a:r>
              <a:rPr lang="pl-PL" dirty="0"/>
              <a:t>Kodeks uznał więc za podstawowy cel w wykonywaniu kary pozbawienia wolności prewencję </a:t>
            </a:r>
            <a:r>
              <a:rPr lang="pl-PL" dirty="0" smtClean="0"/>
              <a:t>szczególną.</a:t>
            </a:r>
            <a:endParaRPr lang="pl-PL" dirty="0"/>
          </a:p>
          <a:p>
            <a:r>
              <a:rPr lang="pl-PL" dirty="0" smtClean="0"/>
              <a:t>Kara </a:t>
            </a:r>
            <a:r>
              <a:rPr lang="pl-PL" dirty="0"/>
              <a:t>powinna uświadomić skazanemu społeczną szkodliwość popełnionego przez niego czynu, utrwalić poczucie odpowiedzialności i kształtować społecznie pożądane postawy. </a:t>
            </a:r>
            <a:endParaRPr lang="pl-PL" dirty="0" smtClean="0"/>
          </a:p>
          <a:p>
            <a:r>
              <a:rPr lang="pl-PL" dirty="0" smtClean="0"/>
              <a:t>Ważne </a:t>
            </a:r>
            <a:r>
              <a:rPr lang="pl-PL" dirty="0"/>
              <a:t>jest znalezienie odpowiedniej motywacji, a następnie korygowanie własnego postępowania, tak aby po zwolnieniu z zakładu karnego nie popełniać czynów naruszających normy etyczne i prawne.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3081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Społecznie pożądana postawa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85800"/>
            <a:ext cx="8352386" cy="490344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Z</a:t>
            </a:r>
            <a:r>
              <a:rPr lang="pl-PL" b="1" dirty="0" smtClean="0"/>
              <a:t>asadniczym </a:t>
            </a:r>
            <a:r>
              <a:rPr lang="pl-PL" b="1" dirty="0"/>
              <a:t>celem kary pozbawienia wolności jest ukształtowanie społecznie pożądanej postawy skazanego</a:t>
            </a:r>
            <a:r>
              <a:rPr lang="pl-PL" dirty="0"/>
              <a:t>. Kształtowanie skazanego (formowanie, nadawanie określonej postaci, oddziaływanie, wpływanie w celu osiągnięcia określonego efektu) w toku odbywania kary zmierzać ma do wytworzenia względnie trwałego stanu. </a:t>
            </a:r>
            <a:endParaRPr lang="pl-PL" dirty="0" smtClean="0"/>
          </a:p>
          <a:p>
            <a:r>
              <a:rPr lang="pl-PL" dirty="0" smtClean="0"/>
              <a:t>Przyjąć należy, </a:t>
            </a:r>
            <a:r>
              <a:rPr lang="pl-PL" dirty="0"/>
              <a:t>że w toku wykonywania kary pozbawienia wolności zmierzać należy do wytworzenia u </a:t>
            </a:r>
            <a:r>
              <a:rPr lang="pl-PL" dirty="0" smtClean="0"/>
              <a:t>skazanego swoistego </a:t>
            </a:r>
            <a:r>
              <a:rPr lang="pl-PL" dirty="0"/>
              <a:t>stosunku do życia, wyrażającego jego poglądy, przekonania, także sposób postępowania, zachowania wobec określonych zjawisk, zdarzeń, a zwłaszcza ludzi. </a:t>
            </a:r>
            <a:endParaRPr lang="pl-PL" dirty="0" smtClean="0"/>
          </a:p>
          <a:p>
            <a:r>
              <a:rPr lang="pl-PL" dirty="0" smtClean="0"/>
              <a:t>Mówiąc </a:t>
            </a:r>
            <a:r>
              <a:rPr lang="pl-PL" dirty="0"/>
              <a:t>o społecznie pożądanej postawie człowieka, w istocie dotykamy względnie trwałych dyspozycji przejawiających się w </a:t>
            </a:r>
            <a:r>
              <a:rPr lang="pl-PL" dirty="0" err="1"/>
              <a:t>zachowaniach</a:t>
            </a:r>
            <a:r>
              <a:rPr lang="pl-PL" dirty="0"/>
              <a:t>, których cechą jest – w tym konkretnym przypadku – pozytywny stosunek emocjonalny do wartości i </a:t>
            </a:r>
            <a:r>
              <a:rPr lang="pl-PL" dirty="0" err="1"/>
              <a:t>zachowań</a:t>
            </a:r>
            <a:r>
              <a:rPr lang="pl-PL" dirty="0"/>
              <a:t>, które są powszechnie akceptowane i pożądane przez społeczeństwo. </a:t>
            </a:r>
            <a:endParaRPr lang="pl-PL" dirty="0"/>
          </a:p>
          <a:p>
            <a:r>
              <a:rPr lang="pl-PL" dirty="0" smtClean="0">
                <a:solidFill>
                  <a:srgbClr val="303030"/>
                </a:solidFill>
                <a:ea typeface="Times New Roman"/>
                <a:cs typeface="Times New Roman"/>
              </a:rPr>
              <a:t>Starając </a:t>
            </a:r>
            <a:r>
              <a:rPr lang="pl-PL" dirty="0">
                <a:solidFill>
                  <a:srgbClr val="303030"/>
                </a:solidFill>
                <a:ea typeface="Times New Roman"/>
                <a:cs typeface="Times New Roman"/>
              </a:rPr>
              <a:t>się sprecyzować termin społecznie pożądane postawy ustawodawca wskazuje na poczucie odpowiedzialności oraz potrzebę przestrzegania porządku prawnego. </a:t>
            </a:r>
            <a:r>
              <a:rPr lang="pl-PL" dirty="0" smtClean="0">
                <a:solidFill>
                  <a:srgbClr val="303030"/>
                </a:solidFill>
                <a:ea typeface="Times New Roman"/>
                <a:cs typeface="Times New Roman"/>
              </a:rPr>
              <a:t>Ustawodawca </a:t>
            </a:r>
            <a:r>
              <a:rPr lang="pl-PL" dirty="0">
                <a:solidFill>
                  <a:srgbClr val="303030"/>
                </a:solidFill>
                <a:ea typeface="Times New Roman"/>
                <a:cs typeface="Times New Roman"/>
              </a:rPr>
              <a:t>wskazuje, że te elementy jedynie </a:t>
            </a:r>
            <a:r>
              <a:rPr lang="pl-PL" b="1" dirty="0">
                <a:solidFill>
                  <a:srgbClr val="303030"/>
                </a:solidFill>
                <a:ea typeface="Times New Roman"/>
                <a:cs typeface="Times New Roman"/>
              </a:rPr>
              <a:t>w szczególności </a:t>
            </a:r>
            <a:r>
              <a:rPr lang="pl-PL" dirty="0">
                <a:solidFill>
                  <a:srgbClr val="303030"/>
                </a:solidFill>
                <a:ea typeface="Times New Roman"/>
                <a:cs typeface="Times New Roman"/>
              </a:rPr>
              <a:t>składają się na analizowane pojęcie</a:t>
            </a:r>
            <a:r>
              <a:rPr lang="pl-PL" sz="1600" dirty="0">
                <a:solidFill>
                  <a:srgbClr val="303030"/>
                </a:solidFill>
                <a:latin typeface="Arial"/>
                <a:ea typeface="Times New Roman"/>
                <a:cs typeface="Times New Roman"/>
              </a:rPr>
              <a:t>.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680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Społecznie pożądana </a:t>
            </a:r>
            <a:r>
              <a:rPr lang="pl-PL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postawa – poczucie odpowiedzialności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85800"/>
            <a:ext cx="8424936" cy="4615408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Arial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pl-PL" b="1" dirty="0" smtClean="0">
                <a:ea typeface="Times New Roman"/>
                <a:cs typeface="Times New Roman"/>
              </a:rPr>
              <a:t>Poczucie </a:t>
            </a:r>
            <a:r>
              <a:rPr lang="pl-PL" b="1" dirty="0">
                <a:ea typeface="Times New Roman"/>
                <a:cs typeface="Times New Roman"/>
              </a:rPr>
              <a:t>odpowiedzialności</a:t>
            </a:r>
            <a:r>
              <a:rPr lang="pl-PL" dirty="0">
                <a:ea typeface="Times New Roman"/>
                <a:cs typeface="Times New Roman"/>
              </a:rPr>
              <a:t> możemy rozumieć jako postawę, w ramach której po stronie skazanego wytworzy się (przy zachowaniu wolnej woli) stan świadomościowy, inaczej zdawanie sobie sprawy z potrzeby odpowiedzialnego postępowania w codziennym życiu. </a:t>
            </a:r>
            <a:endParaRPr lang="pl-PL" dirty="0" smtClean="0"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pl-PL" dirty="0" smtClean="0">
                <a:ea typeface="Times New Roman"/>
                <a:cs typeface="Times New Roman"/>
              </a:rPr>
              <a:t>W </a:t>
            </a:r>
            <a:r>
              <a:rPr lang="pl-PL" dirty="0">
                <a:ea typeface="Times New Roman"/>
                <a:cs typeface="Times New Roman"/>
              </a:rPr>
              <a:t>takim kontekście odpowiedzialność rozumiana powinna być jako ważna cecha postępowania człowieka, pozwalająca mu na samosterowanie własnym rozwojem w ramach przyjętych przez społeczeństwo wzorców. </a:t>
            </a:r>
            <a:endParaRPr lang="pl-PL" dirty="0" smtClean="0"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pl-PL" dirty="0" smtClean="0">
                <a:ea typeface="Times New Roman"/>
                <a:cs typeface="Times New Roman"/>
              </a:rPr>
              <a:t>Odpowiedzialność </a:t>
            </a:r>
            <a:r>
              <a:rPr lang="pl-PL" dirty="0">
                <a:ea typeface="Times New Roman"/>
                <a:cs typeface="Times New Roman"/>
              </a:rPr>
              <a:t>to obowiązek moralny lub prawny odpowiadania za swoje czyny i ponoszenia za nie konsekwencji. Ten swoisty obowiązek stać się ma podstawą do rozstrzygania najważniejszych problemów życiowych, w kontekście świadomego ponoszenia konsekwencji za swoje czyny.</a:t>
            </a:r>
            <a:endParaRPr lang="pl-PL" sz="2000" dirty="0"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07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Społecznie pożądana postawa – przestrzeganie porządku prawnego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/>
          </a:bodyPr>
          <a:lstStyle/>
          <a:p>
            <a:r>
              <a:rPr lang="pl-PL" dirty="0">
                <a:ea typeface="Times New Roman"/>
                <a:cs typeface="Times New Roman"/>
              </a:rPr>
              <a:t>Drugie z </a:t>
            </a:r>
            <a:r>
              <a:rPr lang="pl-PL" dirty="0" smtClean="0">
                <a:ea typeface="Times New Roman"/>
                <a:cs typeface="Times New Roman"/>
              </a:rPr>
              <a:t>zadań </a:t>
            </a:r>
            <a:r>
              <a:rPr lang="pl-PL" dirty="0">
                <a:ea typeface="Times New Roman"/>
                <a:cs typeface="Times New Roman"/>
              </a:rPr>
              <a:t>zmierzać ma do wzbudzenia w skazanym potrzeby, czyli stanu, w którym jednostka odczuwa wolę (chęć) zaspokojenia jakiegoś braku, który tu w związku z faktem, iż odbywa on karę pozbawienia wolności, w wyniku złamania prawa jest wypełniany wskazaniem konieczności </a:t>
            </a:r>
            <a:r>
              <a:rPr lang="pl-PL" b="1" dirty="0">
                <a:ea typeface="Times New Roman"/>
                <a:cs typeface="Times New Roman"/>
              </a:rPr>
              <a:t>przestrzegania porządku prawnego. </a:t>
            </a:r>
            <a:endParaRPr lang="pl-PL" b="1" dirty="0" smtClean="0">
              <a:ea typeface="Times New Roman"/>
              <a:cs typeface="Times New Roman"/>
            </a:endParaRPr>
          </a:p>
          <a:p>
            <a:r>
              <a:rPr lang="pl-PL" dirty="0" smtClean="0">
                <a:ea typeface="Times New Roman"/>
                <a:cs typeface="Times New Roman"/>
              </a:rPr>
              <a:t>W </a:t>
            </a:r>
            <a:r>
              <a:rPr lang="pl-PL" dirty="0">
                <a:ea typeface="Times New Roman"/>
                <a:cs typeface="Times New Roman"/>
              </a:rPr>
              <a:t>ramach pojęcia porządek prawny należy przyjąć, że oznacza ono przestrzeganie ogółu zakazów i nakazów wynikających z przepisów prawa karnego </a:t>
            </a:r>
            <a:r>
              <a:rPr lang="pl-PL" i="1" dirty="0">
                <a:ea typeface="Times New Roman"/>
                <a:cs typeface="Times New Roman"/>
              </a:rPr>
              <a:t>sensu largo</a:t>
            </a:r>
            <a:r>
              <a:rPr lang="pl-PL" dirty="0">
                <a:ea typeface="Times New Roman"/>
                <a:cs typeface="Times New Roman"/>
              </a:rPr>
              <a:t>, a także prawa administracyjnego, cywilnego, rodzinnego, pracy i innych gałęzi prawa</a:t>
            </a:r>
            <a:r>
              <a:rPr lang="pl-PL" dirty="0">
                <a:latin typeface="Arial"/>
                <a:ea typeface="Times New Roman"/>
                <a:cs typeface="Times New Roman"/>
              </a:rPr>
              <a:t>.</a:t>
            </a:r>
            <a:endParaRPr lang="pl-PL" sz="2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053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Granice społecznie pożądanych postaw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85800"/>
            <a:ext cx="8424936" cy="497544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Granicą </a:t>
            </a:r>
            <a:r>
              <a:rPr lang="pl-PL" dirty="0"/>
              <a:t>społecznie akceptowanych postaw, w </a:t>
            </a:r>
            <a:r>
              <a:rPr lang="pl-PL" dirty="0" smtClean="0"/>
              <a:t>myśl art. 67 </a:t>
            </a:r>
            <a:r>
              <a:rPr lang="pl-PL" dirty="0" err="1" smtClean="0"/>
              <a:t>kkw</a:t>
            </a:r>
            <a:r>
              <a:rPr lang="pl-PL" dirty="0" smtClean="0"/>
              <a:t>,  </a:t>
            </a:r>
            <a:r>
              <a:rPr lang="pl-PL" dirty="0"/>
              <a:t>jest  powstrzymanie się przez skazanego od powrotu do przestępstwa. Tak zakrojony cel systemu penitencjarnego wypływa z racjonalnego założenia realizacji minimalnego planu zmiany skazanego, w postaci przeciwdziałania przede wszystkim recydywie, a więc opartego na idei poprawy prawnej (jurydycznej, politycznej) skazanego.</a:t>
            </a:r>
          </a:p>
          <a:p>
            <a:r>
              <a:rPr lang="pl-PL" dirty="0"/>
              <a:t>Aktualnie obowiązująca konstrukcja w zasadzie nie określa górnej granicy pojęcia społecznie pożądana postawa. Wydaje się, że całościowe odczytanie przepisów </a:t>
            </a:r>
            <a:r>
              <a:rPr lang="pl-PL" dirty="0" err="1"/>
              <a:t>kkw</a:t>
            </a:r>
            <a:r>
              <a:rPr lang="pl-PL" dirty="0"/>
              <a:t> pozwala nam na przyjęcie założenia, że w ramach przewidzianych rozwiązań możliwa jest także realizacja planu maksymalnego w odniesieniu do efektów procesu oddziaływania penitencjarnego. W ramach założeń maksymalistycznych mówić możemy o takim funkcjonowaniu skazanego w społeczeństwie, w ramach którego przestrzegać będzie on nie tylko normy prawnych, ale także norm społecznych, czy etycznych. Zatem mówić możemy także o klasycznej resocjalizacji, w jej ujęciu maksymalnym.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442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Sposoby dochodzenia do społecznie pożądanych postaw – wzbudzenie woli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468052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Art</a:t>
            </a:r>
            <a:r>
              <a:rPr lang="pl-PL" dirty="0"/>
              <a:t>. 67 §1 </a:t>
            </a:r>
            <a:r>
              <a:rPr lang="pl-PL" dirty="0" err="1"/>
              <a:t>kkw</a:t>
            </a:r>
            <a:r>
              <a:rPr lang="pl-PL" dirty="0"/>
              <a:t> sugeruje nam, iż proces oddziaływania penitencjarnego ma być, po pierwsze impulsem, bodźcem, swoistą zachętą skierowaną do skazanego w celu podjęcia własnej aktywności w toku realizowanego procesu. Zadaniem działań podejmowanych wobec skazanego jest takie ukształtowanie okresu odbywania przez niego kary, w wyniku którego nastąpi u niego </a:t>
            </a:r>
            <a:r>
              <a:rPr lang="pl-PL" b="1" dirty="0"/>
              <a:t>wzbudzenie (wywołanie, powstanie) woli</a:t>
            </a:r>
            <a:r>
              <a:rPr lang="pl-PL" dirty="0"/>
              <a:t>, czyli zdolności do świadomego, zamierzonego i pozbawionego wewnętrznego przymusu wykonania pewnych czynności oraz powstrzymania się od innych. </a:t>
            </a:r>
          </a:p>
          <a:p>
            <a:r>
              <a:rPr lang="pl-PL" dirty="0"/>
              <a:t>Zatem w ramach analizowanej regulacji mówimy w istocie o tradycyjnie rozumianym akcie woli, gdzie można wyróżnić następujące momenty: </a:t>
            </a:r>
            <a:r>
              <a:rPr lang="pl-PL" dirty="0" smtClean="0"/>
              <a:t> 1) wyobrażenie </a:t>
            </a:r>
            <a:r>
              <a:rPr lang="pl-PL" dirty="0"/>
              <a:t>celu, </a:t>
            </a:r>
            <a:r>
              <a:rPr lang="pl-PL" dirty="0" smtClean="0"/>
              <a:t> 2) podjęcie decyzji, 3) realizacja czynności, 4) osiągnięcie </a:t>
            </a:r>
            <a:r>
              <a:rPr lang="pl-PL" dirty="0"/>
              <a:t>celu. </a:t>
            </a:r>
          </a:p>
          <a:p>
            <a:r>
              <a:rPr lang="pl-PL" dirty="0" smtClean="0"/>
              <a:t>Proces </a:t>
            </a:r>
            <a:r>
              <a:rPr lang="pl-PL" dirty="0"/>
              <a:t>oddziaływania penitencjarnego oparty powinien być, co do zasady na aktywności i wolnej woli samego zainteresowanego – skazanego. Założenie to dotyczyć powinno jednostkowych zadań wyznaczanych w toku odbywania kary jak i w odniesieniu do całego procesu wykonawczego.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708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Sposoby dochodzenia do społecznie pożądanych postaw – </a:t>
            </a:r>
            <a:r>
              <a:rPr lang="pl-PL" sz="2800" dirty="0" smtClean="0"/>
              <a:t>współdziałanie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85800"/>
            <a:ext cx="8496944" cy="4543400"/>
          </a:xfrm>
        </p:spPr>
        <p:txBody>
          <a:bodyPr>
            <a:normAutofit fontScale="92500"/>
          </a:bodyPr>
          <a:lstStyle/>
          <a:p>
            <a:r>
              <a:rPr lang="pl-PL" dirty="0"/>
              <a:t>Ustawodawca mówiąc o wzbudzeniu w skazanym aktu woli w kształtowaniu jego społecznie pożądanych postaw stwierdza jednocześnie, że aktywność ta ukierunkowana powinna być na </a:t>
            </a:r>
            <a:r>
              <a:rPr lang="pl-PL" b="1" dirty="0"/>
              <a:t>„współdziałanie”</a:t>
            </a:r>
            <a:r>
              <a:rPr lang="pl-PL" dirty="0"/>
              <a:t> z kompetentnymi i uprawnionymi do tego podmiotami (np. funkcjonariusze Służby Więziennej, wychowawcy, terapeuci, kuratorzy sądowi, duchowni, przedstawiciele organizacji społecznych zajmujących się pomocą skazanym).</a:t>
            </a:r>
          </a:p>
          <a:p>
            <a:r>
              <a:rPr lang="pl-PL" dirty="0"/>
              <a:t>Współdziałające podmioty mogą jedynie starać się oddziaływać na świadomość skazanego, wskazać na motywy które ewentualnie skazany zaakceptuje, jak też dostarczyć mu odpowiednich technik i rad pomocnych w pracy nad sobą. Jednakże decyzję o zmianie swego postępowania musi podjąć sam skazany, dokonując w ten sposób wyboru moralnego między dobrem a złem.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45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tylko cele resocjalizacyjne?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85800"/>
            <a:ext cx="8496944" cy="490344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Interpretując regulacje dotyczące celów wykonywania kary pozbawienia wolności należy postawić pytanie, co oznacza liczba mnoga (cele) w tytule Oddziału 1, Rozdziału X, Kodeksu karnego wykonawczego. Pytanie powyższe jest tym bardziej zasadne, że w paragrafie 2 art. 67 </a:t>
            </a:r>
            <a:r>
              <a:rPr lang="pl-PL" dirty="0" err="1"/>
              <a:t>kkw</a:t>
            </a:r>
            <a:r>
              <a:rPr lang="pl-PL" dirty="0"/>
              <a:t> ustawodawca na samym wstępie stwierdza: dla osiągnięcia celu określonego w §1. Tym samym sugeruje, że wszystkie możliwe interpretacje w obrębie art. 67 </a:t>
            </a:r>
            <a:r>
              <a:rPr lang="pl-PL" dirty="0" err="1"/>
              <a:t>kkw</a:t>
            </a:r>
            <a:r>
              <a:rPr lang="pl-PL" dirty="0"/>
              <a:t> zmierzają w istocie do jednego celu, czyli kształtowania społecznie pożądanych postaw skazanego. </a:t>
            </a:r>
          </a:p>
          <a:p>
            <a:r>
              <a:rPr lang="pl-PL" dirty="0"/>
              <a:t>Przyjmując założenie o racjonalności prawodawcy, należy uznać, że na podstawie dalszych regulacji Rozdziału X </a:t>
            </a:r>
            <a:r>
              <a:rPr lang="pl-PL" dirty="0" err="1"/>
              <a:t>kkw</a:t>
            </a:r>
            <a:r>
              <a:rPr lang="pl-PL" dirty="0"/>
              <a:t>, a także innych przepisów dotyczących wykonywania kary pozbawienia wolności możemy mówić także o innych celach stawianych tej sankcji na etapie postępowania wykonawczego.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2700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79</TotalTime>
  <Words>1696</Words>
  <Application>Microsoft Office PowerPoint</Application>
  <PresentationFormat>Pokaz na ekranie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NewsPrint</vt:lpstr>
      <vt:lpstr>  Cele  wykonywania kary pozbawienia wolności</vt:lpstr>
      <vt:lpstr>Art. 67 kkw</vt:lpstr>
      <vt:lpstr>Społecznie pożądana postawa</vt:lpstr>
      <vt:lpstr>Społecznie pożądana postawa – poczucie odpowiedzialności</vt:lpstr>
      <vt:lpstr>Społecznie pożądana postawa – przestrzeganie porządku prawnego</vt:lpstr>
      <vt:lpstr>Granice społecznie pożądanych postaw</vt:lpstr>
      <vt:lpstr>Sposoby dochodzenia do społecznie pożądanych postaw – wzbudzenie woli</vt:lpstr>
      <vt:lpstr>Sposoby dochodzenia do społecznie pożądanych postaw – współdziałanie</vt:lpstr>
      <vt:lpstr>Czy tylko cele resocjalizacyjne?</vt:lpstr>
      <vt:lpstr>Cele izolacyjno zabezpieczające</vt:lpstr>
      <vt:lpstr>Indywidualizacja i środki oddziaływania penitencjarnego</vt:lpstr>
      <vt:lpstr>Odrzucenie przymusu resocjalizacji</vt:lpstr>
      <vt:lpstr>Wyjątki od zasady dobrowolnego udziału w procesie oddziaływania penitencjarnego</vt:lpstr>
      <vt:lpstr>Dziękuję za uwagę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  wykonywania kary pozbawienia wolności</dc:title>
  <dc:creator>Kalisz Tomasz</dc:creator>
  <cp:lastModifiedBy>Kalisz Tomasz</cp:lastModifiedBy>
  <cp:revision>8</cp:revision>
  <dcterms:created xsi:type="dcterms:W3CDTF">2012-11-05T21:05:18Z</dcterms:created>
  <dcterms:modified xsi:type="dcterms:W3CDTF">2012-11-05T22:25:15Z</dcterms:modified>
</cp:coreProperties>
</file>