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7" r:id="rId5"/>
    <p:sldId id="661" r:id="rId6"/>
    <p:sldId id="662" r:id="rId7"/>
    <p:sldId id="663" r:id="rId8"/>
    <p:sldId id="638" r:id="rId9"/>
    <p:sldId id="664" r:id="rId10"/>
    <p:sldId id="666" r:id="rId11"/>
    <p:sldId id="667" r:id="rId12"/>
    <p:sldId id="668" r:id="rId13"/>
    <p:sldId id="669" r:id="rId14"/>
    <p:sldId id="670" r:id="rId15"/>
    <p:sldId id="672" r:id="rId16"/>
    <p:sldId id="673" r:id="rId17"/>
    <p:sldId id="674" r:id="rId18"/>
    <p:sldId id="682" r:id="rId19"/>
    <p:sldId id="677" r:id="rId20"/>
    <p:sldId id="678" r:id="rId21"/>
    <p:sldId id="681" r:id="rId22"/>
    <p:sldId id="65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69" autoAdjust="0"/>
    <p:restoredTop sz="94660"/>
  </p:normalViewPr>
  <p:slideViewPr>
    <p:cSldViewPr snapToGrid="0">
      <p:cViewPr varScale="1">
        <p:scale>
          <a:sx n="44" d="100"/>
          <a:sy n="44" d="100"/>
        </p:scale>
        <p:origin x="24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F328-D3DF-4DB0-9068-2D6030074D11}" type="slidenum">
              <a:rPr lang="en-US" altLang="pl-PL" smtClean="0"/>
              <a:pPr/>
              <a:t>4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9035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F328-D3DF-4DB0-9068-2D6030074D11}" type="slidenum">
              <a:rPr lang="en-US" altLang="pl-PL" smtClean="0"/>
              <a:pPr/>
              <a:t>5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6516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F328-D3DF-4DB0-9068-2D6030074D11}" type="slidenum">
              <a:rPr lang="en-US" altLang="pl-PL" smtClean="0"/>
              <a:pPr/>
              <a:t>6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1279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F328-D3DF-4DB0-9068-2D6030074D11}" type="slidenum">
              <a:rPr lang="en-US" altLang="pl-PL" smtClean="0"/>
              <a:pPr/>
              <a:t>7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8836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F328-D3DF-4DB0-9068-2D6030074D11}" type="slidenum">
              <a:rPr lang="en-US" altLang="pl-PL" smtClean="0"/>
              <a:pPr/>
              <a:t>8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2235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F328-D3DF-4DB0-9068-2D6030074D11}" type="slidenum">
              <a:rPr lang="en-US" altLang="pl-PL" smtClean="0"/>
              <a:pPr/>
              <a:t>9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639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D8A6677.jpg"/>
          <p:cNvSpPr>
            <a:spLocks noGrp="1"/>
          </p:cNvSpPr>
          <p:nvPr>
            <p:ph type="pic" idx="21"/>
          </p:nvPr>
        </p:nvSpPr>
        <p:spPr>
          <a:xfrm>
            <a:off x="12509502" y="952500"/>
            <a:ext cx="11085832" cy="117435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49" name="Tekst tytułowy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5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607908"/>
            <a:ext cx="10223500" cy="608818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4D8A6583.jpg"/>
          <p:cNvSpPr>
            <a:spLocks noGrp="1"/>
          </p:cNvSpPr>
          <p:nvPr>
            <p:ph type="pic" idx="21"/>
          </p:nvPr>
        </p:nvSpPr>
        <p:spPr>
          <a:xfrm>
            <a:off x="12257787" y="877969"/>
            <a:ext cx="11445490" cy="117438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78" name="Tekst tytułowy"/>
          <p:cNvSpPr txBox="1">
            <a:spLocks noGrp="1"/>
          </p:cNvSpPr>
          <p:nvPr>
            <p:ph type="title"/>
          </p:nvPr>
        </p:nvSpPr>
        <p:spPr>
          <a:xfrm>
            <a:off x="644361" y="877969"/>
            <a:ext cx="11268240" cy="2286001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dirty="0"/>
          </a:p>
        </p:txBody>
      </p:sp>
      <p:sp>
        <p:nvSpPr>
          <p:cNvPr id="7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644361" y="3325446"/>
            <a:ext cx="1126824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tudenci UWr - fot. Magdalena Marcula - Biuro ds. Promocji UWr (32).jpg"/>
          <p:cNvSpPr>
            <a:spLocks noGrp="1"/>
          </p:cNvSpPr>
          <p:nvPr>
            <p:ph type="pic" idx="21"/>
          </p:nvPr>
        </p:nvSpPr>
        <p:spPr>
          <a:xfrm>
            <a:off x="12362668" y="6506749"/>
            <a:ext cx="11376563" cy="6085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98" name="budynki UWr - fot. Magdalena Marcula - Biuro ds. Promocji UWr (15).jpg"/>
          <p:cNvSpPr>
            <a:spLocks noGrp="1"/>
          </p:cNvSpPr>
          <p:nvPr>
            <p:ph type="pic" sz="half" idx="22"/>
          </p:nvPr>
        </p:nvSpPr>
        <p:spPr>
          <a:xfrm>
            <a:off x="12362668" y="1123951"/>
            <a:ext cx="11376563" cy="51889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  <p:sp>
        <p:nvSpPr>
          <p:cNvPr id="99" name="studenci UWr - fot. Magdalena Marcula - Biuro ds. Promocji UWr (108).jpg"/>
          <p:cNvSpPr>
            <a:spLocks noGrp="1"/>
          </p:cNvSpPr>
          <p:nvPr>
            <p:ph type="pic" idx="23"/>
          </p:nvPr>
        </p:nvSpPr>
        <p:spPr>
          <a:xfrm>
            <a:off x="644769" y="1123950"/>
            <a:ext cx="1154723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pl-PL"/>
              <a:t>Kliknij ikonę, aby dodać obraz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C0631F-60F4-4091-8554-52649AA4AD9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666750"/>
            <a:ext cx="24384000" cy="12499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01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9305" y="5276088"/>
            <a:ext cx="8768061" cy="620396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6632" y="5276088"/>
            <a:ext cx="8774709" cy="620396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1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126" y="481812"/>
            <a:ext cx="10261874" cy="17122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8" r:id="rId3"/>
    <p:sldLayoutId id="2147483662" r:id="rId4"/>
    <p:sldLayoutId id="2147483664" r:id="rId5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C87CF7-0942-4AA1-686E-D53B1237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952500"/>
            <a:ext cx="12146280" cy="5655408"/>
          </a:xfrm>
        </p:spPr>
        <p:txBody>
          <a:bodyPr anchor="b">
            <a:normAutofit fontScale="90000"/>
          </a:bodyPr>
          <a:lstStyle/>
          <a:p>
            <a:pPr algn="l"/>
            <a:br>
              <a:rPr lang="pl-PL" dirty="0"/>
            </a:br>
            <a:r>
              <a:rPr lang="pl-PL" dirty="0"/>
              <a:t>Decyzja klasyfikacyjna. </a:t>
            </a:r>
            <a:br>
              <a:rPr lang="pl-PL" dirty="0"/>
            </a:br>
            <a:r>
              <a:rPr lang="pl-PL" dirty="0"/>
              <a:t>Charakter prawny oraz tryby kontroli i weryfikacji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550968-3692-A147-B14F-56B8F92A937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51000" y="6607908"/>
            <a:ext cx="11091606" cy="6088184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pl-PL" sz="4000" dirty="0"/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l-PL" sz="4000" dirty="0"/>
              <a:t>Dr hab. Tomasz Kalisz prof. </a:t>
            </a:r>
            <a:r>
              <a:rPr lang="pl-PL" sz="4000" dirty="0" err="1"/>
              <a:t>UWr</a:t>
            </a:r>
            <a:endParaRPr lang="pl-PL" sz="4000" dirty="0"/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l-PL" sz="4000" dirty="0"/>
              <a:t>Katedra Prawa Karnego Wykonawczego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l-PL" sz="4000" dirty="0"/>
              <a:t>Wydział Prawa Administracji i Ekonomii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l-PL" sz="4000" dirty="0"/>
              <a:t>Uniwersytet Wrocławski</a:t>
            </a:r>
          </a:p>
        </p:txBody>
      </p:sp>
      <p:pic>
        <p:nvPicPr>
          <p:cNvPr id="7" name="Obraz 3" descr="Obraz zawierający logo&#10;&#10;Opis wygenerowany automatycznie">
            <a:extLst>
              <a:ext uri="{FF2B5EF4-FFF2-40B4-BE49-F238E27FC236}">
                <a16:creationId xmlns:a16="http://schemas.microsoft.com/office/drawing/2014/main" id="{D8D97643-09B0-37B6-1B22-7226E9D1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759" y="11603696"/>
            <a:ext cx="7883982" cy="1319240"/>
          </a:xfrm>
          <a:prstGeom prst="rect">
            <a:avLst/>
          </a:prstGeom>
        </p:spPr>
      </p:pic>
      <p:pic>
        <p:nvPicPr>
          <p:cNvPr id="5" name="Picture 5" descr="Metalowe elementy do gry w kółko i krzyżyk">
            <a:extLst>
              <a:ext uri="{FF2B5EF4-FFF2-40B4-BE49-F238E27FC236}">
                <a16:creationId xmlns:a16="http://schemas.microsoft.com/office/drawing/2014/main" id="{A9FA453F-4B59-E39C-4F42-44C89C2D3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2" r="21368" b="-1"/>
          <a:stretch/>
        </p:blipFill>
        <p:spPr>
          <a:xfrm>
            <a:off x="13540712" y="952500"/>
            <a:ext cx="10054621" cy="11970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8422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Żarówka na żółtym tle z naszkicowanymi promieniami światła i przewodem">
            <a:extLst>
              <a:ext uri="{FF2B5EF4-FFF2-40B4-BE49-F238E27FC236}">
                <a16:creationId xmlns:a16="http://schemas.microsoft.com/office/drawing/2014/main" id="{E755826A-1CA9-A40E-88E4-7DFF06911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63" r="-1" b="-1"/>
          <a:stretch/>
        </p:blipFill>
        <p:spPr>
          <a:xfrm>
            <a:off x="18147322" y="877969"/>
            <a:ext cx="5908431" cy="12169816"/>
          </a:xfrm>
          <a:prstGeom prst="rect">
            <a:avLst/>
          </a:prstGeom>
          <a:noFill/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3482246D-A5EE-94AA-1CD4-091DBA77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61" y="877969"/>
            <a:ext cx="11268240" cy="228600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8700"/>
              <a:t>Decyzja klasyfikacyjna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99D3E35-1419-DDEA-3D8B-0995874DAB5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2356338"/>
            <a:ext cx="18147321" cy="10265508"/>
          </a:xfrm>
        </p:spPr>
        <p:txBody>
          <a:bodyPr/>
          <a:lstStyle/>
          <a:p>
            <a:r>
              <a:rPr lang="en-US" sz="4400" dirty="0" err="1"/>
              <a:t>pojęcie</a:t>
            </a:r>
            <a:r>
              <a:rPr lang="en-US" sz="4400" dirty="0"/>
              <a:t> – „</a:t>
            </a:r>
            <a:r>
              <a:rPr lang="en-US" sz="4400" dirty="0" err="1"/>
              <a:t>decyzja</a:t>
            </a:r>
            <a:r>
              <a:rPr lang="en-US" sz="4400" dirty="0"/>
              <a:t> </a:t>
            </a:r>
            <a:r>
              <a:rPr lang="en-US" sz="4400" dirty="0" err="1"/>
              <a:t>klasyfikacyjna</a:t>
            </a:r>
            <a:r>
              <a:rPr lang="en-US" sz="4400" dirty="0"/>
              <a:t>”, </a:t>
            </a:r>
            <a:r>
              <a:rPr lang="en-US" sz="4400" dirty="0" err="1"/>
              <a:t>braku</a:t>
            </a:r>
            <a:r>
              <a:rPr lang="en-US" sz="4400" dirty="0"/>
              <a:t> </a:t>
            </a:r>
            <a:r>
              <a:rPr lang="en-US" sz="4400" dirty="0" err="1"/>
              <a:t>ustawowego</a:t>
            </a:r>
            <a:r>
              <a:rPr lang="en-US" sz="4400" dirty="0"/>
              <a:t> </a:t>
            </a:r>
            <a:r>
              <a:rPr lang="en-US" sz="4400" dirty="0" err="1"/>
              <a:t>określenia</a:t>
            </a:r>
            <a:r>
              <a:rPr lang="en-US" sz="4400" dirty="0"/>
              <a:t>. </a:t>
            </a:r>
          </a:p>
          <a:p>
            <a:r>
              <a:rPr lang="en-US" sz="4400" dirty="0" err="1"/>
              <a:t>oznacza</a:t>
            </a:r>
            <a:r>
              <a:rPr lang="en-US" sz="4400" dirty="0"/>
              <a:t> to, </a:t>
            </a:r>
            <a:r>
              <a:rPr lang="en-US" sz="4400" dirty="0" err="1"/>
              <a:t>że</a:t>
            </a:r>
            <a:r>
              <a:rPr lang="en-US" sz="4400" dirty="0"/>
              <a:t> w </a:t>
            </a:r>
            <a:r>
              <a:rPr lang="en-US" sz="4400" dirty="0" err="1"/>
              <a:t>zbiorczej</a:t>
            </a:r>
            <a:r>
              <a:rPr lang="en-US" sz="4400" dirty="0"/>
              <a:t> </a:t>
            </a:r>
            <a:r>
              <a:rPr lang="en-US" sz="4400" dirty="0" err="1"/>
              <a:t>grupie</a:t>
            </a:r>
            <a:r>
              <a:rPr lang="en-US" sz="4400" dirty="0"/>
              <a:t> </a:t>
            </a:r>
            <a:r>
              <a:rPr lang="en-US" sz="4400" dirty="0" err="1"/>
              <a:t>decyzji</a:t>
            </a:r>
            <a:r>
              <a:rPr lang="en-US" sz="4400" dirty="0"/>
              <a:t> </a:t>
            </a:r>
            <a:r>
              <a:rPr lang="en-US" sz="4400" dirty="0" err="1"/>
              <a:t>zapadających</a:t>
            </a:r>
            <a:r>
              <a:rPr lang="en-US" sz="4400" dirty="0"/>
              <a:t> w </a:t>
            </a:r>
            <a:r>
              <a:rPr lang="en-US" sz="4400" dirty="0" err="1"/>
              <a:t>toku</a:t>
            </a:r>
            <a:r>
              <a:rPr lang="en-US" sz="4400" dirty="0"/>
              <a:t> </a:t>
            </a:r>
            <a:r>
              <a:rPr lang="en-US" sz="4400" dirty="0" err="1"/>
              <a:t>postępowania</a:t>
            </a:r>
            <a:r>
              <a:rPr lang="en-US" sz="4400" dirty="0"/>
              <a:t> </a:t>
            </a:r>
            <a:r>
              <a:rPr lang="en-US" sz="4400" dirty="0" err="1"/>
              <a:t>wykonawczego</a:t>
            </a:r>
            <a:r>
              <a:rPr lang="en-US" sz="4400" dirty="0"/>
              <a:t> </a:t>
            </a:r>
            <a:r>
              <a:rPr lang="en-US" sz="4400" dirty="0" err="1"/>
              <a:t>będziemy</a:t>
            </a:r>
            <a:r>
              <a:rPr lang="en-US" sz="4400" dirty="0"/>
              <a:t> </a:t>
            </a:r>
            <a:r>
              <a:rPr lang="en-US" sz="4400" dirty="0" err="1"/>
              <a:t>musieli</a:t>
            </a:r>
            <a:r>
              <a:rPr lang="en-US" sz="4400" dirty="0"/>
              <a:t> </a:t>
            </a:r>
            <a:r>
              <a:rPr lang="en-US" sz="4400" dirty="0" err="1"/>
              <a:t>wyodrębnić</a:t>
            </a:r>
            <a:r>
              <a:rPr lang="en-US" sz="4400" dirty="0"/>
              <a:t> </a:t>
            </a:r>
            <a:r>
              <a:rPr lang="en-US" sz="4400" dirty="0" err="1"/>
              <a:t>jedną</a:t>
            </a:r>
            <a:r>
              <a:rPr lang="en-US" sz="4400" dirty="0"/>
              <a:t>, </a:t>
            </a:r>
            <a:r>
              <a:rPr lang="en-US" sz="4400" dirty="0" err="1"/>
              <a:t>szczególną</a:t>
            </a:r>
            <a:r>
              <a:rPr lang="en-US" sz="4400" dirty="0"/>
              <a:t> </a:t>
            </a:r>
            <a:r>
              <a:rPr lang="en-US" sz="4400" dirty="0" err="1"/>
              <a:t>kategorię</a:t>
            </a:r>
            <a:r>
              <a:rPr lang="en-US" sz="4400" dirty="0"/>
              <a:t>, </a:t>
            </a:r>
            <a:r>
              <a:rPr lang="en-US" sz="4400" dirty="0" err="1"/>
              <a:t>jaką</a:t>
            </a:r>
            <a:r>
              <a:rPr lang="en-US" sz="4400" dirty="0"/>
              <a:t> </a:t>
            </a:r>
            <a:r>
              <a:rPr lang="en-US" sz="4400" dirty="0" err="1"/>
              <a:t>są</a:t>
            </a:r>
            <a:r>
              <a:rPr lang="en-US" sz="4400" dirty="0"/>
              <a:t> </a:t>
            </a:r>
            <a:r>
              <a:rPr lang="en-US" sz="4400" dirty="0" err="1"/>
              <a:t>decyzje</a:t>
            </a:r>
            <a:r>
              <a:rPr lang="en-US" sz="4400" dirty="0"/>
              <a:t> </a:t>
            </a:r>
            <a:r>
              <a:rPr lang="en-US" sz="4400" dirty="0" err="1"/>
              <a:t>klasyfikacyjne</a:t>
            </a:r>
            <a:r>
              <a:rPr lang="en-US" sz="4400" dirty="0"/>
              <a:t>. </a:t>
            </a:r>
          </a:p>
          <a:p>
            <a:r>
              <a:rPr lang="en-US" sz="4400" dirty="0" err="1"/>
              <a:t>określenie</a:t>
            </a:r>
            <a:r>
              <a:rPr lang="en-US" sz="4400" dirty="0"/>
              <a:t> „</a:t>
            </a:r>
            <a:r>
              <a:rPr lang="en-US" sz="4400" dirty="0" err="1"/>
              <a:t>decyzja</a:t>
            </a:r>
            <a:r>
              <a:rPr lang="en-US" sz="4400" dirty="0"/>
              <a:t>” </a:t>
            </a:r>
            <a:r>
              <a:rPr lang="en-US" sz="4400" dirty="0" err="1"/>
              <a:t>znane</a:t>
            </a:r>
            <a:r>
              <a:rPr lang="en-US" sz="4400" dirty="0"/>
              <a:t> jest </a:t>
            </a:r>
            <a:r>
              <a:rPr lang="en-US" sz="4400" dirty="0" err="1"/>
              <a:t>kodeksowi</a:t>
            </a:r>
            <a:r>
              <a:rPr lang="en-US" sz="4400" dirty="0"/>
              <a:t> </a:t>
            </a:r>
            <a:r>
              <a:rPr lang="en-US" sz="4400" dirty="0" err="1"/>
              <a:t>postępowania</a:t>
            </a:r>
            <a:r>
              <a:rPr lang="en-US" sz="4400" dirty="0"/>
              <a:t> </a:t>
            </a:r>
            <a:r>
              <a:rPr lang="en-US" sz="4400" dirty="0" err="1"/>
              <a:t>administracyjnego</a:t>
            </a:r>
            <a:r>
              <a:rPr lang="en-US" sz="4400" dirty="0"/>
              <a:t>, </a:t>
            </a:r>
            <a:r>
              <a:rPr lang="en-US" sz="4400" dirty="0" err="1"/>
              <a:t>jednakże</a:t>
            </a:r>
            <a:r>
              <a:rPr lang="en-US" sz="4400" dirty="0"/>
              <a:t> w </a:t>
            </a:r>
            <a:r>
              <a:rPr lang="en-US" sz="4400" dirty="0" err="1"/>
              <a:t>żadnym</a:t>
            </a:r>
            <a:r>
              <a:rPr lang="en-US" sz="4400" dirty="0"/>
              <a:t> </a:t>
            </a:r>
            <a:r>
              <a:rPr lang="en-US" sz="4400" dirty="0" err="1"/>
              <a:t>razie</a:t>
            </a:r>
            <a:r>
              <a:rPr lang="en-US" sz="4400" dirty="0"/>
              <a:t> </a:t>
            </a:r>
            <a:r>
              <a:rPr lang="en-US" sz="4400" dirty="0" err="1"/>
              <a:t>nie</a:t>
            </a:r>
            <a:r>
              <a:rPr lang="en-US" sz="4400" dirty="0"/>
              <a:t> </a:t>
            </a:r>
            <a:r>
              <a:rPr lang="en-US" sz="4400" dirty="0" err="1"/>
              <a:t>można</a:t>
            </a:r>
            <a:r>
              <a:rPr lang="en-US" sz="4400" dirty="0"/>
              <a:t> </a:t>
            </a:r>
            <a:r>
              <a:rPr lang="en-US" sz="4400" dirty="0" err="1"/>
              <a:t>określonych</a:t>
            </a:r>
            <a:r>
              <a:rPr lang="en-US" sz="4400" dirty="0"/>
              <a:t> w art.104-113 </a:t>
            </a:r>
            <a:r>
              <a:rPr lang="en-US" sz="4400" dirty="0" err="1"/>
              <a:t>kpa</a:t>
            </a:r>
            <a:r>
              <a:rPr lang="en-US" sz="4400" dirty="0"/>
              <a:t> </a:t>
            </a:r>
            <a:r>
              <a:rPr lang="en-US" sz="4400" dirty="0" err="1"/>
              <a:t>wymogów</a:t>
            </a:r>
            <a:r>
              <a:rPr lang="en-US" sz="4400" dirty="0"/>
              <a:t> </a:t>
            </a:r>
            <a:r>
              <a:rPr lang="en-US" sz="4400" dirty="0" err="1"/>
              <a:t>formalnych</a:t>
            </a:r>
            <a:r>
              <a:rPr lang="en-US" sz="4400" dirty="0"/>
              <a:t> co do </a:t>
            </a:r>
            <a:r>
              <a:rPr lang="en-US" sz="4400" dirty="0" err="1"/>
              <a:t>decyzji</a:t>
            </a:r>
            <a:r>
              <a:rPr lang="en-US" sz="4400" dirty="0"/>
              <a:t> </a:t>
            </a:r>
            <a:r>
              <a:rPr lang="en-US" sz="4400" dirty="0" err="1"/>
              <a:t>przenieść</a:t>
            </a:r>
            <a:r>
              <a:rPr lang="en-US" sz="4400" dirty="0"/>
              <a:t> </a:t>
            </a:r>
            <a:r>
              <a:rPr lang="en-US" sz="4400" dirty="0" err="1"/>
              <a:t>bezpośrednio</a:t>
            </a:r>
            <a:r>
              <a:rPr lang="en-US" sz="4400" dirty="0"/>
              <a:t> </a:t>
            </a:r>
            <a:r>
              <a:rPr lang="en-US" sz="4400" dirty="0" err="1"/>
              <a:t>na</a:t>
            </a:r>
            <a:r>
              <a:rPr lang="en-US" sz="4400" dirty="0"/>
              <a:t> </a:t>
            </a:r>
            <a:r>
              <a:rPr lang="en-US" sz="4400" dirty="0" err="1"/>
              <a:t>potrzeby</a:t>
            </a:r>
            <a:r>
              <a:rPr lang="en-US" sz="4400" dirty="0"/>
              <a:t> </a:t>
            </a:r>
            <a:r>
              <a:rPr lang="en-US" sz="4400" dirty="0" err="1"/>
              <a:t>kkw</a:t>
            </a:r>
            <a:r>
              <a:rPr lang="en-US" sz="4400" dirty="0"/>
              <a:t> (</a:t>
            </a:r>
            <a:r>
              <a:rPr lang="en-US" sz="4400" dirty="0" err="1"/>
              <a:t>brak</a:t>
            </a:r>
            <a:r>
              <a:rPr lang="en-US" sz="4400" dirty="0"/>
              <a:t> </a:t>
            </a:r>
            <a:r>
              <a:rPr lang="en-US" sz="4400" dirty="0" err="1"/>
              <a:t>odpowiedniego</a:t>
            </a:r>
            <a:r>
              <a:rPr lang="en-US" sz="4400" dirty="0"/>
              <a:t> </a:t>
            </a:r>
            <a:r>
              <a:rPr lang="en-US" sz="4400" dirty="0" err="1"/>
              <a:t>odesłania</a:t>
            </a:r>
            <a:r>
              <a:rPr lang="en-US" sz="4400" dirty="0"/>
              <a:t>). </a:t>
            </a:r>
          </a:p>
          <a:p>
            <a:r>
              <a:rPr lang="en-US" sz="4400" dirty="0" err="1"/>
              <a:t>decyzja</a:t>
            </a:r>
            <a:r>
              <a:rPr lang="en-US" sz="4400" dirty="0"/>
              <a:t> </a:t>
            </a:r>
            <a:r>
              <a:rPr lang="en-US" sz="4400" dirty="0" err="1"/>
              <a:t>wydawana</a:t>
            </a:r>
            <a:r>
              <a:rPr lang="en-US" sz="4400" dirty="0"/>
              <a:t> w </a:t>
            </a:r>
            <a:r>
              <a:rPr lang="en-US" sz="4400" dirty="0" err="1"/>
              <a:t>ramach</a:t>
            </a:r>
            <a:r>
              <a:rPr lang="en-US" sz="4400" dirty="0"/>
              <a:t> </a:t>
            </a:r>
            <a:r>
              <a:rPr lang="en-US" sz="4400" dirty="0" err="1"/>
              <a:t>postępowania</a:t>
            </a:r>
            <a:r>
              <a:rPr lang="en-US" sz="4400" dirty="0"/>
              <a:t> </a:t>
            </a:r>
            <a:r>
              <a:rPr lang="en-US" sz="4400" dirty="0" err="1"/>
              <a:t>wykonawczego</a:t>
            </a:r>
            <a:r>
              <a:rPr lang="en-US" sz="4400" dirty="0"/>
              <a:t> to </a:t>
            </a:r>
            <a:r>
              <a:rPr lang="en-US" sz="4400" dirty="0" err="1"/>
              <a:t>jednostronny</a:t>
            </a:r>
            <a:r>
              <a:rPr lang="en-US" sz="4400" dirty="0"/>
              <a:t> </a:t>
            </a:r>
            <a:r>
              <a:rPr lang="en-US" sz="4400" dirty="0" err="1"/>
              <a:t>akt</a:t>
            </a:r>
            <a:r>
              <a:rPr lang="en-US" sz="4400" dirty="0"/>
              <a:t> </a:t>
            </a:r>
            <a:r>
              <a:rPr lang="en-US" sz="4400" dirty="0" err="1"/>
              <a:t>organu</a:t>
            </a:r>
            <a:r>
              <a:rPr lang="en-US" sz="4400" dirty="0"/>
              <a:t> </a:t>
            </a:r>
            <a:r>
              <a:rPr lang="en-US" sz="4400" dirty="0" err="1"/>
              <a:t>tego</a:t>
            </a:r>
            <a:r>
              <a:rPr lang="en-US" sz="4400" dirty="0"/>
              <a:t> </a:t>
            </a:r>
            <a:r>
              <a:rPr lang="en-US" sz="4400" dirty="0" err="1"/>
              <a:t>postępowania</a:t>
            </a:r>
            <a:r>
              <a:rPr lang="en-US" sz="4400" dirty="0"/>
              <a:t>, o </a:t>
            </a:r>
            <a:r>
              <a:rPr lang="en-US" sz="4400" dirty="0" err="1"/>
              <a:t>charakterze</a:t>
            </a:r>
            <a:r>
              <a:rPr lang="en-US" sz="4400" dirty="0"/>
              <a:t> </a:t>
            </a:r>
            <a:r>
              <a:rPr lang="en-US" sz="4400" dirty="0" err="1"/>
              <a:t>indywidualnym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konkretnym</a:t>
            </a:r>
            <a:r>
              <a:rPr lang="en-US" sz="4400" dirty="0"/>
              <a:t>, </a:t>
            </a:r>
            <a:r>
              <a:rPr lang="en-US" sz="4400" dirty="0" err="1"/>
              <a:t>rozstrzygający</a:t>
            </a:r>
            <a:r>
              <a:rPr lang="en-US" sz="4400" dirty="0"/>
              <a:t> </a:t>
            </a:r>
            <a:r>
              <a:rPr lang="en-US" sz="4400" dirty="0" err="1"/>
              <a:t>daną</a:t>
            </a:r>
            <a:r>
              <a:rPr lang="en-US" sz="4400" dirty="0"/>
              <a:t> </a:t>
            </a:r>
            <a:r>
              <a:rPr lang="en-US" sz="4400" dirty="0" err="1"/>
              <a:t>sprawę</a:t>
            </a:r>
            <a:r>
              <a:rPr lang="en-US" sz="4400" dirty="0"/>
              <a:t> (</a:t>
            </a:r>
            <a:r>
              <a:rPr lang="en-US" sz="4400" dirty="0" err="1"/>
              <a:t>konkretną</a:t>
            </a:r>
            <a:r>
              <a:rPr lang="en-US" sz="4400" dirty="0"/>
              <a:t> </a:t>
            </a:r>
            <a:r>
              <a:rPr lang="en-US" sz="4400" dirty="0" err="1"/>
              <a:t>sprawę</a:t>
            </a:r>
            <a:r>
              <a:rPr lang="en-US" sz="4400" dirty="0"/>
              <a:t>, </a:t>
            </a:r>
            <a:r>
              <a:rPr lang="en-US" sz="4400" dirty="0" err="1"/>
              <a:t>konkretnej</a:t>
            </a:r>
            <a:r>
              <a:rPr lang="en-US" sz="4400" dirty="0"/>
              <a:t> </a:t>
            </a:r>
            <a:r>
              <a:rPr lang="en-US" sz="4400" dirty="0" err="1"/>
              <a:t>osoby</a:t>
            </a:r>
            <a:r>
              <a:rPr lang="en-US" sz="4400" dirty="0"/>
              <a:t>) w </a:t>
            </a:r>
            <a:r>
              <a:rPr lang="en-US" sz="4400" dirty="0" err="1"/>
              <a:t>części</a:t>
            </a:r>
            <a:r>
              <a:rPr lang="en-US" sz="4400" dirty="0"/>
              <a:t> </a:t>
            </a:r>
            <a:r>
              <a:rPr lang="en-US" sz="4400" dirty="0" err="1"/>
              <a:t>lub</a:t>
            </a:r>
            <a:r>
              <a:rPr lang="en-US" sz="4400" dirty="0"/>
              <a:t> </a:t>
            </a:r>
            <a:r>
              <a:rPr lang="en-US" sz="4400" dirty="0" err="1"/>
              <a:t>całości</a:t>
            </a:r>
            <a:r>
              <a:rPr lang="en-US" sz="4400" dirty="0"/>
              <a:t>, </a:t>
            </a:r>
            <a:r>
              <a:rPr lang="en-US" sz="4400" dirty="0" err="1"/>
              <a:t>bądź</a:t>
            </a:r>
            <a:r>
              <a:rPr lang="en-US" sz="4400" dirty="0"/>
              <a:t> w </a:t>
            </a:r>
            <a:r>
              <a:rPr lang="en-US" sz="4400" dirty="0" err="1"/>
              <a:t>inny</a:t>
            </a:r>
            <a:r>
              <a:rPr lang="en-US" sz="4400" dirty="0"/>
              <a:t> </a:t>
            </a:r>
            <a:r>
              <a:rPr lang="en-US" sz="4400" dirty="0" err="1"/>
              <a:t>sposób</a:t>
            </a:r>
            <a:r>
              <a:rPr lang="en-US" sz="4400" dirty="0"/>
              <a:t> </a:t>
            </a:r>
            <a:r>
              <a:rPr lang="en-US" sz="4400" dirty="0" err="1"/>
              <a:t>ją</a:t>
            </a:r>
            <a:r>
              <a:rPr lang="en-US" sz="4400" dirty="0"/>
              <a:t> </a:t>
            </a:r>
            <a:r>
              <a:rPr lang="en-US" sz="4400" dirty="0" err="1"/>
              <a:t>kończący</a:t>
            </a:r>
            <a:r>
              <a:rPr lang="en-US" sz="4400" dirty="0"/>
              <a:t>.</a:t>
            </a:r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0A13DC0-B96E-9044-C0B3-8076A4485D76}"/>
              </a:ext>
            </a:extLst>
          </p:cNvPr>
          <p:cNvSpPr txBox="1">
            <a:spLocks/>
          </p:cNvSpPr>
          <p:nvPr/>
        </p:nvSpPr>
        <p:spPr>
          <a:xfrm>
            <a:off x="796761" y="2508738"/>
            <a:ext cx="16764408" cy="10265508"/>
          </a:xfrm>
          <a:prstGeom prst="rect">
            <a:avLst/>
          </a:prstGeom>
        </p:spPr>
        <p:txBody>
          <a:bodyPr/>
          <a:lstStyle>
            <a:lvl1pPr marL="558800" marR="0" indent="-558800" algn="l" defTabSz="82550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117600" marR="0" indent="-558800" algn="l" defTabSz="82550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676400" marR="0" indent="-558800" algn="l" defTabSz="82550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35200" marR="0" indent="-558800" algn="l" defTabSz="82550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94000" marR="0" indent="-558800" algn="l" defTabSz="82550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981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Żarówka na żółtym tle z naszkicowanymi promieniami światła i przewodem">
            <a:extLst>
              <a:ext uri="{FF2B5EF4-FFF2-40B4-BE49-F238E27FC236}">
                <a16:creationId xmlns:a16="http://schemas.microsoft.com/office/drawing/2014/main" id="{E755826A-1CA9-A40E-88E4-7DFF06911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63" r="-1" b="-1"/>
          <a:stretch/>
        </p:blipFill>
        <p:spPr>
          <a:xfrm>
            <a:off x="18147322" y="877969"/>
            <a:ext cx="5908431" cy="12169816"/>
          </a:xfrm>
          <a:prstGeom prst="rect">
            <a:avLst/>
          </a:prstGeom>
          <a:noFill/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3482246D-A5EE-94AA-1CD4-091DBA77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61" y="877969"/>
            <a:ext cx="11268240" cy="228600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8700"/>
              <a:t>Decyzja klasyfikacyjna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99D3E35-1419-DDEA-3D8B-0995874DAB5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4361" y="2356338"/>
            <a:ext cx="16764408" cy="10265508"/>
          </a:xfrm>
        </p:spPr>
        <p:txBody>
          <a:bodyPr/>
          <a:lstStyle/>
          <a:p>
            <a:r>
              <a:rPr lang="en-US" sz="4400" dirty="0" err="1"/>
              <a:t>nie</a:t>
            </a:r>
            <a:r>
              <a:rPr lang="en-US" sz="4400" dirty="0"/>
              <a:t> ma </a:t>
            </a:r>
            <a:r>
              <a:rPr lang="en-US" sz="4400" dirty="0" err="1"/>
              <a:t>znaczenia</a:t>
            </a:r>
            <a:r>
              <a:rPr lang="en-US" sz="4400" dirty="0"/>
              <a:t> </a:t>
            </a:r>
            <a:r>
              <a:rPr lang="en-US" sz="4400" dirty="0" err="1"/>
              <a:t>jaką</a:t>
            </a:r>
            <a:r>
              <a:rPr lang="en-US" sz="4400" dirty="0"/>
              <a:t> </a:t>
            </a:r>
            <a:r>
              <a:rPr lang="en-US" sz="4400" dirty="0" err="1"/>
              <a:t>formę</a:t>
            </a:r>
            <a:r>
              <a:rPr lang="en-US" sz="4400" dirty="0"/>
              <a:t> </a:t>
            </a:r>
            <a:r>
              <a:rPr lang="en-US" sz="4400" dirty="0" err="1"/>
              <a:t>prawną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nazwę</a:t>
            </a:r>
            <a:r>
              <a:rPr lang="en-US" sz="4400" dirty="0"/>
              <a:t> organ nada </a:t>
            </a:r>
            <a:r>
              <a:rPr lang="en-US" sz="4400" dirty="0" err="1"/>
              <a:t>temu</a:t>
            </a:r>
            <a:r>
              <a:rPr lang="en-US" sz="4400" dirty="0"/>
              <a:t> </a:t>
            </a:r>
            <a:r>
              <a:rPr lang="en-US" sz="4400" dirty="0" err="1"/>
              <a:t>aktowi</a:t>
            </a:r>
            <a:r>
              <a:rPr lang="en-US" sz="4400" dirty="0"/>
              <a:t>. z </a:t>
            </a:r>
            <a:r>
              <a:rPr lang="en-US" sz="4400" dirty="0" err="1"/>
              <a:t>zakresu</a:t>
            </a:r>
            <a:r>
              <a:rPr lang="en-US" sz="4400" dirty="0"/>
              <a:t> </a:t>
            </a:r>
            <a:r>
              <a:rPr lang="en-US" sz="4400" dirty="0" err="1"/>
              <a:t>pojęcia</a:t>
            </a:r>
            <a:r>
              <a:rPr lang="en-US" sz="4400" dirty="0"/>
              <a:t> „</a:t>
            </a:r>
            <a:r>
              <a:rPr lang="en-US" sz="4400" dirty="0" err="1"/>
              <a:t>decyzji</a:t>
            </a:r>
            <a:r>
              <a:rPr lang="en-US" sz="4400" dirty="0"/>
              <a:t>” </a:t>
            </a:r>
            <a:r>
              <a:rPr lang="en-US" sz="4400" dirty="0" err="1"/>
              <a:t>należy</a:t>
            </a:r>
            <a:r>
              <a:rPr lang="en-US" sz="4400" dirty="0"/>
              <a:t> </a:t>
            </a:r>
            <a:r>
              <a:rPr lang="en-US" sz="4400" dirty="0" err="1"/>
              <a:t>wyłączyć</a:t>
            </a:r>
            <a:r>
              <a:rPr lang="en-US" sz="4400" dirty="0"/>
              <a:t> </a:t>
            </a:r>
            <a:r>
              <a:rPr lang="en-US" sz="4400" dirty="0" err="1"/>
              <a:t>akty</a:t>
            </a:r>
            <a:r>
              <a:rPr lang="en-US" sz="4400" dirty="0"/>
              <a:t> o </a:t>
            </a:r>
            <a:r>
              <a:rPr lang="en-US" sz="4400" dirty="0" err="1"/>
              <a:t>ogólnym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abstrakcyjnym</a:t>
            </a:r>
            <a:r>
              <a:rPr lang="en-US" sz="4400" dirty="0"/>
              <a:t> </a:t>
            </a:r>
            <a:r>
              <a:rPr lang="en-US" sz="4400" dirty="0" err="1"/>
              <a:t>charakterze</a:t>
            </a:r>
            <a:r>
              <a:rPr lang="en-US" sz="4400" dirty="0"/>
              <a:t> </a:t>
            </a:r>
            <a:r>
              <a:rPr lang="en-US" sz="4400" dirty="0" err="1"/>
              <a:t>oraz</a:t>
            </a:r>
            <a:r>
              <a:rPr lang="en-US" sz="4400" dirty="0"/>
              <a:t> </a:t>
            </a:r>
            <a:r>
              <a:rPr lang="en-US" sz="4400" dirty="0" err="1"/>
              <a:t>kategorie</a:t>
            </a:r>
            <a:r>
              <a:rPr lang="en-US" sz="4400" dirty="0"/>
              <a:t> </a:t>
            </a:r>
            <a:r>
              <a:rPr lang="en-US" sz="4400" dirty="0" err="1"/>
              <a:t>działań</a:t>
            </a:r>
            <a:r>
              <a:rPr lang="en-US" sz="4400" dirty="0"/>
              <a:t> </a:t>
            </a:r>
            <a:r>
              <a:rPr lang="en-US" sz="4400" dirty="0" err="1"/>
              <a:t>faktycznych</a:t>
            </a:r>
            <a:r>
              <a:rPr lang="en-US" sz="4400" dirty="0"/>
              <a:t> (</a:t>
            </a:r>
            <a:r>
              <a:rPr lang="en-US" sz="4400" dirty="0" err="1"/>
              <a:t>akty</a:t>
            </a:r>
            <a:r>
              <a:rPr lang="en-US" sz="4400" dirty="0"/>
              <a:t> </a:t>
            </a:r>
            <a:r>
              <a:rPr lang="en-US" sz="4400" dirty="0" err="1"/>
              <a:t>rzeczowe</a:t>
            </a:r>
            <a:r>
              <a:rPr lang="en-US" sz="4400" dirty="0"/>
              <a:t> </a:t>
            </a:r>
            <a:r>
              <a:rPr lang="en-US" sz="4400" dirty="0" err="1"/>
              <a:t>czy</a:t>
            </a:r>
            <a:r>
              <a:rPr lang="en-US" sz="4400" dirty="0"/>
              <a:t> </a:t>
            </a:r>
            <a:r>
              <a:rPr lang="en-US" sz="4400" dirty="0" err="1"/>
              <a:t>czynności</a:t>
            </a:r>
            <a:r>
              <a:rPr lang="en-US" sz="4400" dirty="0"/>
              <a:t> </a:t>
            </a:r>
            <a:r>
              <a:rPr lang="en-US" sz="4400" dirty="0" err="1"/>
              <a:t>materialno</a:t>
            </a:r>
            <a:r>
              <a:rPr lang="en-US" sz="4400" dirty="0"/>
              <a:t>–</a:t>
            </a:r>
            <a:r>
              <a:rPr lang="en-US" sz="4400" dirty="0" err="1"/>
              <a:t>techniczne</a:t>
            </a:r>
            <a:r>
              <a:rPr lang="en-US" sz="4400" dirty="0"/>
              <a:t>) </a:t>
            </a:r>
            <a:r>
              <a:rPr lang="en-US" sz="4400" dirty="0" err="1"/>
              <a:t>organów</a:t>
            </a:r>
            <a:r>
              <a:rPr lang="en-US" sz="4400" dirty="0"/>
              <a:t> </a:t>
            </a:r>
            <a:r>
              <a:rPr lang="en-US" sz="4400" dirty="0" err="1"/>
              <a:t>postępowania</a:t>
            </a:r>
            <a:r>
              <a:rPr lang="en-US" sz="4400" dirty="0"/>
              <a:t> </a:t>
            </a:r>
            <a:r>
              <a:rPr lang="en-US" sz="4400" dirty="0" err="1"/>
              <a:t>wykonawczego</a:t>
            </a:r>
            <a:r>
              <a:rPr lang="en-US" sz="4400" dirty="0"/>
              <a:t>.</a:t>
            </a:r>
          </a:p>
          <a:p>
            <a:r>
              <a:rPr lang="en-US" sz="4400" dirty="0" err="1"/>
              <a:t>decyzja</a:t>
            </a:r>
            <a:r>
              <a:rPr lang="en-US" sz="4400" dirty="0"/>
              <a:t> </a:t>
            </a:r>
            <a:r>
              <a:rPr lang="en-US" sz="4400" dirty="0" err="1"/>
              <a:t>klasyfikacyjna</a:t>
            </a:r>
            <a:r>
              <a:rPr lang="en-US" sz="4400" dirty="0"/>
              <a:t> - </a:t>
            </a:r>
            <a:r>
              <a:rPr lang="en-US" sz="4400" dirty="0" err="1"/>
              <a:t>decyzja</a:t>
            </a:r>
            <a:r>
              <a:rPr lang="en-US" sz="4400" dirty="0"/>
              <a:t> o </a:t>
            </a:r>
            <a:r>
              <a:rPr lang="en-US" sz="4400" dirty="0" err="1"/>
              <a:t>skierowaniu</a:t>
            </a:r>
            <a:r>
              <a:rPr lang="en-US" sz="4400" dirty="0"/>
              <a:t> </a:t>
            </a:r>
            <a:r>
              <a:rPr lang="en-US" sz="4400" dirty="0" err="1"/>
              <a:t>skazanego</a:t>
            </a:r>
            <a:r>
              <a:rPr lang="en-US" sz="4400" dirty="0"/>
              <a:t> do </a:t>
            </a:r>
            <a:r>
              <a:rPr lang="en-US" sz="4400" dirty="0" err="1"/>
              <a:t>właściwego</a:t>
            </a:r>
            <a:r>
              <a:rPr lang="en-US" sz="4400" dirty="0"/>
              <a:t>, pod </a:t>
            </a:r>
            <a:r>
              <a:rPr lang="en-US" sz="4400" dirty="0" err="1"/>
              <a:t>względem</a:t>
            </a:r>
            <a:r>
              <a:rPr lang="en-US" sz="4400" dirty="0"/>
              <a:t> </a:t>
            </a:r>
            <a:r>
              <a:rPr lang="en-US" sz="4400" dirty="0" err="1"/>
              <a:t>rodzaju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typu</a:t>
            </a:r>
            <a:r>
              <a:rPr lang="en-US" sz="4400" dirty="0"/>
              <a:t>, </a:t>
            </a:r>
            <a:r>
              <a:rPr lang="en-US" sz="4400" dirty="0" err="1"/>
              <a:t>zakładu</a:t>
            </a:r>
            <a:r>
              <a:rPr lang="en-US" sz="4400" dirty="0"/>
              <a:t> </a:t>
            </a:r>
            <a:r>
              <a:rPr lang="en-US" sz="4400" dirty="0" err="1"/>
              <a:t>karnego</a:t>
            </a:r>
            <a:r>
              <a:rPr lang="en-US" sz="4400" dirty="0"/>
              <a:t> </a:t>
            </a:r>
            <a:r>
              <a:rPr lang="en-US" sz="4400" dirty="0" err="1"/>
              <a:t>oraz</a:t>
            </a:r>
            <a:r>
              <a:rPr lang="en-US" sz="4400" dirty="0"/>
              <a:t> do </a:t>
            </a:r>
            <a:r>
              <a:rPr lang="en-US" sz="4400" dirty="0" err="1"/>
              <a:t>określonego</a:t>
            </a:r>
            <a:r>
              <a:rPr lang="en-US" sz="4400" dirty="0"/>
              <a:t> </a:t>
            </a:r>
            <a:r>
              <a:rPr lang="en-US" sz="4400" dirty="0" err="1"/>
              <a:t>systemu</a:t>
            </a:r>
            <a:r>
              <a:rPr lang="en-US" sz="4400" dirty="0"/>
              <a:t> </a:t>
            </a:r>
            <a:r>
              <a:rPr lang="en-US" sz="4400" dirty="0" err="1"/>
              <a:t>odbywania</a:t>
            </a:r>
            <a:r>
              <a:rPr lang="en-US" sz="4400" dirty="0"/>
              <a:t> </a:t>
            </a:r>
            <a:r>
              <a:rPr lang="en-US" sz="4400" dirty="0" err="1"/>
              <a:t>kary</a:t>
            </a:r>
            <a:r>
              <a:rPr lang="en-US" sz="4400" dirty="0"/>
              <a:t>, </a:t>
            </a:r>
            <a:r>
              <a:rPr lang="en-US" sz="4400" dirty="0" err="1"/>
              <a:t>zaś</a:t>
            </a:r>
            <a:r>
              <a:rPr lang="en-US" sz="4400" dirty="0"/>
              <a:t> </a:t>
            </a:r>
            <a:r>
              <a:rPr lang="en-US" sz="4400" dirty="0" err="1"/>
              <a:t>dokonywanie</a:t>
            </a:r>
            <a:r>
              <a:rPr lang="en-US" sz="4400" dirty="0"/>
              <a:t> </a:t>
            </a:r>
            <a:r>
              <a:rPr lang="en-US" sz="4400" dirty="0" err="1"/>
              <a:t>klasyfikacji</a:t>
            </a:r>
            <a:r>
              <a:rPr lang="en-US" sz="4400" dirty="0"/>
              <a:t> to </a:t>
            </a:r>
            <a:r>
              <a:rPr lang="en-US" sz="4400" dirty="0" err="1"/>
              <a:t>zespół</a:t>
            </a:r>
            <a:r>
              <a:rPr lang="en-US" sz="4400" dirty="0"/>
              <a:t> </a:t>
            </a:r>
            <a:r>
              <a:rPr lang="en-US" sz="4400" dirty="0" err="1"/>
              <a:t>czynności</a:t>
            </a:r>
            <a:r>
              <a:rPr lang="en-US" sz="4400" dirty="0"/>
              <a:t>, </a:t>
            </a:r>
            <a:r>
              <a:rPr lang="en-US" sz="4400" dirty="0" err="1"/>
              <a:t>których</a:t>
            </a:r>
            <a:r>
              <a:rPr lang="en-US" sz="4400" dirty="0"/>
              <a:t> </a:t>
            </a:r>
            <a:r>
              <a:rPr lang="en-US" sz="4400" dirty="0" err="1"/>
              <a:t>wynikiem</a:t>
            </a:r>
            <a:r>
              <a:rPr lang="en-US" sz="4400" dirty="0"/>
              <a:t> jest </a:t>
            </a:r>
            <a:r>
              <a:rPr lang="en-US" sz="4400" dirty="0" err="1"/>
              <a:t>rozstrzygnięcie</a:t>
            </a:r>
            <a:r>
              <a:rPr lang="en-US" sz="4400" dirty="0"/>
              <a:t> w </a:t>
            </a:r>
            <a:r>
              <a:rPr lang="en-US" sz="4400" dirty="0" err="1"/>
              <a:t>formie</a:t>
            </a:r>
            <a:r>
              <a:rPr lang="en-US" sz="4400" dirty="0"/>
              <a:t> </a:t>
            </a:r>
            <a:r>
              <a:rPr lang="en-US" sz="4400" dirty="0" err="1"/>
              <a:t>decyzji</a:t>
            </a:r>
            <a:r>
              <a:rPr lang="en-US" sz="4400" dirty="0"/>
              <a:t> </a:t>
            </a:r>
            <a:r>
              <a:rPr lang="en-US" sz="4400" dirty="0" err="1"/>
              <a:t>klasyfikacyjnej</a:t>
            </a:r>
            <a:r>
              <a:rPr lang="en-US" sz="4400" dirty="0"/>
              <a:t>. </a:t>
            </a:r>
          </a:p>
          <a:p>
            <a:r>
              <a:rPr lang="en-US" sz="4400" dirty="0" err="1"/>
              <a:t>oznacza</a:t>
            </a:r>
            <a:r>
              <a:rPr lang="en-US" sz="4400" dirty="0"/>
              <a:t> to, </a:t>
            </a:r>
            <a:r>
              <a:rPr lang="en-US" sz="4400" dirty="0" err="1"/>
              <a:t>że</a:t>
            </a:r>
            <a:r>
              <a:rPr lang="en-US" sz="4400" dirty="0"/>
              <a:t> </a:t>
            </a:r>
            <a:r>
              <a:rPr lang="en-US" sz="4400" dirty="0" err="1"/>
              <a:t>decyzja</a:t>
            </a:r>
            <a:r>
              <a:rPr lang="en-US" sz="4400" dirty="0"/>
              <a:t> </a:t>
            </a:r>
            <a:r>
              <a:rPr lang="en-US" sz="4400" dirty="0" err="1"/>
              <a:t>klasyfikacyjna</a:t>
            </a:r>
            <a:r>
              <a:rPr lang="en-US" sz="4400" dirty="0"/>
              <a:t> </a:t>
            </a:r>
            <a:r>
              <a:rPr lang="en-US" sz="4400" dirty="0" err="1"/>
              <a:t>dotyczy</a:t>
            </a:r>
            <a:r>
              <a:rPr lang="en-US" sz="4400" dirty="0"/>
              <a:t> </a:t>
            </a:r>
            <a:r>
              <a:rPr lang="en-US" sz="4400" dirty="0" err="1"/>
              <a:t>tylko</a:t>
            </a:r>
            <a:r>
              <a:rPr lang="en-US" sz="4400" dirty="0"/>
              <a:t> </a:t>
            </a:r>
            <a:r>
              <a:rPr lang="en-US" sz="4400" dirty="0" err="1"/>
              <a:t>tzw</a:t>
            </a:r>
            <a:r>
              <a:rPr lang="en-US" sz="4400" dirty="0"/>
              <a:t>. </a:t>
            </a:r>
            <a:r>
              <a:rPr lang="en-US" sz="4400" dirty="0" err="1"/>
              <a:t>klasyfikacji</a:t>
            </a:r>
            <a:r>
              <a:rPr lang="en-US" sz="4400" dirty="0"/>
              <a:t> </a:t>
            </a:r>
            <a:r>
              <a:rPr lang="en-US" sz="4400" dirty="0" err="1"/>
              <a:t>zewnętrznej</a:t>
            </a:r>
            <a:r>
              <a:rPr lang="en-US" sz="4400" dirty="0"/>
              <a:t>, </a:t>
            </a:r>
            <a:r>
              <a:rPr lang="en-US" sz="4400" dirty="0" err="1"/>
              <a:t>poza</a:t>
            </a:r>
            <a:r>
              <a:rPr lang="en-US" sz="4400" dirty="0"/>
              <a:t> </a:t>
            </a:r>
            <a:r>
              <a:rPr lang="en-US" sz="4400" dirty="0" err="1"/>
              <a:t>jej</a:t>
            </a:r>
            <a:r>
              <a:rPr lang="en-US" sz="4400" dirty="0"/>
              <a:t> </a:t>
            </a:r>
            <a:r>
              <a:rPr lang="en-US" sz="4400" dirty="0" err="1"/>
              <a:t>zakresem</a:t>
            </a:r>
            <a:r>
              <a:rPr lang="en-US" sz="4400" dirty="0"/>
              <a:t> </a:t>
            </a:r>
            <a:r>
              <a:rPr lang="en-US" sz="4400" dirty="0" err="1"/>
              <a:t>pozostaje</a:t>
            </a:r>
            <a:r>
              <a:rPr lang="en-US" sz="4400" dirty="0"/>
              <a:t> </a:t>
            </a:r>
            <a:r>
              <a:rPr lang="en-US" sz="4400" dirty="0" err="1"/>
              <a:t>decyzja</a:t>
            </a:r>
            <a:r>
              <a:rPr lang="en-US" sz="4400" dirty="0"/>
              <a:t> </a:t>
            </a:r>
            <a:r>
              <a:rPr lang="en-US" sz="4400" dirty="0" err="1"/>
              <a:t>dyrektora</a:t>
            </a:r>
            <a:r>
              <a:rPr lang="en-US" sz="4400" dirty="0"/>
              <a:t> </a:t>
            </a:r>
            <a:r>
              <a:rPr lang="en-US" sz="4400" dirty="0" err="1"/>
              <a:t>zakładu</a:t>
            </a:r>
            <a:r>
              <a:rPr lang="en-US" sz="4400" dirty="0"/>
              <a:t> </a:t>
            </a:r>
            <a:r>
              <a:rPr lang="en-US" sz="4400" dirty="0" err="1"/>
              <a:t>karnego</a:t>
            </a:r>
            <a:r>
              <a:rPr lang="en-US" sz="4400" dirty="0"/>
              <a:t> co do </a:t>
            </a:r>
            <a:r>
              <a:rPr lang="en-US" sz="4400" dirty="0" err="1"/>
              <a:t>wskazania</a:t>
            </a:r>
            <a:r>
              <a:rPr lang="en-US" sz="4400" dirty="0"/>
              <a:t> </a:t>
            </a:r>
            <a:r>
              <a:rPr lang="en-US" sz="4400" dirty="0" err="1"/>
              <a:t>właściwej</a:t>
            </a:r>
            <a:r>
              <a:rPr lang="en-US" sz="4400" dirty="0"/>
              <a:t> </a:t>
            </a:r>
            <a:r>
              <a:rPr lang="en-US" sz="4400" dirty="0" err="1"/>
              <a:t>jednostki</a:t>
            </a:r>
            <a:r>
              <a:rPr lang="en-US" sz="4400" dirty="0"/>
              <a:t> </a:t>
            </a:r>
            <a:r>
              <a:rPr lang="en-US" sz="4400" dirty="0" err="1"/>
              <a:t>oraz</a:t>
            </a:r>
            <a:r>
              <a:rPr lang="en-US" sz="4400" dirty="0"/>
              <a:t> </a:t>
            </a:r>
            <a:r>
              <a:rPr lang="en-US" sz="4400" dirty="0" err="1"/>
              <a:t>wskazanie</a:t>
            </a:r>
            <a:r>
              <a:rPr lang="en-US" sz="4400" dirty="0"/>
              <a:t> </a:t>
            </a:r>
            <a:r>
              <a:rPr lang="en-US" sz="4400" dirty="0" err="1"/>
              <a:t>konkretnej</a:t>
            </a:r>
            <a:r>
              <a:rPr lang="en-US" sz="4400" dirty="0"/>
              <a:t> </a:t>
            </a:r>
            <a:r>
              <a:rPr lang="en-US" sz="4400" dirty="0" err="1"/>
              <a:t>celi</a:t>
            </a:r>
            <a:r>
              <a:rPr lang="en-US" sz="4400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0A13DC0-B96E-9044-C0B3-8076A4485D76}"/>
              </a:ext>
            </a:extLst>
          </p:cNvPr>
          <p:cNvSpPr txBox="1">
            <a:spLocks/>
          </p:cNvSpPr>
          <p:nvPr/>
        </p:nvSpPr>
        <p:spPr>
          <a:xfrm>
            <a:off x="796761" y="2508738"/>
            <a:ext cx="16764408" cy="10265508"/>
          </a:xfrm>
          <a:prstGeom prst="rect">
            <a:avLst/>
          </a:prstGeom>
        </p:spPr>
        <p:txBody>
          <a:bodyPr/>
          <a:lstStyle>
            <a:lvl1pPr marL="558800" marR="0" indent="-558800" algn="l" defTabSz="82550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117600" marR="0" indent="-558800" algn="l" defTabSz="82550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676400" marR="0" indent="-558800" algn="l" defTabSz="82550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35200" marR="0" indent="-558800" algn="l" defTabSz="82550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94000" marR="0" indent="-558800" algn="l" defTabSz="82550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558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 extinguisher and hose reel in hotel corridor">
            <a:extLst>
              <a:ext uri="{FF2B5EF4-FFF2-40B4-BE49-F238E27FC236}">
                <a16:creationId xmlns:a16="http://schemas.microsoft.com/office/drawing/2014/main" id="{8911A1F5-A487-A64A-F579-C813B29FC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4" r="28054" b="-1"/>
          <a:stretch/>
        </p:blipFill>
        <p:spPr>
          <a:xfrm>
            <a:off x="18789444" y="952500"/>
            <a:ext cx="4805889" cy="11743592"/>
          </a:xfrm>
          <a:prstGeom prst="rect">
            <a:avLst/>
          </a:prstGeom>
          <a:noFill/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AB2CAF1-4FAC-8663-591C-D42C3473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82" y="124558"/>
            <a:ext cx="11947013" cy="1790700"/>
          </a:xfrm>
        </p:spPr>
        <p:txBody>
          <a:bodyPr anchor="b">
            <a:normAutofit/>
          </a:bodyPr>
          <a:lstStyle/>
          <a:p>
            <a:r>
              <a:rPr lang="pl-PL" dirty="0"/>
              <a:t>Skazany niebezpieczny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55CB1B-8C96-46DF-9752-EB46FE6605C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83382" y="2241755"/>
            <a:ext cx="17745623" cy="10454337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err="1"/>
              <a:t>czy</a:t>
            </a:r>
            <a:r>
              <a:rPr lang="en-US" sz="4800" dirty="0"/>
              <a:t> w </a:t>
            </a:r>
            <a:r>
              <a:rPr lang="en-US" sz="4800" dirty="0" err="1"/>
              <a:t>zakres</a:t>
            </a:r>
            <a:r>
              <a:rPr lang="en-US" sz="4800" dirty="0"/>
              <a:t> </a:t>
            </a:r>
            <a:r>
              <a:rPr lang="en-US" sz="4800" dirty="0" err="1"/>
              <a:t>pojęcia</a:t>
            </a:r>
            <a:r>
              <a:rPr lang="en-US" sz="4800" dirty="0"/>
              <a:t> </a:t>
            </a:r>
            <a:r>
              <a:rPr lang="en-US" sz="4800" dirty="0" err="1"/>
              <a:t>decyzja</a:t>
            </a:r>
            <a:r>
              <a:rPr lang="en-US" sz="4800" dirty="0"/>
              <a:t> </a:t>
            </a:r>
            <a:r>
              <a:rPr lang="en-US" sz="4800" dirty="0" err="1"/>
              <a:t>klasyfikacyjna</a:t>
            </a:r>
            <a:r>
              <a:rPr lang="en-US" sz="4800" dirty="0"/>
              <a:t> </a:t>
            </a:r>
            <a:r>
              <a:rPr lang="en-US" sz="4800" dirty="0" err="1"/>
              <a:t>wpisać</a:t>
            </a:r>
            <a:r>
              <a:rPr lang="en-US" sz="4800" dirty="0"/>
              <a:t> </a:t>
            </a:r>
            <a:r>
              <a:rPr lang="en-US" sz="4800" dirty="0" err="1"/>
              <a:t>możemy</a:t>
            </a:r>
            <a:r>
              <a:rPr lang="en-US" sz="4800" dirty="0"/>
              <a:t> </a:t>
            </a:r>
            <a:r>
              <a:rPr lang="en-US" sz="4800" dirty="0" err="1"/>
              <a:t>decyzję</a:t>
            </a:r>
            <a:r>
              <a:rPr lang="en-US" sz="4800" dirty="0"/>
              <a:t> </a:t>
            </a:r>
            <a:r>
              <a:rPr lang="en-US" sz="4800" dirty="0" err="1"/>
              <a:t>związaną</a:t>
            </a:r>
            <a:r>
              <a:rPr lang="en-US" sz="4800" dirty="0"/>
              <a:t> z </a:t>
            </a:r>
            <a:r>
              <a:rPr lang="en-US" sz="4800" dirty="0" err="1"/>
              <a:t>umieszczeniem</a:t>
            </a:r>
            <a:r>
              <a:rPr lang="en-US" sz="4800" dirty="0"/>
              <a:t> </a:t>
            </a:r>
            <a:r>
              <a:rPr lang="en-US" sz="4800" dirty="0" err="1"/>
              <a:t>skazanego</a:t>
            </a:r>
            <a:r>
              <a:rPr lang="en-US" sz="4800" dirty="0"/>
              <a:t> w </a:t>
            </a:r>
            <a:r>
              <a:rPr lang="en-US" sz="4800" dirty="0" err="1"/>
              <a:t>warunkach</a:t>
            </a:r>
            <a:r>
              <a:rPr lang="en-US" sz="4800" dirty="0"/>
              <a:t> </a:t>
            </a:r>
            <a:r>
              <a:rPr lang="en-US" sz="4800" dirty="0" err="1"/>
              <a:t>wskazanych</a:t>
            </a:r>
            <a:r>
              <a:rPr lang="en-US" sz="4800" dirty="0"/>
              <a:t> w art. 88§3 </a:t>
            </a:r>
            <a:r>
              <a:rPr lang="en-US" sz="4800" dirty="0" err="1"/>
              <a:t>i</a:t>
            </a:r>
            <a:r>
              <a:rPr lang="en-US" sz="4800" dirty="0"/>
              <a:t> 4 </a:t>
            </a:r>
            <a:r>
              <a:rPr lang="en-US" sz="4800" dirty="0" err="1"/>
              <a:t>kkw</a:t>
            </a:r>
            <a:r>
              <a:rPr lang="en-US" sz="4800" dirty="0"/>
              <a:t> – </a:t>
            </a:r>
            <a:r>
              <a:rPr lang="en-US" sz="4800" dirty="0" err="1"/>
              <a:t>tzw</a:t>
            </a:r>
            <a:r>
              <a:rPr lang="en-US" sz="4800" dirty="0"/>
              <a:t>. </a:t>
            </a:r>
            <a:r>
              <a:rPr lang="en-US" sz="4800" dirty="0" err="1"/>
              <a:t>osadzeni</a:t>
            </a:r>
            <a:r>
              <a:rPr lang="en-US" sz="4800" dirty="0"/>
              <a:t> </a:t>
            </a:r>
            <a:r>
              <a:rPr lang="en-US" sz="4800" dirty="0" err="1"/>
              <a:t>niebezpieczni</a:t>
            </a:r>
            <a:r>
              <a:rPr lang="en-US" sz="4800" dirty="0"/>
              <a:t>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err="1"/>
              <a:t>niestety</a:t>
            </a:r>
            <a:r>
              <a:rPr lang="en-US" sz="4800" dirty="0"/>
              <a:t> </a:t>
            </a:r>
            <a:r>
              <a:rPr lang="en-US" sz="4800" dirty="0" err="1"/>
              <a:t>odpowiedź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tak</a:t>
            </a:r>
            <a:r>
              <a:rPr lang="en-US" sz="4800" dirty="0"/>
              <a:t> </a:t>
            </a:r>
            <a:r>
              <a:rPr lang="en-US" sz="4800" dirty="0" err="1"/>
              <a:t>postawione</a:t>
            </a:r>
            <a:r>
              <a:rPr lang="en-US" sz="4800" dirty="0"/>
              <a:t> </a:t>
            </a:r>
            <a:r>
              <a:rPr lang="en-US" sz="4800" dirty="0" err="1"/>
              <a:t>pytanie</a:t>
            </a:r>
            <a:r>
              <a:rPr lang="en-US" sz="4800" dirty="0"/>
              <a:t> </a:t>
            </a:r>
            <a:r>
              <a:rPr lang="en-US" sz="4800" dirty="0" err="1"/>
              <a:t>nie</a:t>
            </a:r>
            <a:r>
              <a:rPr lang="en-US" sz="4800" dirty="0"/>
              <a:t> jest </a:t>
            </a:r>
            <a:r>
              <a:rPr lang="en-US" sz="4800" dirty="0" err="1"/>
              <a:t>jednoznaczna</a:t>
            </a:r>
            <a:r>
              <a:rPr lang="en-US" sz="4800" dirty="0"/>
              <a:t> (</a:t>
            </a:r>
            <a:r>
              <a:rPr lang="en-US" sz="4800" dirty="0" err="1"/>
              <a:t>zakres</a:t>
            </a:r>
            <a:r>
              <a:rPr lang="en-US" sz="4800" dirty="0"/>
              <a:t> </a:t>
            </a:r>
            <a:r>
              <a:rPr lang="en-US" sz="4800" dirty="0" err="1"/>
              <a:t>ograniczeń</a:t>
            </a:r>
            <a:r>
              <a:rPr lang="en-US" sz="4800" dirty="0"/>
              <a:t> </a:t>
            </a:r>
            <a:r>
              <a:rPr lang="en-US" sz="4800" dirty="0" err="1"/>
              <a:t>jakie</a:t>
            </a:r>
            <a:r>
              <a:rPr lang="en-US" sz="4800" dirty="0"/>
              <a:t> </a:t>
            </a:r>
            <a:r>
              <a:rPr lang="en-US" sz="4800" dirty="0" err="1"/>
              <a:t>związane</a:t>
            </a:r>
            <a:r>
              <a:rPr lang="en-US" sz="4800" dirty="0"/>
              <a:t> </a:t>
            </a:r>
            <a:r>
              <a:rPr lang="en-US" sz="4800" dirty="0" err="1"/>
              <a:t>są</a:t>
            </a:r>
            <a:r>
              <a:rPr lang="en-US" sz="4800" dirty="0"/>
              <a:t> z </a:t>
            </a:r>
            <a:r>
              <a:rPr lang="en-US" sz="4800" dirty="0" err="1"/>
              <a:t>takim</a:t>
            </a:r>
            <a:r>
              <a:rPr lang="en-US" sz="4800" dirty="0"/>
              <a:t> </a:t>
            </a:r>
            <a:r>
              <a:rPr lang="en-US" sz="4800" dirty="0" err="1"/>
              <a:t>osadzeniem</a:t>
            </a:r>
            <a:r>
              <a:rPr lang="en-US" sz="4800" dirty="0"/>
              <a:t> art. 88b </a:t>
            </a:r>
            <a:r>
              <a:rPr lang="en-US" sz="4800" dirty="0" err="1"/>
              <a:t>i</a:t>
            </a:r>
            <a:r>
              <a:rPr lang="en-US" sz="4800" dirty="0"/>
              <a:t> 88c </a:t>
            </a:r>
            <a:r>
              <a:rPr lang="en-US" sz="4800" dirty="0" err="1"/>
              <a:t>kkw</a:t>
            </a:r>
            <a:r>
              <a:rPr lang="en-US" sz="4800" dirty="0"/>
              <a:t>).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err="1"/>
              <a:t>ustawodawca</a:t>
            </a:r>
            <a:r>
              <a:rPr lang="en-US" sz="4800" dirty="0"/>
              <a:t> </a:t>
            </a:r>
            <a:r>
              <a:rPr lang="en-US" sz="4800" dirty="0" err="1"/>
              <a:t>nie</a:t>
            </a:r>
            <a:r>
              <a:rPr lang="en-US" sz="4800" dirty="0"/>
              <a:t> </a:t>
            </a:r>
            <a:r>
              <a:rPr lang="en-US" sz="4800" dirty="0" err="1"/>
              <a:t>zdefiniował</a:t>
            </a:r>
            <a:r>
              <a:rPr lang="en-US" sz="4800" dirty="0"/>
              <a:t> </a:t>
            </a:r>
            <a:r>
              <a:rPr lang="en-US" sz="4800" dirty="0" err="1"/>
              <a:t>czy</a:t>
            </a:r>
            <a:r>
              <a:rPr lang="en-US" sz="4800" dirty="0"/>
              <a:t> </a:t>
            </a:r>
            <a:r>
              <a:rPr lang="en-US" sz="4800" dirty="0" err="1"/>
              <a:t>oddziały</a:t>
            </a:r>
            <a:r>
              <a:rPr lang="en-US" sz="4800" dirty="0"/>
              <a:t> </a:t>
            </a:r>
            <a:r>
              <a:rPr lang="en-US" sz="4800" dirty="0" err="1"/>
              <a:t>dla</a:t>
            </a:r>
            <a:r>
              <a:rPr lang="en-US" sz="4800" dirty="0"/>
              <a:t> </a:t>
            </a:r>
            <a:r>
              <a:rPr lang="en-US" sz="4800" dirty="0" err="1"/>
              <a:t>osadzonych</a:t>
            </a:r>
            <a:r>
              <a:rPr lang="en-US" sz="4800" dirty="0"/>
              <a:t> </a:t>
            </a:r>
            <a:r>
              <a:rPr lang="en-US" sz="4800" dirty="0" err="1"/>
              <a:t>niebezpiecznych</a:t>
            </a:r>
            <a:r>
              <a:rPr lang="en-US" sz="4800" dirty="0"/>
              <a:t> </a:t>
            </a:r>
            <a:r>
              <a:rPr lang="en-US" sz="4800" dirty="0" err="1"/>
              <a:t>są</a:t>
            </a:r>
            <a:r>
              <a:rPr lang="en-US" sz="4800" dirty="0"/>
              <a:t> </a:t>
            </a:r>
            <a:r>
              <a:rPr lang="en-US" sz="4800" dirty="0" err="1"/>
              <a:t>swoistym</a:t>
            </a:r>
            <a:r>
              <a:rPr lang="en-US" sz="4800" dirty="0"/>
              <a:t> </a:t>
            </a:r>
            <a:r>
              <a:rPr lang="en-US" sz="4800" dirty="0" err="1"/>
              <a:t>typem</a:t>
            </a:r>
            <a:r>
              <a:rPr lang="en-US" sz="4800" dirty="0"/>
              <a:t>, </a:t>
            </a:r>
            <a:r>
              <a:rPr lang="en-US" sz="4800" dirty="0" err="1"/>
              <a:t>czy</a:t>
            </a:r>
            <a:r>
              <a:rPr lang="en-US" sz="4800" dirty="0"/>
              <a:t> </a:t>
            </a:r>
            <a:r>
              <a:rPr lang="en-US" sz="4800" dirty="0" err="1"/>
              <a:t>też</a:t>
            </a:r>
            <a:r>
              <a:rPr lang="en-US" sz="4800" dirty="0"/>
              <a:t> </a:t>
            </a:r>
            <a:r>
              <a:rPr lang="en-US" sz="4800" dirty="0" err="1"/>
              <a:t>rodzajem</a:t>
            </a:r>
            <a:r>
              <a:rPr lang="en-US" sz="4800" dirty="0"/>
              <a:t> </a:t>
            </a:r>
            <a:r>
              <a:rPr lang="en-US" sz="4800" dirty="0" err="1"/>
              <a:t>zakładu</a:t>
            </a:r>
            <a:r>
              <a:rPr lang="en-US" sz="4800" dirty="0"/>
              <a:t> </a:t>
            </a:r>
            <a:r>
              <a:rPr lang="en-US" sz="4800" dirty="0" err="1"/>
              <a:t>karnego</a:t>
            </a:r>
            <a:r>
              <a:rPr lang="en-US" sz="4800" dirty="0"/>
              <a:t>. art. 88a§3 </a:t>
            </a:r>
            <a:r>
              <a:rPr lang="en-US" sz="4800" dirty="0" err="1"/>
              <a:t>kkw</a:t>
            </a:r>
            <a:r>
              <a:rPr lang="en-US" sz="4800" dirty="0"/>
              <a:t> </a:t>
            </a:r>
            <a:r>
              <a:rPr lang="en-US" sz="4800" dirty="0" err="1"/>
              <a:t>skazany</a:t>
            </a:r>
            <a:r>
              <a:rPr lang="en-US" sz="4800" dirty="0"/>
              <a:t> </a:t>
            </a:r>
            <a:r>
              <a:rPr lang="en-US" sz="4800" dirty="0" err="1"/>
              <a:t>stwarzający</a:t>
            </a:r>
            <a:r>
              <a:rPr lang="en-US" sz="4800" dirty="0"/>
              <a:t> </a:t>
            </a:r>
            <a:r>
              <a:rPr lang="en-US" sz="4800" dirty="0" err="1"/>
              <a:t>poważne</a:t>
            </a:r>
            <a:r>
              <a:rPr lang="en-US" sz="4800" dirty="0"/>
              <a:t> </a:t>
            </a:r>
            <a:r>
              <a:rPr lang="en-US" sz="4800" dirty="0" err="1"/>
              <a:t>zagrożenie</a:t>
            </a:r>
            <a:r>
              <a:rPr lang="en-US" sz="4800" dirty="0"/>
              <a:t> </a:t>
            </a:r>
            <a:r>
              <a:rPr lang="en-US" sz="4800" dirty="0" err="1"/>
              <a:t>społeczne</a:t>
            </a:r>
            <a:r>
              <a:rPr lang="en-US" sz="4800" dirty="0"/>
              <a:t> </a:t>
            </a:r>
            <a:r>
              <a:rPr lang="en-US" sz="4800" dirty="0" err="1"/>
              <a:t>albo</a:t>
            </a:r>
            <a:r>
              <a:rPr lang="en-US" sz="4800" dirty="0"/>
              <a:t> </a:t>
            </a:r>
            <a:r>
              <a:rPr lang="en-US" sz="4800" dirty="0" err="1"/>
              <a:t>poważne</a:t>
            </a:r>
            <a:r>
              <a:rPr lang="en-US" sz="4800" dirty="0"/>
              <a:t> </a:t>
            </a:r>
            <a:r>
              <a:rPr lang="en-US" sz="4800" dirty="0" err="1"/>
              <a:t>zagrożenie</a:t>
            </a:r>
            <a:r>
              <a:rPr lang="en-US" sz="4800" dirty="0"/>
              <a:t> </a:t>
            </a:r>
            <a:r>
              <a:rPr lang="en-US" sz="4800" dirty="0" err="1"/>
              <a:t>dla</a:t>
            </a:r>
            <a:r>
              <a:rPr lang="en-US" sz="4800" dirty="0"/>
              <a:t> </a:t>
            </a:r>
            <a:r>
              <a:rPr lang="en-US" sz="4800" dirty="0" err="1"/>
              <a:t>bezpieczeństwa</a:t>
            </a:r>
            <a:r>
              <a:rPr lang="en-US" sz="4800" dirty="0"/>
              <a:t> </a:t>
            </a:r>
            <a:r>
              <a:rPr lang="en-US" sz="4800" dirty="0" err="1"/>
              <a:t>zakładu</a:t>
            </a:r>
            <a:r>
              <a:rPr lang="en-US" sz="4800" dirty="0"/>
              <a:t> </a:t>
            </a:r>
            <a:r>
              <a:rPr lang="en-US" sz="4800" dirty="0" err="1"/>
              <a:t>odbywa</a:t>
            </a:r>
            <a:r>
              <a:rPr lang="en-US" sz="4800" dirty="0"/>
              <a:t> </a:t>
            </a:r>
            <a:r>
              <a:rPr lang="en-US" sz="4800" dirty="0" err="1"/>
              <a:t>karę</a:t>
            </a:r>
            <a:r>
              <a:rPr lang="en-US" sz="4800" dirty="0"/>
              <a:t>  w </a:t>
            </a:r>
            <a:r>
              <a:rPr lang="en-US" sz="4800" dirty="0" err="1"/>
              <a:t>zakładzie</a:t>
            </a:r>
            <a:r>
              <a:rPr lang="en-US" sz="4800" dirty="0"/>
              <a:t> </a:t>
            </a:r>
            <a:r>
              <a:rPr lang="en-US" sz="4800" dirty="0" err="1"/>
              <a:t>karnym</a:t>
            </a:r>
            <a:r>
              <a:rPr lang="en-US" sz="4800" dirty="0"/>
              <a:t> </a:t>
            </a:r>
            <a:r>
              <a:rPr lang="en-US" sz="4800" dirty="0" err="1"/>
              <a:t>typu</a:t>
            </a:r>
            <a:r>
              <a:rPr lang="en-US" sz="4800" dirty="0"/>
              <a:t> </a:t>
            </a:r>
            <a:r>
              <a:rPr lang="en-US" sz="4800" dirty="0" err="1"/>
              <a:t>zamkniętego</a:t>
            </a:r>
            <a:r>
              <a:rPr lang="en-US" sz="4800" dirty="0"/>
              <a:t> w </a:t>
            </a:r>
            <a:r>
              <a:rPr lang="en-US" sz="4800" dirty="0" err="1"/>
              <a:t>warunkach</a:t>
            </a:r>
            <a:r>
              <a:rPr lang="en-US" sz="4800" dirty="0"/>
              <a:t> </a:t>
            </a:r>
            <a:r>
              <a:rPr lang="en-US" sz="4800" dirty="0" err="1"/>
              <a:t>zapewniających</a:t>
            </a:r>
            <a:r>
              <a:rPr lang="en-US" sz="4800" dirty="0"/>
              <a:t> </a:t>
            </a:r>
            <a:r>
              <a:rPr lang="en-US" sz="4800" dirty="0" err="1"/>
              <a:t>wzmożoną</a:t>
            </a:r>
            <a:r>
              <a:rPr lang="en-US" sz="4800" dirty="0"/>
              <a:t> </a:t>
            </a:r>
            <a:r>
              <a:rPr lang="en-US" sz="4800" dirty="0" err="1"/>
              <a:t>ochronę</a:t>
            </a:r>
            <a:r>
              <a:rPr lang="en-US" sz="4800" dirty="0"/>
              <a:t> </a:t>
            </a:r>
            <a:r>
              <a:rPr lang="en-US" sz="4800" dirty="0" err="1"/>
              <a:t>społeczeństwa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bezpieczeństwo</a:t>
            </a:r>
            <a:r>
              <a:rPr lang="en-US" sz="4800" dirty="0"/>
              <a:t> </a:t>
            </a:r>
            <a:r>
              <a:rPr lang="en-US" sz="4800" dirty="0" err="1"/>
              <a:t>zakładu</a:t>
            </a:r>
            <a:r>
              <a:rPr lang="en-US" sz="4800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125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 extinguisher and hose reel in hotel corridor">
            <a:extLst>
              <a:ext uri="{FF2B5EF4-FFF2-40B4-BE49-F238E27FC236}">
                <a16:creationId xmlns:a16="http://schemas.microsoft.com/office/drawing/2014/main" id="{8911A1F5-A487-A64A-F579-C813B29FC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4" r="28054" b="-1"/>
          <a:stretch/>
        </p:blipFill>
        <p:spPr>
          <a:xfrm>
            <a:off x="18789444" y="952500"/>
            <a:ext cx="4805889" cy="11743592"/>
          </a:xfrm>
          <a:prstGeom prst="rect">
            <a:avLst/>
          </a:prstGeom>
          <a:noFill/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AB2CAF1-4FAC-8663-591C-D42C3473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82" y="124558"/>
            <a:ext cx="11947013" cy="1790700"/>
          </a:xfrm>
        </p:spPr>
        <p:txBody>
          <a:bodyPr anchor="b">
            <a:normAutofit/>
          </a:bodyPr>
          <a:lstStyle/>
          <a:p>
            <a:r>
              <a:rPr lang="pl-PL" dirty="0"/>
              <a:t>Skazany niebezpieczny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55CB1B-8C96-46DF-9752-EB46FE6605C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2241755"/>
            <a:ext cx="18789443" cy="10454337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err="1"/>
              <a:t>wskazana</a:t>
            </a:r>
            <a:r>
              <a:rPr lang="en-US" sz="4800" dirty="0"/>
              <a:t> </a:t>
            </a:r>
            <a:r>
              <a:rPr lang="en-US" sz="4800" dirty="0" err="1"/>
              <a:t>konstrukcja</a:t>
            </a:r>
            <a:r>
              <a:rPr lang="en-US" sz="4800" dirty="0"/>
              <a:t> w </a:t>
            </a:r>
            <a:r>
              <a:rPr lang="en-US" sz="4800" dirty="0" err="1"/>
              <a:t>pewnym</a:t>
            </a:r>
            <a:r>
              <a:rPr lang="en-US" sz="4800" dirty="0"/>
              <a:t> </a:t>
            </a:r>
            <a:r>
              <a:rPr lang="en-US" sz="4800" dirty="0" err="1"/>
              <a:t>sensie</a:t>
            </a:r>
            <a:r>
              <a:rPr lang="en-US" sz="4800" dirty="0"/>
              <a:t> </a:t>
            </a:r>
            <a:r>
              <a:rPr lang="en-US" sz="4800" dirty="0" err="1"/>
              <a:t>sugeruje</a:t>
            </a:r>
            <a:r>
              <a:rPr lang="en-US" sz="4800" dirty="0"/>
              <a:t>, </a:t>
            </a:r>
            <a:r>
              <a:rPr lang="en-US" sz="4800" dirty="0" err="1"/>
              <a:t>że</a:t>
            </a:r>
            <a:r>
              <a:rPr lang="en-US" sz="4800" dirty="0"/>
              <a:t> </a:t>
            </a:r>
            <a:r>
              <a:rPr lang="en-US" sz="4800" dirty="0" err="1"/>
              <a:t>mamy</a:t>
            </a:r>
            <a:r>
              <a:rPr lang="en-US" sz="4800" dirty="0"/>
              <a:t> </a:t>
            </a:r>
            <a:r>
              <a:rPr lang="en-US" sz="4800" dirty="0" err="1"/>
              <a:t>tu</a:t>
            </a:r>
            <a:r>
              <a:rPr lang="en-US" sz="4800" dirty="0"/>
              <a:t> do </a:t>
            </a:r>
            <a:r>
              <a:rPr lang="en-US" sz="4800" dirty="0" err="1"/>
              <a:t>czynienia</a:t>
            </a:r>
            <a:r>
              <a:rPr lang="en-US" sz="4800" dirty="0"/>
              <a:t> z </a:t>
            </a:r>
            <a:r>
              <a:rPr lang="en-US" sz="4800" dirty="0" err="1"/>
              <a:t>swoistym</a:t>
            </a:r>
            <a:r>
              <a:rPr lang="en-US" sz="4800" dirty="0"/>
              <a:t> </a:t>
            </a:r>
            <a:r>
              <a:rPr lang="en-US" sz="4800" dirty="0" err="1"/>
              <a:t>podtypem</a:t>
            </a:r>
            <a:r>
              <a:rPr lang="en-US" sz="4800" dirty="0"/>
              <a:t> (w </a:t>
            </a:r>
            <a:r>
              <a:rPr lang="en-US" sz="4800" dirty="0" err="1"/>
              <a:t>obrębie</a:t>
            </a:r>
            <a:r>
              <a:rPr lang="en-US" sz="4800" dirty="0"/>
              <a:t> </a:t>
            </a:r>
            <a:r>
              <a:rPr lang="en-US" sz="4800" dirty="0" err="1"/>
              <a:t>zakładu</a:t>
            </a:r>
            <a:r>
              <a:rPr lang="en-US" sz="4800" dirty="0"/>
              <a:t> </a:t>
            </a:r>
            <a:r>
              <a:rPr lang="en-US" sz="4800" dirty="0" err="1"/>
              <a:t>karnego</a:t>
            </a:r>
            <a:r>
              <a:rPr lang="en-US" sz="4800" dirty="0"/>
              <a:t> </a:t>
            </a:r>
            <a:r>
              <a:rPr lang="en-US" sz="4800" dirty="0" err="1"/>
              <a:t>typu</a:t>
            </a:r>
            <a:r>
              <a:rPr lang="en-US" sz="4800" dirty="0"/>
              <a:t> </a:t>
            </a:r>
            <a:r>
              <a:rPr lang="en-US" sz="4800" dirty="0" err="1"/>
              <a:t>zamkniętego</a:t>
            </a:r>
            <a:r>
              <a:rPr lang="en-US" sz="4800" dirty="0"/>
              <a:t>).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err="1"/>
              <a:t>ustawodawca</a:t>
            </a:r>
            <a:r>
              <a:rPr lang="en-US" sz="4800" dirty="0"/>
              <a:t> w </a:t>
            </a:r>
            <a:r>
              <a:rPr lang="en-US" sz="4800" dirty="0" err="1"/>
              <a:t>ramach</a:t>
            </a:r>
            <a:r>
              <a:rPr lang="en-US" sz="4800" dirty="0"/>
              <a:t> art. 70 </a:t>
            </a:r>
            <a:r>
              <a:rPr lang="en-US" sz="4800" dirty="0" err="1"/>
              <a:t>i</a:t>
            </a:r>
            <a:r>
              <a:rPr lang="en-US" sz="4800" dirty="0"/>
              <a:t> 71 </a:t>
            </a:r>
            <a:r>
              <a:rPr lang="en-US" sz="4800" dirty="0" err="1"/>
              <a:t>kkw</a:t>
            </a:r>
            <a:r>
              <a:rPr lang="en-US" sz="4800" dirty="0"/>
              <a:t> </a:t>
            </a:r>
            <a:r>
              <a:rPr lang="en-US" sz="4800" dirty="0" err="1"/>
              <a:t>nie</a:t>
            </a:r>
            <a:r>
              <a:rPr lang="en-US" sz="4800" dirty="0"/>
              <a:t> </a:t>
            </a:r>
            <a:r>
              <a:rPr lang="en-US" sz="4800" dirty="0" err="1"/>
              <a:t>przewiduje</a:t>
            </a:r>
            <a:r>
              <a:rPr lang="en-US" sz="4800" dirty="0"/>
              <a:t> </a:t>
            </a:r>
            <a:r>
              <a:rPr lang="en-US" sz="4800" dirty="0" err="1"/>
              <a:t>jednak</a:t>
            </a:r>
            <a:r>
              <a:rPr lang="en-US" sz="4800" dirty="0"/>
              <a:t> </a:t>
            </a:r>
            <a:r>
              <a:rPr lang="en-US" sz="4800" dirty="0" err="1"/>
              <a:t>możliwości</a:t>
            </a:r>
            <a:r>
              <a:rPr lang="en-US" sz="4800" dirty="0"/>
              <a:t> </a:t>
            </a:r>
            <a:r>
              <a:rPr lang="en-US" sz="4800" dirty="0" err="1"/>
              <a:t>tworzenia</a:t>
            </a:r>
            <a:r>
              <a:rPr lang="en-US" sz="4800" dirty="0"/>
              <a:t> </a:t>
            </a:r>
            <a:r>
              <a:rPr lang="en-US" sz="4800" dirty="0" err="1"/>
              <a:t>takich</a:t>
            </a:r>
            <a:r>
              <a:rPr lang="en-US" sz="4800" dirty="0"/>
              <a:t> form </a:t>
            </a:r>
            <a:r>
              <a:rPr lang="en-US" sz="4800" dirty="0" err="1"/>
              <a:t>organizacyjnych</a:t>
            </a:r>
            <a:r>
              <a:rPr lang="en-US" sz="4800" dirty="0"/>
              <a:t>. </a:t>
            </a:r>
            <a:r>
              <a:rPr lang="en-US" sz="4800" dirty="0" err="1"/>
              <a:t>Kodeks</a:t>
            </a:r>
            <a:r>
              <a:rPr lang="en-US" sz="4800" dirty="0"/>
              <a:t> </a:t>
            </a:r>
            <a:r>
              <a:rPr lang="en-US" sz="4800" dirty="0" err="1"/>
              <a:t>wymienia</a:t>
            </a:r>
            <a:r>
              <a:rPr lang="en-US" sz="4800" dirty="0"/>
              <a:t> </a:t>
            </a:r>
            <a:r>
              <a:rPr lang="en-US" sz="4800" dirty="0" err="1"/>
              <a:t>tylko</a:t>
            </a:r>
            <a:r>
              <a:rPr lang="en-US" sz="4800" dirty="0"/>
              <a:t> </a:t>
            </a:r>
            <a:r>
              <a:rPr lang="en-US" sz="4800" dirty="0" err="1"/>
              <a:t>trzy</a:t>
            </a:r>
            <a:r>
              <a:rPr lang="en-US" sz="4800" dirty="0"/>
              <a:t> </a:t>
            </a:r>
            <a:r>
              <a:rPr lang="en-US" sz="4800" dirty="0" err="1"/>
              <a:t>typy</a:t>
            </a:r>
            <a:r>
              <a:rPr lang="en-US" sz="4800" dirty="0"/>
              <a:t>: </a:t>
            </a:r>
            <a:r>
              <a:rPr lang="en-US" sz="4800" dirty="0" err="1"/>
              <a:t>zamknięty</a:t>
            </a:r>
            <a:r>
              <a:rPr lang="en-US" sz="4800" dirty="0"/>
              <a:t>, </a:t>
            </a:r>
            <a:r>
              <a:rPr lang="en-US" sz="4800" dirty="0" err="1"/>
              <a:t>półotwarty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otwarty</a:t>
            </a:r>
            <a:r>
              <a:rPr lang="en-US" sz="4800" dirty="0"/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err="1"/>
              <a:t>kompetencje</a:t>
            </a:r>
            <a:r>
              <a:rPr lang="en-US" sz="4800" dirty="0"/>
              <a:t> do </a:t>
            </a:r>
            <a:r>
              <a:rPr lang="en-US" sz="4800" dirty="0" err="1"/>
              <a:t>tworzenia</a:t>
            </a:r>
            <a:r>
              <a:rPr lang="en-US" sz="4800" dirty="0"/>
              <a:t> </a:t>
            </a:r>
            <a:r>
              <a:rPr lang="en-US" sz="4800" dirty="0" err="1"/>
              <a:t>przez</a:t>
            </a:r>
            <a:r>
              <a:rPr lang="en-US" sz="4800" dirty="0"/>
              <a:t> </a:t>
            </a:r>
            <a:r>
              <a:rPr lang="en-US" sz="4800" dirty="0" err="1"/>
              <a:t>Ministra</a:t>
            </a:r>
            <a:r>
              <a:rPr lang="en-US" sz="4800" dirty="0"/>
              <a:t> </a:t>
            </a:r>
            <a:r>
              <a:rPr lang="en-US" sz="4800" dirty="0" err="1"/>
              <a:t>Sprawiedliwości</a:t>
            </a:r>
            <a:r>
              <a:rPr lang="en-US" sz="4800" dirty="0"/>
              <a:t> </a:t>
            </a:r>
            <a:r>
              <a:rPr lang="en-US" sz="4800" dirty="0" err="1"/>
              <a:t>innych</a:t>
            </a:r>
            <a:r>
              <a:rPr lang="en-US" sz="4800" dirty="0"/>
              <a:t> form </a:t>
            </a:r>
            <a:r>
              <a:rPr lang="en-US" sz="4800" dirty="0" err="1"/>
              <a:t>organizacyjnych</a:t>
            </a:r>
            <a:r>
              <a:rPr lang="en-US" sz="4800" dirty="0"/>
              <a:t> </a:t>
            </a:r>
            <a:r>
              <a:rPr lang="en-US" sz="4800" dirty="0" err="1"/>
              <a:t>jednostek</a:t>
            </a:r>
            <a:r>
              <a:rPr lang="en-US" sz="4800" dirty="0"/>
              <a:t> </a:t>
            </a:r>
            <a:r>
              <a:rPr lang="en-US" sz="4800" dirty="0" err="1"/>
              <a:t>penitencjarnych</a:t>
            </a:r>
            <a:r>
              <a:rPr lang="en-US" sz="4800" dirty="0"/>
              <a:t> </a:t>
            </a:r>
            <a:r>
              <a:rPr lang="en-US" sz="4800" dirty="0" err="1"/>
              <a:t>dotyczą</a:t>
            </a:r>
            <a:r>
              <a:rPr lang="en-US" sz="4800" dirty="0"/>
              <a:t> </a:t>
            </a:r>
            <a:r>
              <a:rPr lang="en-US" sz="4800" dirty="0" err="1"/>
              <a:t>tylko</a:t>
            </a:r>
            <a:r>
              <a:rPr lang="en-US" sz="4800" dirty="0"/>
              <a:t> </a:t>
            </a:r>
            <a:r>
              <a:rPr lang="en-US" sz="4800" dirty="0" err="1"/>
              <a:t>rodzajów</a:t>
            </a:r>
            <a:r>
              <a:rPr lang="en-US" sz="4800" dirty="0"/>
              <a:t> </a:t>
            </a:r>
            <a:r>
              <a:rPr lang="en-US" sz="4800" dirty="0" err="1"/>
              <a:t>zakładów</a:t>
            </a:r>
            <a:r>
              <a:rPr lang="en-US" sz="4800" dirty="0"/>
              <a:t> </a:t>
            </a:r>
            <a:r>
              <a:rPr lang="en-US" sz="4800" dirty="0" err="1"/>
              <a:t>karnych</a:t>
            </a:r>
            <a:r>
              <a:rPr lang="en-US" sz="4800" dirty="0"/>
              <a:t>, </a:t>
            </a:r>
            <a:r>
              <a:rPr lang="en-US" sz="4800" dirty="0" err="1"/>
              <a:t>względnie</a:t>
            </a:r>
            <a:r>
              <a:rPr lang="en-US" sz="4800" dirty="0"/>
              <a:t> </a:t>
            </a:r>
            <a:r>
              <a:rPr lang="en-US" sz="4800" dirty="0" err="1"/>
              <a:t>odnoszą</a:t>
            </a:r>
            <a:r>
              <a:rPr lang="en-US" sz="4800" dirty="0"/>
              <a:t> </a:t>
            </a:r>
            <a:r>
              <a:rPr lang="en-US" sz="4800" dirty="0" err="1"/>
              <a:t>się</a:t>
            </a:r>
            <a:r>
              <a:rPr lang="en-US" sz="4800" dirty="0"/>
              <a:t> do </a:t>
            </a:r>
            <a:r>
              <a:rPr lang="en-US" sz="4800" dirty="0" err="1"/>
              <a:t>systemów</a:t>
            </a:r>
            <a:r>
              <a:rPr lang="en-US" sz="4800" dirty="0"/>
              <a:t> </a:t>
            </a:r>
            <a:r>
              <a:rPr lang="en-US" sz="4800" dirty="0" err="1"/>
              <a:t>odbywania</a:t>
            </a:r>
            <a:r>
              <a:rPr lang="en-US" sz="4800" dirty="0"/>
              <a:t> </a:t>
            </a:r>
            <a:r>
              <a:rPr lang="en-US" sz="4800" dirty="0" err="1"/>
              <a:t>kary</a:t>
            </a:r>
            <a:r>
              <a:rPr lang="en-US" sz="4800" dirty="0"/>
              <a:t>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err="1"/>
              <a:t>istniejące</a:t>
            </a:r>
            <a:r>
              <a:rPr lang="en-US" sz="4800" dirty="0"/>
              <a:t> </a:t>
            </a:r>
            <a:r>
              <a:rPr lang="en-US" sz="4800" dirty="0" err="1"/>
              <a:t>rozwiązanie</a:t>
            </a:r>
            <a:r>
              <a:rPr lang="en-US" sz="4800" dirty="0"/>
              <a:t> </a:t>
            </a:r>
            <a:r>
              <a:rPr lang="en-US" sz="4800" dirty="0" err="1"/>
              <a:t>wadliwe</a:t>
            </a:r>
            <a:r>
              <a:rPr lang="en-US" sz="4800" dirty="0"/>
              <a:t> jest </a:t>
            </a:r>
            <a:r>
              <a:rPr lang="en-US" sz="4800" dirty="0" err="1"/>
              <a:t>także</a:t>
            </a:r>
            <a:r>
              <a:rPr lang="en-US" sz="4800" dirty="0"/>
              <a:t> w </a:t>
            </a:r>
            <a:r>
              <a:rPr lang="en-US" sz="4800" dirty="0" err="1"/>
              <a:t>perspektywie</a:t>
            </a:r>
            <a:r>
              <a:rPr lang="en-US" sz="4800" dirty="0"/>
              <a:t> </a:t>
            </a:r>
            <a:r>
              <a:rPr lang="en-US" sz="4800" dirty="0" err="1"/>
              <a:t>wyróżnianych</a:t>
            </a:r>
            <a:r>
              <a:rPr lang="en-US" sz="4800" dirty="0"/>
              <a:t> </a:t>
            </a:r>
            <a:r>
              <a:rPr lang="en-US" sz="4800" dirty="0" err="1"/>
              <a:t>rodzajów</a:t>
            </a:r>
            <a:r>
              <a:rPr lang="en-US" sz="4800" dirty="0"/>
              <a:t> </a:t>
            </a:r>
            <a:r>
              <a:rPr lang="en-US" sz="4800" dirty="0" err="1"/>
              <a:t>zakładów</a:t>
            </a:r>
            <a:r>
              <a:rPr lang="en-US" sz="4800" dirty="0"/>
              <a:t> </a:t>
            </a:r>
            <a:r>
              <a:rPr lang="en-US" sz="4800" dirty="0" err="1"/>
              <a:t>karnych</a:t>
            </a:r>
            <a:r>
              <a:rPr lang="en-US" sz="4800" dirty="0"/>
              <a:t>, </a:t>
            </a:r>
            <a:r>
              <a:rPr lang="en-US" sz="4800" dirty="0" err="1"/>
              <a:t>konsekwentne</a:t>
            </a:r>
            <a:r>
              <a:rPr lang="en-US" sz="4800" dirty="0"/>
              <a:t> </a:t>
            </a:r>
            <a:r>
              <a:rPr lang="en-US" sz="4800" dirty="0" err="1"/>
              <a:t>zastosowanie</a:t>
            </a:r>
            <a:r>
              <a:rPr lang="en-US" sz="4800" dirty="0"/>
              <a:t> art. 70§1 </a:t>
            </a:r>
            <a:r>
              <a:rPr lang="en-US" sz="4800" dirty="0" err="1"/>
              <a:t>kkw</a:t>
            </a:r>
            <a:r>
              <a:rPr lang="en-US" sz="4800" dirty="0"/>
              <a:t> </a:t>
            </a:r>
            <a:r>
              <a:rPr lang="en-US" sz="4800" dirty="0" err="1"/>
              <a:t>oznacza</a:t>
            </a:r>
            <a:r>
              <a:rPr lang="en-US" sz="4800" dirty="0"/>
              <a:t>, </a:t>
            </a:r>
            <a:r>
              <a:rPr lang="en-US" sz="4800" dirty="0" err="1"/>
              <a:t>że</a:t>
            </a:r>
            <a:r>
              <a:rPr lang="en-US" sz="4800" dirty="0"/>
              <a:t> w </a:t>
            </a:r>
            <a:r>
              <a:rPr lang="en-US" sz="4800" dirty="0" err="1"/>
              <a:t>ramach</a:t>
            </a:r>
            <a:r>
              <a:rPr lang="en-US" sz="4800" dirty="0"/>
              <a:t> </a:t>
            </a:r>
            <a:r>
              <a:rPr lang="en-US" sz="4800" dirty="0" err="1"/>
              <a:t>jednego</a:t>
            </a:r>
            <a:r>
              <a:rPr lang="en-US" sz="4800" dirty="0"/>
              <a:t> </a:t>
            </a:r>
            <a:r>
              <a:rPr lang="en-US" sz="4800" dirty="0" err="1"/>
              <a:t>oddziału</a:t>
            </a:r>
            <a:r>
              <a:rPr lang="en-US" sz="4800" dirty="0"/>
              <a:t> </a:t>
            </a:r>
            <a:r>
              <a:rPr lang="en-US" sz="4800" dirty="0" err="1"/>
              <a:t>dla</a:t>
            </a:r>
            <a:r>
              <a:rPr lang="en-US" sz="4800" dirty="0"/>
              <a:t> </a:t>
            </a:r>
            <a:r>
              <a:rPr lang="en-US" sz="4800" dirty="0" err="1"/>
              <a:t>osadzonych</a:t>
            </a:r>
            <a:r>
              <a:rPr lang="en-US" sz="4800" dirty="0"/>
              <a:t> </a:t>
            </a:r>
            <a:r>
              <a:rPr lang="en-US" sz="4800" dirty="0" err="1"/>
              <a:t>niebezpiecznych</a:t>
            </a:r>
            <a:r>
              <a:rPr lang="en-US" sz="4800" dirty="0"/>
              <a:t>, </a:t>
            </a:r>
            <a:r>
              <a:rPr lang="en-US" sz="4800" dirty="0" err="1"/>
              <a:t>możemy</a:t>
            </a:r>
            <a:r>
              <a:rPr lang="en-US" sz="4800" dirty="0"/>
              <a:t> </a:t>
            </a:r>
            <a:r>
              <a:rPr lang="en-US" sz="4800" dirty="0" err="1"/>
              <a:t>mieć</a:t>
            </a:r>
            <a:r>
              <a:rPr lang="en-US" sz="4800" dirty="0"/>
              <a:t> </a:t>
            </a:r>
            <a:r>
              <a:rPr lang="en-US" sz="4800" dirty="0" err="1"/>
              <a:t>aż</a:t>
            </a:r>
            <a:r>
              <a:rPr lang="en-US" sz="4800" dirty="0"/>
              <a:t> </a:t>
            </a:r>
            <a:r>
              <a:rPr lang="en-US" sz="4800" dirty="0" err="1"/>
              <a:t>cztery</a:t>
            </a:r>
            <a:r>
              <a:rPr lang="en-US" sz="4800" dirty="0"/>
              <a:t> </a:t>
            </a:r>
            <a:r>
              <a:rPr lang="en-US" sz="4800" dirty="0" err="1"/>
              <a:t>rodzaje</a:t>
            </a:r>
            <a:r>
              <a:rPr lang="en-US" sz="4800" dirty="0"/>
              <a:t> </a:t>
            </a:r>
            <a:r>
              <a:rPr lang="en-US" sz="4800" dirty="0" err="1"/>
              <a:t>zakładów</a:t>
            </a:r>
            <a:r>
              <a:rPr lang="en-US" sz="4800" dirty="0"/>
              <a:t> </a:t>
            </a:r>
            <a:r>
              <a:rPr lang="en-US" sz="4800" dirty="0" err="1"/>
              <a:t>karnych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788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2315222-081E-8EE3-23C4-108DB140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11039" cy="2203655"/>
          </a:xfrm>
        </p:spPr>
        <p:txBody>
          <a:bodyPr/>
          <a:lstStyle/>
          <a:p>
            <a:r>
              <a:rPr lang="pl-PL" dirty="0"/>
              <a:t>Problemy klasyfikacji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F9B1FB9-21E8-E919-0F63-F7CC4A6F5C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07923" y="2418735"/>
            <a:ext cx="22712516" cy="10855058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dirty="0"/>
              <a:t>kolejny problem to sytuacja przeniesienia skazanego np. z zakładu karnego typu otwartego do oddziału dla osadzonych niebezpiecznych.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dirty="0"/>
              <a:t>bardziej problematyczna jest sytuacja, gdy decyzja klasyfikacyjna jest wynikiem zastosowania art. 62 kk – klasyfikacja w ramach wyroku skazującego wydana przez sąd. Jeżeli nie zachodzą warunki opisane w art. 74§1 </a:t>
            </a:r>
            <a:r>
              <a:rPr lang="pl-PL" dirty="0" err="1"/>
              <a:t>kkw</a:t>
            </a:r>
            <a:r>
              <a:rPr lang="pl-PL" dirty="0"/>
              <a:t>, to decyzję w tym zakresie zmieniającą wcześniejsze wskazania co do klasyfikacji podjąć może jedynie sąd penitencjarny. Jednocześnie sąd penitencjarny nie może wydać decyzji o osadzeniu skazanego w oddziale dla niebezpiecznych, jest to wyłączna kompetencja komisji penitencjarnej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dirty="0"/>
              <a:t>decyzji takiej nie może wydać także sąd skazujący, choć razem z sądem penitencjarnym oraz komisją penitencjarna są organami klasyfikacyjnymi. </a:t>
            </a:r>
          </a:p>
          <a:p>
            <a:pPr algn="l"/>
            <a:endParaRPr lang="pl-PL" dirty="0"/>
          </a:p>
          <a:p>
            <a:pPr algn="l"/>
            <a:endParaRPr lang="pl-PL" dirty="0"/>
          </a:p>
        </p:txBody>
      </p:sp>
      <p:pic>
        <p:nvPicPr>
          <p:cNvPr id="11" name="Obraz 3" descr="Obraz zawierający logo&#10;&#10;Opis wygenerowany automatycznie">
            <a:extLst>
              <a:ext uri="{FF2B5EF4-FFF2-40B4-BE49-F238E27FC236}">
                <a16:creationId xmlns:a16="http://schemas.microsoft.com/office/drawing/2014/main" id="{B1B88AF6-3BDE-B924-0D5B-23169104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901" y="442207"/>
            <a:ext cx="7883982" cy="13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46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2315222-081E-8EE3-23C4-108DB140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11039" cy="2203655"/>
          </a:xfrm>
        </p:spPr>
        <p:txBody>
          <a:bodyPr/>
          <a:lstStyle/>
          <a:p>
            <a:r>
              <a:rPr lang="pl-PL" dirty="0"/>
              <a:t>Problemy klasyfikacji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F9B1FB9-21E8-E919-0F63-F7CC4A6F5C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5742" y="4454013"/>
            <a:ext cx="22712516" cy="10855058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dirty="0"/>
              <a:t>Procedura dotycząca weryfikacji decyzji klasyfikacyjnej wykazuje wyraźne różnice. O ile sam skazany będzie mógł uruchomić skargę z art. 7 </a:t>
            </a:r>
            <a:r>
              <a:rPr lang="pl-PL" dirty="0" err="1"/>
              <a:t>kkw</a:t>
            </a:r>
            <a:r>
              <a:rPr lang="pl-PL" dirty="0"/>
              <a:t> w zakresie decyzji klasyfikacyjnej, to już zupełnie inaczej kształtować będzie się problem kontroli i nadzoru nad tymi decyzjami.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pl-PL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dirty="0"/>
              <a:t>Chodzi tu o dwa odrębne mechanizmy kontrolno-nadzorcze. </a:t>
            </a:r>
          </a:p>
          <a:p>
            <a:pPr algn="l"/>
            <a:endParaRPr lang="pl-PL" dirty="0"/>
          </a:p>
          <a:p>
            <a:pPr algn="l"/>
            <a:endParaRPr lang="pl-PL" dirty="0"/>
          </a:p>
        </p:txBody>
      </p:sp>
      <p:pic>
        <p:nvPicPr>
          <p:cNvPr id="11" name="Obraz 3" descr="Obraz zawierający logo&#10;&#10;Opis wygenerowany automatycznie">
            <a:extLst>
              <a:ext uri="{FF2B5EF4-FFF2-40B4-BE49-F238E27FC236}">
                <a16:creationId xmlns:a16="http://schemas.microsoft.com/office/drawing/2014/main" id="{B1B88AF6-3BDE-B924-0D5B-23169104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901" y="442207"/>
            <a:ext cx="7883982" cy="13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81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2315222-081E-8EE3-23C4-108DB140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11039" cy="2203655"/>
          </a:xfrm>
        </p:spPr>
        <p:txBody>
          <a:bodyPr/>
          <a:lstStyle/>
          <a:p>
            <a:r>
              <a:rPr lang="pl-PL" dirty="0"/>
              <a:t>Problemy klasyfikacji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F9B1FB9-21E8-E919-0F63-F7CC4A6F5C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07923" y="2418735"/>
            <a:ext cx="22712516" cy="10855058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dirty="0"/>
              <a:t>organy uprawnione do podejmowania decyzji w zakresie klasyfikacji </a:t>
            </a:r>
            <a:r>
              <a:rPr lang="pl-PL" dirty="0" err="1"/>
              <a:t>skazanyc</a:t>
            </a:r>
            <a:r>
              <a:rPr lang="pl-PL" dirty="0"/>
              <a:t>: sąd skazujący, sąd penitencjarny oraz komisja penitencjarna.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dirty="0"/>
              <a:t>usytuowanie systemowe, moment podejmowania decyzji, forma prawna w jakiej dany organ się wypowiada oraz szczegółowe kompetencje tworzą bardzo zróżnicowany obraz procesu klasyfikacji.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dirty="0"/>
              <a:t>dwa podstawowe schematy klasyfikacji: 1) klasyfikacja w trybie art. 62 kk, z późniejszymi modyfikacjami sądu penitencjarnego i komisji penitencjarnej – art. 74 </a:t>
            </a:r>
            <a:r>
              <a:rPr lang="pl-PL" dirty="0" err="1"/>
              <a:t>kkw</a:t>
            </a:r>
            <a:r>
              <a:rPr lang="pl-PL" dirty="0"/>
              <a:t>; 2) klasyfikacja w trybie art. 76§1 </a:t>
            </a:r>
            <a:r>
              <a:rPr lang="pl-PL" dirty="0" err="1"/>
              <a:t>kkw</a:t>
            </a:r>
            <a:r>
              <a:rPr lang="pl-PL" dirty="0"/>
              <a:t>, co do zasady będą wyłączną kompetencją komisji penitencjarnej, chyba że sąd penitencjarny w trybie nadzoru z art. 76§2 </a:t>
            </a:r>
            <a:r>
              <a:rPr lang="pl-PL" dirty="0" err="1"/>
              <a:t>kkw</a:t>
            </a:r>
            <a:r>
              <a:rPr lang="pl-PL" dirty="0"/>
              <a:t> wyda postanowienie o zmianie decyzji klasyfikacyjnej.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1" name="Obraz 3" descr="Obraz zawierający logo&#10;&#10;Opis wygenerowany automatycznie">
            <a:extLst>
              <a:ext uri="{FF2B5EF4-FFF2-40B4-BE49-F238E27FC236}">
                <a16:creationId xmlns:a16="http://schemas.microsoft.com/office/drawing/2014/main" id="{B1B88AF6-3BDE-B924-0D5B-23169104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901" y="442207"/>
            <a:ext cx="7883982" cy="13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688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2315222-081E-8EE3-23C4-108DB140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11039" cy="2203655"/>
          </a:xfrm>
        </p:spPr>
        <p:txBody>
          <a:bodyPr/>
          <a:lstStyle/>
          <a:p>
            <a:r>
              <a:rPr lang="pl-PL" dirty="0"/>
              <a:t>Problemy klasyfikacji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F9B1FB9-21E8-E919-0F63-F7CC4A6F5C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07923" y="2418735"/>
            <a:ext cx="22712516" cy="10855058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800" dirty="0"/>
              <a:t>Pierwszy z nich to konstrukcja zawarta w art.76§3 </a:t>
            </a:r>
            <a:r>
              <a:rPr lang="pl-PL" sz="4800" dirty="0" err="1"/>
              <a:t>kkw</a:t>
            </a:r>
            <a:r>
              <a:rPr lang="pl-PL" sz="4800" dirty="0"/>
              <a:t>. Jest to klasyczny środek nadzorczy o charakterze władczym, w który wyposażeni zostali dyrektor okręgowy i Dyrektor Generalny Służby Więziennej, w odniesieniu do indywidualnie wskazanej decyzji. Zgodnie z powołaną regulacją organy te uprawnione są do uchylenia sprzecznej z prawem decyzji klasyfikacyjnej podjętej przez komisję penitencjarną (nie dotyczy to innych decyzji komisji penitencjarnej).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800" dirty="0"/>
              <a:t>Drugi mechanizm to nadzór sądowy realizowany przez sąd penitencjarny, z ograniczonymi kompetencjami sędziego penitencjarnego. W omawianym zakresie znacząco uszczuplono kompetencje nadzorcze sędziego penitencjarnego. Nie będzie on mógł takiej decyzji uchylić, w sytuacji jej sprzeczności z prawem, wiąże się to ze szczególną regulacją art. 76§2 </a:t>
            </a:r>
            <a:r>
              <a:rPr lang="pl-PL" sz="4800" dirty="0" err="1"/>
              <a:t>kkw</a:t>
            </a:r>
            <a:r>
              <a:rPr lang="pl-PL" sz="4800" dirty="0"/>
              <a:t>. W perspektywie tego przepisu uznać należy, że sędzia penitencjarny w tym przypadku nie będzie mógł zastosować art. 34§1 </a:t>
            </a:r>
            <a:r>
              <a:rPr lang="pl-PL" sz="4800" dirty="0" err="1"/>
              <a:t>kkw</a:t>
            </a:r>
            <a:r>
              <a:rPr lang="pl-PL" sz="4800" dirty="0"/>
              <a:t>. Zmienić lub uchylić tą decyzję w drodze kontroli sądowej może tylko sąd penitencjarny. </a:t>
            </a:r>
          </a:p>
          <a:p>
            <a:pPr algn="l"/>
            <a:endParaRPr lang="pl-PL" dirty="0"/>
          </a:p>
          <a:p>
            <a:pPr algn="l"/>
            <a:endParaRPr lang="pl-PL" dirty="0"/>
          </a:p>
        </p:txBody>
      </p:sp>
      <p:pic>
        <p:nvPicPr>
          <p:cNvPr id="11" name="Obraz 3" descr="Obraz zawierający logo&#10;&#10;Opis wygenerowany automatycznie">
            <a:extLst>
              <a:ext uri="{FF2B5EF4-FFF2-40B4-BE49-F238E27FC236}">
                <a16:creationId xmlns:a16="http://schemas.microsoft.com/office/drawing/2014/main" id="{B1B88AF6-3BDE-B924-0D5B-23169104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901" y="442207"/>
            <a:ext cx="7883982" cy="13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1470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2315222-081E-8EE3-23C4-108DB140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11039" cy="2203655"/>
          </a:xfrm>
        </p:spPr>
        <p:txBody>
          <a:bodyPr/>
          <a:lstStyle/>
          <a:p>
            <a:r>
              <a:rPr lang="pl-PL" dirty="0"/>
              <a:t>Problemy klasyfikacji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F9B1FB9-21E8-E919-0F63-F7CC4A6F5C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07923" y="2418735"/>
            <a:ext cx="22712516" cy="10855058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800" dirty="0"/>
              <a:t>materialne i formalne podstawy oraz uwarunkowania decyzji klasyfikacyjnej.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800" dirty="0"/>
              <a:t>proces klasyfikacji musi być dobrze udokumentowany, a indywidualna decyzja precyzyjnie i w sposób przekonywujący uzasadniona.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800" dirty="0"/>
              <a:t>badania </a:t>
            </a:r>
            <a:r>
              <a:rPr lang="pl-PL" sz="4800" dirty="0" err="1"/>
              <a:t>osobopoznawcze</a:t>
            </a:r>
            <a:r>
              <a:rPr lang="pl-PL" sz="4800" dirty="0"/>
              <a:t>, które zgodnie z art. 82§3 </a:t>
            </a:r>
            <a:r>
              <a:rPr lang="pl-PL" sz="4800" dirty="0" err="1"/>
              <a:t>kkw</a:t>
            </a:r>
            <a:r>
              <a:rPr lang="pl-PL" sz="4800" dirty="0"/>
              <a:t> są głównym źródłem informacji o skazanych. Badania tego typu to bardzo rozbudowane przedsięwzięcie, służące indywidualizacji penitencjarnej. 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800" dirty="0"/>
              <a:t>kodeks karny wykonawczy przewiduje cały rozbudowany zespół przepisów tworzących swoiste schematy klasyfikacyjne (art. 84-88a </a:t>
            </a:r>
            <a:r>
              <a:rPr lang="pl-PL" sz="4800" dirty="0" err="1"/>
              <a:t>kkw</a:t>
            </a:r>
            <a:r>
              <a:rPr lang="pl-PL" sz="4800" dirty="0"/>
              <a:t>, art. 89 </a:t>
            </a:r>
            <a:r>
              <a:rPr lang="pl-PL" sz="4800" dirty="0" err="1"/>
              <a:t>kkw</a:t>
            </a:r>
            <a:r>
              <a:rPr lang="pl-PL" sz="4800" dirty="0"/>
              <a:t>, art. 94-98 </a:t>
            </a:r>
            <a:r>
              <a:rPr lang="pl-PL" sz="4800" dirty="0" err="1"/>
              <a:t>kkw</a:t>
            </a:r>
            <a:r>
              <a:rPr lang="pl-PL" sz="4800" dirty="0"/>
              <a:t>). Te schematy czasem bardzo daleko wiążą organy zarówno w przedmiocie pierwszej (tzw. wstępnej) decyzji klasyfikacyjnej, jak i w zakresie kolejnych podejmowanych w toku wykonywani kary pozbawienia wolności – tzw. reklasyfikacja.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4800" dirty="0"/>
              <a:t>organy klasyfikacyjne bardzo często podejmować muszą swoje decyzje, w ramach abstrakcyjnego schematu ustawowego, co niejednokrotnie pozostaje w sprzeczności z jednostkowymi ustaleniami o charakterze materialnym. </a:t>
            </a: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</p:txBody>
      </p:sp>
      <p:pic>
        <p:nvPicPr>
          <p:cNvPr id="11" name="Obraz 3" descr="Obraz zawierający logo&#10;&#10;Opis wygenerowany automatycznie">
            <a:extLst>
              <a:ext uri="{FF2B5EF4-FFF2-40B4-BE49-F238E27FC236}">
                <a16:creationId xmlns:a16="http://schemas.microsoft.com/office/drawing/2014/main" id="{B1B88AF6-3BDE-B924-0D5B-23169104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901" y="442207"/>
            <a:ext cx="7883982" cy="13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72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bliżenie klawiatury kalkulatora">
            <a:extLst>
              <a:ext uri="{FF2B5EF4-FFF2-40B4-BE49-F238E27FC236}">
                <a16:creationId xmlns:a16="http://schemas.microsoft.com/office/drawing/2014/main" id="{D924606A-FADC-06B0-A7CC-C081A0666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3" r="22047" b="-1"/>
          <a:stretch/>
        </p:blipFill>
        <p:spPr>
          <a:xfrm>
            <a:off x="12509502" y="952500"/>
            <a:ext cx="11085832" cy="11743592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FF42C0C-14CF-0E61-160F-EB4225C1D161}"/>
              </a:ext>
            </a:extLst>
          </p:cNvPr>
          <p:cNvSpPr txBox="1"/>
          <p:nvPr/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hangingPunct="1">
              <a:spcAft>
                <a:spcPts val="600"/>
              </a:spcAft>
            </a:pPr>
            <a:endParaRPr lang="en-US" sz="8400" b="0" dirty="0"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5205B5B-63CF-ABB4-ABF8-4B35BE1C53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51000" y="6607908"/>
            <a:ext cx="10223500" cy="608818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8000" b="1" dirty="0"/>
              <a:t>Dziękuję za uwagę</a:t>
            </a:r>
            <a:endParaRPr lang="pl-PL" sz="8000" b="1" kern="100" dirty="0"/>
          </a:p>
        </p:txBody>
      </p:sp>
    </p:spTree>
    <p:extLst>
      <p:ext uri="{BB962C8B-B14F-4D97-AF65-F5344CB8AC3E}">
        <p14:creationId xmlns:p14="http://schemas.microsoft.com/office/powerpoint/2010/main" val="32591066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7DCE6-785E-74F6-5AD8-EF45A604C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E397538C-3CCA-8FDB-C93C-08CA5858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61" y="877969"/>
            <a:ext cx="17663094" cy="2286001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6600" kern="100" dirty="0"/>
              <a:t>Klasyfikacja</a:t>
            </a:r>
            <a:br>
              <a:rPr lang="pl-PL" sz="6600" kern="100" dirty="0"/>
            </a:br>
            <a:br>
              <a:rPr lang="pl-PL" sz="6600" kern="100" dirty="0"/>
            </a:br>
            <a:endParaRPr lang="en-US" sz="6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63B2EA-52B0-4358-A7A0-FB57B7CFB0A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4361" y="3163970"/>
            <a:ext cx="15935155" cy="110104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pl-PL" sz="4400" b="1" kern="100" dirty="0"/>
              <a:t>klasyfikacja skazanych to jeden z podstawowych mechanizmów indywidualizacji penitencjarnej. 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pl-PL" sz="4400" b="1" kern="100" dirty="0"/>
              <a:t>klasyfikacja to proces podziału skazanych według określonych kryteriów na grupy, przez skierowanie ich do właściwego rodzaju i typu zakładu karnego, systemu odbywania kary pozbawienia wolności oraz poprzez odpowiednie ich rozmieszczenie wewnątrz zakładu (art.82 §1 </a:t>
            </a:r>
            <a:r>
              <a:rPr lang="pl-PL" sz="4400" b="1" kern="100" dirty="0" err="1"/>
              <a:t>kkw</a:t>
            </a:r>
            <a:r>
              <a:rPr lang="pl-PL" sz="4400" b="1" kern="100" dirty="0"/>
              <a:t>). 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pl-PL" sz="4400" b="1" kern="100" dirty="0"/>
              <a:t>Celem takiego zabiegu jest potrzeba stworzenia warunków sprzyjających indywidulanemu postępowaniu ze skazanymi, przeciwdziałanie szkodliwym wpływom skazanych zdemoralizowanych na innych współosadzonych oraz zapewnienie skazanym bezpieczeństwa osobistego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None/>
            </a:pPr>
            <a:endParaRPr lang="pl-PL" b="1" kern="100" dirty="0"/>
          </a:p>
          <a:p>
            <a:pPr marL="0" indent="0">
              <a:lnSpc>
                <a:spcPct val="90000"/>
              </a:lnSpc>
              <a:spcBef>
                <a:spcPts val="2400"/>
              </a:spcBef>
              <a:buNone/>
            </a:pPr>
            <a:endParaRPr lang="pl-PL" b="1" kern="100" dirty="0"/>
          </a:p>
        </p:txBody>
      </p:sp>
      <p:pic>
        <p:nvPicPr>
          <p:cNvPr id="5" name="Picture 4" descr="Żółty znak zapytania">
            <a:extLst>
              <a:ext uri="{FF2B5EF4-FFF2-40B4-BE49-F238E27FC236}">
                <a16:creationId xmlns:a16="http://schemas.microsoft.com/office/drawing/2014/main" id="{E3A72D3D-0881-4349-EC65-B6C9CADF1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9" r="21749"/>
          <a:stretch/>
        </p:blipFill>
        <p:spPr>
          <a:xfrm>
            <a:off x="16865600" y="877969"/>
            <a:ext cx="6874039" cy="1199983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16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cken wire close-up">
            <a:extLst>
              <a:ext uri="{FF2B5EF4-FFF2-40B4-BE49-F238E27FC236}">
                <a16:creationId xmlns:a16="http://schemas.microsoft.com/office/drawing/2014/main" id="{D5AC12A8-1FC0-6255-E3C8-F8769999B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7" r="19310" b="1"/>
          <a:stretch/>
        </p:blipFill>
        <p:spPr>
          <a:xfrm>
            <a:off x="17443937" y="877969"/>
            <a:ext cx="6259339" cy="11743877"/>
          </a:xfrm>
          <a:prstGeom prst="rect">
            <a:avLst/>
          </a:prstGeom>
          <a:noFill/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02AD9601-5F42-F5B7-74A5-E7EA6234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60" y="877969"/>
            <a:ext cx="15252131" cy="2286001"/>
          </a:xfrm>
        </p:spPr>
        <p:txBody>
          <a:bodyPr>
            <a:normAutofit fontScale="90000"/>
          </a:bodyPr>
          <a:lstStyle/>
          <a:p>
            <a:r>
              <a:rPr lang="pl-PL" dirty="0"/>
              <a:t>Klasyfikacja zewnętrzna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320EA84-8351-2B3D-2388-16356B52B99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4360" y="3325446"/>
            <a:ext cx="15709331" cy="9296400"/>
          </a:xfrm>
        </p:spPr>
        <p:txBody>
          <a:bodyPr/>
          <a:lstStyle/>
          <a:p>
            <a:r>
              <a:rPr lang="en-US" sz="4400" b="1" dirty="0" err="1"/>
              <a:t>klasyfikacja</a:t>
            </a:r>
            <a:r>
              <a:rPr lang="en-US" sz="4400" b="1" dirty="0"/>
              <a:t> </a:t>
            </a:r>
            <a:r>
              <a:rPr lang="en-US" sz="4400" b="1" dirty="0" err="1"/>
              <a:t>zewnętrzna</a:t>
            </a:r>
            <a:r>
              <a:rPr lang="en-US" sz="4400" b="1" dirty="0"/>
              <a:t> </a:t>
            </a:r>
            <a:r>
              <a:rPr lang="en-US" sz="4400" b="1" dirty="0" err="1"/>
              <a:t>podział</a:t>
            </a:r>
            <a:r>
              <a:rPr lang="en-US" sz="4400" b="1" dirty="0"/>
              <a:t> </a:t>
            </a:r>
            <a:r>
              <a:rPr lang="en-US" sz="4400" b="1" dirty="0" err="1"/>
              <a:t>skazanych</a:t>
            </a:r>
            <a:r>
              <a:rPr lang="en-US" sz="4400" b="1" dirty="0"/>
              <a:t> </a:t>
            </a:r>
            <a:r>
              <a:rPr lang="en-US" sz="4400" b="1" dirty="0" err="1"/>
              <a:t>na</a:t>
            </a:r>
            <a:r>
              <a:rPr lang="en-US" sz="4400" b="1" dirty="0"/>
              <a:t> </a:t>
            </a:r>
            <a:r>
              <a:rPr lang="en-US" sz="4400" b="1" dirty="0" err="1"/>
              <a:t>właściwe</a:t>
            </a:r>
            <a:r>
              <a:rPr lang="en-US" sz="4400" b="1" dirty="0"/>
              <a:t> </a:t>
            </a:r>
            <a:r>
              <a:rPr lang="en-US" sz="4400" b="1" dirty="0" err="1"/>
              <a:t>grupy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podgrupy</a:t>
            </a:r>
            <a:r>
              <a:rPr lang="en-US" sz="4400" b="1" dirty="0"/>
              <a:t> </a:t>
            </a:r>
            <a:r>
              <a:rPr lang="en-US" sz="4400" b="1" dirty="0" err="1"/>
              <a:t>klasyfikacyjne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skierowanie</a:t>
            </a:r>
            <a:r>
              <a:rPr lang="en-US" sz="4400" b="1" dirty="0"/>
              <a:t> ich do </a:t>
            </a:r>
            <a:r>
              <a:rPr lang="en-US" sz="4400" b="1" dirty="0" err="1"/>
              <a:t>odpowiedniego</a:t>
            </a:r>
            <a:r>
              <a:rPr lang="en-US" sz="4400" b="1" dirty="0"/>
              <a:t> </a:t>
            </a:r>
            <a:r>
              <a:rPr lang="en-US" sz="4400" b="1" dirty="0" err="1"/>
              <a:t>zakładu</a:t>
            </a:r>
            <a:r>
              <a:rPr lang="en-US" sz="4400" b="1" dirty="0"/>
              <a:t>, </a:t>
            </a:r>
          </a:p>
          <a:p>
            <a:endParaRPr lang="en-US" sz="4400" b="1" dirty="0"/>
          </a:p>
          <a:p>
            <a:r>
              <a:rPr lang="en-US" sz="4400" b="1" dirty="0" err="1"/>
              <a:t>są</a:t>
            </a:r>
            <a:r>
              <a:rPr lang="en-US" sz="4400" b="1" dirty="0"/>
              <a:t> to </a:t>
            </a:r>
            <a:r>
              <a:rPr lang="en-US" sz="4400" b="1" dirty="0" err="1"/>
              <a:t>łącznie</a:t>
            </a:r>
            <a:r>
              <a:rPr lang="en-US" sz="4400" b="1" dirty="0"/>
              <a:t>: </a:t>
            </a:r>
            <a:r>
              <a:rPr lang="en-US" sz="4400" b="1" dirty="0" err="1"/>
              <a:t>właściwy</a:t>
            </a:r>
            <a:r>
              <a:rPr lang="en-US" sz="4400" b="1" dirty="0"/>
              <a:t> system </a:t>
            </a:r>
            <a:r>
              <a:rPr lang="en-US" sz="4400" b="1" dirty="0" err="1"/>
              <a:t>wykonywania</a:t>
            </a:r>
            <a:r>
              <a:rPr lang="en-US" sz="4400" b="1" dirty="0"/>
              <a:t> </a:t>
            </a:r>
            <a:r>
              <a:rPr lang="en-US" sz="4400" b="1" dirty="0" err="1"/>
              <a:t>kary</a:t>
            </a:r>
            <a:r>
              <a:rPr lang="en-US" sz="4400" b="1" dirty="0"/>
              <a:t>, </a:t>
            </a:r>
            <a:r>
              <a:rPr lang="en-US" sz="4400" b="1" dirty="0" err="1"/>
              <a:t>rodzaj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typ</a:t>
            </a:r>
            <a:r>
              <a:rPr lang="en-US" sz="4400" b="1" dirty="0"/>
              <a:t> </a:t>
            </a:r>
            <a:r>
              <a:rPr lang="en-US" sz="4400" b="1" dirty="0" err="1"/>
              <a:t>zakładu</a:t>
            </a:r>
            <a:r>
              <a:rPr lang="en-US" sz="4400" b="1" dirty="0"/>
              <a:t> </a:t>
            </a:r>
            <a:r>
              <a:rPr lang="en-US" sz="4400" b="1" dirty="0" err="1"/>
              <a:t>karnego</a:t>
            </a:r>
            <a:r>
              <a:rPr lang="en-US" sz="4400" b="1" dirty="0"/>
              <a:t>, </a:t>
            </a:r>
            <a:r>
              <a:rPr lang="en-US" sz="4400" b="1" dirty="0" err="1"/>
              <a:t>zadaniem</a:t>
            </a:r>
            <a:r>
              <a:rPr lang="en-US" sz="4400" b="1" dirty="0"/>
              <a:t> </a:t>
            </a:r>
            <a:r>
              <a:rPr lang="en-US" sz="4400" b="1" dirty="0" err="1"/>
              <a:t>tak</a:t>
            </a:r>
            <a:r>
              <a:rPr lang="en-US" sz="4400" b="1" dirty="0"/>
              <a:t> </a:t>
            </a:r>
            <a:r>
              <a:rPr lang="en-US" sz="4400" b="1" dirty="0" err="1"/>
              <a:t>ujętej</a:t>
            </a:r>
            <a:r>
              <a:rPr lang="en-US" sz="4400" b="1" dirty="0"/>
              <a:t> </a:t>
            </a:r>
            <a:r>
              <a:rPr lang="en-US" sz="4400" b="1" dirty="0" err="1"/>
              <a:t>klasyfikacji</a:t>
            </a:r>
            <a:r>
              <a:rPr lang="en-US" sz="4400" b="1" dirty="0"/>
              <a:t> jest </a:t>
            </a:r>
            <a:r>
              <a:rPr lang="en-US" sz="4400" b="1" dirty="0" err="1"/>
              <a:t>zróżnicowanie</a:t>
            </a:r>
            <a:r>
              <a:rPr lang="en-US" sz="4400" b="1" dirty="0"/>
              <a:t> </a:t>
            </a:r>
            <a:r>
              <a:rPr lang="en-US" sz="4400" b="1" dirty="0" err="1"/>
              <a:t>warunków</a:t>
            </a:r>
            <a:r>
              <a:rPr lang="en-US" sz="4400" b="1" dirty="0"/>
              <a:t> </a:t>
            </a:r>
            <a:r>
              <a:rPr lang="en-US" sz="4400" b="1" dirty="0" err="1"/>
              <a:t>odbywania</a:t>
            </a:r>
            <a:r>
              <a:rPr lang="en-US" sz="4400" b="1" dirty="0"/>
              <a:t> </a:t>
            </a:r>
            <a:r>
              <a:rPr lang="en-US" sz="4400" b="1" dirty="0" err="1"/>
              <a:t>kary</a:t>
            </a:r>
            <a:r>
              <a:rPr lang="en-US" sz="4400" b="1" dirty="0"/>
              <a:t> </a:t>
            </a:r>
            <a:r>
              <a:rPr lang="en-US" sz="4400" b="1" dirty="0" err="1"/>
              <a:t>wobec</a:t>
            </a:r>
            <a:r>
              <a:rPr lang="en-US" sz="4400" b="1" dirty="0"/>
              <a:t> </a:t>
            </a:r>
            <a:r>
              <a:rPr lang="en-US" sz="4400" b="1" dirty="0" err="1"/>
              <a:t>konkretnych</a:t>
            </a:r>
            <a:r>
              <a:rPr lang="en-US" sz="4400" b="1" dirty="0"/>
              <a:t> </a:t>
            </a:r>
            <a:r>
              <a:rPr lang="en-US" sz="4400" b="1" dirty="0" err="1"/>
              <a:t>grup</a:t>
            </a:r>
            <a:r>
              <a:rPr lang="en-US" sz="4400" b="1" dirty="0"/>
              <a:t> </a:t>
            </a:r>
            <a:r>
              <a:rPr lang="en-US" sz="4400" b="1" dirty="0" err="1"/>
              <a:t>skazanych</a:t>
            </a:r>
            <a:r>
              <a:rPr lang="en-US" sz="4400" b="1" dirty="0"/>
              <a:t> </a:t>
            </a:r>
            <a:r>
              <a:rPr lang="en-US" sz="4400" b="1" dirty="0" err="1"/>
              <a:t>oraz</a:t>
            </a:r>
            <a:r>
              <a:rPr lang="en-US" sz="4400" b="1" dirty="0"/>
              <a:t> </a:t>
            </a:r>
            <a:r>
              <a:rPr lang="en-US" sz="4400" b="1" dirty="0" err="1"/>
              <a:t>stworzenie</a:t>
            </a:r>
            <a:r>
              <a:rPr lang="en-US" sz="4400" b="1" dirty="0"/>
              <a:t> </a:t>
            </a:r>
            <a:r>
              <a:rPr lang="en-US" sz="4400" b="1" dirty="0" err="1"/>
              <a:t>podstawowego</a:t>
            </a:r>
            <a:r>
              <a:rPr lang="en-US" sz="4400" b="1" dirty="0"/>
              <a:t> </a:t>
            </a:r>
            <a:r>
              <a:rPr lang="en-US" sz="4400" b="1" dirty="0" err="1"/>
              <a:t>podziału</a:t>
            </a:r>
            <a:r>
              <a:rPr lang="en-US" sz="4400" b="1" dirty="0"/>
              <a:t> </a:t>
            </a:r>
            <a:r>
              <a:rPr lang="en-US" sz="4400" b="1" dirty="0" err="1"/>
              <a:t>populacji</a:t>
            </a:r>
            <a:r>
              <a:rPr lang="en-US" sz="4400" b="1" dirty="0"/>
              <a:t> </a:t>
            </a:r>
            <a:r>
              <a:rPr lang="en-US" sz="4400" b="1" dirty="0" err="1"/>
              <a:t>osadzonych</a:t>
            </a:r>
            <a:r>
              <a:rPr lang="en-US" sz="4400" b="1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243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E86B874-0332-253A-5AC9-DB2CBDD5F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354" y="2097740"/>
            <a:ext cx="16630908" cy="10624345"/>
          </a:xfrm>
        </p:spPr>
        <p:txBody>
          <a:bodyPr>
            <a:noAutofit/>
          </a:bodyPr>
          <a:lstStyle/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r>
              <a:rPr lang="pl-PL" sz="5000" kern="100" dirty="0"/>
              <a:t>klasyfikacja wewnętrzna stanowi swoiste uzupełnienie podziału formalnego,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r>
              <a:rPr lang="pl-PL" sz="5000" kern="100" dirty="0"/>
              <a:t>rozmieszczenie wewnątrz jednostki penitencjarnej, celem jest stworzenie właściwej organizacji procesu oddziaływania penitencjarnego oraz indywidualizacja środków i metod tego oddziaływania. 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r>
              <a:rPr lang="pl-PL" sz="5000" kern="100" dirty="0"/>
              <a:t>grupa czynności materialno-faktycznych, która pozostaje poza zasadniczą grupą tzw. decyzji klasyfikacyjnych, zapadających w sformalizowanym postępowaniu wykonawczym. 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r>
              <a:rPr lang="pl-PL" sz="5000" kern="100" dirty="0"/>
              <a:t>umieszczenie w konkretnej celi, mimo swojego technicznego charakteru, ma dość istotne znaczenie dla sytuacji skazanego, czasami stanowi główne pole sporu z administracją penitencjarną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</p:txBody>
      </p:sp>
      <p:pic>
        <p:nvPicPr>
          <p:cNvPr id="4" name="Picture 3" descr="Metalowe kule połączone w siatkę">
            <a:extLst>
              <a:ext uri="{FF2B5EF4-FFF2-40B4-BE49-F238E27FC236}">
                <a16:creationId xmlns:a16="http://schemas.microsoft.com/office/drawing/2014/main" id="{A81DCBF5-1350-3300-873D-891A96652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" r="4325" b="1"/>
          <a:stretch/>
        </p:blipFill>
        <p:spPr>
          <a:xfrm>
            <a:off x="16986738" y="2420471"/>
            <a:ext cx="6290704" cy="10301615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40C528F-EE4B-34E9-9FEB-74B2C3F09DEB}"/>
              </a:ext>
            </a:extLst>
          </p:cNvPr>
          <p:cNvSpPr txBox="1"/>
          <p:nvPr/>
        </p:nvSpPr>
        <p:spPr>
          <a:xfrm>
            <a:off x="0" y="771860"/>
            <a:ext cx="15382856" cy="1325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b="0" i="0" u="none" strike="noStrike" cap="none" spc="0" baseline="0" dirty="0" err="1">
                <a:uFillTx/>
              </a:rPr>
              <a:t>Klasyfikacja</a:t>
            </a:r>
            <a:r>
              <a:rPr lang="en-US" sz="9600" b="0" i="0" u="none" strike="noStrike" cap="none" spc="0" baseline="0" dirty="0">
                <a:uFillTx/>
              </a:rPr>
              <a:t> </a:t>
            </a:r>
            <a:r>
              <a:rPr lang="en-US" sz="9600" b="0" i="0" u="none" strike="noStrike" cap="none" spc="0" baseline="0" dirty="0" err="1">
                <a:uFillTx/>
              </a:rPr>
              <a:t>wewnętrzna</a:t>
            </a:r>
            <a:endParaRPr lang="en-US" sz="9600" b="0" i="0" u="none" strike="noStrike" cap="none" spc="0" baseline="0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41201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E86B874-0332-253A-5AC9-DB2CBDD5F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78396"/>
            <a:ext cx="16986738" cy="10624345"/>
          </a:xfrm>
        </p:spPr>
        <p:txBody>
          <a:bodyPr>
            <a:noAutofit/>
          </a:bodyPr>
          <a:lstStyle/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r>
              <a:rPr lang="pl-PL" sz="4400" kern="100" dirty="0"/>
              <a:t>kompetencja dyrektora zakładu karnego lub innej osoby przez niego upoważnionej (na zasadzie ogólnego kierownictwa nad jednostką penitencjarną art. 72 </a:t>
            </a:r>
            <a:r>
              <a:rPr lang="pl-PL" sz="4400" kern="100" dirty="0" err="1"/>
              <a:t>kkw</a:t>
            </a:r>
            <a:r>
              <a:rPr lang="pl-PL" sz="4400" kern="100" dirty="0"/>
              <a:t>). 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r>
              <a:rPr lang="pl-PL" sz="4400" kern="100" dirty="0"/>
              <a:t>rozstrzygnięcie to nie ma charakteru decyzji wydanej w postępowaniu wykonawczym, zatem skazany ma formalny problem z uruchomieniem procedur kontrolnych w tym przypadku. 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r>
              <a:rPr lang="pl-PL" sz="4400" kern="100" dirty="0"/>
              <a:t>art. 110§ 4 </a:t>
            </a:r>
            <a:r>
              <a:rPr lang="pl-PL" sz="4400" kern="100" dirty="0" err="1"/>
              <a:t>kkw</a:t>
            </a:r>
            <a:r>
              <a:rPr lang="pl-PL" sz="4400" kern="100" dirty="0"/>
              <a:t>. przy umieszczaniu skazanego w celi mieszkalnej bierze się pod uwagę w szczególności: decyzję klasyfikacyjną, konieczność oddzielenia skazanego od tymczasowo aresztowanego, potrzebę zapewnienia porządku oraz bezpieczeństwa w zakładzie karnym, zalecenia lekarskie, psychologiczne i rehabilitacyjne, potrzebę kształtowania właściwej atmosfery wśród skazanych, konieczność zapobiegania </a:t>
            </a:r>
            <a:r>
              <a:rPr lang="pl-PL" sz="4400" kern="100" dirty="0" err="1"/>
              <a:t>samoagresji</a:t>
            </a:r>
            <a:r>
              <a:rPr lang="pl-PL" sz="4400" kern="100" dirty="0"/>
              <a:t> i popełnianiu przestępstw w trakcie odbywania kary. 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</p:txBody>
      </p:sp>
      <p:pic>
        <p:nvPicPr>
          <p:cNvPr id="4" name="Picture 3" descr="Metalowe kule połączone w siatkę">
            <a:extLst>
              <a:ext uri="{FF2B5EF4-FFF2-40B4-BE49-F238E27FC236}">
                <a16:creationId xmlns:a16="http://schemas.microsoft.com/office/drawing/2014/main" id="{A81DCBF5-1350-3300-873D-891A96652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" r="4325" b="1"/>
          <a:stretch/>
        </p:blipFill>
        <p:spPr>
          <a:xfrm>
            <a:off x="16986738" y="2420471"/>
            <a:ext cx="6290704" cy="10301615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40C528F-EE4B-34E9-9FEB-74B2C3F09DEB}"/>
              </a:ext>
            </a:extLst>
          </p:cNvPr>
          <p:cNvSpPr txBox="1"/>
          <p:nvPr/>
        </p:nvSpPr>
        <p:spPr>
          <a:xfrm>
            <a:off x="0" y="771860"/>
            <a:ext cx="15382856" cy="1325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b="0" i="0" u="none" strike="noStrike" cap="none" spc="0" baseline="0" dirty="0" err="1">
                <a:uFillTx/>
              </a:rPr>
              <a:t>Klasyfikacja</a:t>
            </a:r>
            <a:r>
              <a:rPr lang="en-US" sz="9600" b="0" i="0" u="none" strike="noStrike" cap="none" spc="0" baseline="0" dirty="0">
                <a:uFillTx/>
              </a:rPr>
              <a:t> </a:t>
            </a:r>
            <a:r>
              <a:rPr lang="en-US" sz="9600" b="0" i="0" u="none" strike="noStrike" cap="none" spc="0" baseline="0" dirty="0" err="1">
                <a:uFillTx/>
              </a:rPr>
              <a:t>wewnętrzna</a:t>
            </a:r>
            <a:endParaRPr lang="en-US" sz="9600" b="0" i="0" u="none" strike="noStrike" cap="none" spc="0" baseline="0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52778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E86B874-0332-253A-5AC9-DB2CBDD5F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78396"/>
            <a:ext cx="16986738" cy="10624345"/>
          </a:xfrm>
        </p:spPr>
        <p:txBody>
          <a:bodyPr>
            <a:noAutofit/>
          </a:bodyPr>
          <a:lstStyle/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r>
              <a:rPr lang="pl-PL" sz="5000" kern="100" dirty="0"/>
              <a:t>skazani mogą w tym zakresie wnioskować do administracji penitencjarnej, składać skargi, ale wyłącznie w trybie art. 6§2 </a:t>
            </a:r>
            <a:r>
              <a:rPr lang="pl-PL" sz="5000" kern="100" dirty="0" err="1"/>
              <a:t>kkw</a:t>
            </a:r>
            <a:r>
              <a:rPr lang="pl-PL" sz="5000" kern="100" dirty="0"/>
              <a:t>. 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r>
              <a:rPr lang="pl-PL" sz="5000" kern="100" dirty="0"/>
              <a:t>czynności związane z rozlokowaniem skazanych wewnątrz jednostki mogą być także przedmiotem działań nadzorczych sędziego penitencjarnego podejmowanych w trybie art. 35 </a:t>
            </a:r>
            <a:r>
              <a:rPr lang="pl-PL" sz="5000" kern="100" dirty="0" err="1"/>
              <a:t>kkw</a:t>
            </a:r>
            <a:r>
              <a:rPr lang="pl-PL" sz="5000" kern="100" dirty="0"/>
              <a:t> – tzw. środki pośredniej ingerencji. 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r>
              <a:rPr lang="pl-PL" sz="5000" kern="100" dirty="0"/>
              <a:t>na podstawie art.78 §2 </a:t>
            </a:r>
            <a:r>
              <a:rPr lang="pl-PL" sz="5000" kern="100" dirty="0" err="1"/>
              <a:t>kkw</a:t>
            </a:r>
            <a:r>
              <a:rPr lang="pl-PL" sz="5000" kern="100" dirty="0"/>
              <a:t>, Dyrektor Generalny lub dyrektor okręgowy Służby Więziennej. Wskazane organy mogą wydawać dyrektorom zakładów karnych polecenia niezbędne dla prawidłowego i praworządnego wykonywania kary pozbawienia wolności oraz realizowania kierunków pracy resocjalizacyjnej.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</p:txBody>
      </p:sp>
      <p:pic>
        <p:nvPicPr>
          <p:cNvPr id="4" name="Picture 3" descr="Metalowe kule połączone w siatkę">
            <a:extLst>
              <a:ext uri="{FF2B5EF4-FFF2-40B4-BE49-F238E27FC236}">
                <a16:creationId xmlns:a16="http://schemas.microsoft.com/office/drawing/2014/main" id="{A81DCBF5-1350-3300-873D-891A96652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" r="4325" b="1"/>
          <a:stretch/>
        </p:blipFill>
        <p:spPr>
          <a:xfrm>
            <a:off x="16986738" y="2420471"/>
            <a:ext cx="6290704" cy="10301615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40C528F-EE4B-34E9-9FEB-74B2C3F09DEB}"/>
              </a:ext>
            </a:extLst>
          </p:cNvPr>
          <p:cNvSpPr txBox="1"/>
          <p:nvPr/>
        </p:nvSpPr>
        <p:spPr>
          <a:xfrm>
            <a:off x="0" y="771860"/>
            <a:ext cx="15382856" cy="1325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b="0" i="0" u="none" strike="noStrike" cap="none" spc="0" baseline="0" dirty="0" err="1">
                <a:uFillTx/>
              </a:rPr>
              <a:t>Klasyfikacja</a:t>
            </a:r>
            <a:r>
              <a:rPr lang="en-US" sz="9600" b="0" i="0" u="none" strike="noStrike" cap="none" spc="0" baseline="0" dirty="0">
                <a:uFillTx/>
              </a:rPr>
              <a:t> </a:t>
            </a:r>
            <a:r>
              <a:rPr lang="en-US" sz="9600" b="0" i="0" u="none" strike="noStrike" cap="none" spc="0" baseline="0" dirty="0" err="1">
                <a:uFillTx/>
              </a:rPr>
              <a:t>wewnętrzna</a:t>
            </a:r>
            <a:endParaRPr lang="en-US" sz="9600" b="0" i="0" u="none" strike="noStrike" cap="none" spc="0" baseline="0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66898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E86B874-0332-253A-5AC9-DB2CBDD5F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2478396"/>
            <a:ext cx="19413415" cy="106243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000" kern="100" dirty="0"/>
              <a:t>decyzja o właściwości miejscowej zakładu karnego, podejmowana w trybie art. 100 </a:t>
            </a:r>
            <a:r>
              <a:rPr lang="pl-PL" sz="4000" kern="100" dirty="0" err="1"/>
              <a:t>kkw</a:t>
            </a:r>
            <a:r>
              <a:rPr lang="pl-PL" sz="4000" kern="100" dirty="0"/>
              <a:t>., pochodna procesu klasyfikacji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000" kern="100" dirty="0"/>
              <a:t>po rozstrzygnięciu, kwestii typu i rodzaju zakładu karnego oraz wskazaniu systemu odbywania kary (decyzja klasyfikacyjna), określić należy konkretną jednostkę (decyzja w zakresie właściwości miejscowej), a dalej wskazać konkretną celę (czynność materialno-faktyczna) 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000" kern="100" dirty="0"/>
              <a:t>umieszczenie skazanego w danej jednostce penitencjarnej ma charakter decyzji podejmowanej przez dyrektora zakładu karnego, musi ona mieścić się w przestrzeni decyzji klasyfikacyjnej, względnie decyzji komisji penitencjarnej w zakresie opisanym w art. 76§1 pkt 7 </a:t>
            </a:r>
            <a:r>
              <a:rPr lang="pl-PL" sz="4000" kern="100" dirty="0" err="1"/>
              <a:t>kkw</a:t>
            </a:r>
            <a:r>
              <a:rPr lang="pl-PL" sz="4000" kern="100" dirty="0"/>
              <a:t> – kwalifikacja tzw. niebezpieczny. 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000" kern="100" dirty="0"/>
              <a:t>o wyznaczeniu właściwej jednostki penitencjarnej decydują art. 79 </a:t>
            </a:r>
            <a:r>
              <a:rPr lang="pl-PL" sz="4000" kern="100" dirty="0" err="1"/>
              <a:t>kkw</a:t>
            </a:r>
            <a:r>
              <a:rPr lang="pl-PL" sz="4000" kern="100" dirty="0"/>
              <a:t> oraz przepisy dotyczące rejonizacji wynikające z Rozporządzenia Ministra Sprawiedliwości z dnia 28 lipca 2023 r. w sprawie czynności administracyjnych związanych z wykonywaniem tymczasowego aresztowania oraz kar i środków przymusu skutkujących pozbawienie wolności oraz dokumentowania tych czynności. 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0C528F-EE4B-34E9-9FEB-74B2C3F09DEB}"/>
              </a:ext>
            </a:extLst>
          </p:cNvPr>
          <p:cNvSpPr txBox="1"/>
          <p:nvPr/>
        </p:nvSpPr>
        <p:spPr>
          <a:xfrm>
            <a:off x="527538" y="613259"/>
            <a:ext cx="15382856" cy="1325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b="0" dirty="0" err="1"/>
              <a:t>Miejsce</a:t>
            </a:r>
            <a:r>
              <a:rPr lang="en-US" sz="9600" b="0" dirty="0"/>
              <a:t> </a:t>
            </a:r>
            <a:r>
              <a:rPr lang="en-US" sz="9600" b="0" dirty="0" err="1"/>
              <a:t>wykonywania</a:t>
            </a:r>
            <a:endParaRPr lang="en-US" sz="9600" b="0" i="0" u="none" strike="noStrike" cap="none" spc="0" baseline="0" dirty="0">
              <a:uFillTx/>
            </a:endParaRPr>
          </a:p>
        </p:txBody>
      </p:sp>
      <p:pic>
        <p:nvPicPr>
          <p:cNvPr id="5" name="Picture 3" descr="Kolorowa żarówka z ikonami biznesowymi">
            <a:extLst>
              <a:ext uri="{FF2B5EF4-FFF2-40B4-BE49-F238E27FC236}">
                <a16:creationId xmlns:a16="http://schemas.microsoft.com/office/drawing/2014/main" id="{B1509202-F336-B5DD-38A1-DC1BB4351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9" r="32794" b="1"/>
          <a:stretch/>
        </p:blipFill>
        <p:spPr>
          <a:xfrm>
            <a:off x="19413415" y="2478397"/>
            <a:ext cx="4173349" cy="106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545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E86B874-0332-253A-5AC9-DB2CBDD5F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2478396"/>
            <a:ext cx="19413416" cy="106243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400" kern="100" dirty="0"/>
              <a:t>określenie „właściwa jednostka penitencjarna” będzie w tym przypadku dość problematyczne, ze względu na nowelizację przepisu art. 100 </a:t>
            </a:r>
            <a:r>
              <a:rPr lang="pl-PL" sz="4400" kern="100" dirty="0" err="1"/>
              <a:t>kkw</a:t>
            </a:r>
            <a:r>
              <a:rPr lang="pl-PL" sz="4400" kern="100" dirty="0"/>
              <a:t>, dokonaną ustawą z dnia 16 września 2011 r. 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400" kern="100" dirty="0"/>
              <a:t>pierwotne brzmienie wskazanego przepisu przewidywało, że skazanych kieruje się do właściwych jednostek penitencjarnych położonych, w miarę możliwości, najbliżej miejsca zamieszkania skazanego, a przeniesienie do innej jednostki penitencjarnej mogło nastąpić tylko z uzasadnionych powodów. 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400" kern="100" dirty="0"/>
              <a:t>konstrukcja ta korespondowała bezpośrednio z założeniem, że kontakty z rodziną i innymi osobami bliskimi mają stanowić ważny fragment procesu oddziaływania penitencjarnego (art. 67§3 </a:t>
            </a:r>
            <a:r>
              <a:rPr lang="pl-PL" sz="4400" kern="100" dirty="0" err="1"/>
              <a:t>kkw</a:t>
            </a:r>
            <a:r>
              <a:rPr lang="pl-PL" sz="4400" kern="100" dirty="0"/>
              <a:t>), wynikają z potrzeby podtrzymywania kontaktów z dziećmi (art. 87a </a:t>
            </a:r>
            <a:r>
              <a:rPr lang="pl-PL" sz="4400" kern="100" dirty="0" err="1"/>
              <a:t>kkw</a:t>
            </a:r>
            <a:r>
              <a:rPr lang="pl-PL" sz="4400" kern="100" dirty="0"/>
              <a:t>), stanowią swoiste prawo skazanego (art.102 pkt.2 </a:t>
            </a:r>
            <a:r>
              <a:rPr lang="pl-PL" sz="4400" kern="100" dirty="0" err="1"/>
              <a:t>kkw</a:t>
            </a:r>
            <a:r>
              <a:rPr lang="pl-PL" sz="4400" kern="100" dirty="0"/>
              <a:t> oraz art. 105 </a:t>
            </a:r>
            <a:r>
              <a:rPr lang="pl-PL" sz="4400" kern="100" dirty="0" err="1"/>
              <a:t>kkw</a:t>
            </a:r>
            <a:r>
              <a:rPr lang="pl-PL" sz="4400" kern="100" dirty="0"/>
              <a:t>), czy też wpisują się w proces przygotowania skazanego do zwolnienia z zakładu karnego (art. 165 </a:t>
            </a:r>
            <a:r>
              <a:rPr lang="pl-PL" sz="4400" kern="100" dirty="0" err="1"/>
              <a:t>kkw</a:t>
            </a:r>
            <a:r>
              <a:rPr lang="pl-PL" sz="4400" kern="100" dirty="0"/>
              <a:t>). </a:t>
            </a:r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0C528F-EE4B-34E9-9FEB-74B2C3F09DEB}"/>
              </a:ext>
            </a:extLst>
          </p:cNvPr>
          <p:cNvSpPr txBox="1"/>
          <p:nvPr/>
        </p:nvSpPr>
        <p:spPr>
          <a:xfrm>
            <a:off x="527538" y="613259"/>
            <a:ext cx="15382856" cy="1325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b="0" dirty="0" err="1"/>
              <a:t>Miejsce</a:t>
            </a:r>
            <a:r>
              <a:rPr lang="en-US" sz="9600" b="0" dirty="0"/>
              <a:t> </a:t>
            </a:r>
            <a:r>
              <a:rPr lang="en-US" sz="9600" b="0" dirty="0" err="1"/>
              <a:t>wykonywania</a:t>
            </a:r>
            <a:endParaRPr lang="en-US" sz="9600" b="0" i="0" u="none" strike="noStrike" cap="none" spc="0" baseline="0" dirty="0">
              <a:uFillTx/>
            </a:endParaRPr>
          </a:p>
        </p:txBody>
      </p:sp>
      <p:pic>
        <p:nvPicPr>
          <p:cNvPr id="5" name="Picture 3" descr="Kolorowa żarówka z ikonami biznesowymi">
            <a:extLst>
              <a:ext uri="{FF2B5EF4-FFF2-40B4-BE49-F238E27FC236}">
                <a16:creationId xmlns:a16="http://schemas.microsoft.com/office/drawing/2014/main" id="{B1509202-F336-B5DD-38A1-DC1BB4351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9" r="32794" b="1"/>
          <a:stretch/>
        </p:blipFill>
        <p:spPr>
          <a:xfrm>
            <a:off x="19413415" y="2478397"/>
            <a:ext cx="4173349" cy="106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17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E86B874-0332-253A-5AC9-DB2CBDD5F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2478396"/>
            <a:ext cx="19413416" cy="112376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000" kern="100" dirty="0"/>
              <a:t>aktualne brzmienie art. 100 </a:t>
            </a:r>
            <a:r>
              <a:rPr lang="pl-PL" sz="4000" kern="100" dirty="0" err="1"/>
              <a:t>kkw</a:t>
            </a:r>
            <a:r>
              <a:rPr lang="pl-PL" sz="4000" kern="100" dirty="0"/>
              <a:t>, nie przewiduje bezpośrednio takiej wskazówki, oznacza to że skazanego umieścić można w każdej jednostce penitencjarnej spełniającej kryteria decyzji klasyfikacyjnej, nawet położonej bardzo daleko od miejsca stałego pobytu skazanego. 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000" kern="100" dirty="0"/>
              <a:t>podejmując decyzję dyrektor zakładu karnego powinien uwzględnić wskazane dyrektywy szczególne, jednakże ich oddziaływanie w perspektywie zmiany treści przepisu art. 100 </a:t>
            </a:r>
            <a:r>
              <a:rPr lang="pl-PL" sz="4000" kern="100" dirty="0" err="1"/>
              <a:t>kkw</a:t>
            </a:r>
            <a:r>
              <a:rPr lang="pl-PL" sz="4000" kern="100" dirty="0"/>
              <a:t>, jest wyraźnie słabsze, ze względu na fakt, iż przepis stanowi obecnie, że muszą to być ważne względy rodzinne. 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000" kern="100" dirty="0"/>
              <a:t>praktyka działań w tym obszarze, powinna koncentrować się na próbie utrzymania zasady osadzania skazanych w jednostkach położonych najbliżej miejsca ich zamieszkania. Odstępstwa powinny mieścić się w ramach okoliczności z art. 100 </a:t>
            </a:r>
            <a:r>
              <a:rPr lang="pl-PL" sz="4000" kern="100" dirty="0" err="1"/>
              <a:t>kkw</a:t>
            </a:r>
            <a:r>
              <a:rPr lang="pl-PL" sz="4000" kern="100" dirty="0"/>
              <a:t>, być dobrze uzasadnione, a argumentacja czytelnie przedstawiona skazanemu. 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pl-PL" sz="4000" kern="100" dirty="0"/>
              <a:t>decyzja dyrektora zakładu karnego podejmowana w trybie art. 100 §1 </a:t>
            </a:r>
            <a:r>
              <a:rPr lang="pl-PL" sz="4000" kern="100" dirty="0" err="1"/>
              <a:t>kkw</a:t>
            </a:r>
            <a:r>
              <a:rPr lang="pl-PL" sz="4000" kern="100" dirty="0"/>
              <a:t>, zaskarżana i nadzorowana jest na zasadach ogólnych. Skazany może skierować w tym przypadku skargę w trybie art. 7 </a:t>
            </a:r>
            <a:r>
              <a:rPr lang="pl-PL" sz="4000" kern="100" dirty="0" err="1"/>
              <a:t>kkw</a:t>
            </a:r>
            <a:r>
              <a:rPr lang="pl-PL" sz="4000" kern="100" dirty="0"/>
              <a:t>, z powodu jej niezgodności z prawem. </a:t>
            </a:r>
            <a:endParaRPr lang="pl-PL" sz="5000" kern="100" dirty="0"/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  <a:p>
            <a:pPr marL="685800" indent="-685800">
              <a:lnSpc>
                <a:spcPct val="90000"/>
              </a:lnSpc>
              <a:spcBef>
                <a:spcPts val="3600"/>
              </a:spcBef>
              <a:buFont typeface="Symbol" panose="05050102010706020507" pitchFamily="18" charset="2"/>
              <a:buChar char=""/>
            </a:pPr>
            <a:endParaRPr lang="pl-PL" sz="5000" kern="1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0C528F-EE4B-34E9-9FEB-74B2C3F09DEB}"/>
              </a:ext>
            </a:extLst>
          </p:cNvPr>
          <p:cNvSpPr txBox="1"/>
          <p:nvPr/>
        </p:nvSpPr>
        <p:spPr>
          <a:xfrm>
            <a:off x="527538" y="613259"/>
            <a:ext cx="15382856" cy="1325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b="0" dirty="0" err="1"/>
              <a:t>Miejsce</a:t>
            </a:r>
            <a:r>
              <a:rPr lang="en-US" sz="9600" b="0" dirty="0"/>
              <a:t> </a:t>
            </a:r>
            <a:r>
              <a:rPr lang="en-US" sz="9600" b="0" dirty="0" err="1"/>
              <a:t>wykonywania</a:t>
            </a:r>
            <a:endParaRPr lang="en-US" sz="9600" b="0" i="0" u="none" strike="noStrike" cap="none" spc="0" baseline="0" dirty="0">
              <a:uFillTx/>
            </a:endParaRPr>
          </a:p>
        </p:txBody>
      </p:sp>
      <p:pic>
        <p:nvPicPr>
          <p:cNvPr id="5" name="Picture 3" descr="Kolorowa żarówka z ikonami biznesowymi">
            <a:extLst>
              <a:ext uri="{FF2B5EF4-FFF2-40B4-BE49-F238E27FC236}">
                <a16:creationId xmlns:a16="http://schemas.microsoft.com/office/drawing/2014/main" id="{B1509202-F336-B5DD-38A1-DC1BB4351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9" r="32794" b="1"/>
          <a:stretch/>
        </p:blipFill>
        <p:spPr>
          <a:xfrm>
            <a:off x="19413415" y="2478397"/>
            <a:ext cx="4173349" cy="106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427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zentacja4_WHITE_PL" id="{2E12C116-B9B9-437A-80AF-A384B410798E}" vid="{91F4CF20-D2C4-406A-9B46-7CA025AFB60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82CBD9-D26B-024B-951A-C917072C9176}">
  <we:reference id="f12c312d-282a-4734-8843-05915fdfef0b" version="4.3.3.0" store="EXCatalog" storeType="EXCatalog"/>
  <we:alternateReferences>
    <we:reference id="WA104178141" version="4.3.3.0" store="pl-PL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6BED8FE1D28040827F23E4E919BC40" ma:contentTypeVersion="12" ma:contentTypeDescription="Utwórz nowy dokument." ma:contentTypeScope="" ma:versionID="073c261890061722328af46045f433bd">
  <xsd:schema xmlns:xsd="http://www.w3.org/2001/XMLSchema" xmlns:xs="http://www.w3.org/2001/XMLSchema" xmlns:p="http://schemas.microsoft.com/office/2006/metadata/properties" xmlns:ns3="0b432be1-f4d8-41a7-ad6d-68c8ff8a2c7d" xmlns:ns4="983dda8e-7067-4a22-bb77-bf72cab3dd14" targetNamespace="http://schemas.microsoft.com/office/2006/metadata/properties" ma:root="true" ma:fieldsID="3b2249332f3b5729c51d6b38beb0a8b6" ns3:_="" ns4:_="">
    <xsd:import namespace="0b432be1-f4d8-41a7-ad6d-68c8ff8a2c7d"/>
    <xsd:import namespace="983dda8e-7067-4a22-bb77-bf72cab3d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2be1-f4d8-41a7-ad6d-68c8ff8a2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da8e-7067-4a22-bb77-bf72cab3d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75D1A0-0945-4FCB-896D-BFB7F6452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2be1-f4d8-41a7-ad6d-68c8ff8a2c7d"/>
    <ds:schemaRef ds:uri="983dda8e-7067-4a22-bb77-bf72cab3d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7EDD48-011D-4D48-8042-D430C632731E}">
  <ds:schemaRefs>
    <ds:schemaRef ds:uri="http://schemas.microsoft.com/office/2006/documentManagement/types"/>
    <ds:schemaRef ds:uri="http://schemas.microsoft.com/office/infopath/2007/PartnerControls"/>
    <ds:schemaRef ds:uri="0b432be1-f4d8-41a7-ad6d-68c8ff8a2c7d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983dda8e-7067-4a22-bb77-bf72cab3dd14"/>
  </ds:schemaRefs>
</ds:datastoreItem>
</file>

<file path=customXml/itemProps3.xml><?xml version="1.0" encoding="utf-8"?>
<ds:datastoreItem xmlns:ds="http://schemas.openxmlformats.org/officeDocument/2006/customXml" ds:itemID="{E9218F3E-4686-4593-8703-2680F21DA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359</TotalTime>
  <Words>1979</Words>
  <Application>Microsoft Macintosh PowerPoint</Application>
  <PresentationFormat>Niestandardowy</PresentationFormat>
  <Paragraphs>91</Paragraphs>
  <Slides>19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Helvetica Neue</vt:lpstr>
      <vt:lpstr>Symbol</vt:lpstr>
      <vt:lpstr>White</vt:lpstr>
      <vt:lpstr> Decyzja klasyfikacyjna.  Charakter prawny oraz tryby kontroli i weryfikacji</vt:lpstr>
      <vt:lpstr>Klasyfikacja  </vt:lpstr>
      <vt:lpstr>Klasyfikacja zewnętrzna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Decyzja klasyfikacyjna </vt:lpstr>
      <vt:lpstr>Decyzja klasyfikacyjna </vt:lpstr>
      <vt:lpstr>Skazany niebezpieczny</vt:lpstr>
      <vt:lpstr>Skazany niebezpieczny</vt:lpstr>
      <vt:lpstr>Problemy klasyfikacji</vt:lpstr>
      <vt:lpstr>Problemy klasyfikacji</vt:lpstr>
      <vt:lpstr>Problemy klasyfikacji</vt:lpstr>
      <vt:lpstr>Problemy klasyfikacji</vt:lpstr>
      <vt:lpstr>Problemy klasyfikacji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Debata 18.03.2024</dc:title>
  <dc:creator>Tomasz Kalisz</dc:creator>
  <cp:lastModifiedBy>Tomasz Kalisz</cp:lastModifiedBy>
  <cp:revision>16</cp:revision>
  <dcterms:created xsi:type="dcterms:W3CDTF">2024-03-15T16:05:35Z</dcterms:created>
  <dcterms:modified xsi:type="dcterms:W3CDTF">2024-03-21T21:56:59Z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0x010100846BED8FE1D28040827F23E4E919BC40</vt:lpwstr>
  </property>
</Properties>
</file>