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6" d="100"/>
          <a:sy n="66" d="100"/>
        </p:scale>
        <p:origin x="370"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C0742EF-BBD6-4491-9895-CECA306A7F75}" type="datetimeFigureOut">
              <a:rPr lang="pl-PL" smtClean="0"/>
              <a:t>14.03.2025</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668BCC1-4C8F-45D6-9625-BA941A3C739D}"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1866393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0742EF-BBD6-4491-9895-CECA306A7F75}" type="datetimeFigureOut">
              <a:rPr lang="pl-PL" smtClean="0"/>
              <a:t>14.03.2025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1926415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0742EF-BBD6-4491-9895-CECA306A7F75}" type="datetimeFigureOut">
              <a:rPr lang="pl-PL" smtClean="0"/>
              <a:t>14.03.2025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162411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C0742EF-BBD6-4491-9895-CECA306A7F75}" type="datetimeFigureOut">
              <a:rPr lang="pl-PL" smtClean="0"/>
              <a:t>14.03.2025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96114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C0742EF-BBD6-4491-9895-CECA306A7F75}" type="datetimeFigureOut">
              <a:rPr lang="pl-PL" smtClean="0"/>
              <a:t>14.03.2025</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668BCC1-4C8F-45D6-9625-BA941A3C739D}"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7633467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DC0742EF-BBD6-4491-9895-CECA306A7F75}" type="datetimeFigureOut">
              <a:rPr lang="pl-PL" smtClean="0"/>
              <a:t>14.03.2025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231311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C0742EF-BBD6-4491-9895-CECA306A7F75}" type="datetimeFigureOut">
              <a:rPr lang="pl-PL" smtClean="0"/>
              <a:t>14.03.2025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273158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DC0742EF-BBD6-4491-9895-CECA306A7F75}" type="datetimeFigureOut">
              <a:rPr lang="pl-PL" smtClean="0"/>
              <a:t>14.03.2025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380180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742EF-BBD6-4491-9895-CECA306A7F75}" type="datetimeFigureOut">
              <a:rPr lang="pl-PL" smtClean="0"/>
              <a:t>14.03.2025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668BCC1-4C8F-45D6-9625-BA941A3C739D}" type="slidenum">
              <a:rPr lang="pl-PL" smtClean="0"/>
              <a:t>‹#›</a:t>
            </a:fld>
            <a:endParaRPr lang="pl-PL"/>
          </a:p>
        </p:txBody>
      </p:sp>
    </p:spTree>
    <p:extLst>
      <p:ext uri="{BB962C8B-B14F-4D97-AF65-F5344CB8AC3E}">
        <p14:creationId xmlns:p14="http://schemas.microsoft.com/office/powerpoint/2010/main" val="602017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C0742EF-BBD6-4491-9895-CECA306A7F75}" type="datetimeFigureOut">
              <a:rPr lang="pl-PL" smtClean="0"/>
              <a:t>14.03.2025</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BCC1-4C8F-45D6-9625-BA941A3C739D}"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150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C0742EF-BBD6-4491-9895-CECA306A7F75}" type="datetimeFigureOut">
              <a:rPr lang="pl-PL" smtClean="0"/>
              <a:t>14.03.2025</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668BCC1-4C8F-45D6-9625-BA941A3C739D}"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44865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C0742EF-BBD6-4491-9895-CECA306A7F75}" type="datetimeFigureOut">
              <a:rPr lang="pl-PL" smtClean="0"/>
              <a:t>14.03.2025</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668BCC1-4C8F-45D6-9625-BA941A3C739D}"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6573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9A0367-8139-797A-7A31-8E90319FC56E}"/>
              </a:ext>
            </a:extLst>
          </p:cNvPr>
          <p:cNvSpPr>
            <a:spLocks noGrp="1"/>
          </p:cNvSpPr>
          <p:nvPr>
            <p:ph type="ctrTitle"/>
          </p:nvPr>
        </p:nvSpPr>
        <p:spPr>
          <a:xfrm>
            <a:off x="1915126" y="2621831"/>
            <a:ext cx="8361229" cy="2098226"/>
          </a:xfrm>
        </p:spPr>
        <p:txBody>
          <a:bodyPr/>
          <a:lstStyle/>
          <a:p>
            <a:br>
              <a:rPr lang="pl-PL" dirty="0"/>
            </a:br>
            <a:br>
              <a:rPr lang="pl-PL" dirty="0"/>
            </a:br>
            <a:r>
              <a:rPr lang="pl-PL" sz="6600" dirty="0"/>
              <a:t>THEORIES OF LEADERSHIP</a:t>
            </a:r>
            <a:br>
              <a:rPr lang="pl-PL" sz="6600" dirty="0"/>
            </a:br>
            <a:r>
              <a:rPr lang="pl-PL" sz="6600" dirty="0"/>
              <a:t>CLASS No. 3</a:t>
            </a:r>
            <a:endParaRPr lang="pl-PL" dirty="0"/>
          </a:p>
        </p:txBody>
      </p:sp>
      <p:sp>
        <p:nvSpPr>
          <p:cNvPr id="3" name="Podtytuł 2">
            <a:extLst>
              <a:ext uri="{FF2B5EF4-FFF2-40B4-BE49-F238E27FC236}">
                <a16:creationId xmlns:a16="http://schemas.microsoft.com/office/drawing/2014/main" id="{1D2E9F54-5304-12AE-E11C-A6CE1F683C27}"/>
              </a:ext>
            </a:extLst>
          </p:cNvPr>
          <p:cNvSpPr>
            <a:spLocks noGrp="1"/>
          </p:cNvSpPr>
          <p:nvPr>
            <p:ph type="subTitle" idx="1"/>
          </p:nvPr>
        </p:nvSpPr>
        <p:spPr>
          <a:xfrm>
            <a:off x="2679905" y="5136897"/>
            <a:ext cx="6831673" cy="1086237"/>
          </a:xfrm>
        </p:spPr>
        <p:txBody>
          <a:bodyPr/>
          <a:lstStyle/>
          <a:p>
            <a:r>
              <a:rPr lang="pl-PL" dirty="0"/>
              <a:t>DR KARINA PILARZ</a:t>
            </a:r>
          </a:p>
        </p:txBody>
      </p:sp>
    </p:spTree>
    <p:extLst>
      <p:ext uri="{BB962C8B-B14F-4D97-AF65-F5344CB8AC3E}">
        <p14:creationId xmlns:p14="http://schemas.microsoft.com/office/powerpoint/2010/main" val="370135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B382C5-7905-5514-36DE-AEB0B1D5336A}"/>
              </a:ext>
            </a:extLst>
          </p:cNvPr>
          <p:cNvSpPr>
            <a:spLocks noGrp="1"/>
          </p:cNvSpPr>
          <p:nvPr>
            <p:ph type="title"/>
          </p:nvPr>
        </p:nvSpPr>
        <p:spPr/>
        <p:txBody>
          <a:bodyPr/>
          <a:lstStyle/>
          <a:p>
            <a:r>
              <a:rPr lang="pl-PL" dirty="0"/>
              <a:t>LEADERSHIP IN BUSINESS</a:t>
            </a:r>
          </a:p>
        </p:txBody>
      </p:sp>
      <p:sp>
        <p:nvSpPr>
          <p:cNvPr id="3" name="Symbol zastępczy zawartości 2">
            <a:extLst>
              <a:ext uri="{FF2B5EF4-FFF2-40B4-BE49-F238E27FC236}">
                <a16:creationId xmlns:a16="http://schemas.microsoft.com/office/drawing/2014/main" id="{7E1E9774-6728-A221-DCE9-468D33A7D4FB}"/>
              </a:ext>
            </a:extLst>
          </p:cNvPr>
          <p:cNvSpPr>
            <a:spLocks noGrp="1"/>
          </p:cNvSpPr>
          <p:nvPr>
            <p:ph idx="1"/>
          </p:nvPr>
        </p:nvSpPr>
        <p:spPr/>
        <p:txBody>
          <a:bodyPr>
            <a:normAutofit lnSpcReduction="10000"/>
          </a:bodyPr>
          <a:lstStyle/>
          <a:p>
            <a:pPr marL="0" indent="0" algn="just">
              <a:buNone/>
            </a:pPr>
            <a:r>
              <a:rPr lang="en-US" b="1" dirty="0"/>
              <a:t>Case </a:t>
            </a:r>
            <a:r>
              <a:rPr lang="pl-PL" b="1" dirty="0"/>
              <a:t>s</a:t>
            </a:r>
            <a:r>
              <a:rPr lang="en-US" b="1" dirty="0" err="1"/>
              <a:t>tudy</a:t>
            </a:r>
            <a:r>
              <a:rPr lang="en-US" b="1" dirty="0"/>
              <a:t>: Ethical Dilemma in Leadership</a:t>
            </a:r>
            <a:endParaRPr lang="pl-PL" b="1" dirty="0"/>
          </a:p>
          <a:p>
            <a:pPr marL="0" indent="0" algn="just">
              <a:buNone/>
            </a:pPr>
            <a:r>
              <a:rPr lang="en-US" dirty="0"/>
              <a:t>You are the CEO of a successful tech company. Your company has just discovered a flaw in one of its best-selling products. Fixing the issue would be expensive and delay future releases, but ignoring it could lead to customer dissatisfaction and potential lawsuits. How do you, as a leader, handle this situation</a:t>
            </a:r>
            <a:r>
              <a:rPr lang="pl-PL" dirty="0"/>
              <a:t>?</a:t>
            </a:r>
            <a:r>
              <a:rPr lang="en-US" dirty="0"/>
              <a:t> </a:t>
            </a:r>
            <a:endParaRPr lang="pl-PL" dirty="0"/>
          </a:p>
          <a:p>
            <a:pPr marL="0" indent="0" algn="just">
              <a:buNone/>
            </a:pPr>
            <a:r>
              <a:rPr lang="en-US" u="sng" dirty="0"/>
              <a:t>Discussion </a:t>
            </a:r>
            <a:r>
              <a:rPr lang="pl-PL" u="sng" dirty="0"/>
              <a:t>q</a:t>
            </a:r>
            <a:r>
              <a:rPr lang="en-US" u="sng" dirty="0" err="1"/>
              <a:t>uestions</a:t>
            </a:r>
            <a:r>
              <a:rPr lang="en-US" u="sng" dirty="0"/>
              <a:t>:</a:t>
            </a:r>
            <a:endParaRPr lang="pl-PL" u="sng" dirty="0"/>
          </a:p>
          <a:p>
            <a:pPr algn="just"/>
            <a:r>
              <a:rPr lang="en-US" dirty="0"/>
              <a:t>Should the company recall the product or address the issue only if customers complain?</a:t>
            </a:r>
            <a:endParaRPr lang="pl-PL" dirty="0"/>
          </a:p>
          <a:p>
            <a:pPr algn="just"/>
            <a:r>
              <a:rPr lang="en-US" dirty="0"/>
              <a:t>How does transparency impact leadership credibility?</a:t>
            </a:r>
            <a:endParaRPr lang="pl-PL" dirty="0"/>
          </a:p>
          <a:p>
            <a:pPr algn="just"/>
            <a:r>
              <a:rPr lang="en-US" dirty="0"/>
              <a:t>What leadership qualities are necessary to handle such dilemmas?</a:t>
            </a:r>
            <a:endParaRPr lang="pl-PL" dirty="0"/>
          </a:p>
        </p:txBody>
      </p:sp>
    </p:spTree>
    <p:extLst>
      <p:ext uri="{BB962C8B-B14F-4D97-AF65-F5344CB8AC3E}">
        <p14:creationId xmlns:p14="http://schemas.microsoft.com/office/powerpoint/2010/main" val="317916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5FE2B4-3AA8-3D03-42AE-1863D0C40197}"/>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DEE4F803-BF11-461D-AFCE-FFECF74D4A30}"/>
              </a:ext>
            </a:extLst>
          </p:cNvPr>
          <p:cNvSpPr>
            <a:spLocks noGrp="1"/>
          </p:cNvSpPr>
          <p:nvPr>
            <p:ph idx="1"/>
          </p:nvPr>
        </p:nvSpPr>
        <p:spPr/>
        <p:txBody>
          <a:bodyPr/>
          <a:lstStyle/>
          <a:p>
            <a:pPr marL="0" indent="0" algn="just">
              <a:buNone/>
            </a:pPr>
            <a:r>
              <a:rPr lang="en-US" b="1" dirty="0"/>
              <a:t>Debate </a:t>
            </a:r>
            <a:r>
              <a:rPr lang="pl-PL" b="1" dirty="0"/>
              <a:t>t</a:t>
            </a:r>
            <a:r>
              <a:rPr lang="en-US" b="1" dirty="0" err="1"/>
              <a:t>opic</a:t>
            </a:r>
            <a:r>
              <a:rPr lang="en-US" b="1" dirty="0"/>
              <a:t>:</a:t>
            </a:r>
            <a:endParaRPr lang="pl-PL" b="1" dirty="0"/>
          </a:p>
          <a:p>
            <a:pPr marL="0" indent="0" algn="just">
              <a:buNone/>
            </a:pPr>
            <a:endParaRPr lang="pl-PL" i="1" dirty="0"/>
          </a:p>
          <a:p>
            <a:pPr marL="0" indent="0" algn="just">
              <a:buNone/>
            </a:pPr>
            <a:r>
              <a:rPr lang="pl-PL" i="1" dirty="0"/>
              <a:t>„</a:t>
            </a:r>
            <a:r>
              <a:rPr lang="en-US" i="1" dirty="0"/>
              <a:t>A strong leader is more important than a strong team in business success</a:t>
            </a:r>
            <a:r>
              <a:rPr lang="pl-PL" i="1" dirty="0"/>
              <a:t>”.</a:t>
            </a:r>
          </a:p>
          <a:p>
            <a:pPr marL="0" indent="0" algn="just">
              <a:buNone/>
            </a:pPr>
            <a:endParaRPr lang="pl-PL" i="1" dirty="0"/>
          </a:p>
          <a:p>
            <a:pPr marL="0" indent="0" algn="just">
              <a:buNone/>
            </a:pPr>
            <a:r>
              <a:rPr lang="en-US" dirty="0"/>
              <a:t>Evaluate the pros and cons of</a:t>
            </a:r>
            <a:r>
              <a:rPr lang="pl-PL" dirty="0"/>
              <a:t> </a:t>
            </a:r>
            <a:r>
              <a:rPr lang="pl-PL" dirty="0" err="1"/>
              <a:t>this</a:t>
            </a:r>
            <a:r>
              <a:rPr lang="pl-PL" dirty="0"/>
              <a:t> </a:t>
            </a:r>
            <a:r>
              <a:rPr lang="pl-PL" dirty="0" err="1"/>
              <a:t>approach</a:t>
            </a:r>
            <a:r>
              <a:rPr lang="pl-PL" dirty="0"/>
              <a:t>.</a:t>
            </a:r>
          </a:p>
        </p:txBody>
      </p:sp>
    </p:spTree>
    <p:extLst>
      <p:ext uri="{BB962C8B-B14F-4D97-AF65-F5344CB8AC3E}">
        <p14:creationId xmlns:p14="http://schemas.microsoft.com/office/powerpoint/2010/main" val="244739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6AFCC0-1DFD-09E2-0C40-52441F9E5D7F}"/>
              </a:ext>
            </a:extLst>
          </p:cNvPr>
          <p:cNvSpPr>
            <a:spLocks noGrp="1"/>
          </p:cNvSpPr>
          <p:nvPr>
            <p:ph type="title"/>
          </p:nvPr>
        </p:nvSpPr>
        <p:spPr/>
        <p:txBody>
          <a:bodyPr/>
          <a:lstStyle/>
          <a:p>
            <a:r>
              <a:rPr lang="pl-PL" dirty="0"/>
              <a:t>LEADERSHIP IN PUBLIC ADMINISTRATION</a:t>
            </a:r>
          </a:p>
        </p:txBody>
      </p:sp>
      <p:sp>
        <p:nvSpPr>
          <p:cNvPr id="3" name="Symbol zastępczy zawartości 2">
            <a:extLst>
              <a:ext uri="{FF2B5EF4-FFF2-40B4-BE49-F238E27FC236}">
                <a16:creationId xmlns:a16="http://schemas.microsoft.com/office/drawing/2014/main" id="{F43939F0-41EC-4717-1702-97B20882F910}"/>
              </a:ext>
            </a:extLst>
          </p:cNvPr>
          <p:cNvSpPr>
            <a:spLocks noGrp="1"/>
          </p:cNvSpPr>
          <p:nvPr>
            <p:ph idx="1"/>
          </p:nvPr>
        </p:nvSpPr>
        <p:spPr/>
        <p:txBody>
          <a:bodyPr>
            <a:normAutofit/>
          </a:bodyPr>
          <a:lstStyle/>
          <a:p>
            <a:pPr marL="0" indent="0" algn="just">
              <a:buNone/>
            </a:pPr>
            <a:r>
              <a:rPr lang="pl-PL" b="1" dirty="0"/>
              <a:t>C</a:t>
            </a:r>
            <a:r>
              <a:rPr lang="en-US" b="1" dirty="0" err="1"/>
              <a:t>ase</a:t>
            </a:r>
            <a:r>
              <a:rPr lang="en-US" b="1" dirty="0"/>
              <a:t> </a:t>
            </a:r>
            <a:r>
              <a:rPr lang="pl-PL" b="1" dirty="0"/>
              <a:t>s</a:t>
            </a:r>
            <a:r>
              <a:rPr lang="en-US" b="1" dirty="0" err="1"/>
              <a:t>tudy</a:t>
            </a:r>
            <a:r>
              <a:rPr lang="en-US" b="1" dirty="0"/>
              <a:t>: Crisis Management in Government</a:t>
            </a:r>
            <a:endParaRPr lang="pl-PL" b="1" dirty="0"/>
          </a:p>
          <a:p>
            <a:pPr marL="0" indent="0" algn="just">
              <a:buNone/>
            </a:pPr>
            <a:r>
              <a:rPr lang="en-US" dirty="0"/>
              <a:t>Imagine you are the mayor of a city that has just experienced a major natural disaster (e.g., hurricane, earthquake). Resources are limited, and the community is in distress. How do you prioritize aid distribution and communicate effectively with citizens?</a:t>
            </a:r>
            <a:endParaRPr lang="pl-PL" dirty="0"/>
          </a:p>
          <a:p>
            <a:pPr marL="0" indent="0" algn="just">
              <a:buNone/>
            </a:pPr>
            <a:r>
              <a:rPr lang="en-US" u="sng" dirty="0"/>
              <a:t>Discussion </a:t>
            </a:r>
            <a:r>
              <a:rPr lang="pl-PL" u="sng" dirty="0"/>
              <a:t>q</a:t>
            </a:r>
            <a:r>
              <a:rPr lang="en-US" u="sng" dirty="0" err="1"/>
              <a:t>uestions</a:t>
            </a:r>
            <a:r>
              <a:rPr lang="en-US" u="sng" dirty="0"/>
              <a:t>:</a:t>
            </a:r>
            <a:endParaRPr lang="pl-PL" u="sng" dirty="0"/>
          </a:p>
          <a:p>
            <a:pPr algn="just"/>
            <a:r>
              <a:rPr lang="en-US" dirty="0"/>
              <a:t>What are the key leadership traits needed in a crisis?</a:t>
            </a:r>
            <a:endParaRPr lang="pl-PL" dirty="0"/>
          </a:p>
          <a:p>
            <a:pPr algn="just"/>
            <a:r>
              <a:rPr lang="en-US" dirty="0"/>
              <a:t>Should public leaders prioritize long-term recovery or short-term relief?</a:t>
            </a:r>
            <a:endParaRPr lang="pl-PL" dirty="0"/>
          </a:p>
          <a:p>
            <a:pPr algn="just"/>
            <a:r>
              <a:rPr lang="en-US" dirty="0"/>
              <a:t>How can government leaders build trust during emergencies?</a:t>
            </a:r>
            <a:endParaRPr lang="pl-PL" dirty="0"/>
          </a:p>
        </p:txBody>
      </p:sp>
    </p:spTree>
    <p:extLst>
      <p:ext uri="{BB962C8B-B14F-4D97-AF65-F5344CB8AC3E}">
        <p14:creationId xmlns:p14="http://schemas.microsoft.com/office/powerpoint/2010/main" val="274993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698596-BD4F-C77B-689F-7B2153D9D63A}"/>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C3EC7D44-52F9-A302-D2D7-0BD8D37714A3}"/>
              </a:ext>
            </a:extLst>
          </p:cNvPr>
          <p:cNvSpPr>
            <a:spLocks noGrp="1"/>
          </p:cNvSpPr>
          <p:nvPr>
            <p:ph idx="1"/>
          </p:nvPr>
        </p:nvSpPr>
        <p:spPr/>
        <p:txBody>
          <a:bodyPr/>
          <a:lstStyle/>
          <a:p>
            <a:pPr marL="0" indent="0" algn="just">
              <a:buNone/>
            </a:pPr>
            <a:r>
              <a:rPr lang="en-US" b="1" dirty="0"/>
              <a:t>Debate </a:t>
            </a:r>
            <a:r>
              <a:rPr lang="pl-PL" b="1" dirty="0"/>
              <a:t>t</a:t>
            </a:r>
            <a:r>
              <a:rPr lang="en-US" b="1" dirty="0" err="1"/>
              <a:t>opic</a:t>
            </a:r>
            <a:r>
              <a:rPr lang="en-US" b="1" dirty="0"/>
              <a:t>:</a:t>
            </a:r>
            <a:endParaRPr lang="pl-PL" b="1" dirty="0"/>
          </a:p>
          <a:p>
            <a:pPr marL="0" indent="0" algn="just">
              <a:buNone/>
            </a:pPr>
            <a:endParaRPr lang="pl-PL" dirty="0"/>
          </a:p>
          <a:p>
            <a:pPr marL="0" indent="0" algn="just">
              <a:buNone/>
            </a:pPr>
            <a:r>
              <a:rPr lang="pl-PL" i="1" dirty="0"/>
              <a:t>„</a:t>
            </a:r>
            <a:r>
              <a:rPr lang="en-US" i="1" dirty="0"/>
              <a:t>Public sector leaders should prioritize efficiency over public opinion</a:t>
            </a:r>
            <a:r>
              <a:rPr lang="pl-PL" i="1" dirty="0"/>
              <a:t>”.</a:t>
            </a:r>
          </a:p>
          <a:p>
            <a:pPr marL="0" indent="0" algn="just">
              <a:buNone/>
            </a:pPr>
            <a:endParaRPr lang="pl-PL" dirty="0"/>
          </a:p>
          <a:p>
            <a:pPr marL="0" indent="0" algn="just">
              <a:buNone/>
            </a:pPr>
            <a:r>
              <a:rPr lang="en-US" dirty="0"/>
              <a:t>One group argues for efficiency in governance, while the other supports responsiveness to public demands.</a:t>
            </a:r>
            <a:endParaRPr lang="pl-PL" dirty="0"/>
          </a:p>
        </p:txBody>
      </p:sp>
    </p:spTree>
    <p:extLst>
      <p:ext uri="{BB962C8B-B14F-4D97-AF65-F5344CB8AC3E}">
        <p14:creationId xmlns:p14="http://schemas.microsoft.com/office/powerpoint/2010/main" val="139815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0095E0-B69A-90E0-942D-F8DC0FA8EA6D}"/>
              </a:ext>
            </a:extLst>
          </p:cNvPr>
          <p:cNvSpPr>
            <a:spLocks noGrp="1"/>
          </p:cNvSpPr>
          <p:nvPr>
            <p:ph type="title"/>
          </p:nvPr>
        </p:nvSpPr>
        <p:spPr/>
        <p:txBody>
          <a:bodyPr/>
          <a:lstStyle/>
          <a:p>
            <a:r>
              <a:rPr lang="pl-PL" dirty="0"/>
              <a:t>DEMOCRATIC LEADERSHIP</a:t>
            </a:r>
          </a:p>
        </p:txBody>
      </p:sp>
      <p:sp>
        <p:nvSpPr>
          <p:cNvPr id="3" name="Symbol zastępczy zawartości 2">
            <a:extLst>
              <a:ext uri="{FF2B5EF4-FFF2-40B4-BE49-F238E27FC236}">
                <a16:creationId xmlns:a16="http://schemas.microsoft.com/office/drawing/2014/main" id="{A5EE2A65-A56F-F868-B646-1BB8D6E4EF9F}"/>
              </a:ext>
            </a:extLst>
          </p:cNvPr>
          <p:cNvSpPr>
            <a:spLocks noGrp="1"/>
          </p:cNvSpPr>
          <p:nvPr>
            <p:ph idx="1"/>
          </p:nvPr>
        </p:nvSpPr>
        <p:spPr/>
        <p:txBody>
          <a:bodyPr>
            <a:normAutofit fontScale="85000" lnSpcReduction="10000"/>
          </a:bodyPr>
          <a:lstStyle/>
          <a:p>
            <a:pPr marL="0" indent="0" algn="just">
              <a:buNone/>
            </a:pPr>
            <a:r>
              <a:rPr lang="en-US" b="1" dirty="0"/>
              <a:t>Case </a:t>
            </a:r>
            <a:r>
              <a:rPr lang="pl-PL" b="1" dirty="0"/>
              <a:t>s</a:t>
            </a:r>
            <a:r>
              <a:rPr lang="en-US" b="1" dirty="0" err="1"/>
              <a:t>tudy</a:t>
            </a:r>
            <a:r>
              <a:rPr lang="en-US" b="1" dirty="0"/>
              <a:t>: Democratic Leadership in a Growing Company</a:t>
            </a:r>
            <a:endParaRPr lang="pl-PL" b="1" dirty="0"/>
          </a:p>
          <a:p>
            <a:pPr marL="0" indent="0" algn="just">
              <a:buNone/>
            </a:pPr>
            <a:r>
              <a:rPr lang="en-US" dirty="0"/>
              <a:t>You are the manager of a mid-sized marketing agency that has recently expanded. Your team consists of experienced employees and new hires with fresh ideas. You believe in democratic leadership, encouraging team collaboration and shared decision-</a:t>
            </a:r>
            <a:r>
              <a:rPr lang="en-US" dirty="0" err="1"/>
              <a:t>making.One</a:t>
            </a:r>
            <a:r>
              <a:rPr lang="en-US" dirty="0"/>
              <a:t> of your biggest clients has requested a last-minute change to a major campaign. The deadline is tight, and there are conflicting opinions among your team members. Some believe the change is necessary to satisfy the client, while others argue it will weaken the campaign’s original </a:t>
            </a:r>
            <a:r>
              <a:rPr lang="en-US" dirty="0" err="1"/>
              <a:t>message.As</a:t>
            </a:r>
            <a:r>
              <a:rPr lang="en-US" dirty="0"/>
              <a:t> a democratic leader, how do you handle this situation?</a:t>
            </a:r>
            <a:endParaRPr lang="pl-PL" dirty="0"/>
          </a:p>
          <a:p>
            <a:pPr marL="0" indent="0" algn="just">
              <a:buNone/>
            </a:pPr>
            <a:r>
              <a:rPr lang="en-US" u="sng" dirty="0"/>
              <a:t>Discussion </a:t>
            </a:r>
            <a:r>
              <a:rPr lang="pl-PL" u="sng" dirty="0"/>
              <a:t>q</a:t>
            </a:r>
            <a:r>
              <a:rPr lang="en-US" u="sng" dirty="0" err="1"/>
              <a:t>uestions</a:t>
            </a:r>
            <a:r>
              <a:rPr lang="en-US" u="sng" dirty="0"/>
              <a:t>:</a:t>
            </a:r>
            <a:endParaRPr lang="pl-PL" u="sng" dirty="0"/>
          </a:p>
          <a:p>
            <a:pPr algn="just"/>
            <a:r>
              <a:rPr lang="en-US" dirty="0"/>
              <a:t>How do you balance inclusivity in decision-making with the need for quick action?</a:t>
            </a:r>
            <a:endParaRPr lang="pl-PL" dirty="0"/>
          </a:p>
          <a:p>
            <a:pPr algn="just"/>
            <a:r>
              <a:rPr lang="en-US" dirty="0"/>
              <a:t>What are the strengths and weaknesses of democratic leadership in high-pressure situations?</a:t>
            </a:r>
            <a:endParaRPr lang="pl-PL" dirty="0"/>
          </a:p>
          <a:p>
            <a:pPr algn="just"/>
            <a:r>
              <a:rPr lang="en-US" dirty="0"/>
              <a:t>Should there be limits to democratic decision-making in a company? Why or why not?</a:t>
            </a:r>
            <a:endParaRPr lang="pl-PL" dirty="0"/>
          </a:p>
        </p:txBody>
      </p:sp>
    </p:spTree>
    <p:extLst>
      <p:ext uri="{BB962C8B-B14F-4D97-AF65-F5344CB8AC3E}">
        <p14:creationId xmlns:p14="http://schemas.microsoft.com/office/powerpoint/2010/main" val="1985265249"/>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TM10001105[[fn=Przycinanie]]</Template>
  <TotalTime>26</TotalTime>
  <Words>437</Words>
  <Application>Microsoft Office PowerPoint</Application>
  <PresentationFormat>Panoramiczny</PresentationFormat>
  <Paragraphs>33</Paragraphs>
  <Slides>6</Slides>
  <Notes>0</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6</vt:i4>
      </vt:variant>
    </vt:vector>
  </HeadingPairs>
  <TitlesOfParts>
    <vt:vector size="8" baseType="lpstr">
      <vt:lpstr>Franklin Gothic Book</vt:lpstr>
      <vt:lpstr>Przycinanie</vt:lpstr>
      <vt:lpstr>  THEORIES OF LEADERSHIP CLASS No. 3</vt:lpstr>
      <vt:lpstr>LEADERSHIP IN BUSINESS</vt:lpstr>
      <vt:lpstr>Prezentacja programu PowerPoint</vt:lpstr>
      <vt:lpstr>LEADERSHIP IN PUBLIC ADMINISTRATION</vt:lpstr>
      <vt:lpstr>Prezentacja programu PowerPoint</vt:lpstr>
      <vt:lpstr>DEMOCRATIC LEADERSHIP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Karina Pilarz</dc:creator>
  <cp:lastModifiedBy>Karina Pilarz</cp:lastModifiedBy>
  <cp:revision>2</cp:revision>
  <dcterms:created xsi:type="dcterms:W3CDTF">2025-03-14T14:36:40Z</dcterms:created>
  <dcterms:modified xsi:type="dcterms:W3CDTF">2025-03-14T15:33:53Z</dcterms:modified>
</cp:coreProperties>
</file>