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7" r:id="rId7"/>
    <p:sldId id="268" r:id="rId8"/>
    <p:sldId id="276" r:id="rId9"/>
    <p:sldId id="277" r:id="rId10"/>
    <p:sldId id="278" r:id="rId11"/>
    <p:sldId id="262" r:id="rId12"/>
    <p:sldId id="263" r:id="rId13"/>
    <p:sldId id="264" r:id="rId14"/>
    <p:sldId id="265" r:id="rId15"/>
    <p:sldId id="266" r:id="rId16"/>
    <p:sldId id="270" r:id="rId17"/>
    <p:sldId id="271" r:id="rId18"/>
    <p:sldId id="272" r:id="rId19"/>
    <p:sldId id="273" r:id="rId20"/>
    <p:sldId id="275" r:id="rId21"/>
    <p:sldId id="27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ED321-0ACD-4CAD-A234-84932A689797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0D360-68F6-49B1-B980-7BFAB69158E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81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0D360-68F6-49B1-B980-7BFAB69158E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2017-01-18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5091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Prawne regulacje dotyczące zabytkowych cmentarzy </a:t>
            </a:r>
            <a:r>
              <a:rPr lang="pl-PL" dirty="0" smtClean="0"/>
              <a:t>i Pomników Zagłady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5786" y="5000636"/>
            <a:ext cx="7772400" cy="914400"/>
          </a:xfrm>
        </p:spPr>
        <p:txBody>
          <a:bodyPr>
            <a:normAutofit/>
          </a:bodyPr>
          <a:lstStyle/>
          <a:p>
            <a:endParaRPr lang="pl-P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8774" y="404664"/>
            <a:ext cx="74696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Art. 108. 1</a:t>
            </a:r>
            <a:r>
              <a:rPr lang="pl-PL" sz="2400" dirty="0" smtClean="0"/>
              <a:t>. UOZ </a:t>
            </a:r>
            <a:r>
              <a:rPr lang="pl-PL" sz="2400" dirty="0"/>
              <a:t>Kto niszczy lub uszkadza zabytek, podlega karze pozbawienia wolności od 3 miesięcy do lat 5.</a:t>
            </a:r>
          </a:p>
          <a:p>
            <a:r>
              <a:rPr lang="pl-PL" sz="2400" dirty="0"/>
              <a:t>2. Jeżeli sprawca czynu określonego w ust. 1 działa nieumyślnie, podlega grzywnie, karze ograniczenia wolności albo pozbawienia wolności do lat 2.</a:t>
            </a:r>
          </a:p>
          <a:p>
            <a:r>
              <a:rPr lang="pl-PL" sz="2400" dirty="0"/>
              <a:t>3. W razie skazania za przestępstwo określone w ust. 1 sąd orzeka, a w razie skazania za przestępstwo określone w ust. 2 sąd może orzec, nawiązkę na wskazany cel społeczny związany z opieką nad zabytkami w wysokości od trzykrotnego do trzydziestokrotnego minimalnego wynagrodzenia.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5010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Zabytkowe cmentarze Wrocławia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71472" y="1714488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1945 roku na terenie miasta Wrocławia znajdowało się : </a:t>
            </a:r>
          </a:p>
          <a:p>
            <a:pPr>
              <a:buFontTx/>
              <a:buChar char="-"/>
            </a:pPr>
            <a:r>
              <a:rPr lang="pl-PL" dirty="0" smtClean="0"/>
              <a:t> 38 cmentarzy katolickich </a:t>
            </a:r>
          </a:p>
          <a:p>
            <a:pPr>
              <a:buFontTx/>
              <a:buChar char="-"/>
            </a:pPr>
            <a:r>
              <a:rPr lang="pl-PL" dirty="0" smtClean="0"/>
              <a:t>  37 cmentarzy protestanckich </a:t>
            </a:r>
          </a:p>
          <a:p>
            <a:pPr>
              <a:buFontTx/>
              <a:buChar char="-"/>
            </a:pPr>
            <a:r>
              <a:rPr lang="pl-PL" dirty="0" smtClean="0"/>
              <a:t> 33 cmentarzy komunalnych</a:t>
            </a:r>
          </a:p>
          <a:p>
            <a:pPr>
              <a:buFontTx/>
              <a:buChar char="-"/>
            </a:pPr>
            <a:r>
              <a:rPr lang="pl-PL" dirty="0" smtClean="0"/>
              <a:t> 5 cmentarzy wojskowych </a:t>
            </a:r>
          </a:p>
          <a:p>
            <a:pPr>
              <a:buFontTx/>
              <a:buChar char="-"/>
            </a:pPr>
            <a:r>
              <a:rPr lang="pl-PL" dirty="0" smtClean="0"/>
              <a:t>5 cmentarzy żydowskich </a:t>
            </a:r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/za: </a:t>
            </a:r>
            <a:r>
              <a:rPr lang="pl-PL" dirty="0" err="1" smtClean="0"/>
              <a:t>Okólska</a:t>
            </a:r>
            <a:r>
              <a:rPr lang="pl-PL" dirty="0" smtClean="0"/>
              <a:t> H., Burak M., </a:t>
            </a:r>
            <a:r>
              <a:rPr lang="pl-PL" i="1" dirty="0" smtClean="0"/>
              <a:t>Cmentarze dawnego Wrocławia</a:t>
            </a:r>
            <a:r>
              <a:rPr lang="pl-PL" dirty="0" smtClean="0"/>
              <a:t>, Wrocław 2007/ 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Losy powojenne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71472" y="571480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1948 roku Ministerstwo Ziem Odzyskanych wydało instrukcję, odnoszącą się do akcji „odniemczania” Dolnego Śląska, w której zaznaczono, iż procesowi temu podlegać mają również cmentarze. Oszczędzić miano jedynie te, które wykazywały szczególną wartość artystyczną.</a:t>
            </a:r>
          </a:p>
          <a:p>
            <a:endParaRPr lang="pl-PL" dirty="0" smtClean="0"/>
          </a:p>
          <a:p>
            <a:r>
              <a:rPr lang="pl-PL" dirty="0" smtClean="0"/>
              <a:t>Tym sposobem prawie wszystkie nekropolie wrocławskie zniknęły z powierzchni ziemi.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4786324" cy="332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5643570" y="557214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Cmentarz św. Doroty w trakcie likwidacji (dziś Park Andersa)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3880" cy="1051560"/>
          </a:xfrm>
        </p:spPr>
        <p:txBody>
          <a:bodyPr/>
          <a:lstStyle/>
          <a:p>
            <a:r>
              <a:rPr lang="pl-PL" dirty="0" smtClean="0"/>
              <a:t>Cmentarze Żydowskie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14348" y="1285860"/>
            <a:ext cx="5500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Stary Cmentarz Żydowski (ul. </a:t>
            </a:r>
            <a:r>
              <a:rPr lang="pl-PL" b="1" dirty="0" err="1" smtClean="0"/>
              <a:t>Ślężna</a:t>
            </a:r>
            <a:r>
              <a:rPr lang="pl-PL" b="1" dirty="0" smtClean="0"/>
              <a:t>) 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został założony w 1856 roku</a:t>
            </a:r>
          </a:p>
          <a:p>
            <a:pPr>
              <a:buFontTx/>
              <a:buChar char="-"/>
            </a:pPr>
            <a:r>
              <a:rPr lang="pl-PL" dirty="0" smtClean="0"/>
              <a:t>całkowite zamknięcie cmentarza w 1943 roku</a:t>
            </a:r>
          </a:p>
          <a:p>
            <a:pPr>
              <a:buFontTx/>
              <a:buChar char="-"/>
            </a:pPr>
            <a:r>
              <a:rPr lang="pl-PL" dirty="0" smtClean="0"/>
              <a:t> w dniu 24 maja 1975 cmentarz wpisano do rejestru zabytków </a:t>
            </a:r>
          </a:p>
          <a:p>
            <a:pPr>
              <a:buFontTx/>
              <a:buChar char="-"/>
            </a:pPr>
            <a:r>
              <a:rPr lang="pl-PL" dirty="0" smtClean="0"/>
              <a:t> od 1988 roku jako Muzeum Architektury Cmentarnej </a:t>
            </a:r>
          </a:p>
          <a:p>
            <a:pPr>
              <a:buFontTx/>
              <a:buChar char="-"/>
            </a:pPr>
            <a:r>
              <a:rPr lang="pl-PL" dirty="0" smtClean="0"/>
              <a:t> dziś Muzeum Sztuki Cmentarnej jako filia Muzeum Miejskiego Wrocławia    </a:t>
            </a:r>
          </a:p>
          <a:p>
            <a:endParaRPr lang="pl-PL" dirty="0" smtClean="0"/>
          </a:p>
        </p:txBody>
      </p:sp>
      <p:pic>
        <p:nvPicPr>
          <p:cNvPr id="5122" name="Picture 2" descr="http://upload.wikimedia.org/wikipedia/commons/thumb/5/52/Oryginalne_rze%C5%BAby_na_nagrobkach_Starego_Cmentarza_%C5%BBydowskiego_we_Wroc%C5%82awiu.JPG/220px-Oryginalne_rze%C5%BAby_na_nagrobkach_Starego_Cmentarza_%C5%BBydowskiego_we_Wroc%C5%82awi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071942"/>
            <a:ext cx="2976569" cy="2232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71472" y="642918"/>
            <a:ext cx="6000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Nowy Cmentarz Żydowski (ul. Lotnicza)</a:t>
            </a:r>
          </a:p>
          <a:p>
            <a:endParaRPr lang="pl-PL" b="1" dirty="0" smtClean="0"/>
          </a:p>
          <a:p>
            <a:pPr>
              <a:buFontTx/>
              <a:buChar char="-"/>
            </a:pPr>
            <a:r>
              <a:rPr lang="pl-PL" dirty="0" smtClean="0"/>
              <a:t>został założony w 1902 roku </a:t>
            </a:r>
          </a:p>
          <a:p>
            <a:pPr>
              <a:buFontTx/>
              <a:buChar char="-"/>
            </a:pPr>
            <a:r>
              <a:rPr lang="pl-PL" dirty="0" smtClean="0"/>
              <a:t>w czasie II wojny światowej służył jako stacja szpitalna</a:t>
            </a:r>
          </a:p>
          <a:p>
            <a:pPr>
              <a:buFontTx/>
              <a:buChar char="-"/>
            </a:pPr>
            <a:r>
              <a:rPr lang="pl-PL" dirty="0" smtClean="0"/>
              <a:t> w dniu 26 września 1983 roku cmentarz wpisano do rejestru zabytków </a:t>
            </a:r>
          </a:p>
          <a:p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 </a:t>
            </a:r>
            <a:endParaRPr lang="pl-PL" b="1" dirty="0"/>
          </a:p>
        </p:txBody>
      </p:sp>
      <p:pic>
        <p:nvPicPr>
          <p:cNvPr id="4098" name="Picture 2" descr="Widok w kierunku bramy wej&amp;sacute;ciow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714620"/>
            <a:ext cx="4071966" cy="305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8183880" cy="1051560"/>
          </a:xfrm>
        </p:spPr>
        <p:txBody>
          <a:bodyPr/>
          <a:lstStyle/>
          <a:p>
            <a:r>
              <a:rPr lang="pl-PL" dirty="0" smtClean="0"/>
              <a:t>Ku pamięci…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00034" y="164305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	W dniu 30 października 2008 roku w parku Grabiszyńskim poświęcono Pomnik Wspólnej Pamięci, upamiętniających zmarłych pochowanych na wszystkich wrocławskich cmentarzach. 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643182"/>
            <a:ext cx="5786478" cy="338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0000"/>
                </a:solidFill>
                <a:latin typeface="Times New Roman"/>
              </a:rPr>
              <a:t>USTAWA </a:t>
            </a:r>
            <a:endParaRPr lang="en-GB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/>
              </a:rPr>
              <a:t>z dnia 7 maja 1999 r.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0000"/>
                </a:solidFill>
                <a:latin typeface="Times New Roman"/>
              </a:rPr>
              <a:t>o ochronie terenów byłych hitlerowskich obozów zagłady </a:t>
            </a:r>
            <a:endParaRPr lang="pl-PL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pl-PL" b="1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000000"/>
                </a:solidFill>
                <a:latin typeface="Times New Roman"/>
              </a:rPr>
              <a:t>Dz. u. 1999/41/412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90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pl-PL" dirty="0"/>
              <a:t> </a:t>
            </a:r>
            <a:r>
              <a:rPr lang="pl-PL" b="1" dirty="0"/>
              <a:t>Art. 1. </a:t>
            </a:r>
            <a:r>
              <a:rPr lang="pl-PL" dirty="0"/>
              <a:t>1. Ustawa określa zasady ochrony terenów byłych hitlerowskich obozów zagłady, zwanych dalej „Pomnikami Zagłady</a:t>
            </a:r>
            <a:r>
              <a:rPr lang="pl-PL" dirty="0" smtClean="0"/>
              <a:t>”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r>
              <a:rPr lang="pl-PL" dirty="0"/>
              <a:t>2. Ochrona Pomników Zagłady polega na tworzeniu ich stref ochronnych oraz wprowadzeniu na obszarze Pomników Zagłady i ich stref ochronnych szczególnych zasad: </a:t>
            </a:r>
          </a:p>
          <a:p>
            <a:r>
              <a:rPr lang="en-GB" dirty="0"/>
              <a:t>1) </a:t>
            </a:r>
            <a:r>
              <a:rPr lang="en-GB" dirty="0" err="1"/>
              <a:t>odbywania</a:t>
            </a:r>
            <a:r>
              <a:rPr lang="en-GB" dirty="0"/>
              <a:t> </a:t>
            </a:r>
            <a:r>
              <a:rPr lang="en-GB" dirty="0" err="1"/>
              <a:t>zgromadzeń</a:t>
            </a:r>
            <a:r>
              <a:rPr lang="en-GB" dirty="0"/>
              <a:t>; </a:t>
            </a:r>
          </a:p>
          <a:p>
            <a:r>
              <a:rPr lang="en-GB" dirty="0"/>
              <a:t>2) </a:t>
            </a:r>
            <a:r>
              <a:rPr lang="en-GB" dirty="0" err="1"/>
              <a:t>prowadzenia</a:t>
            </a:r>
            <a:r>
              <a:rPr lang="en-GB" dirty="0"/>
              <a:t> </a:t>
            </a:r>
            <a:r>
              <a:rPr lang="en-GB" dirty="0" err="1"/>
              <a:t>działalności</a:t>
            </a:r>
            <a:r>
              <a:rPr lang="en-GB" dirty="0"/>
              <a:t> </a:t>
            </a:r>
            <a:r>
              <a:rPr lang="en-GB" dirty="0" err="1"/>
              <a:t>gospodarczej</a:t>
            </a:r>
            <a:r>
              <a:rPr lang="en-GB" dirty="0"/>
              <a:t>; </a:t>
            </a:r>
          </a:p>
          <a:p>
            <a:r>
              <a:rPr lang="pl-PL" dirty="0"/>
              <a:t>3) budowy obiektów budowlanych, tymczasowych obiektów budowlanych i urządzeń budowlanych; </a:t>
            </a:r>
          </a:p>
          <a:p>
            <a:r>
              <a:rPr lang="en-GB" dirty="0"/>
              <a:t>4) </a:t>
            </a:r>
            <a:r>
              <a:rPr lang="en-GB" dirty="0" err="1"/>
              <a:t>wywłaszczania</a:t>
            </a:r>
            <a:r>
              <a:rPr lang="en-GB" dirty="0"/>
              <a:t> </a:t>
            </a:r>
            <a:r>
              <a:rPr lang="en-GB" dirty="0" err="1"/>
              <a:t>nieruchomości</a:t>
            </a:r>
            <a:r>
              <a:rPr lang="en-GB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50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pl-PL" dirty="0"/>
              <a:t> </a:t>
            </a:r>
            <a:r>
              <a:rPr lang="pl-PL" b="1" dirty="0"/>
              <a:t>Art. 2. </a:t>
            </a:r>
            <a:r>
              <a:rPr lang="pl-PL" dirty="0"/>
              <a:t>Pomnikami Zagłady są tereny, na których są położone: </a:t>
            </a:r>
          </a:p>
          <a:p>
            <a:r>
              <a:rPr lang="pl-PL" dirty="0"/>
              <a:t>1) Pomnik Męczeństwa w Oświęcimiu; </a:t>
            </a:r>
          </a:p>
          <a:p>
            <a:r>
              <a:rPr lang="pl-PL" dirty="0"/>
              <a:t>2) Pomnik Męczeństwa na Majdanku; </a:t>
            </a:r>
          </a:p>
          <a:p>
            <a:r>
              <a:rPr lang="pl-PL" dirty="0"/>
              <a:t>3) Muzeum „Stutthof” w Sztutowie; </a:t>
            </a:r>
          </a:p>
          <a:p>
            <a:r>
              <a:rPr lang="pl-PL" dirty="0"/>
              <a:t>4) Muzeum Gross-Rosen w Rogoźnicy; </a:t>
            </a:r>
          </a:p>
          <a:p>
            <a:r>
              <a:rPr lang="pl-PL" dirty="0"/>
              <a:t>5) Mauzoleum Walki i Męczeństwa w Treblince; </a:t>
            </a:r>
          </a:p>
          <a:p>
            <a:r>
              <a:rPr lang="pl-PL" dirty="0"/>
              <a:t>6) Muzeum Martyrologiczne – Obóz w Chełmnie nad Nerem; </a:t>
            </a:r>
          </a:p>
          <a:p>
            <a:r>
              <a:rPr lang="pl-PL" dirty="0"/>
              <a:t>7) Muzeum Byłego Obozu Zagłady w Sobiborze; </a:t>
            </a:r>
          </a:p>
          <a:p>
            <a:r>
              <a:rPr lang="pl-PL" dirty="0"/>
              <a:t>8) były Obóz Zagłady w Bełżcu. </a:t>
            </a:r>
          </a:p>
          <a:p>
            <a:r>
              <a:rPr lang="pl-PL" b="1" dirty="0"/>
              <a:t>Art. 3. </a:t>
            </a:r>
            <a:r>
              <a:rPr lang="pl-PL" dirty="0"/>
              <a:t>1. Wokół Pomnika Zagłady ustanawia się strefę ochronną.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2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01528" cy="52029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 Art. 4 ust. 3 </a:t>
            </a:r>
            <a:r>
              <a:rPr lang="pl-PL" sz="3600" dirty="0" smtClean="0"/>
              <a:t>Minister </a:t>
            </a:r>
            <a:r>
              <a:rPr lang="pl-PL" sz="3600" dirty="0"/>
              <a:t>właściwy do spraw kultury i ochrony dziedzictwa narodowego określi, po zasięgnięciu opinii właściwego terytorialnie wójta (burmistrza, prezydenta miasta), </a:t>
            </a:r>
            <a:r>
              <a:rPr lang="pl-PL" sz="3600" b="1" dirty="0"/>
              <a:t>w drodze rozporządzenia</a:t>
            </a:r>
            <a:r>
              <a:rPr lang="pl-PL" sz="3600" dirty="0"/>
              <a:t>: </a:t>
            </a:r>
            <a:endParaRPr lang="pl-PL" sz="3600" dirty="0" smtClean="0"/>
          </a:p>
          <a:p>
            <a:pPr marL="0" indent="0">
              <a:buNone/>
            </a:pPr>
            <a:endParaRPr lang="pl-PL" sz="3600" dirty="0"/>
          </a:p>
          <a:p>
            <a:r>
              <a:rPr lang="pl-PL" sz="3600" dirty="0"/>
              <a:t>1) granice Pomnika Zagłady, na obszarze którego jest położony Pomnik Męczeństwa w Oświęcimiu, zgodnie z jego granicami i obszarem wyznaczonymi na podstawie przepisów </a:t>
            </a:r>
            <a:endParaRPr lang="pl-PL" sz="3600" dirty="0" smtClean="0"/>
          </a:p>
          <a:p>
            <a:r>
              <a:rPr lang="pl-PL" sz="3600" dirty="0" smtClean="0"/>
              <a:t>ustawy </a:t>
            </a:r>
            <a:r>
              <a:rPr lang="pl-PL" sz="3600" dirty="0"/>
              <a:t>z dnia 2 lipca 1947 r. o upamiętnieniu męczeństwa Narodu Polskiego i innych Narodów w Oświęcimiu (Dz. U. Nr 52, poz. 265 oraz z 1999 r. Nr 41, poz. 412), oraz obszar i granice jego strefy ochronnej; </a:t>
            </a:r>
          </a:p>
        </p:txBody>
      </p:sp>
    </p:spTree>
    <p:extLst>
      <p:ext uri="{BB962C8B-B14F-4D97-AF65-F5344CB8AC3E}">
        <p14:creationId xmlns:p14="http://schemas.microsoft.com/office/powerpoint/2010/main" val="403457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7217" y="5373216"/>
            <a:ext cx="8183880" cy="1051560"/>
          </a:xfrm>
        </p:spPr>
        <p:txBody>
          <a:bodyPr/>
          <a:lstStyle/>
          <a:p>
            <a:r>
              <a:rPr lang="pl-PL" dirty="0" smtClean="0"/>
              <a:t>Podział cmentarzy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143240" y="57148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           CMENTARZ 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28662" y="2143116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CYWILNY 					WOJENNY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42910" y="3286124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WYZNANIOWY 		KOMUNALNY</a:t>
            </a:r>
          </a:p>
          <a:p>
            <a:r>
              <a:rPr lang="pl-PL" dirty="0" smtClean="0"/>
              <a:t>(właścicielem jest związek </a:t>
            </a:r>
          </a:p>
          <a:p>
            <a:r>
              <a:rPr lang="pl-PL" dirty="0" smtClean="0"/>
              <a:t>wyznaniowy)  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rot="10800000" flipV="1">
            <a:off x="2357422" y="1000108"/>
            <a:ext cx="228601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5143504" y="1000108"/>
            <a:ext cx="235745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1071538" y="271462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1928794" y="2571744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714348" y="435769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l-PL" dirty="0" smtClean="0"/>
              <a:t>- Cmentarze cywilne chronione są przepisami krajowymi </a:t>
            </a:r>
          </a:p>
          <a:p>
            <a:pPr lvl="1">
              <a:buFontTx/>
              <a:buChar char="-"/>
            </a:pPr>
            <a:r>
              <a:rPr lang="pl-PL" dirty="0" smtClean="0"/>
              <a:t>Cmentarze wojenne chronione są przepisami międzynarodowymi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/>
              <a:t>2) granice Pomnika Zagłady, na obszarze którego jest położony Pomnik Męczeństwa na Majdanku, zgodnie z jego granicami i obszarem wyznaczonymi na podstawie przepisów ustawy z dnia 2 lipca 1947 r. o upamiętnieniu męczeństwa Narodu Polskiego i innych Narodów na Majdanku (Dz. U. Nr 52, poz. 266), oraz obszar i granice jego strefy ochronnej; </a:t>
            </a:r>
          </a:p>
          <a:p>
            <a:r>
              <a:rPr lang="pl-PL" sz="2000" dirty="0"/>
              <a:t>3) granice Pomnika Zagłady, na obszarze którego jest położone „Muzeum Stutthof” w Sztutowie, oraz obszar i granice jego strefy ochronnej; </a:t>
            </a:r>
          </a:p>
          <a:p>
            <a:r>
              <a:rPr lang="pl-PL" sz="2000" dirty="0"/>
              <a:t>4) granice Pomnika Zagłady, na obszarze którego jest położone Muzeum Gross--</a:t>
            </a:r>
            <a:r>
              <a:rPr lang="pl-PL" sz="2000" dirty="0" err="1"/>
              <a:t>Rosen</a:t>
            </a:r>
            <a:r>
              <a:rPr lang="pl-PL" sz="2000" dirty="0"/>
              <a:t> w Rogoźnicy, oraz obszar i granice jego strefy ochronnej; </a:t>
            </a:r>
          </a:p>
          <a:p>
            <a:r>
              <a:rPr lang="pl-PL" sz="2000" dirty="0"/>
              <a:t>5) granice Pomnika Zagłady, na obszarze którego jest położone Mauzoleum Walki i Męczeństwa w Treblince, oraz obszar i granice jego strefy ochronnej; </a:t>
            </a:r>
          </a:p>
          <a:p>
            <a:r>
              <a:rPr lang="pl-PL" sz="2000" dirty="0"/>
              <a:t>6) granice Pomnika Zagłady, na obszarze którego jest położone Muzeum Martyrologiczne – Obóz w Chełmnie nad Nerem, oraz obszar i granice jego strefy ochronnej;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25610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Art. 8. </a:t>
            </a:r>
            <a:r>
              <a:rPr lang="pl-PL" dirty="0"/>
              <a:t>1. Na obszarze Pomnika Zagłady i jego strefy ochronnej działalność gospodarcza może być prowadzona jedynie w zakresie niezbędnym do zabezpieczenia Pomnika Zagłady przed zniszczeniem lub uszkodzeniem, zapewnienia porządku i czystości na jego terenie, stałej konserwacji lub oznakowania jego granic albo granic strefy ochronnej oraz niezbędnej obsługi osób odwiedzających ten Pomnik. </a:t>
            </a:r>
          </a:p>
          <a:p>
            <a:r>
              <a:rPr lang="pl-PL" dirty="0"/>
              <a:t>2. Prowadzenie działalności, o której mowa w ust. 1, wymaga zgody wojewody, udzielonej w drodze decyzji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09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28662" y="57148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	Podstawy prawne ochrony zabytkowych cmentarzy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14348" y="1357298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l-PL" dirty="0" smtClean="0"/>
              <a:t>Ustawa z dnia 31 stycznia 1959 roku o cmentarzach i chowaniu zmarłych </a:t>
            </a:r>
          </a:p>
          <a:p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Ustawa z dnia  23 lipca 2003 roku o ochronie zabytków i opiece nad zabytkami</a:t>
            </a:r>
          </a:p>
          <a:p>
            <a:pPr>
              <a:buFontTx/>
              <a:buChar char="-"/>
            </a:pP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Ustawa z dnia 31 stycznia 1959 roku o cmentarzach i chowaniu zmarłych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85720" y="1785926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596" y="1857364"/>
            <a:ext cx="835824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Art. 6.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1. Użycie terenu cmentarnego po zamknięciu cmentarza na inny cel nie może nastąpić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przed upływem 40 lat od dnia ostatniego pochowania zwłok na cmentarzu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Po upływie powyższego terminu wójt (burmistrz, prezydent miasta) może wydać decyzję o użyciu terenu cmentarnego na inny cel zgodny z planem zagospodarowania przestrzennego, z zastrzeżeniem ust. 2.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 Jeżeli teren cmentarny stanowi lub stanowił uprzednio własność Kościoła Katolickiego lub innego kościoła albo związku wyznaniowego,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wydanie decyzji o użyciu terenu cmentarnego na inny cel wymaga zgody właściwej władzy tego kościoła lub związku wyznaniowego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 Decyzję o użyciu terenu cmentarnego, będącego uprzednio cmentarzem wyznaniowym Kościoła Katolickiego lub innego kościoła albo związku wyznaniowego, na inny cel wydaje się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po zasięgnięciu opinii właściwej władzy tego kościoła lub związku wyznaniowego co do sposobu oznaczenia i upamiętnienia terenu pocmentarnego.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Użycie terenu cmentarnego na inny cel jest dopuszczalne pod warunkiem zachowania znajdujących się na jego terenie zabytków, które mogą być przeniesione w inne miejsce po uzyskaniu pozwolenia wojewódzkiego konserwatora zabytków.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Art. 7.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5. 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Niezależnie od powyższych przepisów jest wzbronione użycie do ponownego pochowania grobów, mających wartość pamiątek historycznych (ze względu na swą dawność lub osoby, które są w nich pochowane, lub zdarzenia, z którymi mają związek) albo wartość artystyczną.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Ustawa z dnia  23 lipca 2003 roku o ochronie zabytków i opiece nad zabytkami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28596" y="1928802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Art. 6.</a:t>
            </a:r>
          </a:p>
          <a:p>
            <a:r>
              <a:rPr lang="pl-PL" dirty="0" smtClean="0"/>
              <a:t>1. Ochronie i opiece podlegają, bez względu na stan zachowania:</a:t>
            </a:r>
          </a:p>
          <a:p>
            <a:r>
              <a:rPr lang="pl-PL" dirty="0" smtClean="0"/>
              <a:t>1) zabytki nieruchome będące, w szczególności:</a:t>
            </a:r>
          </a:p>
          <a:p>
            <a:r>
              <a:rPr lang="pl-PL" dirty="0" smtClean="0"/>
              <a:t>a) krajobrazami kulturowymi,</a:t>
            </a:r>
          </a:p>
          <a:p>
            <a:r>
              <a:rPr lang="pl-PL" dirty="0" smtClean="0"/>
              <a:t>b) układami urbanistycznymi, ruralistycznymi i zespołami budowlanymi,</a:t>
            </a:r>
          </a:p>
          <a:p>
            <a:r>
              <a:rPr lang="pl-PL" dirty="0" smtClean="0"/>
              <a:t>c) dziełami architektury i budownictwa,</a:t>
            </a:r>
          </a:p>
          <a:p>
            <a:r>
              <a:rPr lang="pl-PL" dirty="0" smtClean="0"/>
              <a:t>d) dziełami budownictwa obronnego,</a:t>
            </a:r>
          </a:p>
          <a:p>
            <a:r>
              <a:rPr lang="pl-PL" dirty="0" smtClean="0"/>
              <a:t>e) obiektami techniki, a zwłaszcza kopalniami, hutami, elektrowniami i</a:t>
            </a:r>
          </a:p>
          <a:p>
            <a:r>
              <a:rPr lang="pl-PL" dirty="0" smtClean="0"/>
              <a:t>innymi zakładami przemysłowymi,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f) cmentarzami,</a:t>
            </a:r>
          </a:p>
          <a:p>
            <a:r>
              <a:rPr lang="pl-PL" dirty="0" smtClean="0"/>
              <a:t>g) parkami, ogrodami i innymi formami zaprojektowanej zieleni,</a:t>
            </a:r>
          </a:p>
          <a:p>
            <a:r>
              <a:rPr lang="pl-PL" dirty="0" smtClean="0"/>
              <a:t>h) miejscami upamiętniającymi wydarzenia historyczne bądź działalność</a:t>
            </a:r>
          </a:p>
          <a:p>
            <a:r>
              <a:rPr lang="pl-PL" dirty="0" smtClean="0"/>
              <a:t>wybitnych osobistości lub instytucji;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„Z zabytkowego cmentarza wycięto 24 zdrowe, stuletnie drzewa”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074" name="Picture 2" descr="http://dolny-slask.org.pl/foto/3440/344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3116"/>
            <a:ext cx="4929222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1472" y="500042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Prokuratura Rejonowa w Ząbkowicach Śląskich wszczęła postępowanie w tej sprawie.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Sprawa została przekazana do Prokuratury Rejonowej w Dzierżoniowie.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Ta oskarżyła osobę, która wycięła drzewo o czyn z art. 278 par. 1 </a:t>
            </a:r>
            <a:r>
              <a:rPr lang="pl-PL" dirty="0" err="1" smtClean="0"/>
              <a:t>kk</a:t>
            </a:r>
            <a:r>
              <a:rPr lang="pl-PL" dirty="0" smtClean="0"/>
              <a:t> 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Sąd Rejonowy w Dzierżoniowie uznał oskarżonego za winnego wymierzając wyrok: 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8 </a:t>
            </a:r>
            <a:r>
              <a:rPr lang="pl-PL" dirty="0" smtClean="0"/>
              <a:t>m-</a:t>
            </a:r>
            <a:r>
              <a:rPr lang="pl-PL" dirty="0" err="1" smtClean="0"/>
              <a:t>cy</a:t>
            </a:r>
            <a:r>
              <a:rPr lang="pl-PL" dirty="0" smtClean="0"/>
              <a:t> pozbawienia wolności w zawieszeniu na 2 lata </a:t>
            </a:r>
          </a:p>
          <a:p>
            <a:pPr>
              <a:buFontTx/>
              <a:buChar char="-"/>
            </a:pPr>
            <a:endParaRPr lang="pl-PL" dirty="0"/>
          </a:p>
        </p:txBody>
      </p:sp>
      <p:cxnSp>
        <p:nvCxnSpPr>
          <p:cNvPr id="4" name="Łącznik prosty ze strzałką 3"/>
          <p:cNvCxnSpPr/>
          <p:nvPr/>
        </p:nvCxnSpPr>
        <p:spPr>
          <a:xfrm rot="5400000">
            <a:off x="3607587" y="146445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rot="5400000">
            <a:off x="3714744" y="242886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5400000">
            <a:off x="3536149" y="346471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rot="5400000">
            <a:off x="3571868" y="4572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335321" y="5188779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PRZY SPORZĄDZANIU AKTU OSKRAŻENIA SKUPIONO SIĘ WYŁĄCZNIE NA PRZWYŁASZCZENIU PRZEZ OSKARŻONEGO WYCIĘTEGO DZRZEWA, POMINIĘTO ZAŚ ASPEKT WYCIĘCIA DZRZEW WPISANYCH WRAZ Z CMENTARZEM DO REJESTRU ZABYTKÓW 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971600" y="836712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Art. 278. Kradzież</a:t>
            </a:r>
          </a:p>
          <a:p>
            <a:r>
              <a:rPr lang="pl-PL" dirty="0"/>
              <a:t>Dz.U.2016.0.1137 </a:t>
            </a:r>
            <a:r>
              <a:rPr lang="pl-PL" dirty="0" err="1"/>
              <a:t>t.j</a:t>
            </a:r>
            <a:r>
              <a:rPr lang="pl-PL" dirty="0"/>
              <a:t>. - Ustawa z dnia 6 czerwca 1997 r. - Kodeks karny</a:t>
            </a:r>
          </a:p>
          <a:p>
            <a:r>
              <a:rPr lang="pl-PL" dirty="0"/>
              <a:t>§ 1. Kto zabiera w celu przywłaszczenia cudzą rzecz ruchomą,</a:t>
            </a:r>
          </a:p>
          <a:p>
            <a:r>
              <a:rPr lang="pl-PL" dirty="0"/>
              <a:t>podlega karze pozbawienia wolności od 3 miesięcy do lat 5.</a:t>
            </a:r>
          </a:p>
          <a:p>
            <a:r>
              <a:rPr lang="pl-PL" dirty="0"/>
              <a:t>§ 2. Tej samej karze podlega, kto bez zgody osoby uprawnionej uzyskuje cudzy program komputerowy w celu osiągnięcia korzyści majątkowej.</a:t>
            </a:r>
          </a:p>
          <a:p>
            <a:r>
              <a:rPr lang="pl-PL" dirty="0"/>
              <a:t>§ 3. W wypadku mniejszej wagi, sprawca</a:t>
            </a:r>
          </a:p>
          <a:p>
            <a:r>
              <a:rPr lang="pl-PL" dirty="0"/>
              <a:t>podlega grzywnie, karze ograniczenia wolności albo pozbawienia wolności do roku.</a:t>
            </a:r>
          </a:p>
          <a:p>
            <a:r>
              <a:rPr lang="pl-PL" dirty="0"/>
              <a:t>§ 4. Jeżeli kradzież popełniono na szkodę osoby najbliższej, ściganie następuje na wniosek pokrzywdzonego.</a:t>
            </a:r>
          </a:p>
          <a:p>
            <a:r>
              <a:rPr lang="pl-PL" dirty="0"/>
              <a:t>§ 5. Przepisy § 1, 3 i 4 stosuje się odpowiednio do kradzieży energii lub karty uprawniającej do podjęcia pieniędzy z automatu bankowego.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39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836712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Art. 290. Kradzież drzewa</a:t>
            </a:r>
          </a:p>
          <a:p>
            <a:r>
              <a:rPr lang="pl-PL" sz="2800" dirty="0"/>
              <a:t>Dz.U.2016.0.1137 </a:t>
            </a:r>
            <a:r>
              <a:rPr lang="pl-PL" sz="2800" dirty="0" err="1"/>
              <a:t>t.j</a:t>
            </a:r>
            <a:r>
              <a:rPr lang="pl-PL" sz="2800" dirty="0"/>
              <a:t>. - Ustawa z dnia 6 czerwca 1997 r. - Kodeks karny</a:t>
            </a:r>
          </a:p>
          <a:p>
            <a:r>
              <a:rPr lang="pl-PL" sz="2800" dirty="0"/>
              <a:t>§ 1. Kto w celu przywłaszczenia dopuszcza się wyrębu drzewa w lesie,</a:t>
            </a:r>
          </a:p>
          <a:p>
            <a:r>
              <a:rPr lang="pl-PL" sz="2800" dirty="0"/>
              <a:t>podlega odpowiedzialności jak za kradzież.</a:t>
            </a:r>
          </a:p>
          <a:p>
            <a:r>
              <a:rPr lang="pl-PL" sz="2800" dirty="0"/>
              <a:t>§ 2. W razie skazania za wyrąb drzewa albo za kradzież drzewa wyrąbanego lub powalonego, sąd orzeka na rzecz pokrzywdzonego nawiązkę w wysokości podwójnej wartości drzewa.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53895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172</TotalTime>
  <Words>1536</Words>
  <Application>Microsoft Office PowerPoint</Application>
  <PresentationFormat>Pokaz na ekranie (4:3)</PresentationFormat>
  <Paragraphs>150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Aspekt</vt:lpstr>
      <vt:lpstr>Prawne regulacje dotyczące zabytkowych cmentarzy i Pomników Zagłady   </vt:lpstr>
      <vt:lpstr>Podział cmentarzy </vt:lpstr>
      <vt:lpstr>Prezentacja programu PowerPoint</vt:lpstr>
      <vt:lpstr> Ustawa z dnia 31 stycznia 1959 roku o cmentarzach i chowaniu zmarłych  </vt:lpstr>
      <vt:lpstr>Ustawa z dnia  23 lipca 2003 roku o ochronie zabytków i opiece nad zabytkami</vt:lpstr>
      <vt:lpstr> „Z zabytkowego cmentarza wycięto 24 zdrowe, stuletnie drzewa”    </vt:lpstr>
      <vt:lpstr>Prezentacja programu PowerPoint</vt:lpstr>
      <vt:lpstr>Prezentacja programu PowerPoint</vt:lpstr>
      <vt:lpstr>Prezentacja programu PowerPoint</vt:lpstr>
      <vt:lpstr>Prezentacja programu PowerPoint</vt:lpstr>
      <vt:lpstr>Zabytkowe cmentarze Wrocławia </vt:lpstr>
      <vt:lpstr>Losy powojenne </vt:lpstr>
      <vt:lpstr>Cmentarze Żydowskie </vt:lpstr>
      <vt:lpstr>Prezentacja programu PowerPoint</vt:lpstr>
      <vt:lpstr>Ku pamięci…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aa</dc:creator>
  <cp:lastModifiedBy>aa</cp:lastModifiedBy>
  <cp:revision>25</cp:revision>
  <dcterms:modified xsi:type="dcterms:W3CDTF">2017-01-18T10:17:38Z</dcterms:modified>
</cp:coreProperties>
</file>