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1" autoAdjust="0"/>
    <p:restoredTop sz="94660"/>
  </p:normalViewPr>
  <p:slideViewPr>
    <p:cSldViewPr snapToGrid="0">
      <p:cViewPr varScale="1">
        <p:scale>
          <a:sx n="96" d="100"/>
          <a:sy n="96" d="100"/>
        </p:scale>
        <p:origin x="84" y="114"/>
      </p:cViewPr>
      <p:guideLst/>
    </p:cSldViewPr>
  </p:slideViewPr>
  <p:notesTextViewPr>
    <p:cViewPr>
      <p:scale>
        <a:sx n="1" d="1"/>
        <a:sy n="1" d="1"/>
      </p:scale>
      <p:origin x="0" y="0"/>
    </p:cViewPr>
  </p:notesTextViewPr>
  <p:notesViewPr>
    <p:cSldViewPr snapToGrid="0" showGuides="1">
      <p:cViewPr varScale="1">
        <p:scale>
          <a:sx n="83" d="100"/>
          <a:sy n="83" d="100"/>
        </p:scale>
        <p:origin x="12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pl-PL" smtClean="0"/>
              <a:t>2015-11-27</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pl-PL" smtClean="0"/>
              <a:t>‹#›</a:t>
            </a:fld>
            <a:endParaRPr lang="pl-PL"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pl-PL" smtClean="0"/>
              <a:t>2015-11-27</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pl-PL" smtClean="0"/>
              <a:t>‹#›</a:t>
            </a:fld>
            <a:endParaRPr lang="pl-PL"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2" name="Dowolny kształt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pl-PL" sz="1800" dirty="0"/>
          </a:p>
        </p:txBody>
      </p:sp>
      <p:sp>
        <p:nvSpPr>
          <p:cNvPr id="7" name="Dowolny kształt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8" name="Dowolny kształt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2" name="Tytuł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pl-PL" smtClean="0"/>
              <a:t>Kliknij, aby edytować styl</a:t>
            </a:r>
            <a:endParaRPr lang="pl-PL" dirty="0"/>
          </a:p>
        </p:txBody>
      </p:sp>
      <p:sp>
        <p:nvSpPr>
          <p:cNvPr id="3" name="Podtytuł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295400" y="255134"/>
            <a:ext cx="9601200" cy="1036850"/>
          </a:xfrm>
        </p:spPr>
        <p:txBody>
          <a:bodyPr anchor="b"/>
          <a:lstStyle>
            <a:lvl1pPr>
              <a:defRPr sz="3200"/>
            </a:lvl1pPr>
          </a:lstStyle>
          <a:p>
            <a:r>
              <a:rPr lang="pl-PL" smtClean="0"/>
              <a:t>Kliknij, aby edytować styl</a:t>
            </a:r>
            <a:endParaRPr lang="pl-PL" dirty="0"/>
          </a:p>
        </p:txBody>
      </p:sp>
      <p:sp>
        <p:nvSpPr>
          <p:cNvPr id="3" name="Symbol zastępczy obrazu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dirty="0"/>
          </a:p>
        </p:txBody>
      </p:sp>
      <p:sp>
        <p:nvSpPr>
          <p:cNvPr id="4" name="Symbol zastępczy tekstu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wa obrazy z podpisami">
    <p:spTree>
      <p:nvGrpSpPr>
        <p:cNvPr id="1" name=""/>
        <p:cNvGrpSpPr/>
        <p:nvPr/>
      </p:nvGrpSpPr>
      <p:grpSpPr>
        <a:xfrm>
          <a:off x="0" y="0"/>
          <a:ext cx="0" cy="0"/>
          <a:chOff x="0" y="0"/>
          <a:chExt cx="0" cy="0"/>
        </a:xfrm>
      </p:grpSpPr>
      <p:sp>
        <p:nvSpPr>
          <p:cNvPr id="9" name="Prostokąt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Tytuł 1"/>
          <p:cNvSpPr>
            <a:spLocks noGrp="1"/>
          </p:cNvSpPr>
          <p:nvPr>
            <p:ph type="title"/>
          </p:nvPr>
        </p:nvSpPr>
        <p:spPr>
          <a:xfrm>
            <a:off x="1295400" y="255134"/>
            <a:ext cx="9601200" cy="1036850"/>
          </a:xfrm>
        </p:spPr>
        <p:txBody>
          <a:bodyPr anchor="b"/>
          <a:lstStyle>
            <a:lvl1pPr>
              <a:defRPr sz="3200"/>
            </a:lvl1pPr>
          </a:lstStyle>
          <a:p>
            <a:r>
              <a:rPr lang="pl-PL" smtClean="0"/>
              <a:t>Kliknij, aby edytować styl</a:t>
            </a:r>
            <a:endParaRPr lang="pl-PL" dirty="0"/>
          </a:p>
        </p:txBody>
      </p:sp>
      <p:sp>
        <p:nvSpPr>
          <p:cNvPr id="4" name="Symbol zastępczy tekstu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7F8E3F6-DE14-48B2-B2BC-6FABA9630FB8}" type="slidenum">
              <a:rPr lang="pl-PL" smtClean="0"/>
              <a:t>‹#›</a:t>
            </a:fld>
            <a:endParaRPr lang="pl-PL" dirty="0"/>
          </a:p>
        </p:txBody>
      </p:sp>
      <p:sp>
        <p:nvSpPr>
          <p:cNvPr id="10" name="Prostokąt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Prostokąt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2" name="Prostokąt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3" name="Symbol zastępczy tekstu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3" name="Symbol zastępczy obrazu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dirty="0"/>
          </a:p>
        </p:txBody>
      </p:sp>
      <p:sp>
        <p:nvSpPr>
          <p:cNvPr id="8" name="Symbol zastępczy obrazu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Prostokąt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Prostokąt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Prostokąt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Tytuł pionowy 1"/>
          <p:cNvSpPr>
            <a:spLocks noGrp="1"/>
          </p:cNvSpPr>
          <p:nvPr>
            <p:ph type="title" orient="vert"/>
          </p:nvPr>
        </p:nvSpPr>
        <p:spPr>
          <a:xfrm>
            <a:off x="9871318" y="685800"/>
            <a:ext cx="1033272" cy="5486400"/>
          </a:xfrm>
        </p:spPr>
        <p:txBody>
          <a:bodyPr vert="eaVert"/>
          <a:lstStyle/>
          <a:p>
            <a:r>
              <a:rPr lang="pl-PL" smtClean="0"/>
              <a:t>Kliknij, aby edytować styl</a:t>
            </a:r>
            <a:endParaRPr lang="pl-PL" dirty="0"/>
          </a:p>
        </p:txBody>
      </p:sp>
      <p:sp>
        <p:nvSpPr>
          <p:cNvPr id="3" name="Symbol zastępczy tytułu pionowego 2"/>
          <p:cNvSpPr>
            <a:spLocks noGrp="1"/>
          </p:cNvSpPr>
          <p:nvPr>
            <p:ph type="body" orient="vert" idx="1"/>
          </p:nvPr>
        </p:nvSpPr>
        <p:spPr>
          <a:xfrm>
            <a:off x="1295400" y="685800"/>
            <a:ext cx="7976754" cy="5486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lajd z obrazem">
    <p:spTree>
      <p:nvGrpSpPr>
        <p:cNvPr id="1" name=""/>
        <p:cNvGrpSpPr/>
        <p:nvPr/>
      </p:nvGrpSpPr>
      <p:grpSpPr>
        <a:xfrm>
          <a:off x="0" y="0"/>
          <a:ext cx="0" cy="0"/>
          <a:chOff x="0" y="0"/>
          <a:chExt cx="0" cy="0"/>
        </a:xfrm>
      </p:grpSpPr>
      <p:sp>
        <p:nvSpPr>
          <p:cNvPr id="10" name="Prostokąt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pl-PL" sz="1800" dirty="0"/>
          </a:p>
        </p:txBody>
      </p:sp>
      <p:sp>
        <p:nvSpPr>
          <p:cNvPr id="11" name="Dowolny kształt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12" name="Dowolny kształt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2" name="Tytuł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pl-PL" smtClean="0"/>
              <a:t>Kliknij, aby edytować styl</a:t>
            </a:r>
            <a:endParaRPr lang="pl-PL" dirty="0"/>
          </a:p>
        </p:txBody>
      </p:sp>
      <p:sp>
        <p:nvSpPr>
          <p:cNvPr id="3" name="Podtytuł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dirty="0"/>
          </a:p>
        </p:txBody>
      </p:sp>
      <p:sp>
        <p:nvSpPr>
          <p:cNvPr id="15" name="Symbol zastępczy obrazu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pl-PL" smtClean="0"/>
              <a:t>Kliknij ikonę, aby dodać obraz</a:t>
            </a:r>
            <a:endParaRPr lang="pl-PL" dirty="0"/>
          </a:p>
        </p:txBody>
      </p:sp>
      <p:sp>
        <p:nvSpPr>
          <p:cNvPr id="16" name="Tekst instruktażowy"/>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pl-PL" sz="1200" b="1" i="1" dirty="0" smtClean="0">
                <a:solidFill>
                  <a:schemeClr val="lt1"/>
                </a:solidFill>
                <a:latin typeface="Arial"/>
                <a:ea typeface="+mn-ea"/>
                <a:cs typeface="Arial"/>
              </a:rPr>
              <a:t>UWAGA:</a:t>
            </a:r>
          </a:p>
          <a:p>
            <a:pPr algn="l" defTabSz="914400">
              <a:buNone/>
            </a:pPr>
            <a:r>
              <a:rPr lang="pl-PL" sz="1200" b="0" i="1" dirty="0" smtClean="0">
                <a:solidFill>
                  <a:schemeClr val="lt1"/>
                </a:solidFill>
                <a:latin typeface="Arial"/>
                <a:ea typeface="+mn-ea"/>
                <a:cs typeface="Arial"/>
              </a:rPr>
              <a:t>Aby zmienić obraz na tym slajdzie, zaznacz go i usuń. Następnie kliknij ikonę Obrazy w symbolu zastępczym, aby wstawić własny obraz.</a:t>
            </a:r>
            <a:endParaRPr lang="pl-PL" sz="1200" b="0" i="1" dirty="0">
              <a:solidFill>
                <a:schemeClr val="lt1"/>
              </a:solidFill>
              <a:latin typeface="Arial"/>
              <a:ea typeface="+mn-ea"/>
              <a:cs typeface="Arial"/>
            </a:endParaRP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pl-PL" sz="1800" dirty="0"/>
          </a:p>
        </p:txBody>
      </p:sp>
      <p:sp>
        <p:nvSpPr>
          <p:cNvPr id="8" name="Dowolny kształt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9" name="Dowolny kształt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10" name="Dowolny kształt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pl-PL" sz="1800" dirty="0"/>
          </a:p>
        </p:txBody>
      </p:sp>
      <p:sp>
        <p:nvSpPr>
          <p:cNvPr id="2" name="Tytuł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pl-PL" smtClean="0"/>
              <a:t>Kliknij, aby edytować styl</a:t>
            </a:r>
            <a:endParaRPr lang="pl-PL" dirty="0"/>
          </a:p>
        </p:txBody>
      </p:sp>
      <p:sp>
        <p:nvSpPr>
          <p:cNvPr id="3" name="Symbol zastępczy tekstu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zawartości 2"/>
          <p:cNvSpPr>
            <a:spLocks noGrp="1"/>
          </p:cNvSpPr>
          <p:nvPr>
            <p:ph sz="half"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zawartości 3"/>
          <p:cNvSpPr>
            <a:spLocks noGrp="1"/>
          </p:cNvSpPr>
          <p:nvPr>
            <p:ph sz="half" idx="2"/>
          </p:nvPr>
        </p:nvSpPr>
        <p:spPr>
          <a:xfrm>
            <a:off x="6324600" y="1828799"/>
            <a:ext cx="4572000" cy="434340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daty 4"/>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295400" y="255134"/>
            <a:ext cx="9601200" cy="1036850"/>
          </a:xfrm>
        </p:spPr>
        <p:txBody>
          <a:bodyPr/>
          <a:lstStyle/>
          <a:p>
            <a:r>
              <a:rPr lang="pl-PL" smtClean="0"/>
              <a:t>Kliknij, aby edytować styl</a:t>
            </a:r>
            <a:endParaRPr lang="pl-PL" dirty="0"/>
          </a:p>
        </p:txBody>
      </p:sp>
      <p:sp>
        <p:nvSpPr>
          <p:cNvPr id="3" name="Symbol zastępczy tekstu 2"/>
          <p:cNvSpPr>
            <a:spLocks noGrp="1"/>
          </p:cNvSpPr>
          <p:nvPr>
            <p:ph type="body" idx="1"/>
          </p:nvPr>
        </p:nvSpPr>
        <p:spPr>
          <a:xfrm>
            <a:off x="1295400" y="1828800"/>
            <a:ext cx="4572000" cy="876300"/>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1295400" y="2705100"/>
            <a:ext cx="4572000" cy="34671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tekstu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324600" y="2705100"/>
            <a:ext cx="4572000" cy="34671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7" name="Symbol zastępczy daty 6"/>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daty 2"/>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p:txBody>
          <a:bodyPr anchor="b"/>
          <a:lstStyle>
            <a:lvl1pPr>
              <a:defRPr sz="3200"/>
            </a:lvl1pPr>
          </a:lstStyle>
          <a:p>
            <a:r>
              <a:rPr lang="pl-PL" smtClean="0"/>
              <a:t>Kliknij, aby edytować styl</a:t>
            </a:r>
            <a:endParaRPr lang="pl-PL" dirty="0"/>
          </a:p>
        </p:txBody>
      </p:sp>
      <p:sp>
        <p:nvSpPr>
          <p:cNvPr id="3" name="Symbol zastępczy zawartości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tekstu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79A3335-6331-4872-A8B7-ECD55539F4D0}" type="datetimeFigureOut">
              <a:rPr lang="pl-PL" smtClean="0"/>
              <a:t>2015-11-27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7F8E3F6-DE14-48B2-B2BC-6FABA9630FB8}" type="slidenum">
              <a:rPr lang="pl-PL" smtClean="0"/>
              <a:t>‹#›</a:t>
            </a:fld>
            <a:endParaRPr lang="pl-PL"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Prostokąt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Prostokąt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tytułu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
        <p:nvSpPr>
          <p:cNvPr id="4" name="Symbol zastępczy daty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pl-PL" smtClean="0"/>
              <a:pPr/>
              <a:t>2015-11-27</a:t>
            </a:fld>
            <a:endParaRPr lang="pl-PL" dirty="0"/>
          </a:p>
        </p:txBody>
      </p:sp>
      <p:sp>
        <p:nvSpPr>
          <p:cNvPr id="5" name="Symbol zastępczy stopki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pl-PL" dirty="0"/>
          </a:p>
        </p:txBody>
      </p:sp>
      <p:sp>
        <p:nvSpPr>
          <p:cNvPr id="6" name="Symbol zastępczy numeru slajdu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pl-PL" smtClean="0"/>
              <a:pPr/>
              <a:t>‹#›</a:t>
            </a:fld>
            <a:endParaRPr lang="pl-PL"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eur-lex.europa.eu/legal-content/EN/TXT/?qid=1448637338446&amp;uri=CELEX:52014XC0404(0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ur-lex.europa.eu/legal-content/EN/TXT/?qid=1448634375516&amp;uri=CELEX:32007R137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ur-lex.europa.eu/legal-content/EN/TXT/?qid=1448632778009&amp;uri=CELEX:52004XC0117(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42067" y="1125414"/>
            <a:ext cx="6401636" cy="2471896"/>
          </a:xfrm>
        </p:spPr>
        <p:txBody>
          <a:bodyPr>
            <a:normAutofit/>
          </a:bodyPr>
          <a:lstStyle/>
          <a:p>
            <a:pPr algn="l" defTabSz="914400">
              <a:spcBef>
                <a:spcPct val="0"/>
              </a:spcBef>
              <a:buNone/>
            </a:pPr>
            <a:r>
              <a:rPr lang="pl-PL" dirty="0" err="1" smtClean="0"/>
              <a:t>Common</a:t>
            </a:r>
            <a:r>
              <a:rPr lang="pl-PL" dirty="0" smtClean="0"/>
              <a:t> Transport Policy and </a:t>
            </a:r>
            <a:r>
              <a:rPr lang="pl-PL" dirty="0" err="1" smtClean="0"/>
              <a:t>State</a:t>
            </a:r>
            <a:r>
              <a:rPr lang="pl-PL" dirty="0" smtClean="0"/>
              <a:t> Aid law</a:t>
            </a:r>
            <a:br>
              <a:rPr lang="pl-PL" dirty="0" smtClean="0"/>
            </a:br>
            <a:r>
              <a:rPr lang="pl-PL" dirty="0" smtClean="0"/>
              <a:t/>
            </a:r>
            <a:br>
              <a:rPr lang="pl-PL" dirty="0" smtClean="0"/>
            </a:br>
            <a:r>
              <a:rPr lang="pl-PL" dirty="0" err="1" smtClean="0"/>
              <a:t>Casebook</a:t>
            </a:r>
            <a:r>
              <a:rPr lang="pl-PL" dirty="0" smtClean="0"/>
              <a:t> : X-XIX</a:t>
            </a:r>
            <a:endParaRPr lang="pl-PL" dirty="0"/>
          </a:p>
        </p:txBody>
      </p:sp>
      <p:sp>
        <p:nvSpPr>
          <p:cNvPr id="3" name="Podtytuł 2"/>
          <p:cNvSpPr>
            <a:spLocks noGrp="1"/>
          </p:cNvSpPr>
          <p:nvPr>
            <p:ph type="subTitle" idx="1"/>
          </p:nvPr>
        </p:nvSpPr>
        <p:spPr>
          <a:xfrm>
            <a:off x="342067" y="5606980"/>
            <a:ext cx="5120640" cy="1600200"/>
          </a:xfrm>
        </p:spPr>
        <p:txBody>
          <a:bodyPr/>
          <a:lstStyle/>
          <a:p>
            <a:pPr marL="0" indent="0" algn="l">
              <a:buNone/>
            </a:pPr>
            <a:r>
              <a:rPr lang="pl-PL" dirty="0" smtClean="0"/>
              <a:t>Łukasz Stępkowski</a:t>
            </a:r>
          </a:p>
          <a:p>
            <a:pPr marL="0" indent="0" algn="l">
              <a:buNone/>
            </a:pPr>
            <a:r>
              <a:rPr lang="pl-PL" dirty="0" smtClean="0"/>
              <a:t>Chair of </a:t>
            </a:r>
            <a:r>
              <a:rPr lang="pl-PL" dirty="0" err="1" smtClean="0"/>
              <a:t>Int’l</a:t>
            </a:r>
            <a:r>
              <a:rPr lang="pl-PL" dirty="0" smtClean="0"/>
              <a:t> and </a:t>
            </a:r>
            <a:r>
              <a:rPr lang="pl-PL" dirty="0" err="1" smtClean="0"/>
              <a:t>European</a:t>
            </a:r>
            <a:r>
              <a:rPr lang="pl-PL" dirty="0" smtClean="0"/>
              <a:t> Law</a:t>
            </a:r>
            <a:endParaRPr lang="pl-PL" dirty="0"/>
          </a:p>
        </p:txBody>
      </p:sp>
      <p:pic>
        <p:nvPicPr>
          <p:cNvPr id="5" name="Symbol zastępczy obrazu 4" descr="Ulica miasta z rozmyciem w ruchu" title="Sample Picture"/>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765" y="115986"/>
            <a:ext cx="9601200" cy="1036850"/>
          </a:xfrm>
        </p:spPr>
        <p:txBody>
          <a:bodyPr/>
          <a:lstStyle/>
          <a:p>
            <a:r>
              <a:rPr lang="pl-PL" dirty="0" err="1" smtClean="0"/>
              <a:t>Air</a:t>
            </a:r>
            <a:r>
              <a:rPr lang="pl-PL" dirty="0" smtClean="0"/>
              <a:t> transport and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92765" y="1659835"/>
            <a:ext cx="11963400" cy="5098774"/>
          </a:xfrm>
        </p:spPr>
        <p:txBody>
          <a:bodyPr>
            <a:normAutofit lnSpcReduction="10000"/>
          </a:bodyPr>
          <a:lstStyle/>
          <a:p>
            <a:r>
              <a:rPr lang="pl-PL" dirty="0" err="1" smtClean="0"/>
              <a:t>Also</a:t>
            </a:r>
            <a:r>
              <a:rPr lang="pl-PL" dirty="0" smtClean="0"/>
              <a:t> </a:t>
            </a:r>
            <a:r>
              <a:rPr lang="pl-PL" dirty="0" err="1" smtClean="0"/>
              <a:t>has</a:t>
            </a:r>
            <a:r>
              <a:rPr lang="pl-PL" dirty="0" smtClean="0"/>
              <a:t> </a:t>
            </a:r>
            <a:r>
              <a:rPr lang="pl-PL" dirty="0" err="1" smtClean="0"/>
              <a:t>its</a:t>
            </a:r>
            <a:r>
              <a:rPr lang="pl-PL" dirty="0" smtClean="0"/>
              <a:t> </a:t>
            </a:r>
            <a:r>
              <a:rPr lang="pl-PL" dirty="0" err="1" smtClean="0"/>
              <a:t>own</a:t>
            </a:r>
            <a:r>
              <a:rPr lang="pl-PL" dirty="0" smtClean="0"/>
              <a:t> </a:t>
            </a:r>
            <a:r>
              <a:rPr lang="pl-PL" dirty="0" err="1" smtClean="0"/>
              <a:t>Communication</a:t>
            </a:r>
            <a:r>
              <a:rPr lang="pl-PL" dirty="0" smtClean="0"/>
              <a:t>, i.e. </a:t>
            </a:r>
            <a:r>
              <a:rPr lang="en-US" dirty="0"/>
              <a:t>Guidelines on State aid to airports and </a:t>
            </a:r>
            <a:r>
              <a:rPr lang="en-US" dirty="0" smtClean="0"/>
              <a:t>airlines</a:t>
            </a:r>
            <a:r>
              <a:rPr lang="pl-PL" dirty="0" smtClean="0"/>
              <a:t> (2014)</a:t>
            </a:r>
          </a:p>
          <a:p>
            <a:pPr lvl="1"/>
            <a:r>
              <a:rPr lang="en-US" dirty="0">
                <a:hlinkClick r:id="rId2"/>
              </a:rPr>
              <a:t>http://eur-lex.europa.eu/legal-content/EN/TXT/?</a:t>
            </a:r>
            <a:r>
              <a:rPr lang="en-US" dirty="0" smtClean="0">
                <a:hlinkClick r:id="rId2"/>
              </a:rPr>
              <a:t>qid=1448637338446&amp;uri=CELEX:52014XC0404%2801%29</a:t>
            </a:r>
            <a:r>
              <a:rPr lang="pl-PL" dirty="0" smtClean="0"/>
              <a:t> </a:t>
            </a:r>
          </a:p>
          <a:p>
            <a:r>
              <a:rPr lang="pl-PL" dirty="0" err="1" smtClean="0"/>
              <a:t>Commission</a:t>
            </a:r>
            <a:r>
              <a:rPr lang="pl-PL" dirty="0" smtClean="0"/>
              <a:t> </a:t>
            </a:r>
            <a:r>
              <a:rPr lang="pl-PL" dirty="0" err="1" smtClean="0"/>
              <a:t>may</a:t>
            </a:r>
            <a:r>
              <a:rPr lang="pl-PL" dirty="0" smtClean="0"/>
              <a:t> </a:t>
            </a:r>
            <a:r>
              <a:rPr lang="pl-PL" dirty="0" err="1" smtClean="0"/>
              <a:t>approve</a:t>
            </a:r>
            <a:r>
              <a:rPr lang="pl-PL" dirty="0" smtClean="0"/>
              <a:t> </a:t>
            </a:r>
            <a:r>
              <a:rPr lang="pl-PL" dirty="0" err="1" smtClean="0"/>
              <a:t>aid</a:t>
            </a:r>
            <a:r>
              <a:rPr lang="pl-PL" dirty="0" smtClean="0"/>
              <a:t> to </a:t>
            </a:r>
            <a:r>
              <a:rPr lang="pl-PL" dirty="0" err="1" smtClean="0"/>
              <a:t>airports</a:t>
            </a:r>
            <a:r>
              <a:rPr lang="pl-PL" dirty="0" smtClean="0"/>
              <a:t> and airlines </a:t>
            </a:r>
            <a:r>
              <a:rPr lang="pl-PL" dirty="0" err="1" smtClean="0"/>
              <a:t>under</a:t>
            </a:r>
            <a:r>
              <a:rPr lang="pl-PL" dirty="0"/>
              <a:t> </a:t>
            </a:r>
            <a:r>
              <a:rPr lang="pl-PL" dirty="0" err="1" smtClean="0"/>
              <a:t>Article</a:t>
            </a:r>
            <a:r>
              <a:rPr lang="pl-PL" dirty="0" smtClean="0"/>
              <a:t> 107(3)(c) TFEU</a:t>
            </a:r>
          </a:p>
          <a:p>
            <a:r>
              <a:rPr lang="pl-PL" dirty="0" smtClean="0"/>
              <a:t>Compatibility </a:t>
            </a:r>
            <a:r>
              <a:rPr lang="pl-PL" dirty="0" err="1" smtClean="0"/>
              <a:t>criteria</a:t>
            </a:r>
            <a:r>
              <a:rPr lang="pl-PL" dirty="0" smtClean="0"/>
              <a:t> </a:t>
            </a:r>
            <a:r>
              <a:rPr lang="pl-PL" dirty="0" err="1" smtClean="0"/>
              <a:t>outlined</a:t>
            </a:r>
            <a:r>
              <a:rPr lang="pl-PL" dirty="0"/>
              <a:t> in </a:t>
            </a:r>
            <a:r>
              <a:rPr lang="pl-PL" dirty="0" err="1"/>
              <a:t>sections</a:t>
            </a:r>
            <a:r>
              <a:rPr lang="pl-PL" dirty="0"/>
              <a:t> 5.1 and </a:t>
            </a:r>
            <a:r>
              <a:rPr lang="pl-PL" dirty="0" smtClean="0"/>
              <a:t>5.2 of the </a:t>
            </a:r>
            <a:r>
              <a:rPr lang="pl-PL" dirty="0" err="1" smtClean="0"/>
              <a:t>Communication</a:t>
            </a:r>
            <a:endParaRPr lang="pl-PL" dirty="0" smtClean="0"/>
          </a:p>
          <a:p>
            <a:r>
              <a:rPr lang="pl-PL" dirty="0" err="1" smtClean="0"/>
              <a:t>Commission</a:t>
            </a:r>
            <a:r>
              <a:rPr lang="pl-PL" dirty="0" smtClean="0"/>
              <a:t> </a:t>
            </a:r>
            <a:r>
              <a:rPr lang="pl-PL" dirty="0" err="1" smtClean="0"/>
              <a:t>introduced</a:t>
            </a:r>
            <a:r>
              <a:rPr lang="pl-PL" dirty="0" smtClean="0"/>
              <a:t> </a:t>
            </a:r>
            <a:r>
              <a:rPr lang="pl-PL" dirty="0" err="1" smtClean="0"/>
              <a:t>an</a:t>
            </a:r>
            <a:r>
              <a:rPr lang="pl-PL" dirty="0" smtClean="0"/>
              <a:t> extra </a:t>
            </a:r>
            <a:r>
              <a:rPr lang="pl-PL" dirty="0" err="1" smtClean="0"/>
              <a:t>criterion</a:t>
            </a:r>
            <a:r>
              <a:rPr lang="pl-PL" dirty="0" smtClean="0"/>
              <a:t> in </a:t>
            </a:r>
            <a:r>
              <a:rPr lang="pl-PL" dirty="0" err="1" smtClean="0"/>
              <a:t>that</a:t>
            </a:r>
            <a:r>
              <a:rPr lang="pl-PL" dirty="0" smtClean="0"/>
              <a:t> </a:t>
            </a:r>
            <a:r>
              <a:rPr lang="pl-PL" dirty="0" err="1" smtClean="0"/>
              <a:t>any</a:t>
            </a:r>
            <a:r>
              <a:rPr lang="pl-PL" dirty="0" smtClean="0"/>
              <a:t> </a:t>
            </a:r>
            <a:r>
              <a:rPr lang="pl-PL" dirty="0" err="1" smtClean="0"/>
              <a:t>infringement</a:t>
            </a:r>
            <a:r>
              <a:rPr lang="pl-PL" dirty="0" smtClean="0"/>
              <a:t> of </a:t>
            </a:r>
            <a:r>
              <a:rPr lang="pl-PL" dirty="0" err="1" smtClean="0"/>
              <a:t>any</a:t>
            </a:r>
            <a:r>
              <a:rPr lang="pl-PL" dirty="0" smtClean="0"/>
              <a:t> </a:t>
            </a:r>
            <a:r>
              <a:rPr lang="pl-PL" dirty="0" err="1" smtClean="0"/>
              <a:t>other</a:t>
            </a:r>
            <a:r>
              <a:rPr lang="pl-PL" dirty="0" smtClean="0"/>
              <a:t> EU </a:t>
            </a:r>
            <a:r>
              <a:rPr lang="pl-PL" dirty="0" err="1" smtClean="0"/>
              <a:t>rule</a:t>
            </a:r>
            <a:r>
              <a:rPr lang="pl-PL" dirty="0" smtClean="0"/>
              <a:t> by a </a:t>
            </a:r>
            <a:r>
              <a:rPr lang="pl-PL" dirty="0" err="1" smtClean="0"/>
              <a:t>measure</a:t>
            </a:r>
            <a:r>
              <a:rPr lang="pl-PL" dirty="0" smtClean="0"/>
              <a:t> (not </a:t>
            </a:r>
            <a:r>
              <a:rPr lang="pl-PL" dirty="0" err="1" smtClean="0"/>
              <a:t>necessarily</a:t>
            </a:r>
            <a:r>
              <a:rPr lang="pl-PL" dirty="0" smtClean="0"/>
              <a:t> </a:t>
            </a:r>
            <a:r>
              <a:rPr lang="pl-PL" dirty="0" err="1" smtClean="0"/>
              <a:t>under</a:t>
            </a:r>
            <a:r>
              <a:rPr lang="pl-PL" dirty="0" smtClean="0"/>
              <a:t> </a:t>
            </a:r>
            <a:r>
              <a:rPr lang="pl-PL" dirty="0" err="1" smtClean="0"/>
              <a:t>State</a:t>
            </a:r>
            <a:r>
              <a:rPr lang="pl-PL" dirty="0" smtClean="0"/>
              <a:t> </a:t>
            </a:r>
            <a:r>
              <a:rPr lang="pl-PL" dirty="0" err="1" smtClean="0"/>
              <a:t>aid</a:t>
            </a:r>
            <a:r>
              <a:rPr lang="pl-PL" dirty="0" smtClean="0"/>
              <a:t> law) </a:t>
            </a:r>
            <a:r>
              <a:rPr lang="pl-PL" dirty="0" err="1" smtClean="0"/>
              <a:t>will</a:t>
            </a:r>
            <a:r>
              <a:rPr lang="pl-PL" dirty="0" smtClean="0"/>
              <a:t> </a:t>
            </a:r>
            <a:r>
              <a:rPr lang="pl-PL" dirty="0" err="1" smtClean="0"/>
              <a:t>exclude</a:t>
            </a:r>
            <a:r>
              <a:rPr lang="pl-PL" dirty="0" smtClean="0"/>
              <a:t> </a:t>
            </a:r>
            <a:r>
              <a:rPr lang="pl-PL" dirty="0" err="1" smtClean="0"/>
              <a:t>it</a:t>
            </a:r>
            <a:r>
              <a:rPr lang="pl-PL" dirty="0" smtClean="0"/>
              <a:t> from </a:t>
            </a:r>
            <a:r>
              <a:rPr lang="pl-PL" dirty="0" err="1" smtClean="0"/>
              <a:t>compatibility</a:t>
            </a:r>
            <a:r>
              <a:rPr lang="pl-PL" dirty="0" smtClean="0"/>
              <a:t> (81)</a:t>
            </a:r>
          </a:p>
          <a:p>
            <a:r>
              <a:rPr lang="pl-PL" dirty="0" err="1" smtClean="0"/>
              <a:t>Additionally</a:t>
            </a:r>
            <a:r>
              <a:rPr lang="pl-PL" dirty="0" smtClean="0"/>
              <a:t>, the </a:t>
            </a:r>
            <a:r>
              <a:rPr lang="pl-PL" dirty="0" err="1" smtClean="0"/>
              <a:t>Comission</a:t>
            </a:r>
            <a:r>
              <a:rPr lang="pl-PL" dirty="0" smtClean="0"/>
              <a:t> </a:t>
            </a:r>
            <a:r>
              <a:rPr lang="pl-PL" dirty="0" err="1" smtClean="0"/>
              <a:t>will</a:t>
            </a:r>
            <a:r>
              <a:rPr lang="pl-PL" dirty="0" smtClean="0"/>
              <a:t> </a:t>
            </a:r>
            <a:r>
              <a:rPr lang="pl-PL" dirty="0" err="1" smtClean="0"/>
              <a:t>take</a:t>
            </a:r>
            <a:r>
              <a:rPr lang="pl-PL" dirty="0" smtClean="0"/>
              <a:t> </a:t>
            </a:r>
            <a:r>
              <a:rPr lang="pl-PL" dirty="0" err="1" smtClean="0"/>
              <a:t>into</a:t>
            </a:r>
            <a:r>
              <a:rPr lang="pl-PL" dirty="0" smtClean="0"/>
              <a:t> </a:t>
            </a:r>
            <a:r>
              <a:rPr lang="pl-PL" dirty="0" err="1" smtClean="0"/>
              <a:t>account</a:t>
            </a:r>
            <a:r>
              <a:rPr lang="pl-PL" dirty="0" smtClean="0"/>
              <a:t> </a:t>
            </a:r>
            <a:r>
              <a:rPr lang="pl-PL" dirty="0" err="1" smtClean="0"/>
              <a:t>any</a:t>
            </a:r>
            <a:r>
              <a:rPr lang="pl-PL" dirty="0" smtClean="0"/>
              <a:t> </a:t>
            </a:r>
            <a:r>
              <a:rPr lang="pl-PL" dirty="0" err="1" smtClean="0"/>
              <a:t>proceedings</a:t>
            </a:r>
            <a:r>
              <a:rPr lang="pl-PL" dirty="0" smtClean="0"/>
              <a:t> </a:t>
            </a:r>
            <a:r>
              <a:rPr lang="pl-PL" dirty="0" err="1" smtClean="0"/>
              <a:t>under</a:t>
            </a:r>
            <a:r>
              <a:rPr lang="pl-PL" dirty="0" smtClean="0"/>
              <a:t> </a:t>
            </a:r>
            <a:r>
              <a:rPr lang="pl-PL" dirty="0" err="1" smtClean="0"/>
              <a:t>Arts</a:t>
            </a:r>
            <a:r>
              <a:rPr lang="pl-PL" dirty="0" smtClean="0"/>
              <a:t> 101 </a:t>
            </a:r>
            <a:r>
              <a:rPr lang="pl-PL" dirty="0" err="1" smtClean="0"/>
              <a:t>or</a:t>
            </a:r>
            <a:r>
              <a:rPr lang="pl-PL" dirty="0" smtClean="0"/>
              <a:t> 102 TFEU (82)</a:t>
            </a:r>
          </a:p>
          <a:p>
            <a:r>
              <a:rPr lang="pl-PL" dirty="0" err="1" smtClean="0"/>
              <a:t>Temporal</a:t>
            </a:r>
            <a:r>
              <a:rPr lang="pl-PL" dirty="0" smtClean="0"/>
              <a:t> </a:t>
            </a:r>
            <a:r>
              <a:rPr lang="pl-PL" dirty="0" err="1" smtClean="0"/>
              <a:t>derogation</a:t>
            </a:r>
            <a:r>
              <a:rPr lang="pl-PL" dirty="0" smtClean="0"/>
              <a:t> in </a:t>
            </a:r>
            <a:r>
              <a:rPr lang="pl-PL" dirty="0" err="1" smtClean="0"/>
              <a:t>regard</a:t>
            </a:r>
            <a:r>
              <a:rPr lang="pl-PL" dirty="0" smtClean="0"/>
              <a:t> to </a:t>
            </a:r>
            <a:r>
              <a:rPr lang="pl-PL" dirty="0" err="1" smtClean="0"/>
              <a:t>compatibility</a:t>
            </a:r>
            <a:r>
              <a:rPr lang="pl-PL" dirty="0" smtClean="0"/>
              <a:t> (for 10 </a:t>
            </a:r>
            <a:r>
              <a:rPr lang="pl-PL" dirty="0" err="1" smtClean="0"/>
              <a:t>years</a:t>
            </a:r>
            <a:r>
              <a:rPr lang="pl-PL" dirty="0" smtClean="0"/>
              <a:t>) as to </a:t>
            </a:r>
            <a:r>
              <a:rPr lang="pl-PL" dirty="0" err="1" smtClean="0"/>
              <a:t>operating</a:t>
            </a:r>
            <a:r>
              <a:rPr lang="pl-PL" dirty="0" smtClean="0"/>
              <a:t> </a:t>
            </a:r>
            <a:r>
              <a:rPr lang="pl-PL" dirty="0" err="1" smtClean="0"/>
              <a:t>aid</a:t>
            </a:r>
            <a:r>
              <a:rPr lang="pl-PL" dirty="0" smtClean="0"/>
              <a:t> (112)</a:t>
            </a:r>
            <a:endParaRPr lang="en-US" dirty="0"/>
          </a:p>
          <a:p>
            <a:endParaRPr lang="en-GB" dirty="0"/>
          </a:p>
        </p:txBody>
      </p:sp>
    </p:spTree>
    <p:extLst>
      <p:ext uri="{BB962C8B-B14F-4D97-AF65-F5344CB8AC3E}">
        <p14:creationId xmlns:p14="http://schemas.microsoft.com/office/powerpoint/2010/main" val="259835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77" y="185560"/>
            <a:ext cx="11814313" cy="1036850"/>
          </a:xfrm>
        </p:spPr>
        <p:txBody>
          <a:bodyPr/>
          <a:lstStyle/>
          <a:p>
            <a:r>
              <a:rPr lang="pl-PL" dirty="0" smtClean="0"/>
              <a:t>Case X</a:t>
            </a:r>
            <a:endParaRPr lang="en-GB" dirty="0"/>
          </a:p>
        </p:txBody>
      </p:sp>
      <p:sp>
        <p:nvSpPr>
          <p:cNvPr id="3" name="Symbol zastępczy zawartości 2"/>
          <p:cNvSpPr>
            <a:spLocks noGrp="1"/>
          </p:cNvSpPr>
          <p:nvPr>
            <p:ph idx="1"/>
          </p:nvPr>
        </p:nvSpPr>
        <p:spPr>
          <a:xfrm>
            <a:off x="82825" y="1620078"/>
            <a:ext cx="11973339" cy="5118651"/>
          </a:xfrm>
        </p:spPr>
        <p:txBody>
          <a:bodyPr/>
          <a:lstStyle/>
          <a:p>
            <a:r>
              <a:rPr lang="pl-PL" dirty="0" err="1" smtClean="0"/>
              <a:t>An</a:t>
            </a:r>
            <a:r>
              <a:rPr lang="pl-PL" dirty="0" smtClean="0"/>
              <a:t> </a:t>
            </a:r>
            <a:r>
              <a:rPr lang="pl-PL" dirty="0" err="1" smtClean="0"/>
              <a:t>undertaking</a:t>
            </a:r>
            <a:r>
              <a:rPr lang="pl-PL" dirty="0" smtClean="0"/>
              <a:t> </a:t>
            </a:r>
            <a:r>
              <a:rPr lang="pl-PL" dirty="0" err="1" smtClean="0"/>
              <a:t>is</a:t>
            </a:r>
            <a:r>
              <a:rPr lang="pl-PL" dirty="0" smtClean="0"/>
              <a:t> </a:t>
            </a:r>
            <a:r>
              <a:rPr lang="pl-PL" dirty="0" err="1" smtClean="0"/>
              <a:t>active</a:t>
            </a:r>
            <a:r>
              <a:rPr lang="pl-PL" dirty="0" smtClean="0"/>
              <a:t> in the field of </a:t>
            </a:r>
            <a:r>
              <a:rPr lang="pl-PL" dirty="0" err="1" smtClean="0"/>
              <a:t>primary</a:t>
            </a:r>
            <a:r>
              <a:rPr lang="pl-PL" dirty="0" smtClean="0"/>
              <a:t> </a:t>
            </a:r>
            <a:r>
              <a:rPr lang="pl-PL" dirty="0" err="1" smtClean="0"/>
              <a:t>production</a:t>
            </a:r>
            <a:r>
              <a:rPr lang="pl-PL" dirty="0" smtClean="0"/>
              <a:t> of a </a:t>
            </a:r>
            <a:r>
              <a:rPr lang="pl-PL" dirty="0" err="1" smtClean="0"/>
              <a:t>certain</a:t>
            </a:r>
            <a:r>
              <a:rPr lang="pl-PL" dirty="0" smtClean="0"/>
              <a:t> </a:t>
            </a:r>
            <a:r>
              <a:rPr lang="pl-PL" dirty="0" err="1" smtClean="0"/>
              <a:t>agricultural</a:t>
            </a:r>
            <a:r>
              <a:rPr lang="pl-PL" dirty="0" smtClean="0"/>
              <a:t> </a:t>
            </a:r>
            <a:r>
              <a:rPr lang="pl-PL" dirty="0" err="1" smtClean="0"/>
              <a:t>product</a:t>
            </a:r>
            <a:r>
              <a:rPr lang="pl-PL" dirty="0" smtClean="0"/>
              <a:t>, </a:t>
            </a:r>
            <a:r>
              <a:rPr lang="pl-PL" dirty="0" err="1" smtClean="0"/>
              <a:t>that</a:t>
            </a:r>
            <a:r>
              <a:rPr lang="pl-PL" dirty="0" smtClean="0"/>
              <a:t> </a:t>
            </a:r>
            <a:r>
              <a:rPr lang="pl-PL" dirty="0" err="1" smtClean="0"/>
              <a:t>is</a:t>
            </a:r>
            <a:r>
              <a:rPr lang="pl-PL" dirty="0" smtClean="0"/>
              <a:t> </a:t>
            </a:r>
            <a:r>
              <a:rPr lang="pl-PL" b="1" i="1" u="sng" dirty="0" err="1" smtClean="0"/>
              <a:t>coffee</a:t>
            </a:r>
            <a:endParaRPr lang="pl-PL" b="1" i="1" u="sng" dirty="0" smtClean="0"/>
          </a:p>
          <a:p>
            <a:r>
              <a:rPr lang="pl-PL" dirty="0" err="1" smtClean="0"/>
              <a:t>That</a:t>
            </a:r>
            <a:r>
              <a:rPr lang="pl-PL" dirty="0" smtClean="0"/>
              <a:t> </a:t>
            </a:r>
            <a:r>
              <a:rPr lang="pl-PL" dirty="0" err="1" smtClean="0"/>
              <a:t>undertaking</a:t>
            </a:r>
            <a:r>
              <a:rPr lang="pl-PL" dirty="0" smtClean="0"/>
              <a:t> </a:t>
            </a:r>
            <a:r>
              <a:rPr lang="pl-PL" dirty="0" err="1" smtClean="0"/>
              <a:t>applies</a:t>
            </a:r>
            <a:r>
              <a:rPr lang="pl-PL" dirty="0" smtClean="0"/>
              <a:t> for the grant of </a:t>
            </a:r>
            <a:r>
              <a:rPr lang="pl-PL" i="1" dirty="0" smtClean="0"/>
              <a:t>de </a:t>
            </a:r>
            <a:r>
              <a:rPr lang="pl-PL" i="1" dirty="0" err="1" smtClean="0"/>
              <a:t>minimis</a:t>
            </a:r>
            <a:r>
              <a:rPr lang="pl-PL" dirty="0" smtClean="0"/>
              <a:t> </a:t>
            </a:r>
            <a:r>
              <a:rPr lang="pl-PL" dirty="0" err="1" smtClean="0"/>
              <a:t>aid</a:t>
            </a:r>
            <a:endParaRPr lang="pl-PL" dirty="0" smtClean="0"/>
          </a:p>
          <a:p>
            <a:r>
              <a:rPr lang="pl-PL" dirty="0" smtClean="0"/>
              <a:t>May </a:t>
            </a:r>
            <a:r>
              <a:rPr lang="pl-PL" dirty="0" err="1" smtClean="0"/>
              <a:t>this</a:t>
            </a:r>
            <a:r>
              <a:rPr lang="pl-PL" dirty="0" smtClean="0"/>
              <a:t> </a:t>
            </a:r>
            <a:r>
              <a:rPr lang="pl-PL" dirty="0" err="1" smtClean="0"/>
              <a:t>aid</a:t>
            </a:r>
            <a:r>
              <a:rPr lang="pl-PL" dirty="0" smtClean="0"/>
              <a:t> be </a:t>
            </a:r>
            <a:r>
              <a:rPr lang="pl-PL" dirty="0" err="1" smtClean="0"/>
              <a:t>granted</a:t>
            </a:r>
            <a:r>
              <a:rPr lang="pl-PL" dirty="0" smtClean="0"/>
              <a:t> ? </a:t>
            </a:r>
            <a:r>
              <a:rPr lang="pl-PL" dirty="0" err="1" smtClean="0"/>
              <a:t>Why</a:t>
            </a:r>
            <a:r>
              <a:rPr lang="pl-PL" dirty="0" smtClean="0"/>
              <a:t>/</a:t>
            </a:r>
            <a:r>
              <a:rPr lang="pl-PL" dirty="0" err="1" smtClean="0"/>
              <a:t>why</a:t>
            </a:r>
            <a:r>
              <a:rPr lang="pl-PL" dirty="0" smtClean="0"/>
              <a:t> not?</a:t>
            </a:r>
            <a:endParaRPr lang="en-GB" dirty="0"/>
          </a:p>
        </p:txBody>
      </p:sp>
    </p:spTree>
    <p:extLst>
      <p:ext uri="{BB962C8B-B14F-4D97-AF65-F5344CB8AC3E}">
        <p14:creationId xmlns:p14="http://schemas.microsoft.com/office/powerpoint/2010/main" val="80304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 y="185560"/>
            <a:ext cx="11854070" cy="1036850"/>
          </a:xfrm>
        </p:spPr>
        <p:txBody>
          <a:bodyPr/>
          <a:lstStyle/>
          <a:p>
            <a:r>
              <a:rPr lang="pl-PL" dirty="0" smtClean="0"/>
              <a:t>Case XI</a:t>
            </a:r>
            <a:endParaRPr lang="en-GB" dirty="0"/>
          </a:p>
        </p:txBody>
      </p:sp>
      <p:sp>
        <p:nvSpPr>
          <p:cNvPr id="3" name="Symbol zastępczy zawartości 2"/>
          <p:cNvSpPr>
            <a:spLocks noGrp="1"/>
          </p:cNvSpPr>
          <p:nvPr>
            <p:ph idx="1"/>
          </p:nvPr>
        </p:nvSpPr>
        <p:spPr>
          <a:xfrm>
            <a:off x="152400" y="1689652"/>
            <a:ext cx="11854070" cy="4989443"/>
          </a:xfrm>
        </p:spPr>
        <p:txBody>
          <a:bodyPr/>
          <a:lstStyle/>
          <a:p>
            <a:r>
              <a:rPr lang="pl-PL" dirty="0" smtClean="0"/>
              <a:t>Enterprise A </a:t>
            </a:r>
            <a:r>
              <a:rPr lang="pl-PL" dirty="0" err="1" smtClean="0"/>
              <a:t>is</a:t>
            </a:r>
            <a:r>
              <a:rPr lang="pl-PL" dirty="0" smtClean="0"/>
              <a:t> </a:t>
            </a:r>
            <a:r>
              <a:rPr lang="pl-PL" dirty="0" err="1" smtClean="0"/>
              <a:t>an</a:t>
            </a:r>
            <a:r>
              <a:rPr lang="pl-PL" dirty="0" smtClean="0"/>
              <a:t> </a:t>
            </a:r>
            <a:r>
              <a:rPr lang="pl-PL" dirty="0" err="1" smtClean="0"/>
              <a:t>enterprise</a:t>
            </a:r>
            <a:r>
              <a:rPr lang="pl-PL" dirty="0" smtClean="0"/>
              <a:t> </a:t>
            </a:r>
            <a:r>
              <a:rPr lang="pl-PL" dirty="0" err="1" smtClean="0"/>
              <a:t>that</a:t>
            </a:r>
            <a:r>
              <a:rPr lang="pl-PL" dirty="0" smtClean="0"/>
              <a:t> </a:t>
            </a:r>
            <a:r>
              <a:rPr lang="pl-PL" dirty="0" err="1" smtClean="0"/>
              <a:t>does</a:t>
            </a:r>
            <a:r>
              <a:rPr lang="pl-PL" dirty="0" smtClean="0"/>
              <a:t> not </a:t>
            </a:r>
            <a:r>
              <a:rPr lang="pl-PL" dirty="0" err="1" smtClean="0"/>
              <a:t>frustrate</a:t>
            </a:r>
            <a:r>
              <a:rPr lang="pl-PL" dirty="0" smtClean="0"/>
              <a:t> the SME </a:t>
            </a:r>
            <a:r>
              <a:rPr lang="pl-PL" dirty="0" err="1" smtClean="0"/>
              <a:t>criteria</a:t>
            </a:r>
            <a:endParaRPr lang="pl-PL" dirty="0" smtClean="0"/>
          </a:p>
          <a:p>
            <a:r>
              <a:rPr lang="pl-PL" dirty="0" smtClean="0"/>
              <a:t>Enterprise B, </a:t>
            </a:r>
            <a:r>
              <a:rPr lang="pl-PL" dirty="0" err="1" smtClean="0"/>
              <a:t>which</a:t>
            </a:r>
            <a:r>
              <a:rPr lang="pl-PL" dirty="0"/>
              <a:t> </a:t>
            </a:r>
            <a:r>
              <a:rPr lang="pl-PL" dirty="0" err="1" smtClean="0"/>
              <a:t>is</a:t>
            </a:r>
            <a:r>
              <a:rPr lang="pl-PL" dirty="0" smtClean="0"/>
              <a:t> a </a:t>
            </a:r>
            <a:r>
              <a:rPr lang="pl-PL" dirty="0" err="1" smtClean="0"/>
              <a:t>large</a:t>
            </a:r>
            <a:r>
              <a:rPr lang="pl-PL" dirty="0" smtClean="0"/>
              <a:t> </a:t>
            </a:r>
            <a:r>
              <a:rPr lang="pl-PL" dirty="0" err="1" smtClean="0"/>
              <a:t>enterprise</a:t>
            </a:r>
            <a:r>
              <a:rPr lang="pl-PL" dirty="0" smtClean="0"/>
              <a:t> </a:t>
            </a:r>
            <a:r>
              <a:rPr lang="pl-PL" dirty="0" err="1" smtClean="0"/>
              <a:t>that</a:t>
            </a:r>
            <a:r>
              <a:rPr lang="pl-PL" dirty="0" smtClean="0"/>
              <a:t> </a:t>
            </a:r>
            <a:r>
              <a:rPr lang="pl-PL" dirty="0" err="1" smtClean="0"/>
              <a:t>undertakes</a:t>
            </a:r>
            <a:r>
              <a:rPr lang="en-US" dirty="0" smtClean="0"/>
              <a:t> </a:t>
            </a:r>
            <a:r>
              <a:rPr lang="en-US" dirty="0"/>
              <a:t>a regular venture capital investment activity </a:t>
            </a:r>
            <a:r>
              <a:rPr lang="pl-PL" dirty="0" smtClean="0"/>
              <a:t>t</a:t>
            </a:r>
            <a:r>
              <a:rPr lang="en-US" dirty="0" smtClean="0"/>
              <a:t>o </a:t>
            </a:r>
            <a:r>
              <a:rPr lang="en-US" dirty="0"/>
              <a:t>invest equity capital in unquoted </a:t>
            </a:r>
            <a:r>
              <a:rPr lang="en-US" dirty="0" smtClean="0"/>
              <a:t>businesses</a:t>
            </a:r>
            <a:r>
              <a:rPr lang="pl-PL" dirty="0" smtClean="0"/>
              <a:t>, </a:t>
            </a:r>
            <a:r>
              <a:rPr lang="pl-PL" dirty="0" err="1" smtClean="0"/>
              <a:t>pays</a:t>
            </a:r>
            <a:r>
              <a:rPr lang="pl-PL" dirty="0" smtClean="0"/>
              <a:t> for 30% of </a:t>
            </a:r>
            <a:r>
              <a:rPr lang="pl-PL" dirty="0" err="1" smtClean="0"/>
              <a:t>share</a:t>
            </a:r>
            <a:r>
              <a:rPr lang="pl-PL" dirty="0" smtClean="0"/>
              <a:t> </a:t>
            </a:r>
            <a:r>
              <a:rPr lang="pl-PL" dirty="0" err="1" smtClean="0"/>
              <a:t>capital</a:t>
            </a:r>
            <a:r>
              <a:rPr lang="pl-PL" dirty="0" smtClean="0"/>
              <a:t> of A</a:t>
            </a:r>
          </a:p>
          <a:p>
            <a:r>
              <a:rPr lang="pl-PL" dirty="0" err="1" smtClean="0"/>
              <a:t>Assess</a:t>
            </a:r>
            <a:r>
              <a:rPr lang="pl-PL" dirty="0" smtClean="0"/>
              <a:t> the </a:t>
            </a:r>
            <a:r>
              <a:rPr lang="pl-PL" dirty="0" err="1" smtClean="0"/>
              <a:t>nature</a:t>
            </a:r>
            <a:r>
              <a:rPr lang="pl-PL" dirty="0" smtClean="0"/>
              <a:t> of the </a:t>
            </a:r>
            <a:r>
              <a:rPr lang="pl-PL" dirty="0" err="1" smtClean="0"/>
              <a:t>connection</a:t>
            </a:r>
            <a:r>
              <a:rPr lang="pl-PL" dirty="0" smtClean="0"/>
              <a:t> </a:t>
            </a:r>
            <a:r>
              <a:rPr lang="pl-PL" dirty="0" err="1" smtClean="0"/>
              <a:t>between</a:t>
            </a:r>
            <a:r>
              <a:rPr lang="pl-PL" dirty="0" smtClean="0"/>
              <a:t> A and B </a:t>
            </a:r>
            <a:r>
              <a:rPr lang="pl-PL" dirty="0" err="1" smtClean="0"/>
              <a:t>under</a:t>
            </a:r>
            <a:r>
              <a:rPr lang="pl-PL" dirty="0" smtClean="0"/>
              <a:t> </a:t>
            </a:r>
            <a:r>
              <a:rPr lang="pl-PL" dirty="0" err="1" smtClean="0"/>
              <a:t>relevant</a:t>
            </a:r>
            <a:r>
              <a:rPr lang="pl-PL" dirty="0" smtClean="0"/>
              <a:t> </a:t>
            </a:r>
            <a:r>
              <a:rPr lang="pl-PL" dirty="0" err="1" smtClean="0"/>
              <a:t>rules</a:t>
            </a:r>
            <a:r>
              <a:rPr lang="pl-PL" dirty="0" smtClean="0"/>
              <a:t> </a:t>
            </a:r>
          </a:p>
          <a:p>
            <a:r>
              <a:rPr lang="pl-PL" dirty="0" err="1" smtClean="0"/>
              <a:t>Is</a:t>
            </a:r>
            <a:r>
              <a:rPr lang="pl-PL" dirty="0" smtClean="0"/>
              <a:t> A </a:t>
            </a:r>
            <a:r>
              <a:rPr lang="pl-PL" dirty="0" err="1" smtClean="0"/>
              <a:t>still</a:t>
            </a:r>
            <a:r>
              <a:rPr lang="pl-PL" dirty="0" smtClean="0"/>
              <a:t> a SME?</a:t>
            </a:r>
            <a:endParaRPr lang="en-GB" dirty="0"/>
          </a:p>
        </p:txBody>
      </p:sp>
    </p:spTree>
    <p:extLst>
      <p:ext uri="{BB962C8B-B14F-4D97-AF65-F5344CB8AC3E}">
        <p14:creationId xmlns:p14="http://schemas.microsoft.com/office/powerpoint/2010/main" val="296050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399" y="185560"/>
            <a:ext cx="11953461" cy="1036850"/>
          </a:xfrm>
        </p:spPr>
        <p:txBody>
          <a:bodyPr/>
          <a:lstStyle/>
          <a:p>
            <a:r>
              <a:rPr lang="pl-PL" dirty="0" smtClean="0"/>
              <a:t>Case XII</a:t>
            </a:r>
            <a:endParaRPr lang="en-GB" dirty="0"/>
          </a:p>
        </p:txBody>
      </p:sp>
      <p:sp>
        <p:nvSpPr>
          <p:cNvPr id="3" name="Symbol zastępczy zawartości 2"/>
          <p:cNvSpPr>
            <a:spLocks noGrp="1"/>
          </p:cNvSpPr>
          <p:nvPr>
            <p:ph idx="1"/>
          </p:nvPr>
        </p:nvSpPr>
        <p:spPr>
          <a:xfrm>
            <a:off x="152398" y="1639955"/>
            <a:ext cx="11953461" cy="5068957"/>
          </a:xfrm>
        </p:spPr>
        <p:txBody>
          <a:bodyPr/>
          <a:lstStyle/>
          <a:p>
            <a:r>
              <a:rPr lang="pl-PL" dirty="0" err="1" smtClean="0"/>
              <a:t>Undertaking</a:t>
            </a:r>
            <a:r>
              <a:rPr lang="pl-PL" dirty="0" smtClean="0"/>
              <a:t> A </a:t>
            </a:r>
            <a:r>
              <a:rPr lang="pl-PL" dirty="0" err="1" smtClean="0"/>
              <a:t>receives</a:t>
            </a:r>
            <a:r>
              <a:rPr lang="pl-PL" dirty="0" smtClean="0"/>
              <a:t> </a:t>
            </a:r>
            <a:r>
              <a:rPr lang="pl-PL" dirty="0" err="1" smtClean="0"/>
              <a:t>assistance</a:t>
            </a:r>
            <a:r>
              <a:rPr lang="pl-PL" dirty="0" smtClean="0"/>
              <a:t> from </a:t>
            </a:r>
            <a:r>
              <a:rPr lang="pl-PL" dirty="0" err="1" smtClean="0"/>
              <a:t>Member</a:t>
            </a:r>
            <a:r>
              <a:rPr lang="pl-PL" dirty="0" smtClean="0"/>
              <a:t> </a:t>
            </a:r>
            <a:r>
              <a:rPr lang="pl-PL" dirty="0" err="1" smtClean="0"/>
              <a:t>State</a:t>
            </a:r>
            <a:r>
              <a:rPr lang="pl-PL" dirty="0" smtClean="0"/>
              <a:t> B by </a:t>
            </a:r>
            <a:r>
              <a:rPr lang="pl-PL" dirty="0" err="1" smtClean="0"/>
              <a:t>way</a:t>
            </a:r>
            <a:r>
              <a:rPr lang="pl-PL" dirty="0" smtClean="0"/>
              <a:t> of a </a:t>
            </a:r>
            <a:r>
              <a:rPr lang="pl-PL" dirty="0" err="1" smtClean="0"/>
              <a:t>direct</a:t>
            </a:r>
            <a:r>
              <a:rPr lang="pl-PL" dirty="0" smtClean="0"/>
              <a:t> grant of </a:t>
            </a:r>
            <a:r>
              <a:rPr lang="pl-PL" dirty="0" err="1" smtClean="0"/>
              <a:t>money</a:t>
            </a:r>
            <a:r>
              <a:rPr lang="pl-PL" dirty="0" smtClean="0"/>
              <a:t> in a </a:t>
            </a:r>
            <a:r>
              <a:rPr lang="pl-PL" dirty="0" err="1" smtClean="0"/>
              <a:t>clandestine</a:t>
            </a:r>
            <a:r>
              <a:rPr lang="pl-PL" dirty="0" smtClean="0"/>
              <a:t> </a:t>
            </a:r>
            <a:r>
              <a:rPr lang="pl-PL" dirty="0" err="1" smtClean="0"/>
              <a:t>manner</a:t>
            </a:r>
            <a:endParaRPr lang="pl-PL" dirty="0" smtClean="0"/>
          </a:p>
          <a:p>
            <a:r>
              <a:rPr lang="pl-PL" dirty="0" err="1" smtClean="0"/>
              <a:t>Undertaking</a:t>
            </a:r>
            <a:r>
              <a:rPr lang="pl-PL" dirty="0" smtClean="0"/>
              <a:t> B, </a:t>
            </a:r>
            <a:r>
              <a:rPr lang="pl-PL" dirty="0" err="1" smtClean="0"/>
              <a:t>which</a:t>
            </a:r>
            <a:r>
              <a:rPr lang="pl-PL" dirty="0" smtClean="0"/>
              <a:t> </a:t>
            </a:r>
            <a:r>
              <a:rPr lang="pl-PL" dirty="0" err="1" smtClean="0"/>
              <a:t>is</a:t>
            </a:r>
            <a:r>
              <a:rPr lang="pl-PL" dirty="0" smtClean="0"/>
              <a:t> a </a:t>
            </a:r>
            <a:r>
              <a:rPr lang="pl-PL" dirty="0" err="1" smtClean="0"/>
              <a:t>direct</a:t>
            </a:r>
            <a:r>
              <a:rPr lang="pl-PL" dirty="0" smtClean="0"/>
              <a:t> </a:t>
            </a:r>
            <a:r>
              <a:rPr lang="pl-PL" dirty="0" err="1" smtClean="0"/>
              <a:t>competitor</a:t>
            </a:r>
            <a:r>
              <a:rPr lang="pl-PL" dirty="0" smtClean="0"/>
              <a:t> of A, </a:t>
            </a:r>
            <a:r>
              <a:rPr lang="pl-PL" dirty="0" err="1" smtClean="0"/>
              <a:t>incurs</a:t>
            </a:r>
            <a:r>
              <a:rPr lang="pl-PL" dirty="0" smtClean="0"/>
              <a:t> market </a:t>
            </a:r>
            <a:r>
              <a:rPr lang="pl-PL" dirty="0" err="1" smtClean="0"/>
              <a:t>loss</a:t>
            </a:r>
            <a:r>
              <a:rPr lang="pl-PL" dirty="0" smtClean="0"/>
              <a:t> </a:t>
            </a:r>
            <a:r>
              <a:rPr lang="pl-PL" i="1" dirty="0" smtClean="0"/>
              <a:t>and</a:t>
            </a:r>
            <a:r>
              <a:rPr lang="pl-PL" dirty="0" smtClean="0"/>
              <a:t> </a:t>
            </a:r>
            <a:r>
              <a:rPr lang="pl-PL" dirty="0" err="1" smtClean="0"/>
              <a:t>pecuniary</a:t>
            </a:r>
            <a:r>
              <a:rPr lang="pl-PL" dirty="0" smtClean="0"/>
              <a:t> </a:t>
            </a:r>
            <a:r>
              <a:rPr lang="pl-PL" dirty="0" err="1" smtClean="0"/>
              <a:t>loss</a:t>
            </a:r>
            <a:r>
              <a:rPr lang="pl-PL" dirty="0" smtClean="0"/>
              <a:t> (</a:t>
            </a:r>
            <a:r>
              <a:rPr lang="pl-PL" i="1" dirty="0" err="1" smtClean="0"/>
              <a:t>damnum</a:t>
            </a:r>
            <a:r>
              <a:rPr lang="pl-PL" i="1" dirty="0" smtClean="0"/>
              <a:t> </a:t>
            </a:r>
            <a:r>
              <a:rPr lang="pl-PL" i="1" dirty="0" err="1" smtClean="0"/>
              <a:t>emergens</a:t>
            </a:r>
            <a:r>
              <a:rPr lang="pl-PL" i="1" dirty="0"/>
              <a:t> </a:t>
            </a:r>
            <a:r>
              <a:rPr lang="pl-PL" b="1" i="1" dirty="0" smtClean="0"/>
              <a:t>and</a:t>
            </a:r>
            <a:r>
              <a:rPr lang="pl-PL" dirty="0" smtClean="0"/>
              <a:t> </a:t>
            </a:r>
            <a:r>
              <a:rPr lang="pl-PL" dirty="0" err="1" smtClean="0"/>
              <a:t>loss</a:t>
            </a:r>
            <a:r>
              <a:rPr lang="pl-PL" dirty="0" smtClean="0"/>
              <a:t> of </a:t>
            </a:r>
            <a:r>
              <a:rPr lang="pl-PL" dirty="0" err="1" smtClean="0"/>
              <a:t>future</a:t>
            </a:r>
            <a:r>
              <a:rPr lang="pl-PL" dirty="0" smtClean="0"/>
              <a:t> </a:t>
            </a:r>
            <a:r>
              <a:rPr lang="pl-PL" dirty="0" err="1" smtClean="0"/>
              <a:t>profits</a:t>
            </a:r>
            <a:r>
              <a:rPr lang="pl-PL" dirty="0" smtClean="0"/>
              <a:t>)</a:t>
            </a:r>
          </a:p>
          <a:p>
            <a:r>
              <a:rPr lang="pl-PL" dirty="0" err="1" smtClean="0"/>
              <a:t>What</a:t>
            </a:r>
            <a:r>
              <a:rPr lang="pl-PL" dirty="0" smtClean="0"/>
              <a:t> </a:t>
            </a:r>
            <a:r>
              <a:rPr lang="pl-PL" dirty="0" err="1" smtClean="0"/>
              <a:t>can</a:t>
            </a:r>
            <a:r>
              <a:rPr lang="pl-PL" dirty="0" smtClean="0"/>
              <a:t> </a:t>
            </a:r>
            <a:r>
              <a:rPr lang="pl-PL" dirty="0" err="1" smtClean="0"/>
              <a:t>Undertaking</a:t>
            </a:r>
            <a:r>
              <a:rPr lang="pl-PL" dirty="0" smtClean="0"/>
              <a:t> B do to </a:t>
            </a:r>
            <a:r>
              <a:rPr lang="pl-PL" dirty="0" err="1" smtClean="0"/>
              <a:t>remedy</a:t>
            </a:r>
            <a:r>
              <a:rPr lang="pl-PL" dirty="0" smtClean="0"/>
              <a:t> the </a:t>
            </a:r>
            <a:r>
              <a:rPr lang="pl-PL" dirty="0" err="1" smtClean="0"/>
              <a:t>situation</a:t>
            </a:r>
            <a:r>
              <a:rPr lang="pl-PL" dirty="0" smtClean="0"/>
              <a:t> ?</a:t>
            </a:r>
            <a:endParaRPr lang="en-GB" dirty="0"/>
          </a:p>
        </p:txBody>
      </p:sp>
    </p:spTree>
    <p:extLst>
      <p:ext uri="{BB962C8B-B14F-4D97-AF65-F5344CB8AC3E}">
        <p14:creationId xmlns:p14="http://schemas.microsoft.com/office/powerpoint/2010/main" val="194665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339" y="195499"/>
            <a:ext cx="11854070" cy="1036850"/>
          </a:xfrm>
        </p:spPr>
        <p:txBody>
          <a:bodyPr/>
          <a:lstStyle/>
          <a:p>
            <a:r>
              <a:rPr lang="pl-PL" dirty="0" smtClean="0"/>
              <a:t>Case XIII</a:t>
            </a:r>
            <a:endParaRPr lang="en-GB" dirty="0"/>
          </a:p>
        </p:txBody>
      </p:sp>
      <p:sp>
        <p:nvSpPr>
          <p:cNvPr id="3" name="Symbol zastępczy zawartości 2"/>
          <p:cNvSpPr>
            <a:spLocks noGrp="1"/>
          </p:cNvSpPr>
          <p:nvPr>
            <p:ph idx="1"/>
          </p:nvPr>
        </p:nvSpPr>
        <p:spPr>
          <a:xfrm>
            <a:off x="162339" y="1620078"/>
            <a:ext cx="11854070" cy="5098774"/>
          </a:xfrm>
        </p:spPr>
        <p:txBody>
          <a:bodyPr/>
          <a:lstStyle/>
          <a:p>
            <a:r>
              <a:rPr lang="pl-PL" dirty="0" err="1" smtClean="0"/>
              <a:t>Member</a:t>
            </a:r>
            <a:r>
              <a:rPr lang="pl-PL" dirty="0" smtClean="0"/>
              <a:t> </a:t>
            </a:r>
            <a:r>
              <a:rPr lang="pl-PL" dirty="0" err="1" smtClean="0"/>
              <a:t>State</a:t>
            </a:r>
            <a:r>
              <a:rPr lang="pl-PL" dirty="0" smtClean="0"/>
              <a:t> A </a:t>
            </a:r>
            <a:r>
              <a:rPr lang="pl-PL" dirty="0" err="1" smtClean="0"/>
              <a:t>designs</a:t>
            </a:r>
            <a:r>
              <a:rPr lang="pl-PL" dirty="0" smtClean="0"/>
              <a:t> a </a:t>
            </a:r>
            <a:r>
              <a:rPr lang="pl-PL" dirty="0" err="1" smtClean="0"/>
              <a:t>new</a:t>
            </a:r>
            <a:r>
              <a:rPr lang="pl-PL" dirty="0" smtClean="0"/>
              <a:t> </a:t>
            </a:r>
            <a:r>
              <a:rPr lang="pl-PL" dirty="0" err="1" smtClean="0"/>
              <a:t>type</a:t>
            </a:r>
            <a:r>
              <a:rPr lang="pl-PL" dirty="0" smtClean="0"/>
              <a:t> of a </a:t>
            </a:r>
            <a:r>
              <a:rPr lang="pl-PL" dirty="0" err="1" smtClean="0"/>
              <a:t>main</a:t>
            </a:r>
            <a:r>
              <a:rPr lang="pl-PL" dirty="0" smtClean="0"/>
              <a:t> </a:t>
            </a:r>
            <a:r>
              <a:rPr lang="pl-PL" dirty="0" err="1" smtClean="0"/>
              <a:t>battle</a:t>
            </a:r>
            <a:r>
              <a:rPr lang="pl-PL" dirty="0" smtClean="0"/>
              <a:t> tank and </a:t>
            </a:r>
            <a:r>
              <a:rPr lang="pl-PL" dirty="0" err="1" smtClean="0"/>
              <a:t>grants</a:t>
            </a:r>
            <a:r>
              <a:rPr lang="pl-PL" dirty="0" smtClean="0"/>
              <a:t> </a:t>
            </a:r>
            <a:r>
              <a:rPr lang="pl-PL" dirty="0" err="1" smtClean="0"/>
              <a:t>financial</a:t>
            </a:r>
            <a:r>
              <a:rPr lang="pl-PL" dirty="0" smtClean="0"/>
              <a:t> </a:t>
            </a:r>
            <a:r>
              <a:rPr lang="pl-PL" dirty="0" err="1" smtClean="0"/>
              <a:t>assistance</a:t>
            </a:r>
            <a:r>
              <a:rPr lang="pl-PL" dirty="0" smtClean="0"/>
              <a:t> to a </a:t>
            </a:r>
            <a:r>
              <a:rPr lang="pl-PL" dirty="0" err="1" smtClean="0"/>
              <a:t>publicly-owned</a:t>
            </a:r>
            <a:r>
              <a:rPr lang="pl-PL" dirty="0" smtClean="0"/>
              <a:t> tank </a:t>
            </a:r>
            <a:r>
              <a:rPr lang="pl-PL" dirty="0" err="1" smtClean="0"/>
              <a:t>factory</a:t>
            </a:r>
            <a:endParaRPr lang="pl-PL" dirty="0" smtClean="0"/>
          </a:p>
          <a:p>
            <a:r>
              <a:rPr lang="pl-PL" dirty="0" smtClean="0"/>
              <a:t>May </a:t>
            </a:r>
            <a:r>
              <a:rPr lang="pl-PL" dirty="0" err="1" smtClean="0"/>
              <a:t>this</a:t>
            </a:r>
            <a:r>
              <a:rPr lang="pl-PL" dirty="0" smtClean="0"/>
              <a:t> be </a:t>
            </a:r>
            <a:r>
              <a:rPr lang="pl-PL" dirty="0" err="1" smtClean="0"/>
              <a:t>considered</a:t>
            </a:r>
            <a:r>
              <a:rPr lang="pl-PL" dirty="0" smtClean="0"/>
              <a:t> </a:t>
            </a:r>
            <a:r>
              <a:rPr lang="pl-PL" dirty="0" err="1" smtClean="0"/>
              <a:t>State</a:t>
            </a:r>
            <a:r>
              <a:rPr lang="pl-PL" dirty="0" smtClean="0"/>
              <a:t> </a:t>
            </a:r>
            <a:r>
              <a:rPr lang="pl-PL" dirty="0" err="1" smtClean="0"/>
              <a:t>aid</a:t>
            </a:r>
            <a:r>
              <a:rPr lang="pl-PL" dirty="0" smtClean="0"/>
              <a:t>?</a:t>
            </a:r>
          </a:p>
          <a:p>
            <a:r>
              <a:rPr lang="pl-PL" dirty="0" smtClean="0"/>
              <a:t>May </a:t>
            </a:r>
            <a:r>
              <a:rPr lang="pl-PL" dirty="0" err="1" smtClean="0"/>
              <a:t>this</a:t>
            </a:r>
            <a:r>
              <a:rPr lang="pl-PL" dirty="0" smtClean="0"/>
              <a:t> be </a:t>
            </a:r>
            <a:r>
              <a:rPr lang="pl-PL" dirty="0" err="1" smtClean="0"/>
              <a:t>compatible</a:t>
            </a:r>
            <a:r>
              <a:rPr lang="pl-PL" dirty="0" smtClean="0"/>
              <a:t> with the </a:t>
            </a:r>
            <a:r>
              <a:rPr lang="pl-PL" dirty="0" err="1" smtClean="0"/>
              <a:t>Treaty</a:t>
            </a:r>
            <a:r>
              <a:rPr lang="pl-PL" dirty="0" smtClean="0"/>
              <a:t>?</a:t>
            </a:r>
            <a:endParaRPr lang="en-GB" dirty="0"/>
          </a:p>
        </p:txBody>
      </p:sp>
    </p:spTree>
    <p:extLst>
      <p:ext uri="{BB962C8B-B14F-4D97-AF65-F5344CB8AC3E}">
        <p14:creationId xmlns:p14="http://schemas.microsoft.com/office/powerpoint/2010/main" val="86758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2216" y="195499"/>
            <a:ext cx="11913705" cy="1036850"/>
          </a:xfrm>
        </p:spPr>
        <p:txBody>
          <a:bodyPr/>
          <a:lstStyle/>
          <a:p>
            <a:r>
              <a:rPr lang="pl-PL" dirty="0" smtClean="0"/>
              <a:t>Case XIV</a:t>
            </a:r>
            <a:endParaRPr lang="en-GB" dirty="0"/>
          </a:p>
        </p:txBody>
      </p:sp>
      <p:sp>
        <p:nvSpPr>
          <p:cNvPr id="3" name="Symbol zastępczy zawartości 2"/>
          <p:cNvSpPr>
            <a:spLocks noGrp="1"/>
          </p:cNvSpPr>
          <p:nvPr>
            <p:ph idx="1"/>
          </p:nvPr>
        </p:nvSpPr>
        <p:spPr>
          <a:xfrm>
            <a:off x="182216" y="1679713"/>
            <a:ext cx="11824254" cy="5009322"/>
          </a:xfrm>
        </p:spPr>
        <p:txBody>
          <a:bodyPr/>
          <a:lstStyle/>
          <a:p>
            <a:r>
              <a:rPr lang="pl-PL" dirty="0" err="1" smtClean="0"/>
              <a:t>Member</a:t>
            </a:r>
            <a:r>
              <a:rPr lang="pl-PL" dirty="0" smtClean="0"/>
              <a:t> </a:t>
            </a:r>
            <a:r>
              <a:rPr lang="pl-PL" dirty="0" err="1" smtClean="0"/>
              <a:t>State</a:t>
            </a:r>
            <a:r>
              <a:rPr lang="pl-PL" dirty="0" smtClean="0"/>
              <a:t> A </a:t>
            </a:r>
            <a:r>
              <a:rPr lang="pl-PL" dirty="0" err="1" smtClean="0"/>
              <a:t>grants</a:t>
            </a:r>
            <a:r>
              <a:rPr lang="pl-PL" dirty="0" smtClean="0"/>
              <a:t> </a:t>
            </a:r>
            <a:r>
              <a:rPr lang="pl-PL" dirty="0" err="1" smtClean="0"/>
              <a:t>compensation</a:t>
            </a:r>
            <a:r>
              <a:rPr lang="pl-PL" dirty="0" smtClean="0"/>
              <a:t> </a:t>
            </a:r>
            <a:r>
              <a:rPr lang="pl-PL" dirty="0" err="1" smtClean="0"/>
              <a:t>pursuant</a:t>
            </a:r>
            <a:r>
              <a:rPr lang="pl-PL" dirty="0" smtClean="0"/>
              <a:t> to a SGEI to </a:t>
            </a:r>
            <a:r>
              <a:rPr lang="pl-PL" dirty="0" err="1" smtClean="0"/>
              <a:t>an</a:t>
            </a:r>
            <a:r>
              <a:rPr lang="pl-PL" dirty="0" smtClean="0"/>
              <a:t> </a:t>
            </a:r>
            <a:r>
              <a:rPr lang="pl-PL" dirty="0" err="1" smtClean="0"/>
              <a:t>undertaking</a:t>
            </a:r>
            <a:endParaRPr lang="pl-PL" dirty="0" smtClean="0"/>
          </a:p>
          <a:p>
            <a:r>
              <a:rPr lang="pl-PL" dirty="0" err="1" smtClean="0"/>
              <a:t>That</a:t>
            </a:r>
            <a:r>
              <a:rPr lang="pl-PL" dirty="0" smtClean="0"/>
              <a:t> </a:t>
            </a:r>
            <a:r>
              <a:rPr lang="pl-PL" dirty="0" err="1" smtClean="0"/>
              <a:t>compensation</a:t>
            </a:r>
            <a:r>
              <a:rPr lang="pl-PL" dirty="0" smtClean="0"/>
              <a:t> </a:t>
            </a:r>
            <a:r>
              <a:rPr lang="pl-PL" dirty="0" err="1" smtClean="0"/>
              <a:t>measure</a:t>
            </a:r>
            <a:r>
              <a:rPr lang="pl-PL" dirty="0" smtClean="0"/>
              <a:t> </a:t>
            </a:r>
            <a:r>
              <a:rPr lang="pl-PL" dirty="0" err="1" smtClean="0"/>
              <a:t>expressly</a:t>
            </a:r>
            <a:r>
              <a:rPr lang="pl-PL" dirty="0" smtClean="0"/>
              <a:t> </a:t>
            </a:r>
            <a:r>
              <a:rPr lang="pl-PL" dirty="0" err="1" smtClean="0"/>
              <a:t>refers</a:t>
            </a:r>
            <a:r>
              <a:rPr lang="pl-PL" dirty="0" smtClean="0"/>
              <a:t> to the </a:t>
            </a:r>
            <a:r>
              <a:rPr lang="pl-PL" i="1" dirty="0" err="1" smtClean="0"/>
              <a:t>Altmark</a:t>
            </a:r>
            <a:r>
              <a:rPr lang="pl-PL" i="1" dirty="0"/>
              <a:t> </a:t>
            </a:r>
            <a:r>
              <a:rPr lang="pl-PL" dirty="0" err="1" smtClean="0"/>
              <a:t>criteria</a:t>
            </a:r>
            <a:r>
              <a:rPr lang="pl-PL" dirty="0" smtClean="0"/>
              <a:t> from </a:t>
            </a:r>
            <a:r>
              <a:rPr lang="pl-PL" dirty="0" err="1" smtClean="0"/>
              <a:t>case</a:t>
            </a:r>
            <a:r>
              <a:rPr lang="pl-PL" dirty="0" smtClean="0"/>
              <a:t>-law, but </a:t>
            </a:r>
            <a:r>
              <a:rPr lang="pl-PL" dirty="0" err="1" smtClean="0"/>
              <a:t>does</a:t>
            </a:r>
            <a:r>
              <a:rPr lang="pl-PL" dirty="0" smtClean="0"/>
              <a:t> not </a:t>
            </a:r>
            <a:r>
              <a:rPr lang="pl-PL" dirty="0" err="1" smtClean="0"/>
              <a:t>mention</a:t>
            </a:r>
            <a:r>
              <a:rPr lang="pl-PL" dirty="0" smtClean="0"/>
              <a:t> </a:t>
            </a:r>
            <a:r>
              <a:rPr lang="pl-PL" dirty="0" err="1" smtClean="0"/>
              <a:t>Decision</a:t>
            </a:r>
            <a:r>
              <a:rPr lang="pl-PL" dirty="0" smtClean="0"/>
              <a:t> 2012/21/EU</a:t>
            </a:r>
          </a:p>
          <a:p>
            <a:r>
              <a:rPr lang="pl-PL" dirty="0" err="1" smtClean="0"/>
              <a:t>Is</a:t>
            </a:r>
            <a:r>
              <a:rPr lang="pl-PL" dirty="0" smtClean="0"/>
              <a:t> </a:t>
            </a:r>
            <a:r>
              <a:rPr lang="pl-PL" dirty="0" err="1" smtClean="0"/>
              <a:t>this</a:t>
            </a:r>
            <a:r>
              <a:rPr lang="pl-PL" dirty="0" smtClean="0"/>
              <a:t> </a:t>
            </a:r>
            <a:r>
              <a:rPr lang="pl-PL" dirty="0" err="1" smtClean="0"/>
              <a:t>compatible</a:t>
            </a:r>
            <a:r>
              <a:rPr lang="pl-PL" dirty="0" smtClean="0"/>
              <a:t> with the </a:t>
            </a:r>
            <a:r>
              <a:rPr lang="pl-PL" dirty="0" err="1" smtClean="0"/>
              <a:t>Treaty</a:t>
            </a:r>
            <a:r>
              <a:rPr lang="pl-PL" dirty="0" smtClean="0"/>
              <a:t> ?</a:t>
            </a:r>
          </a:p>
          <a:p>
            <a:r>
              <a:rPr lang="pl-PL" dirty="0" err="1" smtClean="0"/>
              <a:t>Is</a:t>
            </a:r>
            <a:r>
              <a:rPr lang="pl-PL" dirty="0" smtClean="0"/>
              <a:t> </a:t>
            </a:r>
            <a:r>
              <a:rPr lang="pl-PL" dirty="0" err="1" smtClean="0"/>
              <a:t>this</a:t>
            </a:r>
            <a:r>
              <a:rPr lang="pl-PL" dirty="0" smtClean="0"/>
              <a:t> </a:t>
            </a:r>
            <a:r>
              <a:rPr lang="pl-PL" dirty="0" err="1" smtClean="0"/>
              <a:t>exempt</a:t>
            </a:r>
            <a:r>
              <a:rPr lang="pl-PL" dirty="0" smtClean="0"/>
              <a:t> from the </a:t>
            </a:r>
            <a:r>
              <a:rPr lang="pl-PL" dirty="0" err="1" smtClean="0"/>
              <a:t>notification</a:t>
            </a:r>
            <a:r>
              <a:rPr lang="pl-PL" dirty="0" smtClean="0"/>
              <a:t> </a:t>
            </a:r>
            <a:r>
              <a:rPr lang="pl-PL" dirty="0" err="1" smtClean="0"/>
              <a:t>requirement</a:t>
            </a:r>
            <a:r>
              <a:rPr lang="pl-PL" dirty="0" smtClean="0"/>
              <a:t>?</a:t>
            </a:r>
            <a:endParaRPr lang="en-GB" dirty="0"/>
          </a:p>
        </p:txBody>
      </p:sp>
    </p:spTree>
    <p:extLst>
      <p:ext uri="{BB962C8B-B14F-4D97-AF65-F5344CB8AC3E}">
        <p14:creationId xmlns:p14="http://schemas.microsoft.com/office/powerpoint/2010/main" val="198707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765" y="185560"/>
            <a:ext cx="11784496" cy="1036850"/>
          </a:xfrm>
        </p:spPr>
        <p:txBody>
          <a:bodyPr/>
          <a:lstStyle/>
          <a:p>
            <a:r>
              <a:rPr lang="pl-PL" dirty="0" smtClean="0"/>
              <a:t>Case XV</a:t>
            </a:r>
            <a:endParaRPr lang="en-GB" dirty="0"/>
          </a:p>
        </p:txBody>
      </p:sp>
      <p:sp>
        <p:nvSpPr>
          <p:cNvPr id="3" name="Symbol zastępczy zawartości 2"/>
          <p:cNvSpPr>
            <a:spLocks noGrp="1"/>
          </p:cNvSpPr>
          <p:nvPr>
            <p:ph idx="1"/>
          </p:nvPr>
        </p:nvSpPr>
        <p:spPr>
          <a:xfrm>
            <a:off x="202095" y="1729409"/>
            <a:ext cx="11834191" cy="5029200"/>
          </a:xfrm>
        </p:spPr>
        <p:txBody>
          <a:bodyPr/>
          <a:lstStyle/>
          <a:p>
            <a:r>
              <a:rPr lang="pl-PL" dirty="0" err="1" smtClean="0"/>
              <a:t>Undertaking</a:t>
            </a:r>
            <a:r>
              <a:rPr lang="pl-PL" dirty="0" smtClean="0"/>
              <a:t> A </a:t>
            </a:r>
            <a:r>
              <a:rPr lang="pl-PL" dirty="0" err="1" smtClean="0"/>
              <a:t>received</a:t>
            </a:r>
            <a:r>
              <a:rPr lang="pl-PL" dirty="0" smtClean="0"/>
              <a:t> </a:t>
            </a:r>
            <a:r>
              <a:rPr lang="pl-PL" dirty="0" err="1" smtClean="0"/>
              <a:t>aid</a:t>
            </a:r>
            <a:r>
              <a:rPr lang="pl-PL" dirty="0" smtClean="0"/>
              <a:t> </a:t>
            </a:r>
            <a:r>
              <a:rPr lang="pl-PL" dirty="0" err="1" smtClean="0"/>
              <a:t>without</a:t>
            </a:r>
            <a:r>
              <a:rPr lang="pl-PL" dirty="0" smtClean="0"/>
              <a:t> </a:t>
            </a:r>
            <a:r>
              <a:rPr lang="pl-PL" dirty="0" err="1" smtClean="0"/>
              <a:t>notification</a:t>
            </a:r>
            <a:r>
              <a:rPr lang="pl-PL" dirty="0" smtClean="0"/>
              <a:t> </a:t>
            </a:r>
            <a:r>
              <a:rPr lang="pl-PL" dirty="0" err="1" smtClean="0"/>
              <a:t>that</a:t>
            </a:r>
            <a:r>
              <a:rPr lang="pl-PL" dirty="0" smtClean="0"/>
              <a:t> </a:t>
            </a:r>
            <a:r>
              <a:rPr lang="pl-PL" dirty="0" err="1" smtClean="0"/>
              <a:t>had</a:t>
            </a:r>
            <a:r>
              <a:rPr lang="pl-PL" dirty="0" smtClean="0"/>
              <a:t> not </a:t>
            </a:r>
            <a:r>
              <a:rPr lang="pl-PL" dirty="0" err="1" smtClean="0"/>
              <a:t>fallen</a:t>
            </a:r>
            <a:r>
              <a:rPr lang="pl-PL" dirty="0" smtClean="0"/>
              <a:t> </a:t>
            </a:r>
            <a:r>
              <a:rPr lang="pl-PL" dirty="0" err="1" smtClean="0"/>
              <a:t>within</a:t>
            </a:r>
            <a:r>
              <a:rPr lang="pl-PL" dirty="0" smtClean="0"/>
              <a:t> GBER </a:t>
            </a:r>
            <a:r>
              <a:rPr lang="pl-PL" dirty="0" err="1" smtClean="0"/>
              <a:t>or</a:t>
            </a:r>
            <a:r>
              <a:rPr lang="pl-PL" dirty="0" smtClean="0"/>
              <a:t> </a:t>
            </a:r>
            <a:r>
              <a:rPr lang="pl-PL" dirty="0" err="1" smtClean="0"/>
              <a:t>any</a:t>
            </a:r>
            <a:r>
              <a:rPr lang="pl-PL" dirty="0" smtClean="0"/>
              <a:t> </a:t>
            </a:r>
            <a:r>
              <a:rPr lang="pl-PL" dirty="0" err="1" smtClean="0"/>
              <a:t>other</a:t>
            </a:r>
            <a:r>
              <a:rPr lang="pl-PL" dirty="0" smtClean="0"/>
              <a:t> </a:t>
            </a:r>
            <a:r>
              <a:rPr lang="pl-PL" dirty="0" err="1" smtClean="0"/>
              <a:t>exemption</a:t>
            </a:r>
            <a:endParaRPr lang="pl-PL" dirty="0" smtClean="0"/>
          </a:p>
          <a:p>
            <a:r>
              <a:rPr lang="pl-PL" dirty="0" smtClean="0"/>
              <a:t>The </a:t>
            </a:r>
            <a:r>
              <a:rPr lang="pl-PL" dirty="0" err="1" smtClean="0"/>
              <a:t>Commission</a:t>
            </a:r>
            <a:r>
              <a:rPr lang="pl-PL" dirty="0" smtClean="0"/>
              <a:t> </a:t>
            </a:r>
            <a:r>
              <a:rPr lang="pl-PL" dirty="0" err="1" smtClean="0"/>
              <a:t>ordered</a:t>
            </a:r>
            <a:r>
              <a:rPr lang="pl-PL" dirty="0" smtClean="0"/>
              <a:t> the </a:t>
            </a:r>
            <a:r>
              <a:rPr lang="pl-PL" dirty="0" err="1" smtClean="0"/>
              <a:t>aid</a:t>
            </a:r>
            <a:r>
              <a:rPr lang="pl-PL" dirty="0" smtClean="0"/>
              <a:t> in </a:t>
            </a:r>
            <a:r>
              <a:rPr lang="pl-PL" dirty="0" err="1" smtClean="0"/>
              <a:t>question</a:t>
            </a:r>
            <a:r>
              <a:rPr lang="pl-PL" dirty="0" smtClean="0"/>
              <a:t> </a:t>
            </a:r>
            <a:r>
              <a:rPr lang="pl-PL" dirty="0" err="1" smtClean="0"/>
              <a:t>repaid</a:t>
            </a:r>
            <a:r>
              <a:rPr lang="pl-PL" dirty="0" smtClean="0"/>
              <a:t> by </a:t>
            </a:r>
            <a:r>
              <a:rPr lang="pl-PL" dirty="0" err="1" smtClean="0"/>
              <a:t>way</a:t>
            </a:r>
            <a:r>
              <a:rPr lang="pl-PL" dirty="0" smtClean="0"/>
              <a:t> of a </a:t>
            </a:r>
            <a:r>
              <a:rPr lang="pl-PL" dirty="0" err="1" smtClean="0"/>
              <a:t>decision</a:t>
            </a:r>
            <a:endParaRPr lang="pl-PL" dirty="0" smtClean="0"/>
          </a:p>
          <a:p>
            <a:r>
              <a:rPr lang="pl-PL" dirty="0" smtClean="0"/>
              <a:t>The </a:t>
            </a:r>
            <a:r>
              <a:rPr lang="pl-PL" dirty="0" err="1" smtClean="0"/>
              <a:t>decision</a:t>
            </a:r>
            <a:r>
              <a:rPr lang="pl-PL" dirty="0" smtClean="0"/>
              <a:t> </a:t>
            </a:r>
            <a:r>
              <a:rPr lang="pl-PL" dirty="0" err="1" smtClean="0"/>
              <a:t>is</a:t>
            </a:r>
            <a:r>
              <a:rPr lang="pl-PL" dirty="0" smtClean="0"/>
              <a:t> in </a:t>
            </a:r>
            <a:r>
              <a:rPr lang="pl-PL" dirty="0" err="1" smtClean="0"/>
              <a:t>force</a:t>
            </a:r>
            <a:r>
              <a:rPr lang="pl-PL" dirty="0" smtClean="0"/>
              <a:t> and </a:t>
            </a:r>
            <a:r>
              <a:rPr lang="pl-PL" dirty="0" err="1" smtClean="0"/>
              <a:t>unchallenged</a:t>
            </a:r>
            <a:endParaRPr lang="pl-PL" dirty="0" smtClean="0"/>
          </a:p>
          <a:p>
            <a:r>
              <a:rPr lang="pl-PL" dirty="0" smtClean="0"/>
              <a:t>The </a:t>
            </a:r>
            <a:r>
              <a:rPr lang="pl-PL" dirty="0" err="1" smtClean="0"/>
              <a:t>Commission</a:t>
            </a:r>
            <a:r>
              <a:rPr lang="pl-PL" dirty="0" smtClean="0"/>
              <a:t> </a:t>
            </a:r>
            <a:r>
              <a:rPr lang="pl-PL" dirty="0" err="1" smtClean="0"/>
              <a:t>did</a:t>
            </a:r>
            <a:r>
              <a:rPr lang="pl-PL" dirty="0" smtClean="0"/>
              <a:t> not </a:t>
            </a:r>
            <a:r>
              <a:rPr lang="pl-PL" dirty="0" err="1" smtClean="0"/>
              <a:t>specify</a:t>
            </a:r>
            <a:r>
              <a:rPr lang="pl-PL" dirty="0" smtClean="0"/>
              <a:t> the </a:t>
            </a:r>
            <a:r>
              <a:rPr lang="pl-PL" dirty="0" err="1" smtClean="0"/>
              <a:t>amount</a:t>
            </a:r>
            <a:r>
              <a:rPr lang="pl-PL" dirty="0" smtClean="0"/>
              <a:t> of </a:t>
            </a:r>
            <a:r>
              <a:rPr lang="pl-PL" dirty="0" err="1" smtClean="0"/>
              <a:t>aid</a:t>
            </a:r>
            <a:r>
              <a:rPr lang="pl-PL" dirty="0" smtClean="0"/>
              <a:t> to be </a:t>
            </a:r>
            <a:r>
              <a:rPr lang="pl-PL" dirty="0" err="1" smtClean="0"/>
              <a:t>repaid</a:t>
            </a:r>
            <a:r>
              <a:rPr lang="pl-PL" dirty="0" smtClean="0"/>
              <a:t> to the </a:t>
            </a:r>
            <a:r>
              <a:rPr lang="pl-PL" dirty="0" err="1" smtClean="0"/>
              <a:t>Member</a:t>
            </a:r>
            <a:r>
              <a:rPr lang="pl-PL" dirty="0" smtClean="0"/>
              <a:t> </a:t>
            </a:r>
            <a:r>
              <a:rPr lang="pl-PL" dirty="0" err="1" smtClean="0"/>
              <a:t>State</a:t>
            </a:r>
            <a:r>
              <a:rPr lang="pl-PL" dirty="0" smtClean="0"/>
              <a:t> </a:t>
            </a:r>
            <a:r>
              <a:rPr lang="pl-PL" dirty="0" err="1" smtClean="0"/>
              <a:t>concerned</a:t>
            </a:r>
            <a:endParaRPr lang="pl-PL" dirty="0" smtClean="0"/>
          </a:p>
          <a:p>
            <a:r>
              <a:rPr lang="pl-PL" dirty="0" err="1" smtClean="0"/>
              <a:t>Undertaking</a:t>
            </a:r>
            <a:r>
              <a:rPr lang="pl-PL" dirty="0" smtClean="0"/>
              <a:t> </a:t>
            </a:r>
            <a:r>
              <a:rPr lang="pl-PL" dirty="0" smtClean="0"/>
              <a:t>A </a:t>
            </a:r>
            <a:r>
              <a:rPr lang="pl-PL" dirty="0" err="1" smtClean="0"/>
              <a:t>resists</a:t>
            </a:r>
            <a:r>
              <a:rPr lang="pl-PL" dirty="0" smtClean="0"/>
              <a:t> </a:t>
            </a:r>
            <a:r>
              <a:rPr lang="pl-PL" dirty="0" err="1" smtClean="0"/>
              <a:t>repayment</a:t>
            </a:r>
            <a:r>
              <a:rPr lang="pl-PL" dirty="0" smtClean="0"/>
              <a:t> </a:t>
            </a:r>
            <a:r>
              <a:rPr lang="pl-PL" dirty="0" err="1" smtClean="0"/>
              <a:t>before</a:t>
            </a:r>
            <a:r>
              <a:rPr lang="pl-PL" dirty="0" smtClean="0"/>
              <a:t> </a:t>
            </a:r>
            <a:r>
              <a:rPr lang="pl-PL" dirty="0" err="1" smtClean="0"/>
              <a:t>national</a:t>
            </a:r>
            <a:r>
              <a:rPr lang="pl-PL" dirty="0" smtClean="0"/>
              <a:t> </a:t>
            </a:r>
            <a:r>
              <a:rPr lang="pl-PL" dirty="0" err="1" smtClean="0"/>
              <a:t>courts</a:t>
            </a:r>
            <a:endParaRPr lang="pl-PL" dirty="0" smtClean="0"/>
          </a:p>
          <a:p>
            <a:r>
              <a:rPr lang="pl-PL" dirty="0" smtClean="0"/>
              <a:t>May a </a:t>
            </a:r>
            <a:r>
              <a:rPr lang="pl-PL" dirty="0" err="1" smtClean="0"/>
              <a:t>national</a:t>
            </a:r>
            <a:r>
              <a:rPr lang="pl-PL" dirty="0" smtClean="0"/>
              <a:t> </a:t>
            </a:r>
            <a:r>
              <a:rPr lang="pl-PL" dirty="0" err="1" smtClean="0"/>
              <a:t>court</a:t>
            </a:r>
            <a:r>
              <a:rPr lang="pl-PL" dirty="0" smtClean="0"/>
              <a:t> challenge the </a:t>
            </a:r>
            <a:r>
              <a:rPr lang="pl-PL" dirty="0" err="1" smtClean="0"/>
              <a:t>validity</a:t>
            </a:r>
            <a:r>
              <a:rPr lang="pl-PL" dirty="0" smtClean="0"/>
              <a:t> of the </a:t>
            </a:r>
            <a:r>
              <a:rPr lang="pl-PL" dirty="0" err="1" smtClean="0"/>
              <a:t>Commission</a:t>
            </a:r>
            <a:r>
              <a:rPr lang="pl-PL" dirty="0" smtClean="0"/>
              <a:t> </a:t>
            </a:r>
            <a:r>
              <a:rPr lang="pl-PL" dirty="0" err="1" smtClean="0"/>
              <a:t>decision</a:t>
            </a:r>
            <a:r>
              <a:rPr lang="pl-PL" dirty="0" smtClean="0"/>
              <a:t>?</a:t>
            </a:r>
          </a:p>
          <a:p>
            <a:r>
              <a:rPr lang="pl-PL" dirty="0" smtClean="0"/>
              <a:t>May </a:t>
            </a:r>
            <a:r>
              <a:rPr lang="pl-PL" dirty="0" err="1" smtClean="0"/>
              <a:t>national</a:t>
            </a:r>
            <a:r>
              <a:rPr lang="pl-PL" dirty="0" smtClean="0"/>
              <a:t> </a:t>
            </a:r>
            <a:r>
              <a:rPr lang="pl-PL" dirty="0" err="1" smtClean="0"/>
              <a:t>courts</a:t>
            </a:r>
            <a:r>
              <a:rPr lang="pl-PL" dirty="0" smtClean="0"/>
              <a:t> </a:t>
            </a:r>
            <a:r>
              <a:rPr lang="pl-PL" dirty="0" err="1" smtClean="0"/>
              <a:t>decide</a:t>
            </a:r>
            <a:r>
              <a:rPr lang="pl-PL" dirty="0" smtClean="0"/>
              <a:t> </a:t>
            </a:r>
            <a:r>
              <a:rPr lang="pl-PL" dirty="0" err="1" smtClean="0"/>
              <a:t>that</a:t>
            </a:r>
            <a:r>
              <a:rPr lang="pl-PL" dirty="0" smtClean="0"/>
              <a:t> the </a:t>
            </a:r>
            <a:r>
              <a:rPr lang="pl-PL" dirty="0" err="1" smtClean="0"/>
              <a:t>amount</a:t>
            </a:r>
            <a:r>
              <a:rPr lang="pl-PL" dirty="0" smtClean="0"/>
              <a:t> of </a:t>
            </a:r>
            <a:r>
              <a:rPr lang="pl-PL" dirty="0" err="1" smtClean="0"/>
              <a:t>aid</a:t>
            </a:r>
            <a:r>
              <a:rPr lang="pl-PL" dirty="0" smtClean="0"/>
              <a:t> to be </a:t>
            </a:r>
            <a:r>
              <a:rPr lang="pl-PL" dirty="0" err="1" smtClean="0"/>
              <a:t>repaid</a:t>
            </a:r>
            <a:r>
              <a:rPr lang="pl-PL" dirty="0" smtClean="0"/>
              <a:t> </a:t>
            </a:r>
            <a:r>
              <a:rPr lang="pl-PL" dirty="0" err="1" smtClean="0"/>
              <a:t>amounts</a:t>
            </a:r>
            <a:r>
              <a:rPr lang="pl-PL" dirty="0" smtClean="0"/>
              <a:t> to zero in </a:t>
            </a:r>
            <a:r>
              <a:rPr lang="pl-PL" dirty="0" err="1" smtClean="0"/>
              <a:t>these</a:t>
            </a:r>
            <a:r>
              <a:rPr lang="pl-PL" dirty="0" smtClean="0"/>
              <a:t> </a:t>
            </a:r>
            <a:r>
              <a:rPr lang="pl-PL" dirty="0" err="1" smtClean="0"/>
              <a:t>circumstances</a:t>
            </a:r>
            <a:r>
              <a:rPr lang="pl-PL" dirty="0" smtClean="0"/>
              <a:t> </a:t>
            </a:r>
            <a:r>
              <a:rPr lang="pl-PL" dirty="0" smtClean="0"/>
              <a:t>(i.e. no </a:t>
            </a:r>
            <a:r>
              <a:rPr lang="pl-PL" dirty="0" err="1" smtClean="0"/>
              <a:t>specification</a:t>
            </a:r>
            <a:r>
              <a:rPr lang="pl-PL" dirty="0" smtClean="0"/>
              <a:t> of </a:t>
            </a:r>
            <a:r>
              <a:rPr lang="pl-PL" dirty="0" err="1" smtClean="0"/>
              <a:t>an</a:t>
            </a:r>
            <a:r>
              <a:rPr lang="pl-PL" dirty="0" smtClean="0"/>
              <a:t> </a:t>
            </a:r>
            <a:r>
              <a:rPr lang="pl-PL" dirty="0" err="1" smtClean="0"/>
              <a:t>aid</a:t>
            </a:r>
            <a:r>
              <a:rPr lang="pl-PL" dirty="0" smtClean="0"/>
              <a:t> </a:t>
            </a:r>
            <a:r>
              <a:rPr lang="pl-PL" dirty="0" err="1" smtClean="0"/>
              <a:t>amount</a:t>
            </a:r>
            <a:r>
              <a:rPr lang="pl-PL" dirty="0" smtClean="0"/>
              <a:t> to be </a:t>
            </a:r>
            <a:r>
              <a:rPr lang="pl-PL" dirty="0" err="1" smtClean="0"/>
              <a:t>repaid</a:t>
            </a:r>
            <a:r>
              <a:rPr lang="pl-PL" dirty="0" smtClean="0"/>
              <a:t>)?</a:t>
            </a:r>
            <a:endParaRPr lang="en-GB" dirty="0"/>
          </a:p>
        </p:txBody>
      </p:sp>
    </p:spTree>
    <p:extLst>
      <p:ext uri="{BB962C8B-B14F-4D97-AF65-F5344CB8AC3E}">
        <p14:creationId xmlns:p14="http://schemas.microsoft.com/office/powerpoint/2010/main" val="90831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1364" y="155743"/>
            <a:ext cx="11496261" cy="1036850"/>
          </a:xfrm>
        </p:spPr>
        <p:txBody>
          <a:bodyPr/>
          <a:lstStyle/>
          <a:p>
            <a:r>
              <a:rPr lang="pl-PL" dirty="0" smtClean="0"/>
              <a:t>Case XVI</a:t>
            </a:r>
            <a:endParaRPr lang="en-GB" dirty="0"/>
          </a:p>
        </p:txBody>
      </p:sp>
      <p:sp>
        <p:nvSpPr>
          <p:cNvPr id="3" name="Symbol zastępczy zawartości 2"/>
          <p:cNvSpPr>
            <a:spLocks noGrp="1"/>
          </p:cNvSpPr>
          <p:nvPr>
            <p:ph idx="1"/>
          </p:nvPr>
        </p:nvSpPr>
        <p:spPr>
          <a:xfrm>
            <a:off x="182217" y="1630017"/>
            <a:ext cx="11834191" cy="5029199"/>
          </a:xfrm>
        </p:spPr>
        <p:txBody>
          <a:bodyPr/>
          <a:lstStyle/>
          <a:p>
            <a:r>
              <a:rPr lang="pl-PL" dirty="0" smtClean="0"/>
              <a:t>The </a:t>
            </a:r>
            <a:r>
              <a:rPr lang="pl-PL" dirty="0" err="1" smtClean="0"/>
              <a:t>Commision</a:t>
            </a:r>
            <a:r>
              <a:rPr lang="pl-PL" dirty="0" smtClean="0"/>
              <a:t> </a:t>
            </a:r>
            <a:r>
              <a:rPr lang="pl-PL" dirty="0" err="1" smtClean="0"/>
              <a:t>decided</a:t>
            </a:r>
            <a:r>
              <a:rPr lang="pl-PL" dirty="0" smtClean="0"/>
              <a:t> </a:t>
            </a:r>
            <a:r>
              <a:rPr lang="pl-PL" dirty="0" err="1" smtClean="0"/>
              <a:t>that</a:t>
            </a:r>
            <a:r>
              <a:rPr lang="pl-PL" dirty="0" smtClean="0"/>
              <a:t> </a:t>
            </a:r>
            <a:r>
              <a:rPr lang="pl-PL" dirty="0" err="1" smtClean="0"/>
              <a:t>an</a:t>
            </a:r>
            <a:r>
              <a:rPr lang="pl-PL" dirty="0" smtClean="0"/>
              <a:t> </a:t>
            </a:r>
            <a:r>
              <a:rPr lang="pl-PL" dirty="0" err="1" smtClean="0"/>
              <a:t>aid</a:t>
            </a:r>
            <a:r>
              <a:rPr lang="pl-PL" dirty="0" smtClean="0"/>
              <a:t> </a:t>
            </a:r>
            <a:r>
              <a:rPr lang="pl-PL" dirty="0" err="1" smtClean="0"/>
              <a:t>measure</a:t>
            </a:r>
            <a:r>
              <a:rPr lang="pl-PL" dirty="0" smtClean="0"/>
              <a:t> </a:t>
            </a:r>
            <a:r>
              <a:rPr lang="pl-PL" dirty="0" err="1" smtClean="0"/>
              <a:t>is</a:t>
            </a:r>
            <a:r>
              <a:rPr lang="pl-PL" dirty="0" smtClean="0"/>
              <a:t> </a:t>
            </a:r>
            <a:r>
              <a:rPr lang="pl-PL" dirty="0" err="1" smtClean="0"/>
              <a:t>incompatible</a:t>
            </a:r>
            <a:r>
              <a:rPr lang="pl-PL" dirty="0" smtClean="0"/>
              <a:t> with the </a:t>
            </a:r>
            <a:r>
              <a:rPr lang="pl-PL" dirty="0" err="1" smtClean="0"/>
              <a:t>Treaty</a:t>
            </a:r>
            <a:endParaRPr lang="pl-PL" dirty="0" smtClean="0"/>
          </a:p>
          <a:p>
            <a:r>
              <a:rPr lang="pl-PL" dirty="0" smtClean="0"/>
              <a:t>A </a:t>
            </a:r>
            <a:r>
              <a:rPr lang="pl-PL" dirty="0" err="1" smtClean="0"/>
              <a:t>Member</a:t>
            </a:r>
            <a:r>
              <a:rPr lang="pl-PL" dirty="0" smtClean="0"/>
              <a:t> </a:t>
            </a:r>
            <a:r>
              <a:rPr lang="pl-PL" dirty="0" err="1" smtClean="0"/>
              <a:t>State</a:t>
            </a:r>
            <a:r>
              <a:rPr lang="pl-PL" dirty="0" smtClean="0"/>
              <a:t> </a:t>
            </a:r>
            <a:r>
              <a:rPr lang="pl-PL" dirty="0" err="1" smtClean="0"/>
              <a:t>copy-pastes</a:t>
            </a:r>
            <a:r>
              <a:rPr lang="pl-PL" dirty="0" smtClean="0"/>
              <a:t> the </a:t>
            </a:r>
            <a:r>
              <a:rPr lang="pl-PL" dirty="0" err="1" smtClean="0"/>
              <a:t>contents</a:t>
            </a:r>
            <a:r>
              <a:rPr lang="pl-PL" dirty="0" smtClean="0"/>
              <a:t> of </a:t>
            </a:r>
            <a:r>
              <a:rPr lang="pl-PL" dirty="0" err="1" smtClean="0"/>
              <a:t>that</a:t>
            </a:r>
            <a:r>
              <a:rPr lang="pl-PL" dirty="0" smtClean="0"/>
              <a:t> </a:t>
            </a:r>
            <a:r>
              <a:rPr lang="pl-PL" dirty="0" err="1" smtClean="0"/>
              <a:t>measure</a:t>
            </a:r>
            <a:r>
              <a:rPr lang="pl-PL" dirty="0" smtClean="0"/>
              <a:t> </a:t>
            </a:r>
            <a:r>
              <a:rPr lang="pl-PL" dirty="0" err="1" smtClean="0"/>
              <a:t>into</a:t>
            </a:r>
            <a:r>
              <a:rPr lang="pl-PL" dirty="0" smtClean="0"/>
              <a:t> a </a:t>
            </a:r>
            <a:r>
              <a:rPr lang="pl-PL" dirty="0" err="1" smtClean="0"/>
              <a:t>new</a:t>
            </a:r>
            <a:r>
              <a:rPr lang="pl-PL" dirty="0" smtClean="0"/>
              <a:t> </a:t>
            </a:r>
            <a:r>
              <a:rPr lang="pl-PL" dirty="0" err="1" smtClean="0"/>
              <a:t>measure</a:t>
            </a:r>
            <a:r>
              <a:rPr lang="pl-PL" dirty="0" smtClean="0"/>
              <a:t> and </a:t>
            </a:r>
            <a:r>
              <a:rPr lang="pl-PL" dirty="0" err="1" smtClean="0"/>
              <a:t>applies</a:t>
            </a:r>
            <a:r>
              <a:rPr lang="pl-PL" dirty="0" smtClean="0"/>
              <a:t> to the </a:t>
            </a:r>
            <a:r>
              <a:rPr lang="pl-PL" dirty="0" err="1" smtClean="0"/>
              <a:t>Council</a:t>
            </a:r>
            <a:r>
              <a:rPr lang="pl-PL" dirty="0" smtClean="0"/>
              <a:t> </a:t>
            </a:r>
            <a:r>
              <a:rPr lang="pl-PL" dirty="0" err="1" smtClean="0"/>
              <a:t>under</a:t>
            </a:r>
            <a:r>
              <a:rPr lang="pl-PL" dirty="0" smtClean="0"/>
              <a:t> 108 TFEU to </a:t>
            </a:r>
            <a:r>
              <a:rPr lang="pl-PL" dirty="0" err="1" smtClean="0"/>
              <a:t>exceptionally</a:t>
            </a:r>
            <a:r>
              <a:rPr lang="pl-PL" dirty="0" smtClean="0"/>
              <a:t> </a:t>
            </a:r>
            <a:r>
              <a:rPr lang="pl-PL" dirty="0" err="1" smtClean="0"/>
              <a:t>approve</a:t>
            </a:r>
            <a:r>
              <a:rPr lang="pl-PL" dirty="0" smtClean="0"/>
              <a:t> </a:t>
            </a:r>
            <a:r>
              <a:rPr lang="pl-PL" dirty="0" err="1" smtClean="0"/>
              <a:t>that</a:t>
            </a:r>
            <a:r>
              <a:rPr lang="pl-PL" dirty="0" smtClean="0"/>
              <a:t> </a:t>
            </a:r>
            <a:r>
              <a:rPr lang="pl-PL" dirty="0" err="1" smtClean="0"/>
              <a:t>aid</a:t>
            </a:r>
            <a:endParaRPr lang="pl-PL" dirty="0" smtClean="0"/>
          </a:p>
          <a:p>
            <a:r>
              <a:rPr lang="pl-PL" dirty="0" err="1" smtClean="0"/>
              <a:t>Council</a:t>
            </a:r>
            <a:r>
              <a:rPr lang="pl-PL" dirty="0" smtClean="0"/>
              <a:t> </a:t>
            </a:r>
            <a:r>
              <a:rPr lang="pl-PL" dirty="0" err="1" smtClean="0"/>
              <a:t>approves</a:t>
            </a:r>
            <a:r>
              <a:rPr lang="pl-PL" dirty="0" smtClean="0"/>
              <a:t> </a:t>
            </a:r>
            <a:r>
              <a:rPr lang="pl-PL" dirty="0" err="1" smtClean="0"/>
              <a:t>aid</a:t>
            </a:r>
            <a:endParaRPr lang="pl-PL" dirty="0" smtClean="0"/>
          </a:p>
          <a:p>
            <a:r>
              <a:rPr lang="pl-PL" dirty="0" err="1" smtClean="0"/>
              <a:t>Is</a:t>
            </a:r>
            <a:r>
              <a:rPr lang="pl-PL" dirty="0" smtClean="0"/>
              <a:t> </a:t>
            </a:r>
            <a:r>
              <a:rPr lang="pl-PL" dirty="0" err="1" smtClean="0"/>
              <a:t>this</a:t>
            </a:r>
            <a:r>
              <a:rPr lang="pl-PL" dirty="0" smtClean="0"/>
              <a:t> </a:t>
            </a:r>
            <a:r>
              <a:rPr lang="pl-PL" dirty="0" err="1" smtClean="0"/>
              <a:t>legal</a:t>
            </a:r>
            <a:r>
              <a:rPr lang="pl-PL" dirty="0" smtClean="0"/>
              <a:t>?</a:t>
            </a:r>
            <a:endParaRPr lang="en-GB" dirty="0"/>
          </a:p>
        </p:txBody>
      </p:sp>
    </p:spTree>
    <p:extLst>
      <p:ext uri="{BB962C8B-B14F-4D97-AF65-F5344CB8AC3E}">
        <p14:creationId xmlns:p14="http://schemas.microsoft.com/office/powerpoint/2010/main" val="258363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2095" y="165682"/>
            <a:ext cx="11784495" cy="1036850"/>
          </a:xfrm>
        </p:spPr>
        <p:txBody>
          <a:bodyPr/>
          <a:lstStyle/>
          <a:p>
            <a:r>
              <a:rPr lang="pl-PL" dirty="0" smtClean="0"/>
              <a:t>Case XVII</a:t>
            </a:r>
            <a:endParaRPr lang="en-GB" dirty="0"/>
          </a:p>
        </p:txBody>
      </p:sp>
      <p:sp>
        <p:nvSpPr>
          <p:cNvPr id="3" name="Symbol zastępczy zawartości 2"/>
          <p:cNvSpPr>
            <a:spLocks noGrp="1"/>
          </p:cNvSpPr>
          <p:nvPr>
            <p:ph idx="1"/>
          </p:nvPr>
        </p:nvSpPr>
        <p:spPr>
          <a:xfrm>
            <a:off x="112642" y="1669774"/>
            <a:ext cx="11873947" cy="4939748"/>
          </a:xfrm>
        </p:spPr>
        <p:txBody>
          <a:bodyPr/>
          <a:lstStyle/>
          <a:p>
            <a:r>
              <a:rPr lang="pl-PL" dirty="0" smtClean="0"/>
              <a:t>The </a:t>
            </a:r>
            <a:r>
              <a:rPr lang="pl-PL" dirty="0" err="1" smtClean="0"/>
              <a:t>year</a:t>
            </a:r>
            <a:r>
              <a:rPr lang="pl-PL" dirty="0" smtClean="0"/>
              <a:t> </a:t>
            </a:r>
            <a:r>
              <a:rPr lang="pl-PL" dirty="0" err="1" smtClean="0"/>
              <a:t>is</a:t>
            </a:r>
            <a:r>
              <a:rPr lang="pl-PL" dirty="0" smtClean="0"/>
              <a:t> 2020</a:t>
            </a:r>
          </a:p>
          <a:p>
            <a:r>
              <a:rPr lang="pl-PL" dirty="0" smtClean="0"/>
              <a:t>A </a:t>
            </a:r>
            <a:r>
              <a:rPr lang="pl-PL" dirty="0" err="1" smtClean="0"/>
              <a:t>Member</a:t>
            </a:r>
            <a:r>
              <a:rPr lang="pl-PL" dirty="0" smtClean="0"/>
              <a:t> </a:t>
            </a:r>
            <a:r>
              <a:rPr lang="pl-PL" dirty="0" err="1" smtClean="0"/>
              <a:t>State</a:t>
            </a:r>
            <a:r>
              <a:rPr lang="pl-PL" dirty="0" smtClean="0"/>
              <a:t> </a:t>
            </a:r>
            <a:r>
              <a:rPr lang="pl-PL" dirty="0" err="1" smtClean="0"/>
              <a:t>grants</a:t>
            </a:r>
            <a:r>
              <a:rPr lang="pl-PL" dirty="0" smtClean="0"/>
              <a:t> </a:t>
            </a:r>
            <a:r>
              <a:rPr lang="pl-PL" dirty="0" err="1" smtClean="0"/>
              <a:t>operating</a:t>
            </a:r>
            <a:r>
              <a:rPr lang="pl-PL" dirty="0" smtClean="0"/>
              <a:t> </a:t>
            </a:r>
            <a:r>
              <a:rPr lang="pl-PL" dirty="0" err="1" smtClean="0"/>
              <a:t>aid</a:t>
            </a:r>
            <a:r>
              <a:rPr lang="pl-PL" dirty="0" smtClean="0"/>
              <a:t> to </a:t>
            </a:r>
            <a:r>
              <a:rPr lang="pl-PL" dirty="0" err="1" smtClean="0"/>
              <a:t>an</a:t>
            </a:r>
            <a:r>
              <a:rPr lang="pl-PL" dirty="0" smtClean="0"/>
              <a:t> </a:t>
            </a:r>
            <a:r>
              <a:rPr lang="pl-PL" dirty="0" err="1" smtClean="0"/>
              <a:t>airline</a:t>
            </a:r>
            <a:endParaRPr lang="pl-PL" dirty="0" smtClean="0"/>
          </a:p>
          <a:p>
            <a:r>
              <a:rPr lang="pl-PL" dirty="0" err="1" smtClean="0"/>
              <a:t>Is</a:t>
            </a:r>
            <a:r>
              <a:rPr lang="pl-PL" dirty="0" smtClean="0"/>
              <a:t> </a:t>
            </a:r>
            <a:r>
              <a:rPr lang="pl-PL" dirty="0" err="1" smtClean="0"/>
              <a:t>this</a:t>
            </a:r>
            <a:r>
              <a:rPr lang="pl-PL" dirty="0" smtClean="0"/>
              <a:t> </a:t>
            </a:r>
            <a:r>
              <a:rPr lang="pl-PL" dirty="0" err="1" smtClean="0"/>
              <a:t>legal</a:t>
            </a:r>
            <a:r>
              <a:rPr lang="pl-PL" dirty="0" smtClean="0"/>
              <a:t>?  </a:t>
            </a:r>
            <a:endParaRPr lang="en-GB" dirty="0"/>
          </a:p>
        </p:txBody>
      </p:sp>
    </p:spTree>
    <p:extLst>
      <p:ext uri="{BB962C8B-B14F-4D97-AF65-F5344CB8AC3E}">
        <p14:creationId xmlns:p14="http://schemas.microsoft.com/office/powerpoint/2010/main" val="11467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2096" y="145803"/>
            <a:ext cx="9601200" cy="1036850"/>
          </a:xfrm>
        </p:spPr>
        <p:txBody>
          <a:bodyPr/>
          <a:lstStyle/>
          <a:p>
            <a:r>
              <a:rPr lang="pl-PL" dirty="0" smtClean="0"/>
              <a:t>Case XVIII</a:t>
            </a:r>
            <a:endParaRPr lang="en-GB" dirty="0"/>
          </a:p>
        </p:txBody>
      </p:sp>
      <p:sp>
        <p:nvSpPr>
          <p:cNvPr id="3" name="Symbol zastępczy zawartości 2"/>
          <p:cNvSpPr>
            <a:spLocks noGrp="1"/>
          </p:cNvSpPr>
          <p:nvPr>
            <p:ph idx="1"/>
          </p:nvPr>
        </p:nvSpPr>
        <p:spPr>
          <a:xfrm>
            <a:off x="202096" y="1759226"/>
            <a:ext cx="11794434" cy="4919870"/>
          </a:xfrm>
        </p:spPr>
        <p:txBody>
          <a:bodyPr/>
          <a:lstStyle/>
          <a:p>
            <a:r>
              <a:rPr lang="pl-PL" dirty="0" err="1" smtClean="0"/>
              <a:t>Undertaking</a:t>
            </a:r>
            <a:r>
              <a:rPr lang="pl-PL" dirty="0" smtClean="0"/>
              <a:t> A </a:t>
            </a:r>
            <a:r>
              <a:rPr lang="pl-PL" dirty="0" err="1" smtClean="0"/>
              <a:t>received</a:t>
            </a:r>
            <a:r>
              <a:rPr lang="pl-PL" dirty="0" smtClean="0"/>
              <a:t> 200.000 EUR in </a:t>
            </a:r>
            <a:r>
              <a:rPr lang="pl-PL" i="1" dirty="0" smtClean="0"/>
              <a:t>de </a:t>
            </a:r>
            <a:r>
              <a:rPr lang="pl-PL" i="1" dirty="0" err="1" smtClean="0"/>
              <a:t>minimis</a:t>
            </a:r>
            <a:r>
              <a:rPr lang="pl-PL" i="1" dirty="0" smtClean="0"/>
              <a:t> </a:t>
            </a:r>
            <a:r>
              <a:rPr lang="pl-PL" dirty="0" err="1" smtClean="0"/>
              <a:t>aid</a:t>
            </a:r>
            <a:r>
              <a:rPr lang="pl-PL" dirty="0" smtClean="0"/>
              <a:t> </a:t>
            </a:r>
            <a:r>
              <a:rPr lang="pl-PL" dirty="0" err="1" smtClean="0"/>
              <a:t>four</a:t>
            </a:r>
            <a:r>
              <a:rPr lang="pl-PL" dirty="0" smtClean="0"/>
              <a:t> </a:t>
            </a:r>
            <a:r>
              <a:rPr lang="pl-PL" dirty="0" err="1" smtClean="0"/>
              <a:t>years</a:t>
            </a:r>
            <a:r>
              <a:rPr lang="pl-PL" dirty="0" smtClean="0"/>
              <a:t> ago, 100.000 EUR half a </a:t>
            </a:r>
            <a:r>
              <a:rPr lang="pl-PL" dirty="0" err="1" smtClean="0"/>
              <a:t>year</a:t>
            </a:r>
            <a:r>
              <a:rPr lang="pl-PL" dirty="0" smtClean="0"/>
              <a:t> ago and </a:t>
            </a:r>
            <a:r>
              <a:rPr lang="pl-PL" dirty="0" err="1" smtClean="0"/>
              <a:t>applies</a:t>
            </a:r>
            <a:r>
              <a:rPr lang="pl-PL" dirty="0" smtClean="0"/>
              <a:t> for 50.000 EUR of </a:t>
            </a:r>
            <a:r>
              <a:rPr lang="pl-PL" dirty="0" err="1" smtClean="0"/>
              <a:t>that</a:t>
            </a:r>
            <a:r>
              <a:rPr lang="pl-PL" dirty="0" smtClean="0"/>
              <a:t> </a:t>
            </a:r>
            <a:r>
              <a:rPr lang="pl-PL" dirty="0" err="1" smtClean="0"/>
              <a:t>aid</a:t>
            </a:r>
            <a:r>
              <a:rPr lang="pl-PL" dirty="0" smtClean="0"/>
              <a:t> </a:t>
            </a:r>
            <a:r>
              <a:rPr lang="pl-PL" dirty="0" err="1" smtClean="0"/>
              <a:t>today</a:t>
            </a:r>
            <a:r>
              <a:rPr lang="pl-PL" dirty="0" smtClean="0"/>
              <a:t>.</a:t>
            </a:r>
          </a:p>
          <a:p>
            <a:r>
              <a:rPr lang="pl-PL" dirty="0" smtClean="0"/>
              <a:t>May </a:t>
            </a:r>
            <a:r>
              <a:rPr lang="pl-PL" dirty="0" err="1" smtClean="0"/>
              <a:t>this</a:t>
            </a:r>
            <a:r>
              <a:rPr lang="pl-PL" dirty="0" smtClean="0"/>
              <a:t> </a:t>
            </a:r>
            <a:r>
              <a:rPr lang="pl-PL" dirty="0" err="1" smtClean="0"/>
              <a:t>undertaking</a:t>
            </a:r>
            <a:r>
              <a:rPr lang="pl-PL" dirty="0" smtClean="0"/>
              <a:t> </a:t>
            </a:r>
            <a:r>
              <a:rPr lang="pl-PL" dirty="0" err="1" smtClean="0"/>
              <a:t>receive</a:t>
            </a:r>
            <a:r>
              <a:rPr lang="pl-PL" dirty="0" smtClean="0"/>
              <a:t> </a:t>
            </a:r>
            <a:r>
              <a:rPr lang="pl-PL" dirty="0" err="1" smtClean="0"/>
              <a:t>that</a:t>
            </a:r>
            <a:r>
              <a:rPr lang="pl-PL" dirty="0" smtClean="0"/>
              <a:t> </a:t>
            </a:r>
            <a:r>
              <a:rPr lang="pl-PL" dirty="0" err="1" smtClean="0"/>
              <a:t>aid</a:t>
            </a:r>
            <a:r>
              <a:rPr lang="pl-PL" dirty="0" smtClean="0"/>
              <a:t>?</a:t>
            </a:r>
          </a:p>
          <a:p>
            <a:r>
              <a:rPr lang="pl-PL" dirty="0" err="1" smtClean="0"/>
              <a:t>What</a:t>
            </a:r>
            <a:r>
              <a:rPr lang="pl-PL" dirty="0" smtClean="0"/>
              <a:t> </a:t>
            </a:r>
            <a:r>
              <a:rPr lang="pl-PL" dirty="0" err="1" smtClean="0"/>
              <a:t>if</a:t>
            </a:r>
            <a:r>
              <a:rPr lang="pl-PL" dirty="0" smtClean="0"/>
              <a:t> </a:t>
            </a:r>
            <a:r>
              <a:rPr lang="pl-PL" dirty="0" err="1" smtClean="0"/>
              <a:t>this</a:t>
            </a:r>
            <a:r>
              <a:rPr lang="pl-PL" dirty="0" smtClean="0"/>
              <a:t> </a:t>
            </a:r>
            <a:r>
              <a:rPr lang="pl-PL" dirty="0" err="1" smtClean="0"/>
              <a:t>undertaking</a:t>
            </a:r>
            <a:r>
              <a:rPr lang="pl-PL" dirty="0" smtClean="0"/>
              <a:t> </a:t>
            </a:r>
            <a:r>
              <a:rPr lang="pl-PL" dirty="0" err="1" smtClean="0"/>
              <a:t>would</a:t>
            </a:r>
            <a:r>
              <a:rPr lang="pl-PL" dirty="0" smtClean="0"/>
              <a:t> be </a:t>
            </a:r>
            <a:r>
              <a:rPr lang="pl-PL" i="1" dirty="0" err="1" smtClean="0"/>
              <a:t>primarily</a:t>
            </a:r>
            <a:r>
              <a:rPr lang="pl-PL" dirty="0" smtClean="0"/>
              <a:t> </a:t>
            </a:r>
            <a:r>
              <a:rPr lang="pl-PL" dirty="0" err="1" smtClean="0"/>
              <a:t>active</a:t>
            </a:r>
            <a:r>
              <a:rPr lang="pl-PL" dirty="0" smtClean="0"/>
              <a:t> in a </a:t>
            </a:r>
            <a:r>
              <a:rPr lang="pl-PL" dirty="0" err="1" smtClean="0"/>
              <a:t>road</a:t>
            </a:r>
            <a:r>
              <a:rPr lang="pl-PL" dirty="0" smtClean="0"/>
              <a:t> transport </a:t>
            </a:r>
            <a:r>
              <a:rPr lang="pl-PL" dirty="0" err="1" smtClean="0"/>
              <a:t>sector</a:t>
            </a:r>
            <a:r>
              <a:rPr lang="pl-PL" dirty="0" smtClean="0"/>
              <a:t>?</a:t>
            </a:r>
          </a:p>
        </p:txBody>
      </p:sp>
    </p:spTree>
    <p:extLst>
      <p:ext uri="{BB962C8B-B14F-4D97-AF65-F5344CB8AC3E}">
        <p14:creationId xmlns:p14="http://schemas.microsoft.com/office/powerpoint/2010/main" val="169308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2521" y="225316"/>
            <a:ext cx="11744739" cy="1036850"/>
          </a:xfrm>
        </p:spPr>
        <p:txBody>
          <a:bodyPr/>
          <a:lstStyle/>
          <a:p>
            <a:r>
              <a:rPr lang="pl-PL" dirty="0" err="1" smtClean="0"/>
              <a:t>Sectoral</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0" y="1530626"/>
            <a:ext cx="12192000" cy="5257800"/>
          </a:xfrm>
        </p:spPr>
        <p:txBody>
          <a:bodyPr/>
          <a:lstStyle/>
          <a:p>
            <a:r>
              <a:rPr lang="pl-PL" dirty="0" err="1" smtClean="0"/>
              <a:t>Apart</a:t>
            </a:r>
            <a:r>
              <a:rPr lang="pl-PL" dirty="0" smtClean="0"/>
              <a:t> from </a:t>
            </a:r>
            <a:r>
              <a:rPr lang="pl-PL" dirty="0" err="1" smtClean="0"/>
              <a:t>general</a:t>
            </a:r>
            <a:r>
              <a:rPr lang="pl-PL" dirty="0" smtClean="0"/>
              <a:t> </a:t>
            </a:r>
            <a:r>
              <a:rPr lang="pl-PL" dirty="0" err="1" smtClean="0"/>
              <a:t>Treaty</a:t>
            </a:r>
            <a:r>
              <a:rPr lang="pl-PL" dirty="0" smtClean="0"/>
              <a:t> and </a:t>
            </a:r>
            <a:r>
              <a:rPr lang="pl-PL" dirty="0" err="1" smtClean="0"/>
              <a:t>secondary</a:t>
            </a:r>
            <a:r>
              <a:rPr lang="pl-PL" dirty="0" smtClean="0"/>
              <a:t> law </a:t>
            </a:r>
            <a:r>
              <a:rPr lang="pl-PL" dirty="0" err="1" smtClean="0"/>
              <a:t>framework</a:t>
            </a:r>
            <a:r>
              <a:rPr lang="pl-PL" dirty="0" smtClean="0"/>
              <a:t> on </a:t>
            </a:r>
            <a:r>
              <a:rPr lang="pl-PL" dirty="0" err="1" smtClean="0"/>
              <a:t>State</a:t>
            </a:r>
            <a:r>
              <a:rPr lang="pl-PL" dirty="0" smtClean="0"/>
              <a:t> </a:t>
            </a:r>
            <a:r>
              <a:rPr lang="pl-PL" dirty="0" err="1" smtClean="0"/>
              <a:t>aid</a:t>
            </a:r>
            <a:r>
              <a:rPr lang="pl-PL" dirty="0" smtClean="0"/>
              <a:t> </a:t>
            </a:r>
            <a:r>
              <a:rPr lang="pl-PL" dirty="0" err="1" smtClean="0"/>
              <a:t>rules</a:t>
            </a:r>
            <a:r>
              <a:rPr lang="pl-PL" dirty="0" smtClean="0"/>
              <a:t>, </a:t>
            </a:r>
            <a:r>
              <a:rPr lang="pl-PL" dirty="0" err="1" smtClean="0"/>
              <a:t>there</a:t>
            </a:r>
            <a:r>
              <a:rPr lang="pl-PL" dirty="0" smtClean="0"/>
              <a:t> </a:t>
            </a:r>
            <a:r>
              <a:rPr lang="pl-PL" dirty="0" err="1" smtClean="0"/>
              <a:t>are</a:t>
            </a:r>
            <a:r>
              <a:rPr lang="pl-PL" dirty="0" smtClean="0"/>
              <a:t> </a:t>
            </a:r>
            <a:r>
              <a:rPr lang="pl-PL" dirty="0" err="1" smtClean="0"/>
              <a:t>specific</a:t>
            </a:r>
            <a:r>
              <a:rPr lang="pl-PL" dirty="0" smtClean="0"/>
              <a:t> </a:t>
            </a:r>
            <a:r>
              <a:rPr lang="pl-PL" dirty="0" err="1" smtClean="0"/>
              <a:t>aid</a:t>
            </a:r>
            <a:r>
              <a:rPr lang="pl-PL" dirty="0" smtClean="0"/>
              <a:t> </a:t>
            </a:r>
            <a:r>
              <a:rPr lang="pl-PL" dirty="0" err="1" smtClean="0"/>
              <a:t>regimes</a:t>
            </a:r>
            <a:r>
              <a:rPr lang="pl-PL" dirty="0" smtClean="0"/>
              <a:t> for </a:t>
            </a:r>
            <a:r>
              <a:rPr lang="pl-PL" dirty="0" err="1" smtClean="0"/>
              <a:t>different</a:t>
            </a:r>
            <a:r>
              <a:rPr lang="pl-PL" dirty="0" smtClean="0"/>
              <a:t> </a:t>
            </a:r>
            <a:r>
              <a:rPr lang="pl-PL" dirty="0" err="1" smtClean="0"/>
              <a:t>sectors</a:t>
            </a:r>
            <a:r>
              <a:rPr lang="pl-PL" dirty="0" smtClean="0"/>
              <a:t> of </a:t>
            </a:r>
            <a:r>
              <a:rPr lang="pl-PL" dirty="0" err="1" smtClean="0"/>
              <a:t>economy</a:t>
            </a:r>
            <a:endParaRPr lang="pl-PL" dirty="0" smtClean="0"/>
          </a:p>
          <a:p>
            <a:r>
              <a:rPr lang="pl-PL" dirty="0" err="1" smtClean="0"/>
              <a:t>Those</a:t>
            </a:r>
            <a:r>
              <a:rPr lang="pl-PL" dirty="0" smtClean="0"/>
              <a:t> </a:t>
            </a:r>
            <a:r>
              <a:rPr lang="pl-PL" dirty="0" err="1" smtClean="0"/>
              <a:t>aid</a:t>
            </a:r>
            <a:r>
              <a:rPr lang="pl-PL" dirty="0" smtClean="0"/>
              <a:t> </a:t>
            </a:r>
            <a:r>
              <a:rPr lang="pl-PL" dirty="0" err="1" smtClean="0"/>
              <a:t>regimes</a:t>
            </a:r>
            <a:r>
              <a:rPr lang="pl-PL" dirty="0" smtClean="0"/>
              <a:t> </a:t>
            </a:r>
            <a:r>
              <a:rPr lang="pl-PL" dirty="0" err="1" smtClean="0"/>
              <a:t>apply</a:t>
            </a:r>
            <a:r>
              <a:rPr lang="pl-PL" dirty="0" smtClean="0"/>
              <a:t> as </a:t>
            </a:r>
            <a:r>
              <a:rPr lang="pl-PL" i="1" dirty="0" smtClean="0"/>
              <a:t>lex </a:t>
            </a:r>
            <a:r>
              <a:rPr lang="pl-PL" i="1" dirty="0" err="1" smtClean="0"/>
              <a:t>specialis</a:t>
            </a:r>
            <a:r>
              <a:rPr lang="pl-PL" i="1" dirty="0" smtClean="0"/>
              <a:t> </a:t>
            </a:r>
            <a:r>
              <a:rPr lang="pl-PL" dirty="0" smtClean="0"/>
              <a:t>to </a:t>
            </a:r>
            <a:r>
              <a:rPr lang="pl-PL" dirty="0" err="1" smtClean="0"/>
              <a:t>aid</a:t>
            </a:r>
            <a:r>
              <a:rPr lang="pl-PL" dirty="0" smtClean="0"/>
              <a:t> </a:t>
            </a:r>
            <a:r>
              <a:rPr lang="pl-PL" dirty="0" err="1" smtClean="0"/>
              <a:t>measures</a:t>
            </a:r>
            <a:endParaRPr lang="pl-PL" dirty="0" smtClean="0"/>
          </a:p>
          <a:p>
            <a:r>
              <a:rPr lang="pl-PL" dirty="0" err="1" smtClean="0"/>
              <a:t>Such</a:t>
            </a:r>
            <a:r>
              <a:rPr lang="pl-PL" dirty="0" smtClean="0"/>
              <a:t> </a:t>
            </a:r>
            <a:r>
              <a:rPr lang="pl-PL" dirty="0" err="1" smtClean="0"/>
              <a:t>aid</a:t>
            </a:r>
            <a:r>
              <a:rPr lang="pl-PL" dirty="0" smtClean="0"/>
              <a:t> </a:t>
            </a:r>
            <a:r>
              <a:rPr lang="pl-PL" dirty="0" err="1" smtClean="0"/>
              <a:t>regimes</a:t>
            </a:r>
            <a:r>
              <a:rPr lang="pl-PL" dirty="0" smtClean="0"/>
              <a:t> </a:t>
            </a:r>
            <a:r>
              <a:rPr lang="pl-PL" dirty="0" err="1" smtClean="0"/>
              <a:t>include</a:t>
            </a:r>
            <a:r>
              <a:rPr lang="pl-PL" dirty="0" smtClean="0"/>
              <a:t> (</a:t>
            </a:r>
            <a:r>
              <a:rPr lang="pl-PL" i="1" dirty="0" smtClean="0"/>
              <a:t>ex</a:t>
            </a:r>
            <a:r>
              <a:rPr lang="pl-PL" dirty="0" smtClean="0"/>
              <a:t> C. </a:t>
            </a:r>
            <a:r>
              <a:rPr lang="pl-PL" dirty="0" err="1" smtClean="0"/>
              <a:t>Quigley</a:t>
            </a:r>
            <a:r>
              <a:rPr lang="pl-PL" dirty="0" smtClean="0"/>
              <a:t>, </a:t>
            </a:r>
            <a:r>
              <a:rPr lang="pl-PL" i="1" dirty="0" smtClean="0"/>
              <a:t>EU </a:t>
            </a:r>
            <a:r>
              <a:rPr lang="pl-PL" i="1" dirty="0" err="1" smtClean="0"/>
              <a:t>State</a:t>
            </a:r>
            <a:r>
              <a:rPr lang="pl-PL" i="1" dirty="0" smtClean="0"/>
              <a:t> Aid Law and Policy</a:t>
            </a:r>
            <a:r>
              <a:rPr lang="pl-PL" dirty="0" smtClean="0"/>
              <a:t>, Oxford 2015) :</a:t>
            </a:r>
          </a:p>
          <a:p>
            <a:pPr lvl="1"/>
            <a:r>
              <a:rPr lang="pl-PL" dirty="0" err="1" smtClean="0"/>
              <a:t>Agriculture</a:t>
            </a:r>
            <a:r>
              <a:rPr lang="pl-PL" dirty="0" smtClean="0"/>
              <a:t>, </a:t>
            </a:r>
            <a:r>
              <a:rPr lang="pl-PL" dirty="0" err="1" smtClean="0"/>
              <a:t>forestry</a:t>
            </a:r>
            <a:r>
              <a:rPr lang="pl-PL" dirty="0" smtClean="0"/>
              <a:t> and </a:t>
            </a:r>
            <a:r>
              <a:rPr lang="pl-PL" dirty="0" err="1" smtClean="0"/>
              <a:t>fisheries</a:t>
            </a:r>
            <a:r>
              <a:rPr lang="pl-PL" dirty="0" smtClean="0"/>
              <a:t>,</a:t>
            </a:r>
          </a:p>
          <a:p>
            <a:pPr lvl="1"/>
            <a:r>
              <a:rPr lang="pl-PL" dirty="0" err="1" smtClean="0"/>
              <a:t>Broadcasting</a:t>
            </a:r>
            <a:r>
              <a:rPr lang="pl-PL" dirty="0" smtClean="0"/>
              <a:t>, media and </a:t>
            </a:r>
            <a:r>
              <a:rPr lang="pl-PL" dirty="0" err="1" smtClean="0"/>
              <a:t>telecommunications</a:t>
            </a:r>
            <a:r>
              <a:rPr lang="pl-PL" dirty="0" smtClean="0"/>
              <a:t>,</a:t>
            </a:r>
          </a:p>
          <a:p>
            <a:pPr lvl="1"/>
            <a:r>
              <a:rPr lang="pl-PL" dirty="0" err="1" smtClean="0"/>
              <a:t>Coal</a:t>
            </a:r>
            <a:r>
              <a:rPr lang="pl-PL" dirty="0" smtClean="0"/>
              <a:t> and </a:t>
            </a:r>
            <a:r>
              <a:rPr lang="pl-PL" dirty="0" err="1" smtClean="0"/>
              <a:t>steel</a:t>
            </a:r>
            <a:r>
              <a:rPr lang="pl-PL" dirty="0" smtClean="0"/>
              <a:t>,</a:t>
            </a:r>
          </a:p>
          <a:p>
            <a:pPr lvl="1"/>
            <a:r>
              <a:rPr lang="pl-PL" dirty="0" smtClean="0"/>
              <a:t>Energy,</a:t>
            </a:r>
          </a:p>
          <a:p>
            <a:pPr lvl="1"/>
            <a:r>
              <a:rPr lang="pl-PL" dirty="0" smtClean="0"/>
              <a:t>Security,</a:t>
            </a:r>
          </a:p>
          <a:p>
            <a:pPr lvl="1"/>
            <a:r>
              <a:rPr lang="pl-PL" dirty="0" err="1" smtClean="0"/>
              <a:t>Shipbuilding</a:t>
            </a:r>
            <a:r>
              <a:rPr lang="pl-PL" dirty="0" smtClean="0"/>
              <a:t>,</a:t>
            </a:r>
          </a:p>
          <a:p>
            <a:pPr lvl="1"/>
            <a:r>
              <a:rPr lang="pl-PL" dirty="0" smtClean="0"/>
              <a:t>Sport,</a:t>
            </a:r>
          </a:p>
          <a:p>
            <a:pPr lvl="1"/>
            <a:r>
              <a:rPr lang="pl-PL" b="1" i="1" dirty="0" smtClean="0"/>
              <a:t>Transport</a:t>
            </a:r>
            <a:r>
              <a:rPr lang="pl-PL" dirty="0" smtClean="0"/>
              <a:t>.</a:t>
            </a:r>
            <a:endParaRPr lang="pl-PL" b="1" i="1" dirty="0" smtClean="0"/>
          </a:p>
        </p:txBody>
      </p:sp>
    </p:spTree>
    <p:extLst>
      <p:ext uri="{BB962C8B-B14F-4D97-AF65-F5344CB8AC3E}">
        <p14:creationId xmlns:p14="http://schemas.microsoft.com/office/powerpoint/2010/main" val="846223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 y="185560"/>
            <a:ext cx="9601200" cy="1036850"/>
          </a:xfrm>
        </p:spPr>
        <p:txBody>
          <a:bodyPr/>
          <a:lstStyle/>
          <a:p>
            <a:r>
              <a:rPr lang="pl-PL" dirty="0" smtClean="0"/>
              <a:t>Case XIX</a:t>
            </a:r>
            <a:endParaRPr lang="en-GB" dirty="0"/>
          </a:p>
        </p:txBody>
      </p:sp>
      <p:sp>
        <p:nvSpPr>
          <p:cNvPr id="3" name="Symbol zastępczy zawartości 2"/>
          <p:cNvSpPr>
            <a:spLocks noGrp="1"/>
          </p:cNvSpPr>
          <p:nvPr>
            <p:ph idx="1"/>
          </p:nvPr>
        </p:nvSpPr>
        <p:spPr>
          <a:xfrm>
            <a:off x="152400" y="1719469"/>
            <a:ext cx="11893826" cy="4989443"/>
          </a:xfrm>
        </p:spPr>
        <p:txBody>
          <a:bodyPr/>
          <a:lstStyle/>
          <a:p>
            <a:r>
              <a:rPr lang="pl-PL" dirty="0" smtClean="0"/>
              <a:t>Enterprise A </a:t>
            </a:r>
            <a:r>
              <a:rPr lang="pl-PL" dirty="0" err="1" smtClean="0"/>
              <a:t>is</a:t>
            </a:r>
            <a:r>
              <a:rPr lang="pl-PL" dirty="0" smtClean="0"/>
              <a:t> a SME</a:t>
            </a:r>
          </a:p>
          <a:p>
            <a:r>
              <a:rPr lang="pl-PL" dirty="0" smtClean="0"/>
              <a:t>Enterprise A </a:t>
            </a:r>
            <a:r>
              <a:rPr lang="pl-PL" dirty="0" err="1" smtClean="0"/>
              <a:t>employs</a:t>
            </a:r>
            <a:r>
              <a:rPr lang="pl-PL" dirty="0" smtClean="0"/>
              <a:t> </a:t>
            </a:r>
            <a:r>
              <a:rPr lang="pl-PL" dirty="0" err="1" smtClean="0"/>
              <a:t>its</a:t>
            </a:r>
            <a:r>
              <a:rPr lang="pl-PL" dirty="0" smtClean="0"/>
              <a:t> 251st </a:t>
            </a:r>
            <a:r>
              <a:rPr lang="pl-PL" dirty="0" err="1" smtClean="0"/>
              <a:t>employee</a:t>
            </a:r>
            <a:r>
              <a:rPr lang="pl-PL" dirty="0" smtClean="0"/>
              <a:t> for the </a:t>
            </a:r>
            <a:r>
              <a:rPr lang="pl-PL" dirty="0" err="1" smtClean="0"/>
              <a:t>first</a:t>
            </a:r>
            <a:r>
              <a:rPr lang="pl-PL" dirty="0" smtClean="0"/>
              <a:t> </a:t>
            </a:r>
            <a:r>
              <a:rPr lang="pl-PL" dirty="0" err="1" smtClean="0"/>
              <a:t>time</a:t>
            </a:r>
            <a:endParaRPr lang="pl-PL" dirty="0" smtClean="0"/>
          </a:p>
          <a:p>
            <a:r>
              <a:rPr lang="pl-PL" dirty="0" err="1" smtClean="0"/>
              <a:t>Is</a:t>
            </a:r>
            <a:r>
              <a:rPr lang="pl-PL" dirty="0" smtClean="0"/>
              <a:t> A </a:t>
            </a:r>
            <a:r>
              <a:rPr lang="pl-PL" dirty="0" err="1" smtClean="0"/>
              <a:t>still</a:t>
            </a:r>
            <a:r>
              <a:rPr lang="pl-PL" smtClean="0"/>
              <a:t> a SME?</a:t>
            </a:r>
            <a:endParaRPr lang="en-GB" dirty="0"/>
          </a:p>
        </p:txBody>
      </p:sp>
    </p:spTree>
    <p:extLst>
      <p:ext uri="{BB962C8B-B14F-4D97-AF65-F5344CB8AC3E}">
        <p14:creationId xmlns:p14="http://schemas.microsoft.com/office/powerpoint/2010/main" val="297160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76230"/>
            <a:ext cx="9601200" cy="1036850"/>
          </a:xfrm>
        </p:spPr>
        <p:txBody>
          <a:bodyPr/>
          <a:lstStyle/>
          <a:p>
            <a:r>
              <a:rPr lang="pl-PL" dirty="0" err="1" smtClean="0"/>
              <a:t>Common</a:t>
            </a:r>
            <a:r>
              <a:rPr lang="pl-PL" dirty="0" smtClean="0"/>
              <a:t> </a:t>
            </a:r>
            <a:r>
              <a:rPr lang="pl-PL" dirty="0" err="1" smtClean="0"/>
              <a:t>European</a:t>
            </a:r>
            <a:r>
              <a:rPr lang="pl-PL" dirty="0" smtClean="0"/>
              <a:t> Transport Policy</a:t>
            </a:r>
            <a:endParaRPr lang="en-GB" dirty="0"/>
          </a:p>
        </p:txBody>
      </p:sp>
      <p:sp>
        <p:nvSpPr>
          <p:cNvPr id="3" name="Symbol zastępczy zawartości 2"/>
          <p:cNvSpPr>
            <a:spLocks noGrp="1"/>
          </p:cNvSpPr>
          <p:nvPr>
            <p:ph idx="1"/>
          </p:nvPr>
        </p:nvSpPr>
        <p:spPr>
          <a:xfrm>
            <a:off x="0" y="1530626"/>
            <a:ext cx="12192000" cy="5327374"/>
          </a:xfrm>
        </p:spPr>
        <p:txBody>
          <a:bodyPr>
            <a:normAutofit fontScale="92500" lnSpcReduction="10000"/>
          </a:bodyPr>
          <a:lstStyle/>
          <a:p>
            <a:r>
              <a:rPr lang="pl-PL" dirty="0" err="1" smtClean="0"/>
              <a:t>Matters</a:t>
            </a:r>
            <a:r>
              <a:rPr lang="pl-PL" dirty="0" smtClean="0"/>
              <a:t> </a:t>
            </a:r>
            <a:r>
              <a:rPr lang="pl-PL" dirty="0" err="1" smtClean="0"/>
              <a:t>relating</a:t>
            </a:r>
            <a:r>
              <a:rPr lang="pl-PL" dirty="0" smtClean="0"/>
              <a:t> to transport </a:t>
            </a:r>
            <a:r>
              <a:rPr lang="pl-PL" dirty="0" err="1" smtClean="0"/>
              <a:t>are</a:t>
            </a:r>
            <a:r>
              <a:rPr lang="pl-PL" dirty="0" smtClean="0"/>
              <a:t> </a:t>
            </a:r>
            <a:r>
              <a:rPr lang="pl-PL" dirty="0" err="1" smtClean="0"/>
              <a:t>an</a:t>
            </a:r>
            <a:r>
              <a:rPr lang="pl-PL" dirty="0" smtClean="0"/>
              <a:t> </a:t>
            </a:r>
            <a:r>
              <a:rPr lang="pl-PL" dirty="0" err="1" smtClean="0"/>
              <a:t>area</a:t>
            </a:r>
            <a:r>
              <a:rPr lang="pl-PL" dirty="0" smtClean="0"/>
              <a:t> of </a:t>
            </a:r>
            <a:r>
              <a:rPr lang="pl-PL" dirty="0" err="1" smtClean="0"/>
              <a:t>shared</a:t>
            </a:r>
            <a:r>
              <a:rPr lang="pl-PL" dirty="0" smtClean="0"/>
              <a:t> </a:t>
            </a:r>
            <a:r>
              <a:rPr lang="pl-PL" dirty="0" err="1" smtClean="0"/>
              <a:t>competence</a:t>
            </a:r>
            <a:r>
              <a:rPr lang="pl-PL" dirty="0" smtClean="0"/>
              <a:t> (</a:t>
            </a:r>
            <a:r>
              <a:rPr lang="pl-PL" dirty="0" err="1" smtClean="0"/>
              <a:t>viz</a:t>
            </a:r>
            <a:r>
              <a:rPr lang="pl-PL" dirty="0" smtClean="0"/>
              <a:t>. 4(2)(b) TFEU) of the Union and </a:t>
            </a:r>
            <a:r>
              <a:rPr lang="pl-PL" dirty="0" err="1" smtClean="0"/>
              <a:t>its</a:t>
            </a:r>
            <a:r>
              <a:rPr lang="pl-PL" dirty="0" smtClean="0"/>
              <a:t> </a:t>
            </a:r>
            <a:r>
              <a:rPr lang="pl-PL" dirty="0" err="1" smtClean="0"/>
              <a:t>Member</a:t>
            </a:r>
            <a:r>
              <a:rPr lang="pl-PL" dirty="0" smtClean="0"/>
              <a:t> </a:t>
            </a:r>
            <a:r>
              <a:rPr lang="pl-PL" dirty="0" err="1" smtClean="0"/>
              <a:t>States</a:t>
            </a:r>
            <a:endParaRPr lang="pl-PL" dirty="0" smtClean="0"/>
          </a:p>
          <a:p>
            <a:r>
              <a:rPr lang="pl-PL" dirty="0" err="1" smtClean="0"/>
              <a:t>Treaty</a:t>
            </a:r>
            <a:r>
              <a:rPr lang="pl-PL" dirty="0" smtClean="0"/>
              <a:t> </a:t>
            </a:r>
            <a:r>
              <a:rPr lang="pl-PL" dirty="0" err="1" smtClean="0"/>
              <a:t>rules</a:t>
            </a:r>
            <a:r>
              <a:rPr lang="pl-PL" dirty="0" smtClean="0"/>
              <a:t> on </a:t>
            </a:r>
            <a:r>
              <a:rPr lang="pl-PL" dirty="0" err="1" smtClean="0"/>
              <a:t>Common</a:t>
            </a:r>
            <a:r>
              <a:rPr lang="pl-PL" dirty="0" smtClean="0"/>
              <a:t> Transport Policy </a:t>
            </a:r>
            <a:r>
              <a:rPr lang="pl-PL" dirty="0" err="1" smtClean="0"/>
              <a:t>are</a:t>
            </a:r>
            <a:r>
              <a:rPr lang="pl-PL" dirty="0" smtClean="0"/>
              <a:t> </a:t>
            </a:r>
            <a:r>
              <a:rPr lang="pl-PL" dirty="0" err="1" smtClean="0"/>
              <a:t>found</a:t>
            </a:r>
            <a:r>
              <a:rPr lang="pl-PL" dirty="0" smtClean="0"/>
              <a:t> </a:t>
            </a:r>
            <a:r>
              <a:rPr lang="pl-PL" dirty="0" err="1" smtClean="0"/>
              <a:t>under</a:t>
            </a:r>
            <a:r>
              <a:rPr lang="pl-PL" dirty="0" smtClean="0"/>
              <a:t> </a:t>
            </a:r>
            <a:r>
              <a:rPr lang="pl-PL" dirty="0" err="1" smtClean="0"/>
              <a:t>Arts</a:t>
            </a:r>
            <a:r>
              <a:rPr lang="pl-PL" dirty="0" smtClean="0"/>
              <a:t> 90-100 TFEU</a:t>
            </a:r>
          </a:p>
          <a:p>
            <a:r>
              <a:rPr lang="pl-PL" dirty="0" err="1" smtClean="0"/>
              <a:t>Treaty</a:t>
            </a:r>
            <a:r>
              <a:rPr lang="pl-PL" dirty="0" smtClean="0"/>
              <a:t> </a:t>
            </a:r>
            <a:r>
              <a:rPr lang="pl-PL" dirty="0" err="1" smtClean="0"/>
              <a:t>rules</a:t>
            </a:r>
            <a:r>
              <a:rPr lang="pl-PL" dirty="0" smtClean="0"/>
              <a:t> on CTP </a:t>
            </a:r>
            <a:r>
              <a:rPr lang="pl-PL" dirty="0" err="1" smtClean="0"/>
              <a:t>apply</a:t>
            </a:r>
            <a:r>
              <a:rPr lang="pl-PL" dirty="0" smtClean="0"/>
              <a:t> </a:t>
            </a:r>
            <a:r>
              <a:rPr lang="pl-PL" dirty="0" err="1" smtClean="0"/>
              <a:t>only</a:t>
            </a:r>
            <a:r>
              <a:rPr lang="pl-PL" dirty="0" smtClean="0"/>
              <a:t> to </a:t>
            </a:r>
            <a:r>
              <a:rPr lang="en-US" dirty="0"/>
              <a:t>transport by rail, road and inland </a:t>
            </a:r>
            <a:r>
              <a:rPr lang="en-US" dirty="0" smtClean="0"/>
              <a:t>waterway</a:t>
            </a:r>
            <a:r>
              <a:rPr lang="pl-PL" dirty="0" smtClean="0"/>
              <a:t> (100(1) TFEU), and as </a:t>
            </a:r>
            <a:r>
              <a:rPr lang="pl-PL" dirty="0" err="1" smtClean="0"/>
              <a:t>such</a:t>
            </a:r>
            <a:r>
              <a:rPr lang="pl-PL" dirty="0" smtClean="0"/>
              <a:t>, </a:t>
            </a:r>
            <a:r>
              <a:rPr lang="pl-PL" dirty="0" err="1" smtClean="0"/>
              <a:t>maritime</a:t>
            </a:r>
            <a:r>
              <a:rPr lang="pl-PL" dirty="0" smtClean="0"/>
              <a:t> transport and </a:t>
            </a:r>
            <a:r>
              <a:rPr lang="pl-PL" dirty="0" err="1" smtClean="0"/>
              <a:t>air</a:t>
            </a:r>
            <a:r>
              <a:rPr lang="pl-PL" dirty="0" smtClean="0"/>
              <a:t> transport </a:t>
            </a:r>
            <a:r>
              <a:rPr lang="pl-PL" dirty="0" err="1" smtClean="0"/>
              <a:t>activities</a:t>
            </a:r>
            <a:r>
              <a:rPr lang="pl-PL" dirty="0" smtClean="0"/>
              <a:t> </a:t>
            </a:r>
            <a:r>
              <a:rPr lang="pl-PL" dirty="0" err="1" smtClean="0"/>
              <a:t>are</a:t>
            </a:r>
            <a:r>
              <a:rPr lang="pl-PL" dirty="0" smtClean="0"/>
              <a:t> </a:t>
            </a:r>
            <a:r>
              <a:rPr lang="pl-PL" dirty="0" err="1" smtClean="0"/>
              <a:t>subject</a:t>
            </a:r>
            <a:r>
              <a:rPr lang="pl-PL" dirty="0" smtClean="0"/>
              <a:t> to „</a:t>
            </a:r>
            <a:r>
              <a:rPr lang="pl-PL" dirty="0" err="1" smtClean="0"/>
              <a:t>normal</a:t>
            </a:r>
            <a:r>
              <a:rPr lang="pl-PL" dirty="0" smtClean="0"/>
              <a:t>” 107 </a:t>
            </a:r>
            <a:r>
              <a:rPr lang="pl-PL" i="1" dirty="0" smtClean="0"/>
              <a:t>et </a:t>
            </a:r>
            <a:r>
              <a:rPr lang="pl-PL" i="1" dirty="0" err="1" smtClean="0"/>
              <a:t>seq</a:t>
            </a:r>
            <a:r>
              <a:rPr lang="pl-PL" i="1" dirty="0" smtClean="0"/>
              <a:t>.</a:t>
            </a:r>
            <a:r>
              <a:rPr lang="pl-PL" dirty="0" smtClean="0"/>
              <a:t> TFEU</a:t>
            </a:r>
          </a:p>
          <a:p>
            <a:r>
              <a:rPr lang="pl-PL" dirty="0" smtClean="0"/>
              <a:t>Of </a:t>
            </a:r>
            <a:r>
              <a:rPr lang="pl-PL" dirty="0" err="1" smtClean="0"/>
              <a:t>note</a:t>
            </a:r>
            <a:r>
              <a:rPr lang="pl-PL" dirty="0" smtClean="0"/>
              <a:t> </a:t>
            </a:r>
            <a:r>
              <a:rPr lang="pl-PL" dirty="0" err="1" smtClean="0"/>
              <a:t>is</a:t>
            </a:r>
            <a:r>
              <a:rPr lang="pl-PL" dirty="0" smtClean="0"/>
              <a:t> </a:t>
            </a:r>
            <a:r>
              <a:rPr lang="pl-PL" dirty="0" err="1" smtClean="0"/>
              <a:t>Article</a:t>
            </a:r>
            <a:r>
              <a:rPr lang="pl-PL" dirty="0" smtClean="0"/>
              <a:t> 93 TFEU, </a:t>
            </a:r>
            <a:r>
              <a:rPr lang="pl-PL" dirty="0" err="1" smtClean="0"/>
              <a:t>which</a:t>
            </a:r>
            <a:r>
              <a:rPr lang="pl-PL" dirty="0" smtClean="0"/>
              <a:t> </a:t>
            </a:r>
            <a:r>
              <a:rPr lang="pl-PL" dirty="0" err="1" smtClean="0"/>
              <a:t>reads</a:t>
            </a:r>
            <a:r>
              <a:rPr lang="pl-PL" dirty="0" smtClean="0"/>
              <a:t> :</a:t>
            </a:r>
          </a:p>
          <a:p>
            <a:pPr marL="0" indent="0">
              <a:buNone/>
            </a:pPr>
            <a:r>
              <a:rPr lang="pl-PL" dirty="0" smtClean="0"/>
              <a:t>	„</a:t>
            </a:r>
            <a:r>
              <a:rPr lang="en-US" dirty="0" smtClean="0"/>
              <a:t>Aids </a:t>
            </a:r>
            <a:r>
              <a:rPr lang="en-US" dirty="0"/>
              <a:t>shall be compatible with the Treaties if they meet the needs of coordination </a:t>
            </a:r>
            <a:r>
              <a:rPr lang="pl-PL" dirty="0" smtClean="0"/>
              <a:t>	</a:t>
            </a:r>
            <a:r>
              <a:rPr lang="en-US" dirty="0" smtClean="0"/>
              <a:t>of </a:t>
            </a:r>
            <a:r>
              <a:rPr lang="en-US" dirty="0"/>
              <a:t>transport or if they represent reimbursement for the discharge of certain </a:t>
            </a:r>
            <a:r>
              <a:rPr lang="pl-PL" dirty="0" smtClean="0"/>
              <a:t>	</a:t>
            </a:r>
            <a:r>
              <a:rPr lang="en-US" dirty="0" smtClean="0"/>
              <a:t>obligations </a:t>
            </a:r>
            <a:r>
              <a:rPr lang="en-US" dirty="0"/>
              <a:t>inherent in the concept of a public </a:t>
            </a:r>
            <a:r>
              <a:rPr lang="en-US" dirty="0" smtClean="0"/>
              <a:t>service</a:t>
            </a:r>
            <a:r>
              <a:rPr lang="pl-PL" dirty="0" smtClean="0"/>
              <a:t>”</a:t>
            </a:r>
            <a:r>
              <a:rPr lang="en-US" dirty="0" smtClean="0"/>
              <a:t>.</a:t>
            </a:r>
            <a:endParaRPr lang="pl-PL" dirty="0" smtClean="0"/>
          </a:p>
          <a:p>
            <a:r>
              <a:rPr lang="pl-PL" dirty="0" err="1" smtClean="0"/>
              <a:t>An</a:t>
            </a:r>
            <a:r>
              <a:rPr lang="pl-PL" dirty="0" smtClean="0"/>
              <a:t> </a:t>
            </a:r>
            <a:r>
              <a:rPr lang="pl-PL" dirty="0" err="1" smtClean="0"/>
              <a:t>additional</a:t>
            </a:r>
            <a:r>
              <a:rPr lang="pl-PL" dirty="0" smtClean="0"/>
              <a:t> </a:t>
            </a:r>
            <a:r>
              <a:rPr lang="pl-PL" i="1" dirty="0" smtClean="0"/>
              <a:t>lex </a:t>
            </a:r>
            <a:r>
              <a:rPr lang="pl-PL" i="1" dirty="0" err="1" smtClean="0"/>
              <a:t>specialis</a:t>
            </a:r>
            <a:r>
              <a:rPr lang="pl-PL" dirty="0" smtClean="0"/>
              <a:t> on </a:t>
            </a:r>
            <a:r>
              <a:rPr lang="pl-PL" dirty="0" err="1" smtClean="0"/>
              <a:t>compatibility</a:t>
            </a:r>
            <a:r>
              <a:rPr lang="pl-PL" dirty="0" smtClean="0"/>
              <a:t> of </a:t>
            </a:r>
            <a:r>
              <a:rPr lang="pl-PL" dirty="0" err="1" smtClean="0"/>
              <a:t>aid</a:t>
            </a:r>
            <a:r>
              <a:rPr lang="pl-PL" dirty="0" smtClean="0"/>
              <a:t> with the </a:t>
            </a:r>
            <a:r>
              <a:rPr lang="pl-PL" dirty="0" err="1" smtClean="0"/>
              <a:t>internal</a:t>
            </a:r>
            <a:r>
              <a:rPr lang="pl-PL" dirty="0" smtClean="0"/>
              <a:t> market</a:t>
            </a:r>
          </a:p>
          <a:p>
            <a:r>
              <a:rPr lang="pl-PL" dirty="0" err="1" smtClean="0"/>
              <a:t>Does</a:t>
            </a:r>
            <a:r>
              <a:rPr lang="pl-PL" dirty="0" smtClean="0"/>
              <a:t> </a:t>
            </a:r>
            <a:r>
              <a:rPr lang="pl-PL" i="1" dirty="0" smtClean="0"/>
              <a:t>not </a:t>
            </a:r>
            <a:r>
              <a:rPr lang="pl-PL" dirty="0" smtClean="0"/>
              <a:t>set down </a:t>
            </a:r>
            <a:r>
              <a:rPr lang="pl-PL" dirty="0" err="1" smtClean="0"/>
              <a:t>an</a:t>
            </a:r>
            <a:r>
              <a:rPr lang="pl-PL" dirty="0" smtClean="0"/>
              <a:t> </a:t>
            </a:r>
            <a:r>
              <a:rPr lang="pl-PL" dirty="0" err="1" smtClean="0"/>
              <a:t>exemption</a:t>
            </a:r>
            <a:r>
              <a:rPr lang="pl-PL" dirty="0" smtClean="0"/>
              <a:t> from the </a:t>
            </a:r>
            <a:r>
              <a:rPr lang="pl-PL" dirty="0" err="1" smtClean="0"/>
              <a:t>standstill</a:t>
            </a:r>
            <a:r>
              <a:rPr lang="pl-PL" dirty="0" smtClean="0"/>
              <a:t> </a:t>
            </a:r>
            <a:r>
              <a:rPr lang="pl-PL" dirty="0" err="1" smtClean="0"/>
              <a:t>obligation</a:t>
            </a:r>
            <a:r>
              <a:rPr lang="pl-PL" dirty="0" smtClean="0"/>
              <a:t> of 108(3) TFEU – transport </a:t>
            </a:r>
            <a:r>
              <a:rPr lang="pl-PL" dirty="0" err="1" smtClean="0"/>
              <a:t>aid</a:t>
            </a:r>
            <a:r>
              <a:rPr lang="pl-PL" dirty="0" smtClean="0"/>
              <a:t>, </a:t>
            </a:r>
            <a:r>
              <a:rPr lang="pl-PL" dirty="0" err="1" smtClean="0"/>
              <a:t>compatible</a:t>
            </a:r>
            <a:r>
              <a:rPr lang="pl-PL" dirty="0" smtClean="0"/>
              <a:t> on the </a:t>
            </a:r>
            <a:r>
              <a:rPr lang="pl-PL" dirty="0" err="1" smtClean="0"/>
              <a:t>basis</a:t>
            </a:r>
            <a:r>
              <a:rPr lang="pl-PL" dirty="0" smtClean="0"/>
              <a:t> of 93 TFEU, </a:t>
            </a:r>
            <a:r>
              <a:rPr lang="pl-PL" dirty="0" err="1" smtClean="0"/>
              <a:t>still</a:t>
            </a:r>
            <a:r>
              <a:rPr lang="pl-PL" dirty="0" smtClean="0"/>
              <a:t> </a:t>
            </a:r>
            <a:r>
              <a:rPr lang="pl-PL" dirty="0" err="1" smtClean="0"/>
              <a:t>has</a:t>
            </a:r>
            <a:r>
              <a:rPr lang="pl-PL" dirty="0" smtClean="0"/>
              <a:t> to be </a:t>
            </a:r>
            <a:r>
              <a:rPr lang="pl-PL" dirty="0" err="1" smtClean="0"/>
              <a:t>notified</a:t>
            </a:r>
            <a:r>
              <a:rPr lang="pl-PL" dirty="0" smtClean="0"/>
              <a:t> (</a:t>
            </a:r>
            <a:r>
              <a:rPr lang="pl-PL" dirty="0" err="1" smtClean="0"/>
              <a:t>unless</a:t>
            </a:r>
            <a:r>
              <a:rPr lang="pl-PL" dirty="0" smtClean="0"/>
              <a:t> a </a:t>
            </a:r>
            <a:r>
              <a:rPr lang="pl-PL" dirty="0" err="1" smtClean="0"/>
              <a:t>specific</a:t>
            </a:r>
            <a:r>
              <a:rPr lang="pl-PL" dirty="0" smtClean="0"/>
              <a:t> </a:t>
            </a:r>
            <a:r>
              <a:rPr lang="pl-PL" dirty="0" err="1" smtClean="0"/>
              <a:t>exception</a:t>
            </a:r>
            <a:r>
              <a:rPr lang="pl-PL" dirty="0" smtClean="0"/>
              <a:t> </a:t>
            </a:r>
            <a:r>
              <a:rPr lang="pl-PL" dirty="0" err="1" smtClean="0"/>
              <a:t>applies</a:t>
            </a:r>
            <a:r>
              <a:rPr lang="pl-PL" dirty="0" smtClean="0"/>
              <a:t>)</a:t>
            </a:r>
            <a:r>
              <a:rPr lang="en-US" dirty="0"/>
              <a:t/>
            </a:r>
            <a:br>
              <a:rPr lang="en-US" dirty="0"/>
            </a:br>
            <a:endParaRPr lang="en-GB" dirty="0"/>
          </a:p>
        </p:txBody>
      </p:sp>
    </p:spTree>
    <p:extLst>
      <p:ext uri="{BB962C8B-B14F-4D97-AF65-F5344CB8AC3E}">
        <p14:creationId xmlns:p14="http://schemas.microsoft.com/office/powerpoint/2010/main" val="413552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9550" y="84311"/>
            <a:ext cx="12112450" cy="1141587"/>
          </a:xfrm>
        </p:spPr>
        <p:txBody>
          <a:bodyPr/>
          <a:lstStyle/>
          <a:p>
            <a:r>
              <a:rPr lang="pl-PL" dirty="0" err="1" smtClean="0"/>
              <a:t>Common</a:t>
            </a:r>
            <a:r>
              <a:rPr lang="pl-PL" dirty="0" smtClean="0"/>
              <a:t> </a:t>
            </a:r>
            <a:r>
              <a:rPr lang="pl-PL" dirty="0" err="1" smtClean="0"/>
              <a:t>European</a:t>
            </a:r>
            <a:r>
              <a:rPr lang="pl-PL" dirty="0" smtClean="0"/>
              <a:t> Transport Policy - </a:t>
            </a:r>
            <a:r>
              <a:rPr lang="pl-PL" dirty="0" err="1" smtClean="0"/>
              <a:t>continued</a:t>
            </a:r>
            <a:endParaRPr lang="en-GB" dirty="0"/>
          </a:p>
        </p:txBody>
      </p:sp>
      <p:sp>
        <p:nvSpPr>
          <p:cNvPr id="3" name="Symbol zastępczy zawartości 2"/>
          <p:cNvSpPr>
            <a:spLocks noGrp="1"/>
          </p:cNvSpPr>
          <p:nvPr>
            <p:ph idx="1"/>
          </p:nvPr>
        </p:nvSpPr>
        <p:spPr>
          <a:xfrm>
            <a:off x="79549" y="1587639"/>
            <a:ext cx="11998569" cy="5174901"/>
          </a:xfrm>
        </p:spPr>
        <p:txBody>
          <a:bodyPr>
            <a:normAutofit fontScale="92500"/>
          </a:bodyPr>
          <a:lstStyle/>
          <a:p>
            <a:r>
              <a:rPr lang="pl-PL" dirty="0" smtClean="0"/>
              <a:t>A </a:t>
            </a:r>
            <a:r>
              <a:rPr lang="pl-PL" dirty="0" err="1" smtClean="0"/>
              <a:t>provision</a:t>
            </a:r>
            <a:r>
              <a:rPr lang="pl-PL" dirty="0" smtClean="0"/>
              <a:t> </a:t>
            </a:r>
            <a:r>
              <a:rPr lang="pl-PL" dirty="0" err="1" smtClean="0"/>
              <a:t>related</a:t>
            </a:r>
            <a:r>
              <a:rPr lang="pl-PL" dirty="0" smtClean="0"/>
              <a:t> to the </a:t>
            </a:r>
            <a:r>
              <a:rPr lang="pl-PL" dirty="0" err="1" smtClean="0"/>
              <a:t>concept</a:t>
            </a:r>
            <a:r>
              <a:rPr lang="pl-PL" dirty="0" smtClean="0"/>
              <a:t> of </a:t>
            </a:r>
            <a:r>
              <a:rPr lang="pl-PL" dirty="0" err="1" smtClean="0"/>
              <a:t>State</a:t>
            </a:r>
            <a:r>
              <a:rPr lang="pl-PL" dirty="0" smtClean="0"/>
              <a:t> </a:t>
            </a:r>
            <a:r>
              <a:rPr lang="pl-PL" dirty="0" err="1" smtClean="0"/>
              <a:t>aid</a:t>
            </a:r>
            <a:r>
              <a:rPr lang="pl-PL" dirty="0" smtClean="0"/>
              <a:t> </a:t>
            </a:r>
            <a:r>
              <a:rPr lang="pl-PL" dirty="0" err="1" smtClean="0"/>
              <a:t>is</a:t>
            </a:r>
            <a:r>
              <a:rPr lang="pl-PL" dirty="0" smtClean="0"/>
              <a:t> </a:t>
            </a:r>
            <a:r>
              <a:rPr lang="pl-PL" dirty="0" err="1" smtClean="0"/>
              <a:t>found</a:t>
            </a:r>
            <a:r>
              <a:rPr lang="pl-PL" dirty="0" smtClean="0"/>
              <a:t> </a:t>
            </a:r>
            <a:r>
              <a:rPr lang="pl-PL" dirty="0" err="1" smtClean="0"/>
              <a:t>under</a:t>
            </a:r>
            <a:r>
              <a:rPr lang="pl-PL" dirty="0" smtClean="0"/>
              <a:t> </a:t>
            </a:r>
            <a:r>
              <a:rPr lang="pl-PL" dirty="0" err="1" smtClean="0"/>
              <a:t>Article</a:t>
            </a:r>
            <a:r>
              <a:rPr lang="pl-PL" dirty="0" smtClean="0"/>
              <a:t> 96 TFEU</a:t>
            </a:r>
          </a:p>
          <a:p>
            <a:pPr lvl="1"/>
            <a:r>
              <a:rPr lang="pl-PL" dirty="0" smtClean="0"/>
              <a:t>96(</a:t>
            </a:r>
            <a:r>
              <a:rPr lang="en-US" dirty="0" smtClean="0"/>
              <a:t>1</a:t>
            </a:r>
            <a:r>
              <a:rPr lang="pl-PL" dirty="0" smtClean="0"/>
              <a:t>) TFEU :</a:t>
            </a:r>
            <a:r>
              <a:rPr lang="en-US" dirty="0" smtClean="0"/>
              <a:t> </a:t>
            </a:r>
            <a:r>
              <a:rPr lang="en-US" dirty="0"/>
              <a:t>The imposition by a Member State, in respect of transport operations carried out within the Union, of rates and conditions involving any element of support or protection in the interest of one or more particular undertakings or industries shall be prohibited, unless </a:t>
            </a:r>
            <a:r>
              <a:rPr lang="en-US" dirty="0" err="1"/>
              <a:t>authorised</a:t>
            </a:r>
            <a:r>
              <a:rPr lang="en-US" dirty="0"/>
              <a:t> by the </a:t>
            </a:r>
            <a:r>
              <a:rPr lang="en-US" dirty="0" smtClean="0"/>
              <a:t>Commission.</a:t>
            </a:r>
            <a:endParaRPr lang="pl-PL" dirty="0" smtClean="0"/>
          </a:p>
          <a:p>
            <a:pPr lvl="1"/>
            <a:r>
              <a:rPr lang="en-US" dirty="0" smtClean="0"/>
              <a:t>2</a:t>
            </a:r>
            <a:r>
              <a:rPr lang="en-US" dirty="0"/>
              <a:t>. The Commission shall, acting on its own initiative or on application by a Member State, examine the rates and conditions referred to in paragraph 1, taking account in particular of the requirements of an appropriate regional economic policy, the needs of underdeveloped areas and the problems of areas seriously affected by political circumstances on the one hand, and of the effects of such rates and conditions on competition between the different modes of transport on the other. After consulting each Member State concerned, the Commission shall take the necessary decisions. </a:t>
            </a:r>
            <a:endParaRPr lang="pl-PL" dirty="0"/>
          </a:p>
          <a:p>
            <a:pPr lvl="1"/>
            <a:r>
              <a:rPr lang="en-US" dirty="0" smtClean="0"/>
              <a:t>3</a:t>
            </a:r>
            <a:r>
              <a:rPr lang="en-US" dirty="0"/>
              <a:t>. The prohibition provided for in paragraph 1 shall not apply to tariffs fixed to meet competition</a:t>
            </a:r>
            <a:r>
              <a:rPr lang="en-US" dirty="0" smtClean="0"/>
              <a:t>.</a:t>
            </a:r>
            <a:endParaRPr lang="pl-PL" dirty="0" smtClean="0"/>
          </a:p>
          <a:p>
            <a:r>
              <a:rPr lang="pl-PL" dirty="0" err="1" smtClean="0"/>
              <a:t>Stricter</a:t>
            </a:r>
            <a:r>
              <a:rPr lang="pl-PL" dirty="0" smtClean="0"/>
              <a:t> </a:t>
            </a:r>
            <a:r>
              <a:rPr lang="pl-PL" dirty="0" err="1" smtClean="0"/>
              <a:t>approach</a:t>
            </a:r>
            <a:r>
              <a:rPr lang="pl-PL" dirty="0" smtClean="0"/>
              <a:t> to </a:t>
            </a:r>
            <a:r>
              <a:rPr lang="pl-PL" dirty="0" err="1" smtClean="0"/>
              <a:t>rates</a:t>
            </a:r>
            <a:r>
              <a:rPr lang="pl-PL" dirty="0" smtClean="0"/>
              <a:t> and </a:t>
            </a:r>
            <a:r>
              <a:rPr lang="pl-PL" dirty="0" err="1" smtClean="0"/>
              <a:t>conditions</a:t>
            </a:r>
            <a:r>
              <a:rPr lang="pl-PL" dirty="0" smtClean="0"/>
              <a:t> of transport (no „</a:t>
            </a:r>
            <a:r>
              <a:rPr lang="pl-PL" dirty="0" err="1" smtClean="0"/>
              <a:t>compatibility</a:t>
            </a:r>
            <a:r>
              <a:rPr lang="pl-PL" dirty="0" smtClean="0"/>
              <a:t>” </a:t>
            </a:r>
            <a:r>
              <a:rPr lang="pl-PL" dirty="0" err="1" smtClean="0"/>
              <a:t>clauses</a:t>
            </a:r>
            <a:r>
              <a:rPr lang="pl-PL" dirty="0" smtClean="0"/>
              <a:t>)</a:t>
            </a:r>
          </a:p>
          <a:p>
            <a:r>
              <a:rPr lang="pl-PL" dirty="0" err="1" smtClean="0"/>
              <a:t>Paragraph</a:t>
            </a:r>
            <a:r>
              <a:rPr lang="pl-PL" dirty="0" smtClean="0"/>
              <a:t> 3 </a:t>
            </a:r>
            <a:r>
              <a:rPr lang="pl-PL" dirty="0" err="1" smtClean="0"/>
              <a:t>relates</a:t>
            </a:r>
            <a:r>
              <a:rPr lang="pl-PL" dirty="0" smtClean="0"/>
              <a:t> to </a:t>
            </a:r>
            <a:r>
              <a:rPr lang="pl-PL" dirty="0" err="1" smtClean="0"/>
              <a:t>tariffs</a:t>
            </a:r>
            <a:r>
              <a:rPr lang="pl-PL" dirty="0" smtClean="0"/>
              <a:t> </a:t>
            </a:r>
            <a:r>
              <a:rPr lang="pl-PL" dirty="0" err="1" smtClean="0"/>
              <a:t>imposed</a:t>
            </a:r>
            <a:r>
              <a:rPr lang="pl-PL" dirty="0" smtClean="0"/>
              <a:t> by the </a:t>
            </a:r>
            <a:r>
              <a:rPr lang="pl-PL" dirty="0" err="1" smtClean="0"/>
              <a:t>industry</a:t>
            </a:r>
            <a:r>
              <a:rPr lang="pl-PL" dirty="0" smtClean="0"/>
              <a:t> </a:t>
            </a:r>
            <a:r>
              <a:rPr lang="pl-PL" dirty="0" err="1" smtClean="0"/>
              <a:t>itself</a:t>
            </a:r>
            <a:r>
              <a:rPr lang="pl-PL" dirty="0"/>
              <a:t> </a:t>
            </a:r>
            <a:r>
              <a:rPr lang="pl-PL" dirty="0" smtClean="0"/>
              <a:t>and not the </a:t>
            </a:r>
            <a:r>
              <a:rPr lang="pl-PL" dirty="0" err="1" smtClean="0"/>
              <a:t>States</a:t>
            </a:r>
            <a:r>
              <a:rPr lang="pl-PL" dirty="0" smtClean="0"/>
              <a:t> (Geiger, Khan, </a:t>
            </a:r>
            <a:r>
              <a:rPr lang="pl-PL" dirty="0" err="1" smtClean="0"/>
              <a:t>Kotzur</a:t>
            </a:r>
            <a:r>
              <a:rPr lang="pl-PL" dirty="0" smtClean="0"/>
              <a:t> (</a:t>
            </a:r>
            <a:r>
              <a:rPr lang="pl-PL" dirty="0" err="1" smtClean="0"/>
              <a:t>eds</a:t>
            </a:r>
            <a:r>
              <a:rPr lang="pl-PL" dirty="0" smtClean="0"/>
              <a:t>), </a:t>
            </a:r>
            <a:r>
              <a:rPr lang="pl-PL" i="1" dirty="0" smtClean="0"/>
              <a:t>EU </a:t>
            </a:r>
            <a:r>
              <a:rPr lang="pl-PL" i="1" dirty="0" err="1" smtClean="0"/>
              <a:t>Treaties</a:t>
            </a:r>
            <a:r>
              <a:rPr lang="pl-PL" i="1" dirty="0" smtClean="0"/>
              <a:t> – </a:t>
            </a:r>
            <a:r>
              <a:rPr lang="pl-PL" i="1" dirty="0" err="1" smtClean="0"/>
              <a:t>Commentary</a:t>
            </a:r>
            <a:r>
              <a:rPr lang="pl-PL" dirty="0" smtClean="0"/>
              <a:t>, </a:t>
            </a:r>
            <a:r>
              <a:rPr lang="pl-PL" dirty="0" err="1" smtClean="0"/>
              <a:t>Muenchen</a:t>
            </a:r>
            <a:r>
              <a:rPr lang="pl-PL" dirty="0" smtClean="0"/>
              <a:t> 2015, p. 481, </a:t>
            </a:r>
            <a:r>
              <a:rPr lang="pl-PL" i="1" dirty="0" err="1" smtClean="0"/>
              <a:t>infra</a:t>
            </a:r>
            <a:r>
              <a:rPr lang="pl-PL" dirty="0" smtClean="0"/>
              <a:t> 2) </a:t>
            </a:r>
            <a:r>
              <a:rPr lang="en-US" dirty="0"/>
              <a:t/>
            </a:r>
            <a:br>
              <a:rPr lang="en-US" dirty="0"/>
            </a:br>
            <a:endParaRPr lang="en-GB" dirty="0"/>
          </a:p>
        </p:txBody>
      </p:sp>
    </p:spTree>
    <p:extLst>
      <p:ext uri="{BB962C8B-B14F-4D97-AF65-F5344CB8AC3E}">
        <p14:creationId xmlns:p14="http://schemas.microsoft.com/office/powerpoint/2010/main" val="415771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461" y="155743"/>
            <a:ext cx="9601200" cy="1036850"/>
          </a:xfrm>
        </p:spPr>
        <p:txBody>
          <a:bodyPr/>
          <a:lstStyle/>
          <a:p>
            <a:r>
              <a:rPr lang="pl-PL" dirty="0" smtClean="0"/>
              <a:t>Transport, GBER and </a:t>
            </a:r>
            <a:r>
              <a:rPr lang="pl-PL" i="1" dirty="0" smtClean="0"/>
              <a:t>de </a:t>
            </a:r>
            <a:r>
              <a:rPr lang="pl-PL" i="1" dirty="0" err="1" smtClean="0"/>
              <a:t>minimis</a:t>
            </a:r>
            <a:r>
              <a:rPr lang="pl-PL" i="1" dirty="0" smtClean="0"/>
              <a:t> </a:t>
            </a:r>
            <a:r>
              <a:rPr lang="pl-PL" dirty="0" err="1" smtClean="0"/>
              <a:t>aid</a:t>
            </a:r>
            <a:endParaRPr lang="en-GB" dirty="0"/>
          </a:p>
        </p:txBody>
      </p:sp>
      <p:sp>
        <p:nvSpPr>
          <p:cNvPr id="3" name="Symbol zastępczy zawartości 2"/>
          <p:cNvSpPr>
            <a:spLocks noGrp="1"/>
          </p:cNvSpPr>
          <p:nvPr>
            <p:ph idx="1"/>
          </p:nvPr>
        </p:nvSpPr>
        <p:spPr>
          <a:xfrm>
            <a:off x="142460" y="1570383"/>
            <a:ext cx="11903765" cy="5188226"/>
          </a:xfrm>
        </p:spPr>
        <p:txBody>
          <a:bodyPr/>
          <a:lstStyle/>
          <a:p>
            <a:pPr algn="just"/>
            <a:r>
              <a:rPr lang="pl-PL" dirty="0" smtClean="0"/>
              <a:t>The </a:t>
            </a:r>
            <a:r>
              <a:rPr lang="pl-PL" dirty="0" err="1" smtClean="0"/>
              <a:t>new</a:t>
            </a:r>
            <a:r>
              <a:rPr lang="pl-PL" dirty="0" smtClean="0"/>
              <a:t> GBER (i.e. </a:t>
            </a:r>
            <a:r>
              <a:rPr lang="pl-PL" dirty="0" err="1" smtClean="0"/>
              <a:t>Regulation</a:t>
            </a:r>
            <a:r>
              <a:rPr lang="pl-PL" dirty="0" smtClean="0"/>
              <a:t> 651/2014) </a:t>
            </a:r>
            <a:r>
              <a:rPr lang="pl-PL" dirty="0" err="1" smtClean="0"/>
              <a:t>applies</a:t>
            </a:r>
            <a:r>
              <a:rPr lang="pl-PL" dirty="0" smtClean="0"/>
              <a:t> </a:t>
            </a:r>
            <a:r>
              <a:rPr lang="pl-PL" dirty="0" err="1" smtClean="0"/>
              <a:t>only</a:t>
            </a:r>
            <a:r>
              <a:rPr lang="pl-PL" dirty="0" smtClean="0"/>
              <a:t> </a:t>
            </a:r>
            <a:r>
              <a:rPr lang="pl-PL" dirty="0" err="1" smtClean="0"/>
              <a:t>sparingly</a:t>
            </a:r>
            <a:r>
              <a:rPr lang="pl-PL" dirty="0" smtClean="0"/>
              <a:t> to transport, </a:t>
            </a:r>
            <a:r>
              <a:rPr lang="pl-PL" dirty="0" err="1" smtClean="0"/>
              <a:t>covering</a:t>
            </a:r>
            <a:r>
              <a:rPr lang="pl-PL" dirty="0" smtClean="0"/>
              <a:t> s</a:t>
            </a:r>
            <a:r>
              <a:rPr lang="en-US" dirty="0" err="1" smtClean="0"/>
              <a:t>ocial</a:t>
            </a:r>
            <a:r>
              <a:rPr lang="en-US" dirty="0" smtClean="0"/>
              <a:t> </a:t>
            </a:r>
            <a:r>
              <a:rPr lang="en-US" dirty="0"/>
              <a:t>aid for transport for residents of remote </a:t>
            </a:r>
            <a:r>
              <a:rPr lang="en-US" dirty="0" smtClean="0"/>
              <a:t>regions</a:t>
            </a:r>
            <a:r>
              <a:rPr lang="pl-PL" dirty="0" smtClean="0"/>
              <a:t> (</a:t>
            </a:r>
            <a:r>
              <a:rPr lang="pl-PL" dirty="0" err="1" smtClean="0"/>
              <a:t>section</a:t>
            </a:r>
            <a:r>
              <a:rPr lang="pl-PL" dirty="0" smtClean="0"/>
              <a:t> 9)</a:t>
            </a:r>
          </a:p>
          <a:p>
            <a:pPr algn="just"/>
            <a:r>
              <a:rPr lang="pl-PL" dirty="0" smtClean="0"/>
              <a:t>The </a:t>
            </a:r>
            <a:r>
              <a:rPr lang="pl-PL" i="1" dirty="0" smtClean="0"/>
              <a:t>de </a:t>
            </a:r>
            <a:r>
              <a:rPr lang="pl-PL" i="1" dirty="0" err="1" smtClean="0"/>
              <a:t>minimis</a:t>
            </a:r>
            <a:r>
              <a:rPr lang="pl-PL" i="1" dirty="0" smtClean="0"/>
              <a:t> </a:t>
            </a:r>
            <a:r>
              <a:rPr lang="pl-PL" dirty="0" err="1" smtClean="0"/>
              <a:t>Regulation</a:t>
            </a:r>
            <a:r>
              <a:rPr lang="pl-PL" dirty="0" smtClean="0"/>
              <a:t> 1407/2013 </a:t>
            </a:r>
            <a:r>
              <a:rPr lang="pl-PL" dirty="0" err="1" smtClean="0"/>
              <a:t>adopts</a:t>
            </a:r>
            <a:r>
              <a:rPr lang="pl-PL" dirty="0" smtClean="0"/>
              <a:t> a </a:t>
            </a:r>
            <a:r>
              <a:rPr lang="pl-PL" dirty="0" err="1" smtClean="0"/>
              <a:t>restrictive</a:t>
            </a:r>
            <a:r>
              <a:rPr lang="pl-PL" dirty="0" smtClean="0"/>
              <a:t> stance on </a:t>
            </a:r>
            <a:r>
              <a:rPr lang="pl-PL" dirty="0" err="1" smtClean="0"/>
              <a:t>road</a:t>
            </a:r>
            <a:r>
              <a:rPr lang="pl-PL" dirty="0" smtClean="0"/>
              <a:t> </a:t>
            </a:r>
            <a:r>
              <a:rPr lang="pl-PL" dirty="0" err="1" smtClean="0"/>
              <a:t>freight</a:t>
            </a:r>
            <a:r>
              <a:rPr lang="pl-PL" dirty="0" smtClean="0"/>
              <a:t> transport. </a:t>
            </a:r>
            <a:r>
              <a:rPr lang="pl-PL" dirty="0" err="1" smtClean="0"/>
              <a:t>Article</a:t>
            </a:r>
            <a:r>
              <a:rPr lang="pl-PL" dirty="0" smtClean="0"/>
              <a:t> 3(2) of </a:t>
            </a:r>
            <a:r>
              <a:rPr lang="pl-PL" dirty="0" err="1" smtClean="0"/>
              <a:t>that</a:t>
            </a:r>
            <a:r>
              <a:rPr lang="pl-PL" dirty="0" smtClean="0"/>
              <a:t> </a:t>
            </a:r>
            <a:r>
              <a:rPr lang="pl-PL" dirty="0" err="1" smtClean="0"/>
              <a:t>Regulation</a:t>
            </a:r>
            <a:r>
              <a:rPr lang="pl-PL" dirty="0" smtClean="0"/>
              <a:t> </a:t>
            </a:r>
            <a:r>
              <a:rPr lang="pl-PL" dirty="0" err="1" smtClean="0"/>
              <a:t>provides</a:t>
            </a:r>
            <a:r>
              <a:rPr lang="pl-PL" dirty="0" smtClean="0"/>
              <a:t> </a:t>
            </a:r>
            <a:r>
              <a:rPr lang="pl-PL" dirty="0" err="1" smtClean="0"/>
              <a:t>that</a:t>
            </a:r>
            <a:r>
              <a:rPr lang="pl-PL" dirty="0" smtClean="0"/>
              <a:t> t</a:t>
            </a:r>
            <a:r>
              <a:rPr lang="en-US" dirty="0" smtClean="0"/>
              <a:t>he </a:t>
            </a:r>
            <a:r>
              <a:rPr lang="en-US" dirty="0"/>
              <a:t>total amount of de </a:t>
            </a:r>
            <a:r>
              <a:rPr lang="en-US" dirty="0" err="1"/>
              <a:t>minimis</a:t>
            </a:r>
            <a:r>
              <a:rPr lang="en-US" dirty="0"/>
              <a:t> aid granted per Member State to a single undertaking performing road freight transport for hire or reward shall not exceed EUR 100 000 over any period of three fiscal </a:t>
            </a:r>
            <a:r>
              <a:rPr lang="en-US" dirty="0" smtClean="0"/>
              <a:t>years</a:t>
            </a:r>
            <a:r>
              <a:rPr lang="pl-PL" dirty="0" smtClean="0"/>
              <a:t>, and </a:t>
            </a:r>
            <a:r>
              <a:rPr lang="pl-PL" dirty="0" err="1" smtClean="0"/>
              <a:t>that</a:t>
            </a:r>
            <a:r>
              <a:rPr lang="en-US" dirty="0" smtClean="0"/>
              <a:t> </a:t>
            </a:r>
            <a:r>
              <a:rPr lang="pl-PL" dirty="0" smtClean="0"/>
              <a:t>t</a:t>
            </a:r>
            <a:r>
              <a:rPr lang="en-US" dirty="0" smtClean="0"/>
              <a:t>his </a:t>
            </a:r>
            <a:r>
              <a:rPr lang="en-US" dirty="0"/>
              <a:t>de </a:t>
            </a:r>
            <a:r>
              <a:rPr lang="en-US" dirty="0" err="1"/>
              <a:t>minimis</a:t>
            </a:r>
            <a:r>
              <a:rPr lang="en-US" dirty="0"/>
              <a:t> aid shall not be used for the acquisition of road freight transport </a:t>
            </a:r>
            <a:r>
              <a:rPr lang="en-US" dirty="0" smtClean="0"/>
              <a:t>vehicles</a:t>
            </a:r>
            <a:r>
              <a:rPr lang="pl-PL" dirty="0" smtClean="0"/>
              <a:t>.</a:t>
            </a:r>
            <a:endParaRPr lang="en-GB" dirty="0"/>
          </a:p>
        </p:txBody>
      </p:sp>
    </p:spTree>
    <p:extLst>
      <p:ext uri="{BB962C8B-B14F-4D97-AF65-F5344CB8AC3E}">
        <p14:creationId xmlns:p14="http://schemas.microsoft.com/office/powerpoint/2010/main" val="180506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65682"/>
            <a:ext cx="12192000" cy="1036850"/>
          </a:xfrm>
        </p:spPr>
        <p:txBody>
          <a:bodyPr/>
          <a:lstStyle/>
          <a:p>
            <a:r>
              <a:rPr lang="pl-PL" dirty="0" err="1" smtClean="0"/>
              <a:t>SGEIs</a:t>
            </a:r>
            <a:r>
              <a:rPr lang="pl-PL" dirty="0" smtClean="0"/>
              <a:t> and transport	</a:t>
            </a:r>
            <a:endParaRPr lang="en-GB" dirty="0"/>
          </a:p>
        </p:txBody>
      </p:sp>
      <p:sp>
        <p:nvSpPr>
          <p:cNvPr id="3" name="Symbol zastępczy zawartości 2"/>
          <p:cNvSpPr>
            <a:spLocks noGrp="1"/>
          </p:cNvSpPr>
          <p:nvPr>
            <p:ph idx="1"/>
          </p:nvPr>
        </p:nvSpPr>
        <p:spPr>
          <a:xfrm>
            <a:off x="0" y="1557493"/>
            <a:ext cx="12192000" cy="5215095"/>
          </a:xfrm>
        </p:spPr>
        <p:txBody>
          <a:bodyPr>
            <a:normAutofit lnSpcReduction="10000"/>
          </a:bodyPr>
          <a:lstStyle/>
          <a:p>
            <a:r>
              <a:rPr lang="pl-PL" dirty="0" smtClean="0"/>
              <a:t>The </a:t>
            </a:r>
            <a:r>
              <a:rPr lang="pl-PL" dirty="0" err="1" smtClean="0"/>
              <a:t>Commission</a:t>
            </a:r>
            <a:r>
              <a:rPr lang="pl-PL" dirty="0" smtClean="0"/>
              <a:t> and </a:t>
            </a:r>
            <a:r>
              <a:rPr lang="pl-PL" dirty="0" err="1" smtClean="0"/>
              <a:t>Member</a:t>
            </a:r>
            <a:r>
              <a:rPr lang="pl-PL" dirty="0" smtClean="0"/>
              <a:t> </a:t>
            </a:r>
            <a:r>
              <a:rPr lang="pl-PL" dirty="0" err="1" smtClean="0"/>
              <a:t>States</a:t>
            </a:r>
            <a:r>
              <a:rPr lang="pl-PL" dirty="0" smtClean="0"/>
              <a:t> </a:t>
            </a:r>
            <a:r>
              <a:rPr lang="pl-PL" dirty="0" err="1" smtClean="0"/>
              <a:t>may</a:t>
            </a:r>
            <a:r>
              <a:rPr lang="pl-PL" dirty="0" smtClean="0"/>
              <a:t> </a:t>
            </a:r>
            <a:r>
              <a:rPr lang="pl-PL" dirty="0" err="1" smtClean="0"/>
              <a:t>apply</a:t>
            </a:r>
            <a:r>
              <a:rPr lang="pl-PL" dirty="0" smtClean="0"/>
              <a:t> 106(2) TFEU in the </a:t>
            </a:r>
            <a:r>
              <a:rPr lang="pl-PL" dirty="0" err="1" smtClean="0"/>
              <a:t>context</a:t>
            </a:r>
            <a:r>
              <a:rPr lang="pl-PL" dirty="0" smtClean="0"/>
              <a:t> of transport, but </a:t>
            </a:r>
            <a:r>
              <a:rPr lang="pl-PL" dirty="0" err="1" smtClean="0"/>
              <a:t>must</a:t>
            </a:r>
            <a:r>
              <a:rPr lang="pl-PL" dirty="0" smtClean="0"/>
              <a:t> do </a:t>
            </a:r>
            <a:r>
              <a:rPr lang="pl-PL" dirty="0" err="1" smtClean="0"/>
              <a:t>so</a:t>
            </a:r>
            <a:r>
              <a:rPr lang="pl-PL" dirty="0" smtClean="0"/>
              <a:t> </a:t>
            </a:r>
            <a:r>
              <a:rPr lang="pl-PL" dirty="0" err="1" smtClean="0"/>
              <a:t>under</a:t>
            </a:r>
            <a:r>
              <a:rPr lang="pl-PL" dirty="0" smtClean="0"/>
              <a:t> </a:t>
            </a:r>
            <a:r>
              <a:rPr lang="pl-PL" dirty="0" err="1" smtClean="0"/>
              <a:t>increased</a:t>
            </a:r>
            <a:r>
              <a:rPr lang="pl-PL" dirty="0" smtClean="0"/>
              <a:t> </a:t>
            </a:r>
            <a:r>
              <a:rPr lang="pl-PL" dirty="0" err="1" smtClean="0"/>
              <a:t>restrictions</a:t>
            </a:r>
            <a:r>
              <a:rPr lang="pl-PL" dirty="0" smtClean="0"/>
              <a:t>, with </a:t>
            </a:r>
            <a:r>
              <a:rPr lang="pl-PL" dirty="0" err="1" smtClean="0"/>
              <a:t>some</a:t>
            </a:r>
            <a:r>
              <a:rPr lang="pl-PL" dirty="0" smtClean="0"/>
              <a:t> </a:t>
            </a:r>
            <a:r>
              <a:rPr lang="pl-PL" dirty="0" err="1" smtClean="0"/>
              <a:t>modes</a:t>
            </a:r>
            <a:r>
              <a:rPr lang="pl-PL" dirty="0" smtClean="0"/>
              <a:t> of transport </a:t>
            </a:r>
            <a:r>
              <a:rPr lang="pl-PL" dirty="0" err="1" smtClean="0"/>
              <a:t>excluded</a:t>
            </a:r>
            <a:endParaRPr lang="pl-PL" dirty="0" smtClean="0"/>
          </a:p>
          <a:p>
            <a:r>
              <a:rPr lang="pl-PL" dirty="0" err="1" smtClean="0"/>
              <a:t>Decision</a:t>
            </a:r>
            <a:r>
              <a:rPr lang="pl-PL" dirty="0" smtClean="0"/>
              <a:t> 2012/21/EU </a:t>
            </a:r>
            <a:r>
              <a:rPr lang="pl-PL" dirty="0" err="1" smtClean="0"/>
              <a:t>does</a:t>
            </a:r>
            <a:r>
              <a:rPr lang="pl-PL" dirty="0" smtClean="0"/>
              <a:t> not </a:t>
            </a:r>
            <a:r>
              <a:rPr lang="pl-PL" dirty="0" err="1" smtClean="0"/>
              <a:t>apply</a:t>
            </a:r>
            <a:r>
              <a:rPr lang="pl-PL" dirty="0" smtClean="0"/>
              <a:t> to transport by land (</a:t>
            </a:r>
            <a:r>
              <a:rPr lang="pl-PL" dirty="0" err="1" smtClean="0"/>
              <a:t>cf</a:t>
            </a:r>
            <a:r>
              <a:rPr lang="pl-PL" dirty="0" smtClean="0"/>
              <a:t>. para. 22 of the </a:t>
            </a:r>
            <a:r>
              <a:rPr lang="pl-PL" dirty="0" err="1" smtClean="0"/>
              <a:t>preamble</a:t>
            </a:r>
            <a:r>
              <a:rPr lang="pl-PL" dirty="0" smtClean="0"/>
              <a:t> to and </a:t>
            </a:r>
            <a:r>
              <a:rPr lang="pl-PL" dirty="0" err="1" smtClean="0"/>
              <a:t>Article</a:t>
            </a:r>
            <a:r>
              <a:rPr lang="pl-PL" dirty="0" smtClean="0"/>
              <a:t> 1(2)(a) and 1(5) of </a:t>
            </a:r>
            <a:r>
              <a:rPr lang="pl-PL" dirty="0" err="1" smtClean="0"/>
              <a:t>that</a:t>
            </a:r>
            <a:r>
              <a:rPr lang="pl-PL" dirty="0" smtClean="0"/>
              <a:t> </a:t>
            </a:r>
            <a:r>
              <a:rPr lang="pl-PL" dirty="0" err="1" smtClean="0"/>
              <a:t>Decision</a:t>
            </a:r>
            <a:r>
              <a:rPr lang="pl-PL" dirty="0" smtClean="0"/>
              <a:t>); </a:t>
            </a:r>
            <a:r>
              <a:rPr lang="pl-PL" dirty="0" err="1" smtClean="0"/>
              <a:t>it</a:t>
            </a:r>
            <a:r>
              <a:rPr lang="pl-PL" dirty="0" smtClean="0"/>
              <a:t> </a:t>
            </a:r>
            <a:r>
              <a:rPr lang="pl-PL" dirty="0" err="1" smtClean="0"/>
              <a:t>does</a:t>
            </a:r>
            <a:r>
              <a:rPr lang="pl-PL" dirty="0" smtClean="0"/>
              <a:t> </a:t>
            </a:r>
            <a:r>
              <a:rPr lang="pl-PL" dirty="0" err="1" smtClean="0"/>
              <a:t>however</a:t>
            </a:r>
            <a:r>
              <a:rPr lang="pl-PL" dirty="0" smtClean="0"/>
              <a:t> </a:t>
            </a:r>
            <a:r>
              <a:rPr lang="pl-PL" dirty="0" err="1" smtClean="0"/>
              <a:t>apply</a:t>
            </a:r>
            <a:r>
              <a:rPr lang="pl-PL" dirty="0" smtClean="0"/>
              <a:t> to </a:t>
            </a:r>
            <a:r>
              <a:rPr lang="pl-PL" dirty="0" err="1" smtClean="0"/>
              <a:t>air</a:t>
            </a:r>
            <a:r>
              <a:rPr lang="pl-PL" dirty="0" smtClean="0"/>
              <a:t> and </a:t>
            </a:r>
            <a:r>
              <a:rPr lang="pl-PL" dirty="0" err="1" smtClean="0"/>
              <a:t>maritime</a:t>
            </a:r>
            <a:r>
              <a:rPr lang="pl-PL" dirty="0" smtClean="0"/>
              <a:t> transport (</a:t>
            </a:r>
            <a:r>
              <a:rPr lang="pl-PL" dirty="0" err="1" smtClean="0"/>
              <a:t>cf</a:t>
            </a:r>
            <a:r>
              <a:rPr lang="pl-PL" dirty="0" smtClean="0"/>
              <a:t>. para. 23 </a:t>
            </a:r>
            <a:r>
              <a:rPr lang="pl-PL" dirty="0" err="1" smtClean="0"/>
              <a:t>therein</a:t>
            </a:r>
            <a:r>
              <a:rPr lang="pl-PL" dirty="0" smtClean="0"/>
              <a:t>, Art. 2(4)), </a:t>
            </a:r>
            <a:r>
              <a:rPr lang="pl-PL" dirty="0" err="1" smtClean="0"/>
              <a:t>provided</a:t>
            </a:r>
            <a:r>
              <a:rPr lang="pl-PL" dirty="0" smtClean="0"/>
              <a:t> </a:t>
            </a:r>
            <a:r>
              <a:rPr lang="pl-PL" dirty="0" err="1" smtClean="0"/>
              <a:t>that</a:t>
            </a:r>
            <a:r>
              <a:rPr lang="pl-PL" dirty="0" smtClean="0"/>
              <a:t> </a:t>
            </a:r>
            <a:r>
              <a:rPr lang="pl-PL" dirty="0" err="1" smtClean="0"/>
              <a:t>other</a:t>
            </a:r>
            <a:r>
              <a:rPr lang="pl-PL" dirty="0" smtClean="0"/>
              <a:t> </a:t>
            </a:r>
            <a:r>
              <a:rPr lang="pl-PL" dirty="0" err="1" smtClean="0"/>
              <a:t>substantive</a:t>
            </a:r>
            <a:r>
              <a:rPr lang="pl-PL" dirty="0" smtClean="0"/>
              <a:t> </a:t>
            </a:r>
            <a:r>
              <a:rPr lang="pl-PL" dirty="0" err="1" smtClean="0"/>
              <a:t>rules</a:t>
            </a:r>
            <a:r>
              <a:rPr lang="pl-PL" dirty="0" smtClean="0"/>
              <a:t> </a:t>
            </a:r>
            <a:r>
              <a:rPr lang="pl-PL" dirty="0" err="1" smtClean="0"/>
              <a:t>are</a:t>
            </a:r>
            <a:r>
              <a:rPr lang="pl-PL" dirty="0" smtClean="0"/>
              <a:t> </a:t>
            </a:r>
            <a:r>
              <a:rPr lang="pl-PL" dirty="0" err="1" smtClean="0"/>
              <a:t>complied</a:t>
            </a:r>
            <a:r>
              <a:rPr lang="pl-PL" dirty="0" smtClean="0"/>
              <a:t> with (i.e., </a:t>
            </a:r>
            <a:r>
              <a:rPr lang="pl-PL" i="1" dirty="0" err="1" smtClean="0"/>
              <a:t>inter</a:t>
            </a:r>
            <a:r>
              <a:rPr lang="pl-PL" i="1" dirty="0" smtClean="0"/>
              <a:t> </a:t>
            </a:r>
            <a:r>
              <a:rPr lang="pl-PL" i="1" dirty="0" err="1" smtClean="0"/>
              <a:t>alia</a:t>
            </a:r>
            <a:r>
              <a:rPr lang="pl-PL" dirty="0" smtClean="0"/>
              <a:t>, </a:t>
            </a:r>
            <a:r>
              <a:rPr lang="pl-PL" dirty="0" err="1" smtClean="0"/>
              <a:t>Regulations</a:t>
            </a:r>
            <a:r>
              <a:rPr lang="pl-PL" dirty="0" smtClean="0"/>
              <a:t> </a:t>
            </a:r>
            <a:r>
              <a:rPr lang="pl-PL" dirty="0"/>
              <a:t>nos 1008/2008 and </a:t>
            </a:r>
            <a:r>
              <a:rPr lang="pl-PL" dirty="0" smtClean="0"/>
              <a:t>3577/92)</a:t>
            </a:r>
          </a:p>
          <a:p>
            <a:r>
              <a:rPr lang="pl-PL" dirty="0" err="1" smtClean="0"/>
              <a:t>Instead</a:t>
            </a:r>
            <a:r>
              <a:rPr lang="pl-PL" dirty="0" smtClean="0"/>
              <a:t> of the </a:t>
            </a:r>
            <a:r>
              <a:rPr lang="pl-PL" dirty="0" err="1" smtClean="0"/>
              <a:t>Decision</a:t>
            </a:r>
            <a:r>
              <a:rPr lang="pl-PL" dirty="0" smtClean="0"/>
              <a:t> on </a:t>
            </a:r>
            <a:r>
              <a:rPr lang="pl-PL" dirty="0" err="1" smtClean="0"/>
              <a:t>SGEIs</a:t>
            </a:r>
            <a:r>
              <a:rPr lang="pl-PL" dirty="0" smtClean="0"/>
              <a:t>, </a:t>
            </a:r>
            <a:r>
              <a:rPr lang="pl-PL" dirty="0" err="1" smtClean="0"/>
              <a:t>passenger</a:t>
            </a:r>
            <a:r>
              <a:rPr lang="pl-PL" dirty="0" smtClean="0"/>
              <a:t> transport by </a:t>
            </a:r>
            <a:r>
              <a:rPr lang="pl-PL" dirty="0" err="1" smtClean="0"/>
              <a:t>rail</a:t>
            </a:r>
            <a:r>
              <a:rPr lang="pl-PL" dirty="0"/>
              <a:t> </a:t>
            </a:r>
            <a:r>
              <a:rPr lang="pl-PL" dirty="0" smtClean="0"/>
              <a:t>and </a:t>
            </a:r>
            <a:r>
              <a:rPr lang="pl-PL" dirty="0" err="1" smtClean="0"/>
              <a:t>road</a:t>
            </a:r>
            <a:r>
              <a:rPr lang="pl-PL" dirty="0" smtClean="0"/>
              <a:t> </a:t>
            </a:r>
            <a:r>
              <a:rPr lang="pl-PL" dirty="0" err="1" smtClean="0"/>
              <a:t>is</a:t>
            </a:r>
            <a:r>
              <a:rPr lang="pl-PL" dirty="0" smtClean="0"/>
              <a:t> </a:t>
            </a:r>
            <a:r>
              <a:rPr lang="pl-PL" dirty="0" err="1" smtClean="0"/>
              <a:t>covered</a:t>
            </a:r>
            <a:r>
              <a:rPr lang="pl-PL" dirty="0" smtClean="0"/>
              <a:t> by </a:t>
            </a:r>
            <a:r>
              <a:rPr lang="en-US" dirty="0"/>
              <a:t>Regulation (EC) No 1370/2007 of the European Parliament and of the Council of 23 October 2007 on public passenger transport services by rail and by road and repealing Council Regulations (EEC) Nos 1191/69 and </a:t>
            </a:r>
            <a:r>
              <a:rPr lang="en-US" dirty="0" smtClean="0"/>
              <a:t>1107/70</a:t>
            </a:r>
            <a:endParaRPr lang="pl-PL" dirty="0" smtClean="0"/>
          </a:p>
          <a:p>
            <a:pPr lvl="1"/>
            <a:r>
              <a:rPr lang="pl-PL" dirty="0">
                <a:hlinkClick r:id="rId2"/>
              </a:rPr>
              <a:t>http://eur-lex.europa.eu/legal-content/EN/TXT/?</a:t>
            </a:r>
            <a:r>
              <a:rPr lang="pl-PL" dirty="0" smtClean="0">
                <a:hlinkClick r:id="rId2"/>
              </a:rPr>
              <a:t>qid=1448634375516&amp;uri=CELEX:32007R1370</a:t>
            </a:r>
            <a:r>
              <a:rPr lang="pl-PL" dirty="0" smtClean="0"/>
              <a:t>  </a:t>
            </a:r>
          </a:p>
          <a:p>
            <a:r>
              <a:rPr lang="pl-PL" dirty="0" err="1" smtClean="0"/>
              <a:t>Regulation</a:t>
            </a:r>
            <a:r>
              <a:rPr lang="pl-PL" dirty="0" smtClean="0"/>
              <a:t> no 1370/2007 </a:t>
            </a:r>
            <a:r>
              <a:rPr lang="pl-PL" dirty="0" err="1" smtClean="0"/>
              <a:t>is</a:t>
            </a:r>
            <a:r>
              <a:rPr lang="pl-PL" dirty="0" smtClean="0"/>
              <a:t> </a:t>
            </a:r>
            <a:r>
              <a:rPr lang="pl-PL" dirty="0" err="1" smtClean="0"/>
              <a:t>supported</a:t>
            </a:r>
            <a:r>
              <a:rPr lang="pl-PL" dirty="0" smtClean="0"/>
              <a:t> by </a:t>
            </a:r>
            <a:r>
              <a:rPr lang="pl-PL" dirty="0" err="1" smtClean="0"/>
              <a:t>Regulation</a:t>
            </a:r>
            <a:r>
              <a:rPr lang="pl-PL" dirty="0" smtClean="0"/>
              <a:t> 1192/69, but </a:t>
            </a:r>
            <a:r>
              <a:rPr lang="pl-PL" dirty="0" err="1" smtClean="0"/>
              <a:t>compensation</a:t>
            </a:r>
            <a:r>
              <a:rPr lang="pl-PL" dirty="0" smtClean="0"/>
              <a:t> </a:t>
            </a:r>
            <a:r>
              <a:rPr lang="pl-PL" dirty="0" err="1" smtClean="0"/>
              <a:t>under</a:t>
            </a:r>
            <a:r>
              <a:rPr lang="pl-PL" dirty="0" smtClean="0"/>
              <a:t> </a:t>
            </a:r>
            <a:r>
              <a:rPr lang="pl-PL" dirty="0" err="1" smtClean="0"/>
              <a:t>that</a:t>
            </a:r>
            <a:r>
              <a:rPr lang="pl-PL" dirty="0" smtClean="0"/>
              <a:t> </a:t>
            </a:r>
            <a:r>
              <a:rPr lang="pl-PL" dirty="0" err="1" smtClean="0"/>
              <a:t>regulation</a:t>
            </a:r>
            <a:r>
              <a:rPr lang="pl-PL" dirty="0" smtClean="0"/>
              <a:t> </a:t>
            </a:r>
            <a:r>
              <a:rPr lang="pl-PL" dirty="0" err="1" smtClean="0"/>
              <a:t>is</a:t>
            </a:r>
            <a:r>
              <a:rPr lang="pl-PL" dirty="0" smtClean="0"/>
              <a:t> </a:t>
            </a:r>
            <a:r>
              <a:rPr lang="pl-PL" dirty="0" err="1" smtClean="0"/>
              <a:t>effected</a:t>
            </a:r>
            <a:r>
              <a:rPr lang="pl-PL" dirty="0" smtClean="0"/>
              <a:t> </a:t>
            </a:r>
            <a:r>
              <a:rPr lang="pl-PL" dirty="0" err="1" smtClean="0"/>
              <a:t>pursuant</a:t>
            </a:r>
            <a:r>
              <a:rPr lang="pl-PL" dirty="0" smtClean="0"/>
              <a:t> to EU </a:t>
            </a:r>
            <a:r>
              <a:rPr lang="pl-PL" dirty="0" err="1" smtClean="0"/>
              <a:t>rules</a:t>
            </a:r>
            <a:r>
              <a:rPr lang="pl-PL" dirty="0" smtClean="0"/>
              <a:t>, and </a:t>
            </a:r>
            <a:r>
              <a:rPr lang="pl-PL" dirty="0" err="1" smtClean="0"/>
              <a:t>hence</a:t>
            </a:r>
            <a:r>
              <a:rPr lang="pl-PL" dirty="0" smtClean="0"/>
              <a:t> not </a:t>
            </a:r>
            <a:r>
              <a:rPr lang="pl-PL" dirty="0" err="1" smtClean="0"/>
              <a:t>State</a:t>
            </a:r>
            <a:r>
              <a:rPr lang="pl-PL" dirty="0" smtClean="0"/>
              <a:t> </a:t>
            </a:r>
            <a:r>
              <a:rPr lang="pl-PL" dirty="0" err="1" smtClean="0"/>
              <a:t>aid</a:t>
            </a:r>
            <a:endParaRPr lang="en-GB" dirty="0"/>
          </a:p>
        </p:txBody>
      </p:sp>
    </p:spTree>
    <p:extLst>
      <p:ext uri="{BB962C8B-B14F-4D97-AF65-F5344CB8AC3E}">
        <p14:creationId xmlns:p14="http://schemas.microsoft.com/office/powerpoint/2010/main" val="30082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130" y="104408"/>
            <a:ext cx="9601200" cy="1036850"/>
          </a:xfrm>
        </p:spPr>
        <p:txBody>
          <a:bodyPr/>
          <a:lstStyle/>
          <a:p>
            <a:r>
              <a:rPr lang="pl-PL" dirty="0" err="1" smtClean="0"/>
              <a:t>Regulation</a:t>
            </a:r>
            <a:r>
              <a:rPr lang="pl-PL" dirty="0" smtClean="0"/>
              <a:t> no </a:t>
            </a:r>
            <a:r>
              <a:rPr lang="en-US" dirty="0"/>
              <a:t>1370/2007</a:t>
            </a:r>
            <a:endParaRPr lang="en-GB" dirty="0"/>
          </a:p>
        </p:txBody>
      </p:sp>
      <p:sp>
        <p:nvSpPr>
          <p:cNvPr id="3" name="Symbol zastępczy zawartości 2"/>
          <p:cNvSpPr>
            <a:spLocks noGrp="1"/>
          </p:cNvSpPr>
          <p:nvPr>
            <p:ph idx="1"/>
          </p:nvPr>
        </p:nvSpPr>
        <p:spPr>
          <a:xfrm>
            <a:off x="89597" y="1567543"/>
            <a:ext cx="12008617" cy="5215094"/>
          </a:xfrm>
        </p:spPr>
        <p:txBody>
          <a:bodyPr>
            <a:normAutofit lnSpcReduction="10000"/>
          </a:bodyPr>
          <a:lstStyle/>
          <a:p>
            <a:r>
              <a:rPr lang="pl-PL" dirty="0" err="1" smtClean="0"/>
              <a:t>Scope</a:t>
            </a:r>
            <a:r>
              <a:rPr lang="pl-PL" dirty="0" smtClean="0"/>
              <a:t> by </a:t>
            </a:r>
            <a:r>
              <a:rPr lang="pl-PL" dirty="0" err="1" smtClean="0"/>
              <a:t>object</a:t>
            </a:r>
            <a:r>
              <a:rPr lang="pl-PL" dirty="0" smtClean="0"/>
              <a:t> : </a:t>
            </a:r>
          </a:p>
          <a:p>
            <a:pPr lvl="1"/>
            <a:r>
              <a:rPr lang="en-US" dirty="0" smtClean="0"/>
              <a:t>national </a:t>
            </a:r>
            <a:r>
              <a:rPr lang="en-US" dirty="0"/>
              <a:t>and international operation of public passenger transport services by rail and other track-based modes and by road, except for services which are operated mainly for their historical interest or their tourist value. </a:t>
            </a:r>
            <a:endParaRPr lang="pl-PL" dirty="0" smtClean="0"/>
          </a:p>
          <a:p>
            <a:pPr lvl="1"/>
            <a:r>
              <a:rPr lang="en-US" dirty="0" smtClean="0"/>
              <a:t>Member </a:t>
            </a:r>
            <a:r>
              <a:rPr lang="en-US" dirty="0"/>
              <a:t>States may apply this Regulation to public passenger transport by inland waterways and, without prejudice to Council Regulation (EEC) No 3577/92 of 7 December 1992 applying the principle of freedom to provide services to maritime transport within Member States (maritime </a:t>
            </a:r>
            <a:r>
              <a:rPr lang="en-US" dirty="0" err="1"/>
              <a:t>cabotage</a:t>
            </a:r>
            <a:r>
              <a:rPr lang="en-US" dirty="0" smtClean="0"/>
              <a:t>), </a:t>
            </a:r>
            <a:r>
              <a:rPr lang="en-US" dirty="0"/>
              <a:t>national sea </a:t>
            </a:r>
            <a:r>
              <a:rPr lang="en-US" dirty="0" smtClean="0"/>
              <a:t>waters</a:t>
            </a:r>
            <a:endParaRPr lang="pl-PL" dirty="0" smtClean="0"/>
          </a:p>
          <a:p>
            <a:pPr lvl="1"/>
            <a:r>
              <a:rPr lang="pl-PL" dirty="0" err="1" smtClean="0"/>
              <a:t>Regulation</a:t>
            </a:r>
            <a:r>
              <a:rPr lang="pl-PL" dirty="0" smtClean="0"/>
              <a:t> </a:t>
            </a:r>
            <a:r>
              <a:rPr lang="pl-PL" dirty="0" err="1" smtClean="0"/>
              <a:t>does</a:t>
            </a:r>
            <a:r>
              <a:rPr lang="pl-PL" dirty="0" smtClean="0"/>
              <a:t> not </a:t>
            </a:r>
            <a:r>
              <a:rPr lang="pl-PL" dirty="0" err="1" smtClean="0"/>
              <a:t>apply</a:t>
            </a:r>
            <a:r>
              <a:rPr lang="pl-PL" dirty="0"/>
              <a:t> to public </a:t>
            </a:r>
            <a:r>
              <a:rPr lang="pl-PL" dirty="0" err="1"/>
              <a:t>works</a:t>
            </a:r>
            <a:r>
              <a:rPr lang="pl-PL" dirty="0"/>
              <a:t> </a:t>
            </a:r>
            <a:r>
              <a:rPr lang="pl-PL" dirty="0" err="1" smtClean="0"/>
              <a:t>concessions</a:t>
            </a:r>
            <a:r>
              <a:rPr lang="pl-PL" dirty="0" smtClean="0"/>
              <a:t> </a:t>
            </a:r>
            <a:r>
              <a:rPr lang="pl-PL" dirty="0" err="1" smtClean="0"/>
              <a:t>under</a:t>
            </a:r>
            <a:r>
              <a:rPr lang="pl-PL" dirty="0" smtClean="0"/>
              <a:t> EU public </a:t>
            </a:r>
            <a:r>
              <a:rPr lang="pl-PL" dirty="0" err="1" smtClean="0"/>
              <a:t>procurement</a:t>
            </a:r>
            <a:r>
              <a:rPr lang="pl-PL" dirty="0" smtClean="0"/>
              <a:t> </a:t>
            </a:r>
            <a:r>
              <a:rPr lang="pl-PL" dirty="0" err="1" smtClean="0"/>
              <a:t>rules</a:t>
            </a:r>
            <a:endParaRPr lang="pl-PL" dirty="0" smtClean="0"/>
          </a:p>
          <a:p>
            <a:r>
              <a:rPr lang="pl-PL" dirty="0" err="1" smtClean="0"/>
              <a:t>Purpose</a:t>
            </a:r>
            <a:r>
              <a:rPr lang="pl-PL" dirty="0" smtClean="0"/>
              <a:t> : </a:t>
            </a:r>
            <a:r>
              <a:rPr lang="en-US" dirty="0"/>
              <a:t>conditions under which competent authorities, when imposing or contracting for public service obligations, compensate public service operators for costs incurred and/or grant exclusive rights in return for the discharge of public service </a:t>
            </a:r>
            <a:r>
              <a:rPr lang="en-US" dirty="0" smtClean="0"/>
              <a:t>obligations</a:t>
            </a:r>
            <a:endParaRPr lang="pl-PL" dirty="0" smtClean="0"/>
          </a:p>
          <a:p>
            <a:r>
              <a:rPr lang="pl-PL" dirty="0" err="1" smtClean="0"/>
              <a:t>Compensation</a:t>
            </a:r>
            <a:r>
              <a:rPr lang="pl-PL" dirty="0" smtClean="0"/>
              <a:t> </a:t>
            </a:r>
            <a:r>
              <a:rPr lang="pl-PL" dirty="0" err="1" smtClean="0"/>
              <a:t>awarded</a:t>
            </a:r>
            <a:r>
              <a:rPr lang="pl-PL" dirty="0" smtClean="0"/>
              <a:t> </a:t>
            </a:r>
            <a:r>
              <a:rPr lang="pl-PL" dirty="0" err="1" smtClean="0"/>
              <a:t>primarily</a:t>
            </a:r>
            <a:r>
              <a:rPr lang="pl-PL" dirty="0" smtClean="0"/>
              <a:t> </a:t>
            </a:r>
            <a:r>
              <a:rPr lang="pl-PL" dirty="0" err="1" smtClean="0"/>
              <a:t>through</a:t>
            </a:r>
            <a:r>
              <a:rPr lang="pl-PL" dirty="0" smtClean="0"/>
              <a:t> public service </a:t>
            </a:r>
            <a:r>
              <a:rPr lang="pl-PL" dirty="0" err="1" smtClean="0"/>
              <a:t>contracts</a:t>
            </a:r>
            <a:r>
              <a:rPr lang="pl-PL" dirty="0" smtClean="0"/>
              <a:t> (Art. 5(1) of </a:t>
            </a:r>
            <a:r>
              <a:rPr lang="pl-PL" dirty="0" err="1" smtClean="0"/>
              <a:t>that</a:t>
            </a:r>
            <a:r>
              <a:rPr lang="pl-PL" dirty="0" smtClean="0"/>
              <a:t> </a:t>
            </a:r>
            <a:r>
              <a:rPr lang="pl-PL" dirty="0" err="1" smtClean="0"/>
              <a:t>Regulation</a:t>
            </a:r>
            <a:r>
              <a:rPr lang="pl-PL" dirty="0" smtClean="0"/>
              <a:t>)</a:t>
            </a:r>
            <a:endParaRPr lang="en-GB" dirty="0"/>
          </a:p>
        </p:txBody>
      </p:sp>
    </p:spTree>
    <p:extLst>
      <p:ext uri="{BB962C8B-B14F-4D97-AF65-F5344CB8AC3E}">
        <p14:creationId xmlns:p14="http://schemas.microsoft.com/office/powerpoint/2010/main" val="326274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704" y="145804"/>
            <a:ext cx="11923643" cy="1036850"/>
          </a:xfrm>
        </p:spPr>
        <p:txBody>
          <a:bodyPr/>
          <a:lstStyle/>
          <a:p>
            <a:r>
              <a:rPr lang="pl-PL" dirty="0" err="1"/>
              <a:t>Regulation</a:t>
            </a:r>
            <a:r>
              <a:rPr lang="pl-PL" dirty="0"/>
              <a:t> no </a:t>
            </a:r>
            <a:r>
              <a:rPr lang="en-US" dirty="0" smtClean="0"/>
              <a:t>1370/2007</a:t>
            </a:r>
            <a:r>
              <a:rPr lang="pl-PL" dirty="0" smtClean="0"/>
              <a:t> - </a:t>
            </a:r>
            <a:r>
              <a:rPr lang="pl-PL" dirty="0" err="1" smtClean="0"/>
              <a:t>continued</a:t>
            </a:r>
            <a:endParaRPr lang="en-GB" dirty="0"/>
          </a:p>
        </p:txBody>
      </p:sp>
      <p:sp>
        <p:nvSpPr>
          <p:cNvPr id="3" name="Symbol zastępczy zawartości 2"/>
          <p:cNvSpPr>
            <a:spLocks noGrp="1"/>
          </p:cNvSpPr>
          <p:nvPr>
            <p:ph idx="1"/>
          </p:nvPr>
        </p:nvSpPr>
        <p:spPr>
          <a:xfrm>
            <a:off x="102704" y="1580322"/>
            <a:ext cx="12013096" cy="5158408"/>
          </a:xfrm>
        </p:spPr>
        <p:txBody>
          <a:bodyPr/>
          <a:lstStyle/>
          <a:p>
            <a:r>
              <a:rPr lang="pl-PL" dirty="0" smtClean="0"/>
              <a:t>Aid </a:t>
            </a:r>
            <a:r>
              <a:rPr lang="pl-PL" dirty="0" err="1" smtClean="0"/>
              <a:t>measures</a:t>
            </a:r>
            <a:r>
              <a:rPr lang="pl-PL" dirty="0" smtClean="0"/>
              <a:t> </a:t>
            </a:r>
            <a:r>
              <a:rPr lang="pl-PL" dirty="0" err="1" smtClean="0"/>
              <a:t>falling</a:t>
            </a:r>
            <a:r>
              <a:rPr lang="pl-PL" dirty="0" smtClean="0"/>
              <a:t> </a:t>
            </a:r>
            <a:r>
              <a:rPr lang="pl-PL" dirty="0" err="1" smtClean="0"/>
              <a:t>under</a:t>
            </a:r>
            <a:r>
              <a:rPr lang="pl-PL" dirty="0" smtClean="0"/>
              <a:t> </a:t>
            </a:r>
            <a:r>
              <a:rPr lang="pl-PL" dirty="0" err="1" smtClean="0"/>
              <a:t>Regulation</a:t>
            </a:r>
            <a:r>
              <a:rPr lang="pl-PL" dirty="0" smtClean="0"/>
              <a:t> no 1370/2007 </a:t>
            </a:r>
            <a:r>
              <a:rPr lang="pl-PL" dirty="0" err="1" smtClean="0"/>
              <a:t>are</a:t>
            </a:r>
            <a:r>
              <a:rPr lang="pl-PL" dirty="0" smtClean="0"/>
              <a:t> </a:t>
            </a:r>
            <a:r>
              <a:rPr lang="pl-PL" dirty="0" err="1" smtClean="0"/>
              <a:t>deemed</a:t>
            </a:r>
            <a:r>
              <a:rPr lang="pl-PL" dirty="0" smtClean="0"/>
              <a:t> to be </a:t>
            </a:r>
            <a:r>
              <a:rPr lang="pl-PL" dirty="0" err="1" smtClean="0"/>
              <a:t>compatible</a:t>
            </a:r>
            <a:r>
              <a:rPr lang="pl-PL" dirty="0" smtClean="0"/>
              <a:t> with the </a:t>
            </a:r>
            <a:r>
              <a:rPr lang="pl-PL" dirty="0" err="1" smtClean="0"/>
              <a:t>Treaty</a:t>
            </a:r>
            <a:r>
              <a:rPr lang="pl-PL" dirty="0" smtClean="0"/>
              <a:t> </a:t>
            </a:r>
            <a:r>
              <a:rPr lang="pl-PL" b="1" i="1" dirty="0" smtClean="0"/>
              <a:t>and</a:t>
            </a:r>
            <a:r>
              <a:rPr lang="pl-PL" dirty="0" smtClean="0"/>
              <a:t> </a:t>
            </a:r>
            <a:r>
              <a:rPr lang="pl-PL" dirty="0" err="1" smtClean="0"/>
              <a:t>exempt</a:t>
            </a:r>
            <a:r>
              <a:rPr lang="pl-PL" dirty="0" smtClean="0"/>
              <a:t> from </a:t>
            </a:r>
            <a:r>
              <a:rPr lang="pl-PL" dirty="0" err="1" smtClean="0"/>
              <a:t>notification</a:t>
            </a:r>
            <a:r>
              <a:rPr lang="pl-PL" dirty="0" smtClean="0"/>
              <a:t> </a:t>
            </a:r>
            <a:r>
              <a:rPr lang="pl-PL" dirty="0" err="1" smtClean="0"/>
              <a:t>under</a:t>
            </a:r>
            <a:r>
              <a:rPr lang="pl-PL" dirty="0" smtClean="0"/>
              <a:t> 108(3) TFEU (art. 9(1) </a:t>
            </a:r>
            <a:r>
              <a:rPr lang="pl-PL" dirty="0" err="1" smtClean="0"/>
              <a:t>thereunder</a:t>
            </a:r>
            <a:r>
              <a:rPr lang="pl-PL" dirty="0" smtClean="0"/>
              <a:t>)</a:t>
            </a:r>
          </a:p>
          <a:p>
            <a:r>
              <a:rPr lang="pl-PL" dirty="0" err="1" smtClean="0"/>
              <a:t>However</a:t>
            </a:r>
            <a:r>
              <a:rPr lang="pl-PL" dirty="0" smtClean="0"/>
              <a:t>, the </a:t>
            </a:r>
            <a:r>
              <a:rPr lang="pl-PL" dirty="0" err="1" smtClean="0"/>
              <a:t>Regulation</a:t>
            </a:r>
            <a:r>
              <a:rPr lang="pl-PL" dirty="0" smtClean="0"/>
              <a:t> in </a:t>
            </a:r>
            <a:r>
              <a:rPr lang="pl-PL" dirty="0" err="1" smtClean="0"/>
              <a:t>question</a:t>
            </a:r>
            <a:r>
              <a:rPr lang="pl-PL" dirty="0" smtClean="0"/>
              <a:t> </a:t>
            </a:r>
            <a:r>
              <a:rPr lang="pl-PL" dirty="0" err="1" smtClean="0"/>
              <a:t>adds</a:t>
            </a:r>
            <a:r>
              <a:rPr lang="pl-PL" dirty="0" smtClean="0"/>
              <a:t> in 9(2) </a:t>
            </a:r>
            <a:r>
              <a:rPr lang="pl-PL" dirty="0" err="1" smtClean="0"/>
              <a:t>that</a:t>
            </a:r>
            <a:r>
              <a:rPr lang="pl-PL" dirty="0" smtClean="0"/>
              <a:t> </a:t>
            </a:r>
            <a:r>
              <a:rPr lang="pl-PL" dirty="0" err="1" smtClean="0"/>
              <a:t>aid</a:t>
            </a:r>
            <a:r>
              <a:rPr lang="pl-PL" dirty="0" smtClean="0"/>
              <a:t> </a:t>
            </a:r>
            <a:r>
              <a:rPr lang="pl-PL" dirty="0" err="1" smtClean="0"/>
              <a:t>under</a:t>
            </a:r>
            <a:r>
              <a:rPr lang="pl-PL" dirty="0" smtClean="0"/>
              <a:t> 93 TFEU not </a:t>
            </a:r>
            <a:r>
              <a:rPr lang="pl-PL" dirty="0" err="1" smtClean="0"/>
              <a:t>falling</a:t>
            </a:r>
            <a:r>
              <a:rPr lang="pl-PL" dirty="0" smtClean="0"/>
              <a:t> </a:t>
            </a:r>
            <a:r>
              <a:rPr lang="pl-PL" dirty="0" err="1" smtClean="0"/>
              <a:t>under</a:t>
            </a:r>
            <a:r>
              <a:rPr lang="pl-PL" dirty="0" smtClean="0"/>
              <a:t> </a:t>
            </a:r>
            <a:r>
              <a:rPr lang="pl-PL" dirty="0" err="1" smtClean="0"/>
              <a:t>Regulation</a:t>
            </a:r>
            <a:r>
              <a:rPr lang="pl-PL" dirty="0" smtClean="0"/>
              <a:t> no 1370/2007 </a:t>
            </a:r>
            <a:r>
              <a:rPr lang="en-US" dirty="0" smtClean="0"/>
              <a:t>shall </a:t>
            </a:r>
            <a:r>
              <a:rPr lang="en-US" dirty="0"/>
              <a:t>be restricted to the research and development stage and may not cover the commercial exploitation of such transport systems and </a:t>
            </a:r>
            <a:r>
              <a:rPr lang="en-US" dirty="0" smtClean="0"/>
              <a:t>technologies</a:t>
            </a:r>
            <a:r>
              <a:rPr lang="pl-PL" i="1" dirty="0" smtClean="0"/>
              <a:t>…</a:t>
            </a:r>
            <a:r>
              <a:rPr lang="pl-PL" i="1" dirty="0" err="1" smtClean="0"/>
              <a:t>which</a:t>
            </a:r>
            <a:r>
              <a:rPr lang="pl-PL" i="1" dirty="0" smtClean="0"/>
              <a:t> </a:t>
            </a:r>
            <a:r>
              <a:rPr lang="pl-PL" i="1" dirty="0" err="1" smtClean="0"/>
              <a:t>does</a:t>
            </a:r>
            <a:r>
              <a:rPr lang="pl-PL" i="1" dirty="0" smtClean="0"/>
              <a:t> not </a:t>
            </a:r>
            <a:r>
              <a:rPr lang="pl-PL" i="1" dirty="0" err="1" smtClean="0"/>
              <a:t>necessarily</a:t>
            </a:r>
            <a:r>
              <a:rPr lang="pl-PL" i="1" dirty="0" smtClean="0"/>
              <a:t> </a:t>
            </a:r>
            <a:r>
              <a:rPr lang="pl-PL" i="1" dirty="0" err="1" smtClean="0"/>
              <a:t>appear</a:t>
            </a:r>
            <a:r>
              <a:rPr lang="pl-PL" i="1" dirty="0" smtClean="0"/>
              <a:t> to be in </a:t>
            </a:r>
            <a:r>
              <a:rPr lang="pl-PL" i="1" dirty="0" err="1" smtClean="0"/>
              <a:t>line</a:t>
            </a:r>
            <a:r>
              <a:rPr lang="pl-PL" i="1" dirty="0" smtClean="0"/>
              <a:t> with the </a:t>
            </a:r>
            <a:r>
              <a:rPr lang="pl-PL" i="1" dirty="0" err="1" smtClean="0"/>
              <a:t>Treaty</a:t>
            </a:r>
            <a:r>
              <a:rPr lang="pl-PL" i="1" dirty="0" smtClean="0"/>
              <a:t> </a:t>
            </a:r>
            <a:r>
              <a:rPr lang="pl-PL" dirty="0" smtClean="0"/>
              <a:t>(</a:t>
            </a:r>
            <a:r>
              <a:rPr lang="pl-PL" dirty="0" err="1" smtClean="0"/>
              <a:t>read</a:t>
            </a:r>
            <a:r>
              <a:rPr lang="pl-PL" dirty="0" smtClean="0"/>
              <a:t>: the </a:t>
            </a:r>
            <a:r>
              <a:rPr lang="pl-PL" dirty="0" err="1" smtClean="0"/>
              <a:t>Regulation</a:t>
            </a:r>
            <a:r>
              <a:rPr lang="pl-PL" dirty="0" smtClean="0"/>
              <a:t> </a:t>
            </a:r>
            <a:r>
              <a:rPr lang="pl-PL" dirty="0" err="1" smtClean="0"/>
              <a:t>is</a:t>
            </a:r>
            <a:r>
              <a:rPr lang="pl-PL" dirty="0" smtClean="0"/>
              <a:t> </a:t>
            </a:r>
            <a:r>
              <a:rPr lang="pl-PL" dirty="0" err="1" smtClean="0"/>
              <a:t>at</a:t>
            </a:r>
            <a:r>
              <a:rPr lang="pl-PL" dirty="0" smtClean="0"/>
              <a:t> </a:t>
            </a:r>
            <a:r>
              <a:rPr lang="pl-PL" dirty="0" err="1" smtClean="0"/>
              <a:t>odds</a:t>
            </a:r>
            <a:r>
              <a:rPr lang="pl-PL" dirty="0" smtClean="0"/>
              <a:t> with a </a:t>
            </a:r>
            <a:r>
              <a:rPr lang="pl-PL" dirty="0" err="1" smtClean="0"/>
              <a:t>higher</a:t>
            </a:r>
            <a:r>
              <a:rPr lang="pl-PL" dirty="0" smtClean="0"/>
              <a:t>-ranking norm of EU law (93 TFEU) </a:t>
            </a:r>
            <a:r>
              <a:rPr lang="pl-PL" dirty="0" err="1" smtClean="0"/>
              <a:t>that</a:t>
            </a:r>
            <a:r>
              <a:rPr lang="pl-PL" dirty="0" smtClean="0"/>
              <a:t> </a:t>
            </a:r>
            <a:r>
              <a:rPr lang="pl-PL" dirty="0" err="1" smtClean="0"/>
              <a:t>does</a:t>
            </a:r>
            <a:r>
              <a:rPr lang="pl-PL" dirty="0" smtClean="0"/>
              <a:t> not </a:t>
            </a:r>
            <a:r>
              <a:rPr lang="pl-PL" dirty="0" err="1" smtClean="0"/>
              <a:t>allow</a:t>
            </a:r>
            <a:r>
              <a:rPr lang="pl-PL" dirty="0" smtClean="0"/>
              <a:t> </a:t>
            </a:r>
            <a:r>
              <a:rPr lang="pl-PL" dirty="0" err="1" smtClean="0"/>
              <a:t>any</a:t>
            </a:r>
            <a:r>
              <a:rPr lang="pl-PL" dirty="0" smtClean="0"/>
              <a:t> </a:t>
            </a:r>
            <a:r>
              <a:rPr lang="pl-PL" dirty="0" err="1" smtClean="0"/>
              <a:t>restriction</a:t>
            </a:r>
            <a:r>
              <a:rPr lang="pl-PL" dirty="0" smtClean="0"/>
              <a:t> </a:t>
            </a:r>
            <a:r>
              <a:rPr lang="pl-PL" dirty="0" err="1" smtClean="0"/>
              <a:t>under</a:t>
            </a:r>
            <a:r>
              <a:rPr lang="pl-PL" dirty="0" smtClean="0"/>
              <a:t> </a:t>
            </a:r>
            <a:r>
              <a:rPr lang="pl-PL" dirty="0" err="1" smtClean="0"/>
              <a:t>it</a:t>
            </a:r>
            <a:r>
              <a:rPr lang="pl-PL" dirty="0" smtClean="0"/>
              <a:t>)</a:t>
            </a:r>
          </a:p>
          <a:p>
            <a:r>
              <a:rPr lang="pl-PL" dirty="0" err="1" smtClean="0"/>
              <a:t>So</a:t>
            </a:r>
            <a:r>
              <a:rPr lang="pl-PL" dirty="0" smtClean="0"/>
              <a:t> far, no </a:t>
            </a:r>
            <a:r>
              <a:rPr lang="pl-PL" dirty="0" err="1" smtClean="0"/>
              <a:t>preliminary</a:t>
            </a:r>
            <a:r>
              <a:rPr lang="pl-PL" dirty="0" smtClean="0"/>
              <a:t> </a:t>
            </a:r>
            <a:r>
              <a:rPr lang="pl-PL" dirty="0" err="1" smtClean="0"/>
              <a:t>rulings</a:t>
            </a:r>
            <a:r>
              <a:rPr lang="pl-PL" dirty="0" smtClean="0"/>
              <a:t> and/</a:t>
            </a:r>
            <a:r>
              <a:rPr lang="pl-PL" dirty="0" err="1" smtClean="0"/>
              <a:t>or</a:t>
            </a:r>
            <a:r>
              <a:rPr lang="pl-PL" dirty="0" smtClean="0"/>
              <a:t> </a:t>
            </a:r>
            <a:r>
              <a:rPr lang="pl-PL" dirty="0" err="1" smtClean="0"/>
              <a:t>actions</a:t>
            </a:r>
            <a:r>
              <a:rPr lang="pl-PL" dirty="0" smtClean="0"/>
              <a:t> for </a:t>
            </a:r>
            <a:r>
              <a:rPr lang="pl-PL" dirty="0" err="1" smtClean="0"/>
              <a:t>annullment</a:t>
            </a:r>
            <a:endParaRPr lang="en-GB" dirty="0"/>
          </a:p>
        </p:txBody>
      </p:sp>
    </p:spTree>
    <p:extLst>
      <p:ext uri="{BB962C8B-B14F-4D97-AF65-F5344CB8AC3E}">
        <p14:creationId xmlns:p14="http://schemas.microsoft.com/office/powerpoint/2010/main" val="404430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886" y="145804"/>
            <a:ext cx="11923643" cy="1007135"/>
          </a:xfrm>
        </p:spPr>
        <p:txBody>
          <a:bodyPr/>
          <a:lstStyle/>
          <a:p>
            <a:r>
              <a:rPr lang="pl-PL" dirty="0" err="1" smtClean="0"/>
              <a:t>Maritime</a:t>
            </a:r>
            <a:r>
              <a:rPr lang="pl-PL" dirty="0" smtClean="0"/>
              <a:t> transport and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72885" y="1550503"/>
            <a:ext cx="11923643" cy="5158409"/>
          </a:xfrm>
        </p:spPr>
        <p:txBody>
          <a:bodyPr/>
          <a:lstStyle/>
          <a:p>
            <a:r>
              <a:rPr lang="pl-PL" dirty="0" err="1" smtClean="0"/>
              <a:t>Functions</a:t>
            </a:r>
            <a:r>
              <a:rPr lang="pl-PL" dirty="0" smtClean="0"/>
              <a:t> on the </a:t>
            </a:r>
            <a:r>
              <a:rPr lang="pl-PL" dirty="0" err="1" smtClean="0"/>
              <a:t>basis</a:t>
            </a:r>
            <a:r>
              <a:rPr lang="pl-PL" dirty="0" smtClean="0"/>
              <a:t> of a </a:t>
            </a:r>
            <a:r>
              <a:rPr lang="pl-PL" dirty="0" err="1" smtClean="0"/>
              <a:t>Commission</a:t>
            </a:r>
            <a:r>
              <a:rPr lang="pl-PL" dirty="0" smtClean="0"/>
              <a:t> </a:t>
            </a:r>
            <a:r>
              <a:rPr lang="pl-PL" dirty="0" err="1" smtClean="0"/>
              <a:t>Communication</a:t>
            </a:r>
            <a:r>
              <a:rPr lang="pl-PL" dirty="0" smtClean="0"/>
              <a:t>, </a:t>
            </a:r>
            <a:r>
              <a:rPr lang="pl-PL" dirty="0" err="1" smtClean="0"/>
              <a:t>that</a:t>
            </a:r>
            <a:r>
              <a:rPr lang="pl-PL" dirty="0" smtClean="0"/>
              <a:t> </a:t>
            </a:r>
            <a:r>
              <a:rPr lang="pl-PL" dirty="0" err="1" smtClean="0"/>
              <a:t>is</a:t>
            </a:r>
            <a:r>
              <a:rPr lang="pl-PL" dirty="0" smtClean="0"/>
              <a:t> </a:t>
            </a:r>
            <a:r>
              <a:rPr lang="en-US" dirty="0"/>
              <a:t>Community guidelines on State aid to maritime </a:t>
            </a:r>
            <a:r>
              <a:rPr lang="en-US" dirty="0" smtClean="0"/>
              <a:t>transport</a:t>
            </a:r>
            <a:r>
              <a:rPr lang="pl-PL" dirty="0" smtClean="0"/>
              <a:t> (2004)</a:t>
            </a:r>
          </a:p>
          <a:p>
            <a:pPr lvl="1"/>
            <a:r>
              <a:rPr lang="en-GB" dirty="0">
                <a:hlinkClick r:id="rId2"/>
              </a:rPr>
              <a:t>http://eur-lex.europa.eu/legal-content/EN/TXT/?</a:t>
            </a:r>
            <a:r>
              <a:rPr lang="en-GB" dirty="0" smtClean="0">
                <a:hlinkClick r:id="rId2"/>
              </a:rPr>
              <a:t>qid=1448632778009&amp;uri=CELEX:52004XC0117%2801%29</a:t>
            </a:r>
            <a:endParaRPr lang="pl-PL" dirty="0" smtClean="0"/>
          </a:p>
          <a:p>
            <a:r>
              <a:rPr lang="pl-PL" dirty="0" err="1" smtClean="0"/>
              <a:t>Any</a:t>
            </a:r>
            <a:r>
              <a:rPr lang="pl-PL" dirty="0" smtClean="0"/>
              <a:t> </a:t>
            </a:r>
            <a:r>
              <a:rPr lang="pl-PL" dirty="0" err="1" smtClean="0"/>
              <a:t>aid</a:t>
            </a:r>
            <a:r>
              <a:rPr lang="pl-PL" dirty="0" smtClean="0"/>
              <a:t> to </a:t>
            </a:r>
            <a:r>
              <a:rPr lang="pl-PL" dirty="0" err="1" smtClean="0"/>
              <a:t>undertakings</a:t>
            </a:r>
            <a:r>
              <a:rPr lang="pl-PL" dirty="0" smtClean="0"/>
              <a:t> </a:t>
            </a:r>
            <a:r>
              <a:rPr lang="pl-PL" dirty="0" err="1" smtClean="0"/>
              <a:t>active</a:t>
            </a:r>
            <a:r>
              <a:rPr lang="pl-PL" dirty="0" smtClean="0"/>
              <a:t> in the field of </a:t>
            </a:r>
            <a:r>
              <a:rPr lang="pl-PL" dirty="0" err="1" smtClean="0"/>
              <a:t>maritime</a:t>
            </a:r>
            <a:r>
              <a:rPr lang="pl-PL" dirty="0" smtClean="0"/>
              <a:t> transport</a:t>
            </a:r>
          </a:p>
          <a:p>
            <a:r>
              <a:rPr lang="pl-PL" dirty="0" err="1" smtClean="0"/>
              <a:t>Maritime</a:t>
            </a:r>
            <a:r>
              <a:rPr lang="pl-PL" dirty="0" smtClean="0"/>
              <a:t> transport </a:t>
            </a:r>
            <a:r>
              <a:rPr lang="pl-PL" dirty="0" err="1" smtClean="0"/>
              <a:t>equates</a:t>
            </a:r>
            <a:r>
              <a:rPr lang="pl-PL" dirty="0" smtClean="0"/>
              <a:t> </a:t>
            </a:r>
            <a:r>
              <a:rPr lang="en-US" dirty="0"/>
              <a:t>transport of goods and persons by </a:t>
            </a:r>
            <a:r>
              <a:rPr lang="en-US" dirty="0" smtClean="0"/>
              <a:t>sea</a:t>
            </a:r>
            <a:r>
              <a:rPr lang="pl-PL" dirty="0" smtClean="0"/>
              <a:t>, and, </a:t>
            </a:r>
            <a:r>
              <a:rPr lang="pl-PL" dirty="0" err="1" smtClean="0"/>
              <a:t>where</a:t>
            </a:r>
            <a:r>
              <a:rPr lang="pl-PL" dirty="0" smtClean="0"/>
              <a:t> </a:t>
            </a:r>
            <a:r>
              <a:rPr lang="pl-PL" dirty="0" err="1" smtClean="0"/>
              <a:t>specified</a:t>
            </a:r>
            <a:r>
              <a:rPr lang="pl-PL" dirty="0"/>
              <a:t>, </a:t>
            </a:r>
            <a:r>
              <a:rPr lang="pl-PL" dirty="0" err="1"/>
              <a:t>towage</a:t>
            </a:r>
            <a:r>
              <a:rPr lang="pl-PL" dirty="0"/>
              <a:t> and </a:t>
            </a:r>
            <a:r>
              <a:rPr lang="pl-PL" dirty="0" err="1"/>
              <a:t>dredging</a:t>
            </a:r>
            <a:endParaRPr lang="pl-PL" dirty="0" smtClean="0"/>
          </a:p>
          <a:p>
            <a:r>
              <a:rPr lang="pl-PL" dirty="0" smtClean="0"/>
              <a:t>No </a:t>
            </a:r>
            <a:r>
              <a:rPr lang="pl-PL" dirty="0" err="1" smtClean="0"/>
              <a:t>application</a:t>
            </a:r>
            <a:r>
              <a:rPr lang="pl-PL" dirty="0" smtClean="0"/>
              <a:t> to </a:t>
            </a:r>
            <a:r>
              <a:rPr lang="pl-PL" dirty="0" err="1" smtClean="0"/>
              <a:t>shipbuilding</a:t>
            </a:r>
            <a:r>
              <a:rPr lang="pl-PL" dirty="0" smtClean="0"/>
              <a:t> (</a:t>
            </a:r>
            <a:r>
              <a:rPr lang="pl-PL" dirty="0" err="1" smtClean="0"/>
              <a:t>different</a:t>
            </a:r>
            <a:r>
              <a:rPr lang="pl-PL" dirty="0" smtClean="0"/>
              <a:t> </a:t>
            </a:r>
            <a:r>
              <a:rPr lang="pl-PL" dirty="0" err="1" smtClean="0"/>
              <a:t>sector</a:t>
            </a:r>
            <a:r>
              <a:rPr lang="pl-PL" dirty="0" smtClean="0"/>
              <a:t>, </a:t>
            </a:r>
            <a:r>
              <a:rPr lang="pl-PL" dirty="0" err="1" smtClean="0"/>
              <a:t>excluded</a:t>
            </a:r>
            <a:r>
              <a:rPr lang="pl-PL" dirty="0" smtClean="0"/>
              <a:t> </a:t>
            </a:r>
            <a:r>
              <a:rPr lang="pl-PL" dirty="0" err="1" smtClean="0"/>
              <a:t>under</a:t>
            </a:r>
            <a:r>
              <a:rPr lang="pl-PL" dirty="0" smtClean="0"/>
              <a:t> 2.1 </a:t>
            </a:r>
            <a:r>
              <a:rPr lang="pl-PL" dirty="0" err="1" smtClean="0"/>
              <a:t>therein</a:t>
            </a:r>
            <a:r>
              <a:rPr lang="pl-PL" dirty="0" smtClean="0"/>
              <a:t>)</a:t>
            </a:r>
          </a:p>
          <a:p>
            <a:r>
              <a:rPr lang="pl-PL" dirty="0" err="1" smtClean="0"/>
              <a:t>Covers</a:t>
            </a:r>
            <a:r>
              <a:rPr lang="pl-PL" dirty="0" smtClean="0"/>
              <a:t> </a:t>
            </a:r>
            <a:r>
              <a:rPr lang="pl-PL" i="1" dirty="0" err="1" smtClean="0"/>
              <a:t>inter</a:t>
            </a:r>
            <a:r>
              <a:rPr lang="pl-PL" i="1" dirty="0" smtClean="0"/>
              <a:t> </a:t>
            </a:r>
            <a:r>
              <a:rPr lang="pl-PL" i="1" dirty="0" err="1" smtClean="0"/>
              <a:t>alia</a:t>
            </a:r>
            <a:r>
              <a:rPr lang="pl-PL" dirty="0" smtClean="0"/>
              <a:t> </a:t>
            </a:r>
            <a:r>
              <a:rPr lang="pl-PL" dirty="0" err="1" smtClean="0"/>
              <a:t>fiscal</a:t>
            </a:r>
            <a:r>
              <a:rPr lang="pl-PL" dirty="0" smtClean="0"/>
              <a:t> </a:t>
            </a:r>
            <a:r>
              <a:rPr lang="pl-PL" dirty="0" err="1" smtClean="0"/>
              <a:t>measures</a:t>
            </a:r>
            <a:r>
              <a:rPr lang="pl-PL" dirty="0" smtClean="0"/>
              <a:t>, </a:t>
            </a:r>
            <a:r>
              <a:rPr lang="pl-PL" dirty="0" err="1" smtClean="0"/>
              <a:t>crew</a:t>
            </a:r>
            <a:r>
              <a:rPr lang="pl-PL" dirty="0" smtClean="0"/>
              <a:t> relief, investment </a:t>
            </a:r>
            <a:r>
              <a:rPr lang="pl-PL" dirty="0" err="1" smtClean="0"/>
              <a:t>aid</a:t>
            </a:r>
            <a:r>
              <a:rPr lang="pl-PL" dirty="0" smtClean="0"/>
              <a:t>, </a:t>
            </a:r>
            <a:r>
              <a:rPr lang="pl-PL" dirty="0" err="1" smtClean="0"/>
              <a:t>training</a:t>
            </a:r>
            <a:r>
              <a:rPr lang="pl-PL" dirty="0" smtClean="0"/>
              <a:t> </a:t>
            </a:r>
            <a:r>
              <a:rPr lang="pl-PL" dirty="0" err="1" smtClean="0"/>
              <a:t>aid</a:t>
            </a:r>
            <a:r>
              <a:rPr lang="pl-PL" dirty="0" smtClean="0"/>
              <a:t>, </a:t>
            </a:r>
            <a:r>
              <a:rPr lang="pl-PL" dirty="0" err="1" smtClean="0"/>
              <a:t>regional</a:t>
            </a:r>
            <a:r>
              <a:rPr lang="pl-PL" dirty="0" smtClean="0"/>
              <a:t> </a:t>
            </a:r>
            <a:r>
              <a:rPr lang="pl-PL" dirty="0" err="1" smtClean="0"/>
              <a:t>aid</a:t>
            </a:r>
            <a:r>
              <a:rPr lang="pl-PL" dirty="0" smtClean="0"/>
              <a:t>, </a:t>
            </a:r>
            <a:r>
              <a:rPr lang="pl-PL" dirty="0" err="1" smtClean="0"/>
              <a:t>restructuring</a:t>
            </a:r>
            <a:endParaRPr lang="en-GB" dirty="0"/>
          </a:p>
        </p:txBody>
      </p:sp>
    </p:spTree>
    <p:extLst>
      <p:ext uri="{BB962C8B-B14F-4D97-AF65-F5344CB8AC3E}">
        <p14:creationId xmlns:p14="http://schemas.microsoft.com/office/powerpoint/2010/main" val="348406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_TP103431346" id="{F3446A5B-424E-4E62-ADEE-27AB6923779B}" vid="{E5716F6C-E135-4232-80F3-396DF54A50A9}"/>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kierunku biznesowego (panoramiczna)</Template>
  <TotalTime>0</TotalTime>
  <Words>1627</Words>
  <Application>Microsoft Office PowerPoint</Application>
  <PresentationFormat>Panoramiczny</PresentationFormat>
  <Paragraphs>112</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Book Antiqua</vt:lpstr>
      <vt:lpstr>Sales Direction 16X9</vt:lpstr>
      <vt:lpstr>Common Transport Policy and State Aid law  Casebook : X-XIX</vt:lpstr>
      <vt:lpstr>Sectoral aid</vt:lpstr>
      <vt:lpstr>Common European Transport Policy</vt:lpstr>
      <vt:lpstr>Common European Transport Policy - continued</vt:lpstr>
      <vt:lpstr>Transport, GBER and de minimis aid</vt:lpstr>
      <vt:lpstr>SGEIs and transport </vt:lpstr>
      <vt:lpstr>Regulation no 1370/2007</vt:lpstr>
      <vt:lpstr>Regulation no 1370/2007 - continued</vt:lpstr>
      <vt:lpstr>Maritime transport and State aid</vt:lpstr>
      <vt:lpstr>Air transport and State aid</vt:lpstr>
      <vt:lpstr>Case X</vt:lpstr>
      <vt:lpstr>Case XI</vt:lpstr>
      <vt:lpstr>Case XII</vt:lpstr>
      <vt:lpstr>Case XIII</vt:lpstr>
      <vt:lpstr>Case XIV</vt:lpstr>
      <vt:lpstr>Case XV</vt:lpstr>
      <vt:lpstr>Case XVI</vt:lpstr>
      <vt:lpstr>Case XVII</vt:lpstr>
      <vt:lpstr>Case XVIII</vt:lpstr>
      <vt:lpstr>Case XIX</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2015-11-27T11:45:39Z</dcterms:created>
  <dcterms:modified xsi:type="dcterms:W3CDTF">2015-11-27T22:42:05Z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