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9" r:id="rId3"/>
    <p:sldId id="270" r:id="rId4"/>
    <p:sldId id="271" r:id="rId5"/>
    <p:sldId id="272" r:id="rId6"/>
    <p:sldId id="273" r:id="rId7"/>
    <p:sldId id="287" r:id="rId8"/>
    <p:sldId id="288" r:id="rId9"/>
    <p:sldId id="257" r:id="rId10"/>
    <p:sldId id="258" r:id="rId11"/>
    <p:sldId id="259" r:id="rId12"/>
    <p:sldId id="261" r:id="rId13"/>
    <p:sldId id="263" r:id="rId14"/>
    <p:sldId id="264" r:id="rId15"/>
    <p:sldId id="265" r:id="rId16"/>
    <p:sldId id="266" r:id="rId17"/>
    <p:sldId id="275" r:id="rId18"/>
    <p:sldId id="276" r:id="rId19"/>
    <p:sldId id="277" r:id="rId20"/>
    <p:sldId id="278" r:id="rId21"/>
    <p:sldId id="279" r:id="rId22"/>
    <p:sldId id="280" r:id="rId23"/>
    <p:sldId id="281" r:id="rId24"/>
    <p:sldId id="282" r:id="rId25"/>
    <p:sldId id="283" r:id="rId26"/>
    <p:sldId id="284" r:id="rId27"/>
    <p:sldId id="28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3" autoAdjust="0"/>
    <p:restoredTop sz="94660"/>
  </p:normalViewPr>
  <p:slideViewPr>
    <p:cSldViewPr>
      <p:cViewPr varScale="1">
        <p:scale>
          <a:sx n="73" d="100"/>
          <a:sy n="73" d="100"/>
        </p:scale>
        <p:origin x="-115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5A1D97-6013-430A-8959-2E95688F1FEB}" type="datetimeFigureOut">
              <a:rPr lang="en-US" smtClean="0"/>
              <a:pPr/>
              <a:t>11/30/2016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B3F681-8FD0-41B4-ACF5-FD1654C856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5A1D97-6013-430A-8959-2E95688F1FEB}" type="datetimeFigureOut">
              <a:rPr lang="en-US" smtClean="0"/>
              <a:pPr/>
              <a:t>11/30/2016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B3F681-8FD0-41B4-ACF5-FD1654C856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5A1D97-6013-430A-8959-2E95688F1FEB}" type="datetimeFigureOut">
              <a:rPr lang="en-US" smtClean="0"/>
              <a:pPr/>
              <a:t>11/30/2016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B3F681-8FD0-41B4-ACF5-FD1654C856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5A1D97-6013-430A-8959-2E95688F1FEB}" type="datetimeFigureOut">
              <a:rPr lang="en-US" smtClean="0"/>
              <a:pPr/>
              <a:t>11/30/2016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B3F681-8FD0-41B4-ACF5-FD1654C856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5A1D97-6013-430A-8959-2E95688F1FEB}" type="datetimeFigureOut">
              <a:rPr lang="en-US" smtClean="0"/>
              <a:pPr/>
              <a:t>11/30/2016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B3F681-8FD0-41B4-ACF5-FD1654C856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5A1D97-6013-430A-8959-2E95688F1FEB}" type="datetimeFigureOut">
              <a:rPr lang="en-US" smtClean="0"/>
              <a:pPr/>
              <a:t>11/30/2016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B3F681-8FD0-41B4-ACF5-FD1654C856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5A1D97-6013-430A-8959-2E95688F1FEB}" type="datetimeFigureOut">
              <a:rPr lang="en-US" smtClean="0"/>
              <a:pPr/>
              <a:t>11/30/2016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B3F681-8FD0-41B4-ACF5-FD1654C856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5A1D97-6013-430A-8959-2E95688F1FEB}" type="datetimeFigureOut">
              <a:rPr lang="en-US" smtClean="0"/>
              <a:pPr/>
              <a:t>11/30/2016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B3F681-8FD0-41B4-ACF5-FD1654C856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5A1D97-6013-430A-8959-2E95688F1FEB}" type="datetimeFigureOut">
              <a:rPr lang="en-US" smtClean="0"/>
              <a:pPr/>
              <a:t>11/30/2016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B3F681-8FD0-41B4-ACF5-FD1654C856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085A1D97-6013-430A-8959-2E95688F1FEB}" type="datetimeFigureOut">
              <a:rPr lang="en-US" smtClean="0"/>
              <a:pPr/>
              <a:t>11/30/2016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B3F681-8FD0-41B4-ACF5-FD1654C856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085A1D97-6013-430A-8959-2E95688F1FEB}" type="datetimeFigureOut">
              <a:rPr lang="en-US" smtClean="0"/>
              <a:pPr/>
              <a:t>11/30/2016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B3F681-8FD0-41B4-ACF5-FD1654C856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0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85A1D97-6013-430A-8959-2E95688F1FEB}" type="datetimeFigureOut">
              <a:rPr lang="en-US" smtClean="0"/>
              <a:pPr/>
              <a:t>11/30/2016</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B3F681-8FD0-41B4-ACF5-FD1654C856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err="1"/>
              <a:t>Liability</a:t>
            </a:r>
            <a:r>
              <a:rPr lang="pl-PL" dirty="0"/>
              <a:t> for </a:t>
            </a:r>
            <a:r>
              <a:rPr lang="pl-PL" dirty="0" err="1"/>
              <a:t>Defective</a:t>
            </a:r>
            <a:r>
              <a:rPr lang="pl-PL" dirty="0"/>
              <a:t> Products</a:t>
            </a:r>
          </a:p>
        </p:txBody>
      </p:sp>
      <p:sp>
        <p:nvSpPr>
          <p:cNvPr id="3" name="Podtytuł 2"/>
          <p:cNvSpPr>
            <a:spLocks noGrp="1"/>
          </p:cNvSpPr>
          <p:nvPr>
            <p:ph type="subTitle" idx="1"/>
          </p:nvPr>
        </p:nvSpPr>
        <p:spPr/>
        <p:txBody>
          <a:bodyPr/>
          <a:lstStyle/>
          <a:p>
            <a:endParaRPr lang="pl-PL"/>
          </a:p>
        </p:txBody>
      </p:sp>
    </p:spTree>
    <p:extLst>
      <p:ext uri="{BB962C8B-B14F-4D97-AF65-F5344CB8AC3E}">
        <p14:creationId xmlns:p14="http://schemas.microsoft.com/office/powerpoint/2010/main" xmlns="" val="1222192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hape"/>
          <p:cNvSpPr>
            <a:spLocks noGrp="1"/>
          </p:cNvSpPr>
          <p:nvPr>
            <p:ph type="title"/>
          </p:nvPr>
        </p:nvSpPr>
        <p:spPr>
          <a:xfrm>
            <a:off x="1371600" y="685800"/>
            <a:ext cx="6172200" cy="857250"/>
          </a:xfrm>
          <a:prstGeom prst="rect">
            <a:avLst/>
          </a:prstGeom>
        </p:spPr>
        <p:txBody>
          <a:bodyPr/>
          <a:lstStyle/>
          <a:p>
            <a:r>
              <a:rPr lang="en-US" dirty="0"/>
              <a:t>Article 2</a:t>
            </a:r>
          </a:p>
        </p:txBody>
      </p:sp>
      <p:sp>
        <p:nvSpPr>
          <p:cNvPr id="9219" name="Shape"/>
          <p:cNvSpPr>
            <a:spLocks noGrp="1"/>
          </p:cNvSpPr>
          <p:nvPr>
            <p:ph idx="1"/>
          </p:nvPr>
        </p:nvSpPr>
        <p:spPr>
          <a:xfrm>
            <a:off x="457200" y="1925955"/>
            <a:ext cx="8229600" cy="4526280"/>
          </a:xfrm>
          <a:prstGeom prst="rect">
            <a:avLst/>
          </a:prstGeom>
        </p:spPr>
        <p:txBody>
          <a:bodyPr>
            <a:normAutofit/>
          </a:bodyPr>
          <a:lstStyle/>
          <a:p>
            <a:pPr marL="0" indent="0">
              <a:buNone/>
            </a:pPr>
            <a:r>
              <a:rPr lang="en-US" dirty="0"/>
              <a:t>       For the purposes of this Directive:</a:t>
            </a:r>
          </a:p>
          <a:p>
            <a:pPr marL="386080" indent="-386080">
              <a:buAutoNum type="alphaUcPeriod"/>
            </a:pPr>
            <a:r>
              <a:rPr lang="en-US" dirty="0"/>
              <a:t>‘unfair terms’ means the contractual terms defined in Article 3;</a:t>
            </a:r>
          </a:p>
          <a:p>
            <a:pPr marL="386080" indent="-386080">
              <a:buAutoNum type="alphaUcPeriod"/>
            </a:pPr>
            <a:r>
              <a:rPr lang="en-US" dirty="0"/>
              <a:t>‘consumer’ means any natural person who, in contracts covered by this Directive, is acting for purposes which are outside his trade, business or profession;</a:t>
            </a:r>
          </a:p>
          <a:p>
            <a:pPr marL="386080" indent="-386080">
              <a:buAutoNum type="alphaUcPeriod"/>
            </a:pPr>
            <a:r>
              <a:rPr lang="en-US" dirty="0"/>
              <a:t>‘seller or supplier’ means any natural or legal person who, in contracts covered by this Directive, is acting for purposes relating to his trade, business or profession, whether publicly owned or privately owned.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Article 3</a:t>
            </a:r>
          </a:p>
        </p:txBody>
      </p:sp>
      <p:sp>
        <p:nvSpPr>
          <p:cNvPr id="3" name="Content Placeholder 2"/>
          <p:cNvSpPr>
            <a:spLocks noGrp="1"/>
          </p:cNvSpPr>
          <p:nvPr>
            <p:ph idx="1"/>
          </p:nvPr>
        </p:nvSpPr>
        <p:spPr>
          <a:xfrm>
            <a:off x="457200" y="1828800"/>
            <a:ext cx="8229600" cy="4525963"/>
          </a:xfrm>
        </p:spPr>
        <p:txBody>
          <a:bodyPr>
            <a:normAutofit fontScale="92500" lnSpcReduction="20000"/>
          </a:bodyPr>
          <a:lstStyle/>
          <a:p>
            <a:pPr marL="385763" indent="-385763">
              <a:buFont typeface="+mj-lt"/>
              <a:buAutoNum type="arabicPeriod"/>
            </a:pPr>
            <a:r>
              <a:rPr lang="en-US" sz="2100" dirty="0"/>
              <a:t>A contractual term which has not been individually negotiated shall be regarded as unfair if, contrary to the requirement of good faith, it causes a significant imbalance in the parties' rights and obligations arising under the contract, to the detriment of the consumer.</a:t>
            </a:r>
          </a:p>
          <a:p>
            <a:pPr marL="385763" indent="-385763">
              <a:buFont typeface="+mj-lt"/>
              <a:buAutoNum type="arabicPeriod"/>
            </a:pPr>
            <a:r>
              <a:rPr lang="en-US" sz="2100" dirty="0"/>
              <a:t>The Annex shall contain an indicative and non-exhaustive list of the terms which may be regarded as unfair</a:t>
            </a:r>
            <a:r>
              <a:rPr lang="en-US" sz="2100" dirty="0" smtClean="0"/>
              <a:t>.</a:t>
            </a:r>
          </a:p>
          <a:p>
            <a:pPr marL="385763" indent="-385763">
              <a:buFont typeface="+mj-lt"/>
              <a:buAutoNum type="arabicPeriod" startAt="3"/>
            </a:pPr>
            <a:r>
              <a:rPr lang="en-US" sz="2100" dirty="0"/>
              <a:t>A term shall always be regarded as not individually negotiated where it has been drafted in advance and the consumer has therefore not been able to influence the substance of the term, particularly in the context of a pre-formulated standard contract.</a:t>
            </a:r>
          </a:p>
          <a:p>
            <a:pPr marL="685800" lvl="1" indent="-385763">
              <a:buFont typeface="Arial" panose="020B0604020202020204" pitchFamily="34" charset="0"/>
              <a:buChar char="•"/>
            </a:pPr>
            <a:r>
              <a:rPr lang="en-US" dirty="0"/>
              <a:t>The fact that certain aspects of a term or one specific term have been individually negotiated shall not exclude the application of this Article to the rest of a contract if an overall assessment of the contract indicates that it is nevertheless a pre-formulated standard contract.</a:t>
            </a:r>
          </a:p>
          <a:p>
            <a:pPr marL="685800" lvl="1" indent="-385763">
              <a:buFont typeface="Arial" panose="020B0604020202020204" pitchFamily="34" charset="0"/>
              <a:buChar char="•"/>
            </a:pPr>
            <a:r>
              <a:rPr lang="en-US" dirty="0"/>
              <a:t>Where any seller or supplier claims that a standard term has been individually negotiated, the burden of proof in this respect shall be incumbent on him.</a:t>
            </a:r>
          </a:p>
          <a:p>
            <a:pPr marL="385763" indent="-385763">
              <a:buFont typeface="+mj-lt"/>
              <a:buAutoNum type="arabicPeriod"/>
            </a:pPr>
            <a:endParaRPr lang="en-US" dirty="0"/>
          </a:p>
        </p:txBody>
      </p:sp>
    </p:spTree>
    <p:extLst>
      <p:ext uri="{BB962C8B-B14F-4D97-AF65-F5344CB8AC3E}">
        <p14:creationId xmlns:p14="http://schemas.microsoft.com/office/powerpoint/2010/main" xmlns="" val="1815452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Unfair Terms</a:t>
            </a:r>
          </a:p>
        </p:txBody>
      </p:sp>
      <p:sp>
        <p:nvSpPr>
          <p:cNvPr id="3" name="Content Placeholder 2"/>
          <p:cNvSpPr>
            <a:spLocks noGrp="1"/>
          </p:cNvSpPr>
          <p:nvPr>
            <p:ph idx="1"/>
          </p:nvPr>
        </p:nvSpPr>
        <p:spPr/>
        <p:txBody>
          <a:bodyPr/>
          <a:lstStyle/>
          <a:p>
            <a:r>
              <a:rPr lang="en-US" dirty="0"/>
              <a:t>Limiting liability due to death, non-performance of the seller or agents of the seller</a:t>
            </a:r>
          </a:p>
          <a:p>
            <a:r>
              <a:rPr lang="en-US" dirty="0"/>
              <a:t>Requiring the consumer to perform even if the seller does not</a:t>
            </a:r>
          </a:p>
          <a:p>
            <a:r>
              <a:rPr lang="en-US" dirty="0"/>
              <a:t>Forcing the consumer to pay disproportionately high cancellation fees</a:t>
            </a:r>
          </a:p>
          <a:p>
            <a:r>
              <a:rPr lang="en-US" dirty="0"/>
              <a:t>Enabling the seller to alter the terms without notice</a:t>
            </a:r>
          </a:p>
          <a:p>
            <a:r>
              <a:rPr lang="en-US" dirty="0"/>
              <a:t>Binding the consumer to the contract while giving the choice of performance to </a:t>
            </a:r>
            <a:r>
              <a:rPr lang="en-US"/>
              <a:t>the seller</a:t>
            </a:r>
            <a:endParaRPr lang="en-US" dirty="0"/>
          </a:p>
        </p:txBody>
      </p:sp>
    </p:spTree>
    <p:extLst>
      <p:ext uri="{BB962C8B-B14F-4D97-AF65-F5344CB8AC3E}">
        <p14:creationId xmlns:p14="http://schemas.microsoft.com/office/powerpoint/2010/main" xmlns="" val="2901851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09682" y="1052738"/>
            <a:ext cx="5829300" cy="918101"/>
          </a:xfrm>
        </p:spPr>
        <p:txBody>
          <a:bodyPr/>
          <a:lstStyle/>
          <a:p>
            <a:r>
              <a:rPr lang="en-US" dirty="0"/>
              <a:t>Article 4</a:t>
            </a:r>
            <a:endParaRPr lang="ru-RU" dirty="0"/>
          </a:p>
        </p:txBody>
      </p:sp>
      <p:sp>
        <p:nvSpPr>
          <p:cNvPr id="3" name="Подзаголовок 2"/>
          <p:cNvSpPr>
            <a:spLocks noGrp="1"/>
          </p:cNvSpPr>
          <p:nvPr>
            <p:ph type="subTitle" idx="1"/>
          </p:nvPr>
        </p:nvSpPr>
        <p:spPr>
          <a:xfrm>
            <a:off x="533400" y="2186862"/>
            <a:ext cx="8229600" cy="4137738"/>
          </a:xfrm>
        </p:spPr>
        <p:txBody>
          <a:bodyPr>
            <a:noAutofit/>
          </a:bodyPr>
          <a:lstStyle/>
          <a:p>
            <a:r>
              <a:rPr lang="en-US" sz="2000" dirty="0">
                <a:solidFill>
                  <a:schemeClr val="tx1"/>
                </a:solidFill>
              </a:rPr>
              <a:t>1.   Without prejudice to Article 7, the unfairness of a contractual term shall be assessed, taking into account the nature of the goods or services for which the contract was concluded and by referring, at the time of conclusion of the contract, to all the circumstances attending the conclusion of the contract and to all the other terms of the contract or of another contract on which it is dependent.</a:t>
            </a:r>
          </a:p>
          <a:p>
            <a:r>
              <a:rPr lang="en-US" sz="2000" dirty="0">
                <a:solidFill>
                  <a:schemeClr val="tx1"/>
                </a:solidFill>
              </a:rPr>
              <a:t>2.   Assessment of the unfair nature of the terms shall relate neither to the definition of the main subject matter of the contract nor to the adequacy of the price and remuneration, on the one hand, as against the services or goods supplies in exchange, on the other, in so far as these terms are in plain intelligible language.</a:t>
            </a:r>
          </a:p>
          <a:p>
            <a:endParaRPr lang="ru-RU" sz="1500" dirty="0">
              <a:solidFill>
                <a:schemeClr val="tx1"/>
              </a:solidFill>
            </a:endParaRPr>
          </a:p>
        </p:txBody>
      </p:sp>
    </p:spTree>
    <p:extLst>
      <p:ext uri="{BB962C8B-B14F-4D97-AF65-F5344CB8AC3E}">
        <p14:creationId xmlns:p14="http://schemas.microsoft.com/office/powerpoint/2010/main" xmlns="" val="2495570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63688" y="998731"/>
            <a:ext cx="5829300" cy="702078"/>
          </a:xfrm>
        </p:spPr>
        <p:txBody>
          <a:bodyPr>
            <a:normAutofit fontScale="90000"/>
          </a:bodyPr>
          <a:lstStyle/>
          <a:p>
            <a:r>
              <a:rPr lang="en-US" i="1" dirty="0"/>
              <a:t/>
            </a:r>
            <a:br>
              <a:rPr lang="en-US" i="1" dirty="0"/>
            </a:br>
            <a:r>
              <a:rPr lang="en-US" dirty="0"/>
              <a:t>Article 5</a:t>
            </a:r>
            <a:br>
              <a:rPr lang="en-US" dirty="0"/>
            </a:br>
            <a:endParaRPr lang="ru-RU" dirty="0"/>
          </a:p>
        </p:txBody>
      </p:sp>
      <p:sp>
        <p:nvSpPr>
          <p:cNvPr id="3" name="Подзаголовок 2"/>
          <p:cNvSpPr>
            <a:spLocks noGrp="1"/>
          </p:cNvSpPr>
          <p:nvPr>
            <p:ph type="subTitle" idx="1"/>
          </p:nvPr>
        </p:nvSpPr>
        <p:spPr>
          <a:xfrm>
            <a:off x="457200" y="2743200"/>
            <a:ext cx="7958100" cy="3223524"/>
          </a:xfrm>
        </p:spPr>
        <p:txBody>
          <a:bodyPr>
            <a:normAutofit/>
          </a:bodyPr>
          <a:lstStyle/>
          <a:p>
            <a:r>
              <a:rPr lang="en-US" dirty="0">
                <a:solidFill>
                  <a:schemeClr val="tx1"/>
                </a:solidFill>
              </a:rPr>
              <a:t>In the case of contracts where all or certain terms offered to the consumer are in writing, these terms must always be drafted in plain, intelligible language. Where there is doubt about the meaning of a term, the interpretation most </a:t>
            </a:r>
            <a:r>
              <a:rPr lang="en-US" dirty="0" err="1">
                <a:solidFill>
                  <a:schemeClr val="tx1"/>
                </a:solidFill>
              </a:rPr>
              <a:t>favourable</a:t>
            </a:r>
            <a:r>
              <a:rPr lang="en-US" dirty="0">
                <a:solidFill>
                  <a:schemeClr val="tx1"/>
                </a:solidFill>
              </a:rPr>
              <a:t> to the consumer shall prevail. This rule on interpretation shall not apply in the context of the procedures laid down in Article </a:t>
            </a:r>
            <a:endParaRPr lang="ru-RU" dirty="0">
              <a:solidFill>
                <a:schemeClr val="tx1"/>
              </a:solidFill>
            </a:endParaRPr>
          </a:p>
        </p:txBody>
      </p:sp>
    </p:spTree>
    <p:extLst>
      <p:ext uri="{BB962C8B-B14F-4D97-AF65-F5344CB8AC3E}">
        <p14:creationId xmlns:p14="http://schemas.microsoft.com/office/powerpoint/2010/main" xmlns="" val="1328944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55676" y="857250"/>
            <a:ext cx="5829300" cy="897564"/>
          </a:xfrm>
        </p:spPr>
        <p:txBody>
          <a:bodyPr/>
          <a:lstStyle/>
          <a:p>
            <a:r>
              <a:rPr lang="en-US" dirty="0"/>
              <a:t>Article 6</a:t>
            </a:r>
            <a:endParaRPr lang="ru-RU" dirty="0"/>
          </a:p>
        </p:txBody>
      </p:sp>
      <p:sp>
        <p:nvSpPr>
          <p:cNvPr id="3" name="Подзаголовок 2"/>
          <p:cNvSpPr>
            <a:spLocks noGrp="1"/>
          </p:cNvSpPr>
          <p:nvPr>
            <p:ph type="subTitle" idx="1"/>
          </p:nvPr>
        </p:nvSpPr>
        <p:spPr>
          <a:xfrm>
            <a:off x="379326" y="2590800"/>
            <a:ext cx="8382000" cy="3564396"/>
          </a:xfrm>
        </p:spPr>
        <p:txBody>
          <a:bodyPr>
            <a:normAutofit fontScale="92500"/>
          </a:bodyPr>
          <a:lstStyle/>
          <a:p>
            <a:r>
              <a:rPr lang="en-US" dirty="0">
                <a:solidFill>
                  <a:schemeClr val="tx1"/>
                </a:solidFill>
              </a:rPr>
              <a:t>1.   Member States shall lay down that unfair terms used in a contract concluded with a consumer by a seller or supplier shall, as provided for under their national law, not be binding on the consumer and that the contract shall continue to bind the parties upon those terms if it is capable of continuing in existence without the unfair terms.</a:t>
            </a:r>
          </a:p>
          <a:p>
            <a:r>
              <a:rPr lang="en-US" dirty="0">
                <a:solidFill>
                  <a:schemeClr val="tx1"/>
                </a:solidFill>
              </a:rPr>
              <a:t>2.   Member States shall take the necessary measures to ensure that the consumer does not lose the protection granted by this Directive by virtue of the choice of the law of a non-Member country as the law applicable to the contract if the latter has a close connection with the territory of the Member States.</a:t>
            </a:r>
          </a:p>
          <a:p>
            <a:endParaRPr lang="ru-RU" dirty="0">
              <a:solidFill>
                <a:schemeClr val="tx1"/>
              </a:solidFill>
            </a:endParaRPr>
          </a:p>
        </p:txBody>
      </p:sp>
    </p:spTree>
    <p:extLst>
      <p:ext uri="{BB962C8B-B14F-4D97-AF65-F5344CB8AC3E}">
        <p14:creationId xmlns:p14="http://schemas.microsoft.com/office/powerpoint/2010/main" xmlns="" val="1048469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6628" y="457200"/>
            <a:ext cx="5829300" cy="940501"/>
          </a:xfrm>
        </p:spPr>
        <p:txBody>
          <a:bodyPr/>
          <a:lstStyle/>
          <a:p>
            <a:r>
              <a:rPr lang="en-US" dirty="0"/>
              <a:t>Article 7</a:t>
            </a:r>
            <a:endParaRPr lang="ru-RU" dirty="0"/>
          </a:p>
        </p:txBody>
      </p:sp>
      <p:sp>
        <p:nvSpPr>
          <p:cNvPr id="3" name="Подзаголовок 2"/>
          <p:cNvSpPr>
            <a:spLocks noGrp="1"/>
          </p:cNvSpPr>
          <p:nvPr>
            <p:ph type="subTitle" idx="1"/>
          </p:nvPr>
        </p:nvSpPr>
        <p:spPr>
          <a:xfrm>
            <a:off x="381000" y="1828800"/>
            <a:ext cx="8534400" cy="3402378"/>
          </a:xfrm>
        </p:spPr>
        <p:txBody>
          <a:bodyPr>
            <a:noAutofit/>
          </a:bodyPr>
          <a:lstStyle/>
          <a:p>
            <a:r>
              <a:rPr lang="en-US" sz="2000" dirty="0">
                <a:solidFill>
                  <a:schemeClr val="tx1"/>
                </a:solidFill>
              </a:rPr>
              <a:t>1.   Member States shall ensure that, in the interests of consumers and of competitors, adequate and effective means exist to prevent the continued use of unfair terms in contracts concluded with consumers by sellers or suppliers.</a:t>
            </a:r>
          </a:p>
          <a:p>
            <a:r>
              <a:rPr lang="en-US" sz="2000" dirty="0">
                <a:solidFill>
                  <a:schemeClr val="tx1"/>
                </a:solidFill>
              </a:rPr>
              <a:t>2.   The means referred to in paragraph 1 shall include provisions whereby persons or organizations, having a legitimate interest under national law in protecting consumers, may take action according to the national law concerned before the courts or before competent administrative bodies for a decision as to whether contractual terms drawn up for general use are unfair, so that they can apply appropriate and effective means to prevent the continued use of such terms.</a:t>
            </a:r>
          </a:p>
          <a:p>
            <a:r>
              <a:rPr lang="en-US" sz="2000" dirty="0">
                <a:solidFill>
                  <a:schemeClr val="tx1"/>
                </a:solidFill>
              </a:rPr>
              <a:t>3.   With due regard for national laws, the legal remedies referred to in paragraph 2 may be directed separately or jointly against a number of sellers or suppliers from the same economic sector or their associations which use or recommend the use of the same general contractual terms or similar terms.</a:t>
            </a:r>
          </a:p>
          <a:p>
            <a:endParaRPr lang="ru-RU" sz="2000" dirty="0">
              <a:solidFill>
                <a:schemeClr val="tx1"/>
              </a:solidFill>
            </a:endParaRPr>
          </a:p>
        </p:txBody>
      </p:sp>
    </p:spTree>
    <p:extLst>
      <p:ext uri="{BB962C8B-B14F-4D97-AF65-F5344CB8AC3E}">
        <p14:creationId xmlns:p14="http://schemas.microsoft.com/office/powerpoint/2010/main" xmlns="" val="1094113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66733" y="3600451"/>
            <a:ext cx="5829300" cy="2400300"/>
          </a:xfrm>
        </p:spPr>
        <p:txBody>
          <a:bodyPr>
            <a:normAutofit fontScale="90000"/>
          </a:bodyPr>
          <a:lstStyle/>
          <a:p>
            <a:r>
              <a:rPr lang="en-US" sz="1800" dirty="0"/>
              <a:t>Meaning: Allows us to maintain or adopt more stringent provisions to protect consumers from unfair terms in contracts, which may be brought in bad faith or without his knowledge.</a:t>
            </a:r>
            <a:br>
              <a:rPr lang="en-US" sz="1800" dirty="0"/>
            </a:br>
            <a:r>
              <a:rPr lang="en-US" sz="1800" dirty="0"/>
              <a:t>In addition, consumers hardly know the legislation of foreign states, and it is therefore essential to remove unfair terms from those contracts with all the weapons at our disposal.</a:t>
            </a:r>
            <a:r>
              <a:rPr lang="en-US" sz="1500" dirty="0"/>
              <a:t/>
            </a:r>
            <a:br>
              <a:rPr lang="en-US" sz="1500" dirty="0"/>
            </a:br>
            <a:r>
              <a:rPr lang="en-US" sz="1800" dirty="0"/>
              <a:t/>
            </a:r>
            <a:br>
              <a:rPr lang="en-US" sz="1800" dirty="0"/>
            </a:br>
            <a:endParaRPr lang="en-US" sz="1800" b="1" dirty="0">
              <a:solidFill>
                <a:srgbClr val="FF0000"/>
              </a:solidFill>
              <a:latin typeface="Chiller" panose="04020404031007020602" pitchFamily="82" charset="0"/>
            </a:endParaRPr>
          </a:p>
        </p:txBody>
      </p:sp>
      <p:sp>
        <p:nvSpPr>
          <p:cNvPr id="3" name="Sottotitolo 2"/>
          <p:cNvSpPr>
            <a:spLocks noGrp="1"/>
          </p:cNvSpPr>
          <p:nvPr>
            <p:ph type="subTitle" idx="1"/>
          </p:nvPr>
        </p:nvSpPr>
        <p:spPr>
          <a:xfrm>
            <a:off x="1666732" y="1284347"/>
            <a:ext cx="5705618" cy="2316104"/>
          </a:xfrm>
        </p:spPr>
        <p:txBody>
          <a:bodyPr>
            <a:normAutofit lnSpcReduction="10000"/>
          </a:bodyPr>
          <a:lstStyle/>
          <a:p>
            <a:r>
              <a:rPr lang="it-IT" sz="3200" dirty="0">
                <a:solidFill>
                  <a:schemeClr val="tx1"/>
                </a:solidFill>
                <a:latin typeface="+mj-lt"/>
              </a:rPr>
              <a:t>Article 8</a:t>
            </a:r>
          </a:p>
          <a:p>
            <a:r>
              <a:rPr lang="it-IT" dirty="0" err="1">
                <a:solidFill>
                  <a:schemeClr val="tx1"/>
                </a:solidFill>
              </a:rPr>
              <a:t>Member</a:t>
            </a:r>
            <a:r>
              <a:rPr lang="it-IT" dirty="0">
                <a:solidFill>
                  <a:schemeClr val="tx1"/>
                </a:solidFill>
              </a:rPr>
              <a:t> </a:t>
            </a:r>
            <a:r>
              <a:rPr lang="it-IT" dirty="0" err="1">
                <a:solidFill>
                  <a:schemeClr val="tx1"/>
                </a:solidFill>
              </a:rPr>
              <a:t>States</a:t>
            </a:r>
            <a:r>
              <a:rPr lang="it-IT" dirty="0">
                <a:solidFill>
                  <a:schemeClr val="tx1"/>
                </a:solidFill>
              </a:rPr>
              <a:t> </a:t>
            </a:r>
            <a:r>
              <a:rPr lang="it-IT" dirty="0" err="1">
                <a:solidFill>
                  <a:schemeClr val="tx1"/>
                </a:solidFill>
              </a:rPr>
              <a:t>may</a:t>
            </a:r>
            <a:r>
              <a:rPr lang="it-IT" dirty="0">
                <a:solidFill>
                  <a:schemeClr val="tx1"/>
                </a:solidFill>
              </a:rPr>
              <a:t> be or </a:t>
            </a:r>
            <a:r>
              <a:rPr lang="it-IT" dirty="0" err="1">
                <a:solidFill>
                  <a:schemeClr val="tx1"/>
                </a:solidFill>
              </a:rPr>
              <a:t>retain</a:t>
            </a:r>
            <a:r>
              <a:rPr lang="it-IT" dirty="0">
                <a:solidFill>
                  <a:schemeClr val="tx1"/>
                </a:solidFill>
              </a:rPr>
              <a:t> the </a:t>
            </a:r>
            <a:r>
              <a:rPr lang="it-IT" dirty="0" err="1">
                <a:solidFill>
                  <a:schemeClr val="tx1"/>
                </a:solidFill>
              </a:rPr>
              <a:t>most</a:t>
            </a:r>
            <a:r>
              <a:rPr lang="it-IT" dirty="0">
                <a:solidFill>
                  <a:schemeClr val="tx1"/>
                </a:solidFill>
              </a:rPr>
              <a:t> </a:t>
            </a:r>
            <a:r>
              <a:rPr lang="it-IT" dirty="0" err="1">
                <a:solidFill>
                  <a:schemeClr val="tx1"/>
                </a:solidFill>
              </a:rPr>
              <a:t>stringent</a:t>
            </a:r>
            <a:r>
              <a:rPr lang="it-IT" dirty="0">
                <a:solidFill>
                  <a:schemeClr val="tx1"/>
                </a:solidFill>
              </a:rPr>
              <a:t> </a:t>
            </a:r>
            <a:r>
              <a:rPr lang="it-IT" dirty="0" err="1">
                <a:solidFill>
                  <a:schemeClr val="tx1"/>
                </a:solidFill>
              </a:rPr>
              <a:t>provisions</a:t>
            </a:r>
            <a:r>
              <a:rPr lang="it-IT" dirty="0">
                <a:solidFill>
                  <a:schemeClr val="tx1"/>
                </a:solidFill>
              </a:rPr>
              <a:t> </a:t>
            </a:r>
            <a:r>
              <a:rPr lang="it-IT" dirty="0" err="1">
                <a:solidFill>
                  <a:schemeClr val="tx1"/>
                </a:solidFill>
              </a:rPr>
              <a:t>compatible</a:t>
            </a:r>
            <a:r>
              <a:rPr lang="it-IT" dirty="0">
                <a:solidFill>
                  <a:schemeClr val="tx1"/>
                </a:solidFill>
              </a:rPr>
              <a:t> with the </a:t>
            </a:r>
            <a:r>
              <a:rPr lang="it-IT" dirty="0" err="1">
                <a:solidFill>
                  <a:schemeClr val="tx1"/>
                </a:solidFill>
              </a:rPr>
              <a:t>Treaty</a:t>
            </a:r>
            <a:r>
              <a:rPr lang="it-IT" dirty="0">
                <a:solidFill>
                  <a:schemeClr val="tx1"/>
                </a:solidFill>
              </a:rPr>
              <a:t> in the area </a:t>
            </a:r>
            <a:r>
              <a:rPr lang="it-IT" dirty="0" err="1">
                <a:solidFill>
                  <a:schemeClr val="tx1"/>
                </a:solidFill>
              </a:rPr>
              <a:t>covered</a:t>
            </a:r>
            <a:r>
              <a:rPr lang="it-IT" dirty="0">
                <a:solidFill>
                  <a:schemeClr val="tx1"/>
                </a:solidFill>
              </a:rPr>
              <a:t> by </a:t>
            </a:r>
            <a:r>
              <a:rPr lang="it-IT" dirty="0" err="1">
                <a:solidFill>
                  <a:schemeClr val="tx1"/>
                </a:solidFill>
              </a:rPr>
              <a:t>this</a:t>
            </a:r>
            <a:r>
              <a:rPr lang="it-IT" dirty="0">
                <a:solidFill>
                  <a:schemeClr val="tx1"/>
                </a:solidFill>
              </a:rPr>
              <a:t> Directive, to </a:t>
            </a:r>
            <a:r>
              <a:rPr lang="it-IT" dirty="0" err="1">
                <a:solidFill>
                  <a:schemeClr val="tx1"/>
                </a:solidFill>
              </a:rPr>
              <a:t>ensure</a:t>
            </a:r>
            <a:r>
              <a:rPr lang="it-IT" dirty="0">
                <a:solidFill>
                  <a:schemeClr val="tx1"/>
                </a:solidFill>
              </a:rPr>
              <a:t> a maximum </a:t>
            </a:r>
            <a:r>
              <a:rPr lang="it-IT" dirty="0" err="1">
                <a:solidFill>
                  <a:schemeClr val="tx1"/>
                </a:solidFill>
              </a:rPr>
              <a:t>degree</a:t>
            </a:r>
            <a:r>
              <a:rPr lang="it-IT" dirty="0">
                <a:solidFill>
                  <a:schemeClr val="tx1"/>
                </a:solidFill>
              </a:rPr>
              <a:t> of </a:t>
            </a:r>
            <a:r>
              <a:rPr lang="it-IT" dirty="0" err="1">
                <a:solidFill>
                  <a:schemeClr val="tx1"/>
                </a:solidFill>
              </a:rPr>
              <a:t>protection</a:t>
            </a:r>
            <a:r>
              <a:rPr lang="it-IT" dirty="0">
                <a:solidFill>
                  <a:schemeClr val="tx1"/>
                </a:solidFill>
              </a:rPr>
              <a:t> for the consumer.</a:t>
            </a:r>
          </a:p>
        </p:txBody>
      </p:sp>
    </p:spTree>
    <p:extLst>
      <p:ext uri="{BB962C8B-B14F-4D97-AF65-F5344CB8AC3E}">
        <p14:creationId xmlns:p14="http://schemas.microsoft.com/office/powerpoint/2010/main" xmlns="" val="348013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914400"/>
            <a:ext cx="5829300" cy="1657350"/>
          </a:xfrm>
        </p:spPr>
        <p:txBody>
          <a:bodyPr>
            <a:normAutofit fontScale="90000"/>
          </a:bodyPr>
          <a:lstStyle/>
          <a:p>
            <a:r>
              <a:rPr lang="en-US" sz="3600" dirty="0"/>
              <a:t/>
            </a:r>
            <a:br>
              <a:rPr lang="en-US" sz="3600" dirty="0"/>
            </a:br>
            <a:r>
              <a:rPr lang="en-US" sz="3600" dirty="0"/>
              <a:t>Article 9</a:t>
            </a:r>
            <a:r>
              <a:rPr lang="en-US" sz="2325" dirty="0">
                <a:solidFill>
                  <a:srgbClr val="FF0000"/>
                </a:solidFill>
              </a:rPr>
              <a:t/>
            </a:r>
            <a:br>
              <a:rPr lang="en-US" sz="2325" dirty="0">
                <a:solidFill>
                  <a:srgbClr val="FF0000"/>
                </a:solidFill>
              </a:rPr>
            </a:br>
            <a:r>
              <a:rPr lang="en-US" sz="2325" dirty="0"/>
              <a:t>The commission shall present a report to the European Parliament and to the Council concerning the application of this Directive five years at the latest after the date in Article 10 (1). </a:t>
            </a:r>
            <a:r>
              <a:rPr lang="en-US" sz="2325" dirty="0">
                <a:solidFill>
                  <a:srgbClr val="FF0000"/>
                </a:solidFill>
              </a:rPr>
              <a:t> </a:t>
            </a:r>
            <a:endParaRPr lang="en-US" sz="1650" b="1" dirty="0">
              <a:solidFill>
                <a:srgbClr val="002060"/>
              </a:solidFill>
              <a:latin typeface="Agency FB" panose="020B0503020202020204" pitchFamily="34" charset="0"/>
            </a:endParaRPr>
          </a:p>
        </p:txBody>
      </p:sp>
      <p:sp>
        <p:nvSpPr>
          <p:cNvPr id="3" name="Segnaposto contenuto 2"/>
          <p:cNvSpPr>
            <a:spLocks noGrp="1"/>
          </p:cNvSpPr>
          <p:nvPr>
            <p:ph type="subTitle" idx="1"/>
          </p:nvPr>
        </p:nvSpPr>
        <p:spPr/>
        <p:txBody>
          <a:bodyPr>
            <a:normAutofit lnSpcReduction="10000"/>
          </a:bodyPr>
          <a:lstStyle/>
          <a:p>
            <a:r>
              <a:rPr lang="en-US" dirty="0">
                <a:solidFill>
                  <a:schemeClr val="tx1"/>
                </a:solidFill>
              </a:rPr>
              <a:t>Meaning: Explains that within 5 years as of December 31, 1994, date of entry into force of this Directive, the Commission must submit to the European Parliament and the Council a report on these Directives.</a:t>
            </a:r>
            <a:endParaRPr lang="it-IT" dirty="0">
              <a:solidFill>
                <a:schemeClr val="tx1"/>
              </a:solidFill>
            </a:endParaRPr>
          </a:p>
        </p:txBody>
      </p:sp>
    </p:spTree>
    <p:extLst>
      <p:ext uri="{BB962C8B-B14F-4D97-AF65-F5344CB8AC3E}">
        <p14:creationId xmlns:p14="http://schemas.microsoft.com/office/powerpoint/2010/main" xmlns="" val="176914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9550" y="990600"/>
            <a:ext cx="8839200" cy="2880122"/>
          </a:xfrm>
        </p:spPr>
        <p:txBody>
          <a:bodyPr>
            <a:normAutofit fontScale="90000"/>
          </a:bodyPr>
          <a:lstStyle/>
          <a:p>
            <a:r>
              <a:rPr lang="it-IT" sz="3600" dirty="0"/>
              <a:t>Article 10 </a:t>
            </a:r>
            <a:r>
              <a:rPr lang="it-IT" sz="1650" dirty="0"/>
              <a:t/>
            </a:r>
            <a:br>
              <a:rPr lang="it-IT" sz="1650" dirty="0"/>
            </a:br>
            <a:r>
              <a:rPr lang="en-US" sz="2000" dirty="0"/>
              <a:t>1. Member States shall bring into force the laws, </a:t>
            </a:r>
            <a:r>
              <a:rPr lang="en-US" sz="2000" dirty="0" err="1"/>
              <a:t>regulationsand</a:t>
            </a:r>
            <a:r>
              <a:rPr lang="en-US" sz="2000" dirty="0"/>
              <a:t> administrative provisions necessary to comply with this Directive no later than 31 December 1994. They shall forthwith inform the Commission thereof. </a:t>
            </a:r>
            <a:br>
              <a:rPr lang="en-US" sz="2000" dirty="0"/>
            </a:br>
            <a:r>
              <a:rPr lang="en-US" sz="2000" dirty="0"/>
              <a:t>These previsions shall be applicable to all contracts concluded after 31 December 1994.</a:t>
            </a:r>
            <a:r>
              <a:rPr lang="it-IT" sz="2000" dirty="0"/>
              <a:t/>
            </a:r>
            <a:br>
              <a:rPr lang="it-IT" sz="2000" dirty="0"/>
            </a:br>
            <a:r>
              <a:rPr lang="it-IT" sz="2000" dirty="0"/>
              <a:t/>
            </a:r>
            <a:br>
              <a:rPr lang="it-IT" sz="2000" dirty="0"/>
            </a:br>
            <a:r>
              <a:rPr lang="it-IT" sz="2000" dirty="0"/>
              <a:t>2. </a:t>
            </a:r>
            <a:r>
              <a:rPr lang="it-IT" sz="2000" dirty="0" err="1"/>
              <a:t>When</a:t>
            </a:r>
            <a:r>
              <a:rPr lang="it-IT" sz="2000" dirty="0"/>
              <a:t> </a:t>
            </a:r>
            <a:r>
              <a:rPr lang="it-IT" sz="2000" dirty="0" err="1"/>
              <a:t>Member</a:t>
            </a:r>
            <a:r>
              <a:rPr lang="it-IT" sz="2000" dirty="0"/>
              <a:t> </a:t>
            </a:r>
            <a:r>
              <a:rPr lang="it-IT" sz="2000" dirty="0" err="1"/>
              <a:t>States</a:t>
            </a:r>
            <a:r>
              <a:rPr lang="it-IT" sz="2000" dirty="0"/>
              <a:t> </a:t>
            </a:r>
            <a:r>
              <a:rPr lang="it-IT" sz="2000" dirty="0" err="1"/>
              <a:t>adopt</a:t>
            </a:r>
            <a:r>
              <a:rPr lang="it-IT" sz="2000" dirty="0"/>
              <a:t> </a:t>
            </a:r>
            <a:r>
              <a:rPr lang="it-IT" sz="2000" dirty="0" err="1"/>
              <a:t>these</a:t>
            </a:r>
            <a:r>
              <a:rPr lang="it-IT" sz="2000" dirty="0"/>
              <a:t> </a:t>
            </a:r>
            <a:r>
              <a:rPr lang="it-IT" sz="2000" dirty="0" err="1"/>
              <a:t>measures</a:t>
            </a:r>
            <a:r>
              <a:rPr lang="it-IT" sz="2000" dirty="0"/>
              <a:t>, </a:t>
            </a:r>
            <a:r>
              <a:rPr lang="it-IT" sz="2000" dirty="0" err="1"/>
              <a:t>they</a:t>
            </a:r>
            <a:r>
              <a:rPr lang="it-IT" sz="2000" dirty="0"/>
              <a:t> </a:t>
            </a:r>
            <a:r>
              <a:rPr lang="it-IT" sz="2000" dirty="0" err="1"/>
              <a:t>shall</a:t>
            </a:r>
            <a:r>
              <a:rPr lang="it-IT" sz="2000" dirty="0"/>
              <a:t> </a:t>
            </a:r>
            <a:r>
              <a:rPr lang="it-IT" sz="2000" dirty="0" err="1"/>
              <a:t>contain</a:t>
            </a:r>
            <a:r>
              <a:rPr lang="it-IT" sz="2000" dirty="0"/>
              <a:t> a </a:t>
            </a:r>
            <a:r>
              <a:rPr lang="it-IT" sz="2000" dirty="0" err="1"/>
              <a:t>reference</a:t>
            </a:r>
            <a:r>
              <a:rPr lang="it-IT" sz="2000" dirty="0"/>
              <a:t> to </a:t>
            </a:r>
            <a:r>
              <a:rPr lang="it-IT" sz="2000" dirty="0" err="1"/>
              <a:t>this</a:t>
            </a:r>
            <a:r>
              <a:rPr lang="it-IT" sz="2000" dirty="0"/>
              <a:t> Directive or </a:t>
            </a:r>
            <a:r>
              <a:rPr lang="it-IT" sz="2000" dirty="0" err="1"/>
              <a:t>shall</a:t>
            </a:r>
            <a:r>
              <a:rPr lang="it-IT" sz="2000" dirty="0"/>
              <a:t> be </a:t>
            </a:r>
            <a:r>
              <a:rPr lang="it-IT" sz="2000" dirty="0" err="1"/>
              <a:t>accompanied</a:t>
            </a:r>
            <a:r>
              <a:rPr lang="it-IT" sz="2000" dirty="0"/>
              <a:t> by </a:t>
            </a:r>
            <a:r>
              <a:rPr lang="it-IT" sz="2000" dirty="0" err="1"/>
              <a:t>such</a:t>
            </a:r>
            <a:r>
              <a:rPr lang="it-IT" sz="2000" dirty="0"/>
              <a:t> </a:t>
            </a:r>
            <a:r>
              <a:rPr lang="it-IT" sz="2000" dirty="0" err="1"/>
              <a:t>reference</a:t>
            </a:r>
            <a:r>
              <a:rPr lang="it-IT" sz="2000" dirty="0"/>
              <a:t> on the </a:t>
            </a:r>
            <a:r>
              <a:rPr lang="it-IT" sz="2000" dirty="0" err="1"/>
              <a:t>occasion</a:t>
            </a:r>
            <a:r>
              <a:rPr lang="it-IT" sz="2000" dirty="0"/>
              <a:t> of </a:t>
            </a:r>
            <a:r>
              <a:rPr lang="it-IT" sz="2000" dirty="0" err="1"/>
              <a:t>their</a:t>
            </a:r>
            <a:r>
              <a:rPr lang="it-IT" sz="2000" dirty="0"/>
              <a:t> </a:t>
            </a:r>
            <a:r>
              <a:rPr lang="it-IT" sz="2000" dirty="0" err="1"/>
              <a:t>official</a:t>
            </a:r>
            <a:r>
              <a:rPr lang="it-IT" sz="2000" dirty="0"/>
              <a:t> </a:t>
            </a:r>
            <a:r>
              <a:rPr lang="it-IT" sz="2000" dirty="0" err="1"/>
              <a:t>pubblication</a:t>
            </a:r>
            <a:r>
              <a:rPr lang="it-IT" sz="2000" dirty="0"/>
              <a:t>. The </a:t>
            </a:r>
            <a:r>
              <a:rPr lang="it-IT" sz="2000" dirty="0" err="1"/>
              <a:t>methods</a:t>
            </a:r>
            <a:r>
              <a:rPr lang="it-IT" sz="2000" dirty="0"/>
              <a:t> of </a:t>
            </a:r>
            <a:r>
              <a:rPr lang="it-IT" sz="2000" dirty="0" err="1"/>
              <a:t>making</a:t>
            </a:r>
            <a:r>
              <a:rPr lang="it-IT" sz="2000" dirty="0"/>
              <a:t> </a:t>
            </a:r>
            <a:r>
              <a:rPr lang="it-IT" sz="2000" dirty="0" err="1"/>
              <a:t>such</a:t>
            </a:r>
            <a:r>
              <a:rPr lang="it-IT" sz="2000" dirty="0"/>
              <a:t> a </a:t>
            </a:r>
            <a:r>
              <a:rPr lang="it-IT" sz="2000" dirty="0" err="1"/>
              <a:t>reference</a:t>
            </a:r>
            <a:r>
              <a:rPr lang="it-IT" sz="2000" dirty="0"/>
              <a:t> </a:t>
            </a:r>
            <a:r>
              <a:rPr lang="it-IT" sz="2000" dirty="0" err="1"/>
              <a:t>shall</a:t>
            </a:r>
            <a:r>
              <a:rPr lang="it-IT" sz="2000" dirty="0"/>
              <a:t> be </a:t>
            </a:r>
            <a:r>
              <a:rPr lang="it-IT" sz="2000" dirty="0" err="1"/>
              <a:t>laid</a:t>
            </a:r>
            <a:r>
              <a:rPr lang="it-IT" sz="2000" dirty="0"/>
              <a:t> down by the </a:t>
            </a:r>
            <a:r>
              <a:rPr lang="it-IT" sz="2000" dirty="0" err="1"/>
              <a:t>Member</a:t>
            </a:r>
            <a:r>
              <a:rPr lang="it-IT" sz="2000" dirty="0"/>
              <a:t> </a:t>
            </a:r>
            <a:r>
              <a:rPr lang="it-IT" sz="2000" dirty="0" err="1"/>
              <a:t>States</a:t>
            </a:r>
            <a:r>
              <a:rPr lang="it-IT" sz="2000" dirty="0"/>
              <a:t>.</a:t>
            </a:r>
            <a:br>
              <a:rPr lang="it-IT" sz="2000" dirty="0"/>
            </a:br>
            <a:r>
              <a:rPr lang="it-IT" sz="2000" dirty="0"/>
              <a:t/>
            </a:r>
            <a:br>
              <a:rPr lang="it-IT" sz="2000" dirty="0"/>
            </a:br>
            <a:r>
              <a:rPr lang="it-IT" sz="2000" dirty="0"/>
              <a:t>3. </a:t>
            </a:r>
            <a:r>
              <a:rPr lang="it-IT" sz="2000" dirty="0" err="1"/>
              <a:t>Member</a:t>
            </a:r>
            <a:r>
              <a:rPr lang="it-IT" sz="2000" dirty="0"/>
              <a:t> </a:t>
            </a:r>
            <a:r>
              <a:rPr lang="it-IT" sz="2000" dirty="0" err="1"/>
              <a:t>States</a:t>
            </a:r>
            <a:r>
              <a:rPr lang="it-IT" sz="2000" dirty="0"/>
              <a:t> </a:t>
            </a:r>
            <a:r>
              <a:rPr lang="it-IT" sz="2000" dirty="0" err="1"/>
              <a:t>shall</a:t>
            </a:r>
            <a:r>
              <a:rPr lang="it-IT" sz="2000" dirty="0"/>
              <a:t> </a:t>
            </a:r>
            <a:r>
              <a:rPr lang="it-IT" sz="2000" dirty="0" err="1"/>
              <a:t>communicate</a:t>
            </a:r>
            <a:r>
              <a:rPr lang="it-IT" sz="2000" dirty="0"/>
              <a:t> the </a:t>
            </a:r>
            <a:r>
              <a:rPr lang="it-IT" sz="2000" dirty="0" err="1"/>
              <a:t>main</a:t>
            </a:r>
            <a:r>
              <a:rPr lang="it-IT" sz="2000" dirty="0"/>
              <a:t> </a:t>
            </a:r>
            <a:r>
              <a:rPr lang="it-IT" sz="2000" dirty="0" err="1"/>
              <a:t>provisions</a:t>
            </a:r>
            <a:r>
              <a:rPr lang="it-IT" sz="2000" dirty="0"/>
              <a:t> of </a:t>
            </a:r>
            <a:r>
              <a:rPr lang="it-IT" sz="2000" dirty="0" err="1"/>
              <a:t>national</a:t>
            </a:r>
            <a:r>
              <a:rPr lang="it-IT" sz="2000" dirty="0"/>
              <a:t> law </a:t>
            </a:r>
            <a:r>
              <a:rPr lang="it-IT" sz="2000" dirty="0" err="1"/>
              <a:t>which</a:t>
            </a:r>
            <a:r>
              <a:rPr lang="it-IT" sz="2000" dirty="0"/>
              <a:t> </a:t>
            </a:r>
            <a:r>
              <a:rPr lang="it-IT" sz="2000" dirty="0" err="1"/>
              <a:t>they</a:t>
            </a:r>
            <a:r>
              <a:rPr lang="it-IT" sz="2000" dirty="0"/>
              <a:t> </a:t>
            </a:r>
            <a:r>
              <a:rPr lang="it-IT" sz="2000" dirty="0" err="1"/>
              <a:t>adopt</a:t>
            </a:r>
            <a:r>
              <a:rPr lang="it-IT" sz="2000" dirty="0"/>
              <a:t> in the </a:t>
            </a:r>
            <a:r>
              <a:rPr lang="it-IT" sz="2000" dirty="0" err="1"/>
              <a:t>field</a:t>
            </a:r>
            <a:r>
              <a:rPr lang="it-IT" sz="2000" dirty="0"/>
              <a:t> </a:t>
            </a:r>
            <a:r>
              <a:rPr lang="it-IT" sz="2000" dirty="0" err="1"/>
              <a:t>covered</a:t>
            </a:r>
            <a:r>
              <a:rPr lang="it-IT" sz="2000" dirty="0"/>
              <a:t> by </a:t>
            </a:r>
            <a:r>
              <a:rPr lang="it-IT" sz="2000" dirty="0" err="1"/>
              <a:t>this</a:t>
            </a:r>
            <a:r>
              <a:rPr lang="it-IT" sz="2000" dirty="0"/>
              <a:t> Directive to the </a:t>
            </a:r>
            <a:r>
              <a:rPr lang="it-IT" sz="2000" dirty="0" err="1"/>
              <a:t>Commission</a:t>
            </a:r>
            <a:r>
              <a:rPr lang="it-IT" sz="2000" dirty="0"/>
              <a:t>.</a:t>
            </a:r>
          </a:p>
        </p:txBody>
      </p:sp>
      <p:sp>
        <p:nvSpPr>
          <p:cNvPr id="3" name="Segnaposto contenuto 2"/>
          <p:cNvSpPr>
            <a:spLocks noGrp="1"/>
          </p:cNvSpPr>
          <p:nvPr>
            <p:ph idx="1"/>
          </p:nvPr>
        </p:nvSpPr>
        <p:spPr>
          <a:xfrm>
            <a:off x="381000" y="4800600"/>
            <a:ext cx="8534400" cy="1428750"/>
          </a:xfrm>
        </p:spPr>
        <p:txBody>
          <a:bodyPr>
            <a:normAutofit fontScale="92500" lnSpcReduction="20000"/>
          </a:bodyPr>
          <a:lstStyle/>
          <a:p>
            <a:pPr marL="0" indent="0">
              <a:buNone/>
            </a:pPr>
            <a:r>
              <a:rPr lang="en-US" sz="1800" dirty="0"/>
              <a:t>Meaning: All contracts entered into after 31 December 1994 will follow the laws, regulations and Administrative of this Directive;</a:t>
            </a:r>
            <a:br>
              <a:rPr lang="en-US" sz="1800" dirty="0"/>
            </a:br>
            <a:r>
              <a:rPr lang="en-US" sz="1800" dirty="0"/>
              <a:t>Member States shall adopt the procedure for such references;</a:t>
            </a:r>
            <a:br>
              <a:rPr lang="en-US" sz="1800" dirty="0"/>
            </a:br>
            <a:r>
              <a:rPr lang="en-US" sz="1800" dirty="0"/>
              <a:t>Member States subsequently communicate to the Commission the text they will adopt in the field covered by this Directive.</a:t>
            </a:r>
            <a:r>
              <a:rPr lang="en-US" dirty="0">
                <a:solidFill>
                  <a:srgbClr val="FF0000"/>
                </a:solidFill>
              </a:rPr>
              <a:t/>
            </a:r>
            <a:br>
              <a:rPr lang="en-US" dirty="0">
                <a:solidFill>
                  <a:srgbClr val="FF0000"/>
                </a:solidFill>
              </a:rPr>
            </a:br>
            <a:endParaRPr lang="it-IT" dirty="0"/>
          </a:p>
        </p:txBody>
      </p:sp>
    </p:spTree>
    <p:extLst>
      <p:ext uri="{BB962C8B-B14F-4D97-AF65-F5344CB8AC3E}">
        <p14:creationId xmlns:p14="http://schemas.microsoft.com/office/powerpoint/2010/main" xmlns="" val="725648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i="1" dirty="0"/>
              <a:t/>
            </a:r>
            <a:br>
              <a:rPr lang="pl-PL" i="1" dirty="0"/>
            </a:br>
            <a:r>
              <a:rPr lang="pl-PL" dirty="0" err="1"/>
              <a:t>Background</a:t>
            </a:r>
            <a:r>
              <a:rPr lang="pl-PL" i="1" dirty="0"/>
              <a:t/>
            </a:r>
            <a:br>
              <a:rPr lang="pl-PL" i="1" dirty="0"/>
            </a:br>
            <a:endParaRPr lang="pl-PL" i="1" dirty="0"/>
          </a:p>
        </p:txBody>
      </p:sp>
      <p:sp>
        <p:nvSpPr>
          <p:cNvPr id="3" name="Symbol zastępczy zawartości 2"/>
          <p:cNvSpPr>
            <a:spLocks noGrp="1"/>
          </p:cNvSpPr>
          <p:nvPr>
            <p:ph idx="1"/>
          </p:nvPr>
        </p:nvSpPr>
        <p:spPr/>
        <p:txBody>
          <a:bodyPr/>
          <a:lstStyle/>
          <a:p>
            <a:endParaRPr lang="pl-PL" b="1" dirty="0"/>
          </a:p>
          <a:p>
            <a:pPr marL="0" indent="0">
              <a:buNone/>
            </a:pPr>
            <a:endParaRPr lang="pl-PL" b="1" dirty="0"/>
          </a:p>
          <a:p>
            <a:pPr marL="0" indent="0">
              <a:buNone/>
            </a:pPr>
            <a:r>
              <a:rPr lang="en-US" dirty="0"/>
              <a:t>A system of strict product liability had developed in the U.S. by the early 1960s, but not in the countries of the then European Economic Community. The Council adopted a resolution in 1975</a:t>
            </a:r>
            <a:r>
              <a:rPr lang="pl-PL" dirty="0"/>
              <a:t>.</a:t>
            </a:r>
          </a:p>
        </p:txBody>
      </p:sp>
    </p:spTree>
    <p:extLst>
      <p:ext uri="{BB962C8B-B14F-4D97-AF65-F5344CB8AC3E}">
        <p14:creationId xmlns:p14="http://schemas.microsoft.com/office/powerpoint/2010/main" xmlns="" val="25787211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39190" y="838200"/>
            <a:ext cx="6705600" cy="2800350"/>
          </a:xfrm>
        </p:spPr>
        <p:txBody>
          <a:bodyPr>
            <a:normAutofit fontScale="90000"/>
          </a:bodyPr>
          <a:lstStyle/>
          <a:p>
            <a:r>
              <a:rPr lang="it-IT" sz="3600" dirty="0"/>
              <a:t>Article 11</a:t>
            </a:r>
            <a:r>
              <a:rPr lang="it-IT" dirty="0">
                <a:solidFill>
                  <a:srgbClr val="FF0000"/>
                </a:solidFill>
              </a:rPr>
              <a:t/>
            </a:r>
            <a:br>
              <a:rPr lang="it-IT" dirty="0">
                <a:solidFill>
                  <a:srgbClr val="FF0000"/>
                </a:solidFill>
              </a:rPr>
            </a:br>
            <a:r>
              <a:rPr lang="it-IT" sz="2325" dirty="0"/>
              <a:t>This Directive is addressed to the Member </a:t>
            </a:r>
            <a:r>
              <a:rPr lang="it-IT" sz="2325" dirty="0" smtClean="0"/>
              <a:t>States</a:t>
            </a:r>
            <a:r>
              <a:rPr lang="it-IT" sz="2700" dirty="0"/>
              <a:t/>
            </a:r>
            <a:br>
              <a:rPr lang="it-IT" sz="2700" dirty="0"/>
            </a:br>
            <a:r>
              <a:rPr lang="it-IT" sz="2700" dirty="0"/>
              <a:t/>
            </a:r>
            <a:br>
              <a:rPr lang="it-IT" sz="2700" dirty="0"/>
            </a:br>
            <a:r>
              <a:rPr lang="it-IT" sz="2700" dirty="0"/>
              <a:t>Done at Luxembourg, 5 April 1993</a:t>
            </a:r>
            <a:br>
              <a:rPr lang="it-IT" sz="2700" dirty="0"/>
            </a:br>
            <a:r>
              <a:rPr lang="it-IT" sz="2700" dirty="0"/>
              <a:t>                           For The Council</a:t>
            </a:r>
            <a:br>
              <a:rPr lang="it-IT" sz="2700" dirty="0"/>
            </a:br>
            <a:r>
              <a:rPr lang="it-IT" sz="2700" dirty="0"/>
              <a:t>                        The President</a:t>
            </a:r>
            <a:br>
              <a:rPr lang="it-IT" sz="2700" dirty="0"/>
            </a:br>
            <a:r>
              <a:rPr lang="it-IT" sz="2700" dirty="0"/>
              <a:t>                                       Niels Helveg </a:t>
            </a:r>
            <a:r>
              <a:rPr lang="it-IT" sz="2700" dirty="0" smtClean="0"/>
              <a:t>Petersen</a:t>
            </a:r>
            <a:endParaRPr lang="it-IT" dirty="0"/>
          </a:p>
        </p:txBody>
      </p:sp>
      <p:sp>
        <p:nvSpPr>
          <p:cNvPr id="3" name="Segnaposto contenuto 2"/>
          <p:cNvSpPr>
            <a:spLocks noGrp="1"/>
          </p:cNvSpPr>
          <p:nvPr>
            <p:ph idx="1"/>
          </p:nvPr>
        </p:nvSpPr>
        <p:spPr>
          <a:xfrm>
            <a:off x="1657350" y="4899546"/>
            <a:ext cx="6172200" cy="1085850"/>
          </a:xfrm>
        </p:spPr>
        <p:txBody>
          <a:bodyPr/>
          <a:lstStyle/>
          <a:p>
            <a:pPr marL="0" indent="0">
              <a:buNone/>
            </a:pPr>
            <a:r>
              <a:rPr lang="en-US" dirty="0"/>
              <a:t>Meaning: Simply tells us who are the recipients of the </a:t>
            </a:r>
            <a:r>
              <a:rPr lang="en-US" dirty="0" smtClean="0"/>
              <a:t>directive</a:t>
            </a:r>
            <a:endParaRPr lang="it-IT" dirty="0"/>
          </a:p>
        </p:txBody>
      </p:sp>
    </p:spTree>
    <p:extLst>
      <p:ext uri="{BB962C8B-B14F-4D97-AF65-F5344CB8AC3E}">
        <p14:creationId xmlns:p14="http://schemas.microsoft.com/office/powerpoint/2010/main" xmlns="" val="3024802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657350" y="1085852"/>
            <a:ext cx="5829300" cy="1314449"/>
          </a:xfrm>
        </p:spPr>
        <p:txBody>
          <a:bodyPr/>
          <a:lstStyle/>
          <a:p>
            <a:r>
              <a:rPr lang="en-US" dirty="0"/>
              <a:t>Unfair Contract Terms Directive &amp; Poland</a:t>
            </a:r>
          </a:p>
        </p:txBody>
      </p:sp>
      <p:sp>
        <p:nvSpPr>
          <p:cNvPr id="6" name="Subtitle 5"/>
          <p:cNvSpPr>
            <a:spLocks noGrp="1"/>
          </p:cNvSpPr>
          <p:nvPr>
            <p:ph type="subTitle" idx="1"/>
          </p:nvPr>
        </p:nvSpPr>
        <p:spPr>
          <a:xfrm>
            <a:off x="1428750" y="3124200"/>
            <a:ext cx="6286500" cy="2571750"/>
          </a:xfrm>
        </p:spPr>
        <p:txBody>
          <a:bodyPr>
            <a:noAutofit/>
          </a:bodyPr>
          <a:lstStyle/>
          <a:p>
            <a:r>
              <a:rPr lang="en-US" sz="2800" dirty="0">
                <a:solidFill>
                  <a:schemeClr val="tx1"/>
                </a:solidFill>
              </a:rPr>
              <a:t>The system of monitoring the fairness of terms in all member states can be classified into four different models, here we would talk about Poland.</a:t>
            </a:r>
          </a:p>
        </p:txBody>
      </p:sp>
    </p:spTree>
    <p:extLst>
      <p:ext uri="{BB962C8B-B14F-4D97-AF65-F5344CB8AC3E}">
        <p14:creationId xmlns:p14="http://schemas.microsoft.com/office/powerpoint/2010/main" xmlns="" val="3227862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Thought Process	</a:t>
            </a:r>
          </a:p>
        </p:txBody>
      </p:sp>
      <p:sp>
        <p:nvSpPr>
          <p:cNvPr id="9" name="Content Placeholder 8"/>
          <p:cNvSpPr>
            <a:spLocks noGrp="1"/>
          </p:cNvSpPr>
          <p:nvPr>
            <p:ph idx="1"/>
          </p:nvPr>
        </p:nvSpPr>
        <p:spPr>
          <a:xfrm>
            <a:off x="457200" y="2057400"/>
            <a:ext cx="8229600" cy="4525963"/>
          </a:xfrm>
        </p:spPr>
        <p:txBody>
          <a:bodyPr>
            <a:normAutofit/>
          </a:bodyPr>
          <a:lstStyle/>
          <a:p>
            <a:pPr marL="0" indent="0">
              <a:buNone/>
            </a:pPr>
            <a:r>
              <a:rPr lang="en-US" dirty="0"/>
              <a:t>A number of member states follow the concept of Directive 93/13, in which the content review is restricted to B2C </a:t>
            </a:r>
            <a:r>
              <a:rPr lang="en-US" sz="3075" dirty="0"/>
              <a:t>contracts</a:t>
            </a:r>
            <a:r>
              <a:rPr lang="en-US" dirty="0"/>
              <a:t> and only terms not individually negotiated can be controlled. These are UNITED KINGDOM, </a:t>
            </a:r>
            <a:r>
              <a:rPr lang="en-US" sz="2700" dirty="0"/>
              <a:t>IRELAND</a:t>
            </a:r>
            <a:r>
              <a:rPr lang="en-US" dirty="0"/>
              <a:t>, SPAIN, GREECE and ITALY (although some of these member states provide a black list for certain individually negotiated clauses). Amongst the new member states BULGARIA, CYPRUS, POLAND, ROMANIA and SLOVAKIA have opted for this model. </a:t>
            </a:r>
          </a:p>
        </p:txBody>
      </p:sp>
    </p:spTree>
    <p:extLst>
      <p:ext uri="{BB962C8B-B14F-4D97-AF65-F5344CB8AC3E}">
        <p14:creationId xmlns:p14="http://schemas.microsoft.com/office/powerpoint/2010/main" xmlns="" val="18703765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676400" y="838200"/>
            <a:ext cx="5829300" cy="971549"/>
          </a:xfrm>
        </p:spPr>
        <p:txBody>
          <a:bodyPr>
            <a:normAutofit/>
          </a:bodyPr>
          <a:lstStyle/>
          <a:p>
            <a:r>
              <a:rPr lang="en-US" sz="4000" dirty="0"/>
              <a:t>Short History</a:t>
            </a:r>
          </a:p>
        </p:txBody>
      </p:sp>
      <p:sp>
        <p:nvSpPr>
          <p:cNvPr id="6" name="Subtitle 5"/>
          <p:cNvSpPr>
            <a:spLocks noGrp="1"/>
          </p:cNvSpPr>
          <p:nvPr>
            <p:ph type="subTitle" idx="1"/>
          </p:nvPr>
        </p:nvSpPr>
        <p:spPr>
          <a:xfrm>
            <a:off x="457200" y="2343150"/>
            <a:ext cx="8229600" cy="3371850"/>
          </a:xfrm>
        </p:spPr>
        <p:txBody>
          <a:bodyPr>
            <a:normAutofit fontScale="85000" lnSpcReduction="10000"/>
          </a:bodyPr>
          <a:lstStyle/>
          <a:p>
            <a:r>
              <a:rPr lang="en-US" sz="3300" u="sng" dirty="0">
                <a:solidFill>
                  <a:schemeClr val="tx1"/>
                </a:solidFill>
                <a:latin typeface="+mj-lt"/>
              </a:rPr>
              <a:t>Before 1990:</a:t>
            </a:r>
          </a:p>
          <a:p>
            <a:endParaRPr lang="en-US" sz="3100" dirty="0">
              <a:solidFill>
                <a:schemeClr val="tx1"/>
              </a:solidFill>
            </a:endParaRPr>
          </a:p>
          <a:p>
            <a:r>
              <a:rPr lang="en-US" sz="3100" dirty="0">
                <a:solidFill>
                  <a:schemeClr val="tx1"/>
                </a:solidFill>
              </a:rPr>
              <a:t>In 1933 Art. 71, 72 of the POLISH law of obligations already contained provisions on unfair terms. Although Polish civil law was familiar with the concept of review of contractual clauses, the level of protection for consumers was very different to the one prescribed by the Directive, especially up until 1990. </a:t>
            </a:r>
          </a:p>
        </p:txBody>
      </p:sp>
    </p:spTree>
    <p:extLst>
      <p:ext uri="{BB962C8B-B14F-4D97-AF65-F5344CB8AC3E}">
        <p14:creationId xmlns:p14="http://schemas.microsoft.com/office/powerpoint/2010/main" xmlns="" val="1450180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657350" y="1828800"/>
            <a:ext cx="5829300" cy="914399"/>
          </a:xfrm>
        </p:spPr>
        <p:txBody>
          <a:bodyPr>
            <a:normAutofit/>
          </a:bodyPr>
          <a:lstStyle/>
          <a:p>
            <a:r>
              <a:rPr lang="en-US" sz="2800" u="sng" dirty="0"/>
              <a:t>After 1990:</a:t>
            </a:r>
            <a:r>
              <a:rPr lang="en-US" b="1" dirty="0">
                <a:solidFill>
                  <a:srgbClr val="FF0000"/>
                </a:solidFill>
              </a:rPr>
              <a:t>	</a:t>
            </a:r>
          </a:p>
        </p:txBody>
      </p:sp>
      <p:sp>
        <p:nvSpPr>
          <p:cNvPr id="6" name="Subtitle 5"/>
          <p:cNvSpPr>
            <a:spLocks noGrp="1"/>
          </p:cNvSpPr>
          <p:nvPr>
            <p:ph type="subTitle" idx="1"/>
          </p:nvPr>
        </p:nvSpPr>
        <p:spPr>
          <a:xfrm>
            <a:off x="990600" y="2819400"/>
            <a:ext cx="7162800" cy="3028950"/>
          </a:xfrm>
        </p:spPr>
        <p:txBody>
          <a:bodyPr>
            <a:noAutofit/>
          </a:bodyPr>
          <a:lstStyle/>
          <a:p>
            <a:r>
              <a:rPr lang="en-US" sz="2000" dirty="0">
                <a:solidFill>
                  <a:schemeClr val="tx1"/>
                </a:solidFill>
              </a:rPr>
              <a:t>Since 1990 certain mechanisms for consumer protection have been established in the Civil Code. By virtue of CC Art. 384 the Council of Ministers could, by means of a regulation, specify particular conditions for concluding and executing contracts with consumers (normative ‘standard forms’), if it was justified by the aim of protecting consumer interests. In fact, the Council adopted only one regulation with a limited scope of application on 30 April 1995 (on the conclusion and execution of contracts of sale of movable goods with consumers)</a:t>
            </a:r>
            <a:endParaRPr lang="en-US" sz="2000" dirty="0">
              <a:solidFill>
                <a:schemeClr val="tx1"/>
              </a:solidFill>
              <a:latin typeface="Arial Black" pitchFamily="34" charset="0"/>
            </a:endParaRPr>
          </a:p>
        </p:txBody>
      </p:sp>
      <p:sp>
        <p:nvSpPr>
          <p:cNvPr id="7" name="Title 4"/>
          <p:cNvSpPr txBox="1">
            <a:spLocks/>
          </p:cNvSpPr>
          <p:nvPr/>
        </p:nvSpPr>
        <p:spPr>
          <a:xfrm>
            <a:off x="1676400" y="838200"/>
            <a:ext cx="5829300" cy="971549"/>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3300" kern="1200">
                <a:solidFill>
                  <a:schemeClr val="tx1"/>
                </a:solidFill>
                <a:latin typeface="+mj-lt"/>
                <a:ea typeface="+mj-ea"/>
                <a:cs typeface="+mj-cs"/>
              </a:defRPr>
            </a:lvl1pPr>
          </a:lstStyle>
          <a:p>
            <a:r>
              <a:rPr lang="en-US" sz="4000"/>
              <a:t>Short History</a:t>
            </a:r>
            <a:endParaRPr lang="en-US" sz="4000" dirty="0"/>
          </a:p>
        </p:txBody>
      </p:sp>
    </p:spTree>
    <p:extLst>
      <p:ext uri="{BB962C8B-B14F-4D97-AF65-F5344CB8AC3E}">
        <p14:creationId xmlns:p14="http://schemas.microsoft.com/office/powerpoint/2010/main" xmlns="" val="24838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657350" y="1085852"/>
            <a:ext cx="5829300" cy="971549"/>
          </a:xfrm>
        </p:spPr>
        <p:txBody>
          <a:bodyPr>
            <a:normAutofit/>
          </a:bodyPr>
          <a:lstStyle/>
          <a:p>
            <a:r>
              <a:rPr lang="en-US" dirty="0"/>
              <a:t>Summary</a:t>
            </a:r>
            <a:endParaRPr lang="en-US" b="1" dirty="0">
              <a:solidFill>
                <a:srgbClr val="FF0000"/>
              </a:solidFill>
            </a:endParaRPr>
          </a:p>
        </p:txBody>
      </p:sp>
      <p:sp>
        <p:nvSpPr>
          <p:cNvPr id="6" name="Subtitle 5"/>
          <p:cNvSpPr>
            <a:spLocks noGrp="1"/>
          </p:cNvSpPr>
          <p:nvPr>
            <p:ph type="subTitle" idx="1"/>
          </p:nvPr>
        </p:nvSpPr>
        <p:spPr>
          <a:xfrm>
            <a:off x="533400" y="2438400"/>
            <a:ext cx="8229600" cy="4914900"/>
          </a:xfrm>
        </p:spPr>
        <p:txBody>
          <a:bodyPr>
            <a:noAutofit/>
          </a:bodyPr>
          <a:lstStyle/>
          <a:p>
            <a:r>
              <a:rPr lang="en-US" sz="2000" dirty="0">
                <a:solidFill>
                  <a:schemeClr val="tx1"/>
                </a:solidFill>
              </a:rPr>
              <a:t>The Directive was transposed by the Act on the protection of some consumer rights and liability for damage caused by a dangerous product of 2 March 2000 amending the Polish Civil Code of 1964 – Arts. 384-385.4. The new concept distinguishes between forms used in all contracts, those used in contracts between professionals (traders) and those used in contracts with consumers. A review of the incorporation of standard terms is according to CC Art. 384 in principle not confined to B2C relationships, but yet stronger provisions on incorporation apply to consumer contracts. The battle-of-forms rule in Art. 485, modelled on Art. 2:209 PECL, on the other hand, relates only to B2B contracts. A review of the content of standard terms is limited to B2C transactions. The notion of “consumer” differs from the Directive, since a person can also be regarded as a consumer when he is concluding a contract for a purpose not directly related to his business. </a:t>
            </a:r>
          </a:p>
        </p:txBody>
      </p:sp>
    </p:spTree>
    <p:extLst>
      <p:ext uri="{BB962C8B-B14F-4D97-AF65-F5344CB8AC3E}">
        <p14:creationId xmlns:p14="http://schemas.microsoft.com/office/powerpoint/2010/main" xmlns="" val="20176891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657350" y="1085852"/>
            <a:ext cx="5829300" cy="742949"/>
          </a:xfrm>
        </p:spPr>
        <p:txBody>
          <a:bodyPr>
            <a:normAutofit/>
          </a:bodyPr>
          <a:lstStyle/>
          <a:p>
            <a:r>
              <a:rPr lang="en-US" dirty="0"/>
              <a:t>Conclusion</a:t>
            </a:r>
          </a:p>
        </p:txBody>
      </p:sp>
      <p:sp>
        <p:nvSpPr>
          <p:cNvPr id="6" name="Subtitle 5"/>
          <p:cNvSpPr>
            <a:spLocks noGrp="1"/>
          </p:cNvSpPr>
          <p:nvPr>
            <p:ph type="subTitle" idx="1"/>
          </p:nvPr>
        </p:nvSpPr>
        <p:spPr>
          <a:xfrm>
            <a:off x="1047750" y="2209800"/>
            <a:ext cx="7048500" cy="4914900"/>
          </a:xfrm>
        </p:spPr>
        <p:txBody>
          <a:bodyPr>
            <a:noAutofit/>
          </a:bodyPr>
          <a:lstStyle/>
          <a:p>
            <a:r>
              <a:rPr lang="en-US" sz="2000" dirty="0">
                <a:solidFill>
                  <a:schemeClr val="tx1"/>
                </a:solidFill>
              </a:rPr>
              <a:t>Since transposition of Directive 93/13, Polish law also contains in Art. 47936 et seq. of the Polish Civil Procedure Code rules on the abstract review of terms in collective proceedings for the first time. Standing is enjoyed not only by consumer associations, local consumer ombudsmen as well as the President of the Office for Competition and Consumer Protection, but every person, who could have concluded the contract following an offer by the user. If the designated consumer court in Warsaw prohibits the use of a certain contractual clause, the decision is published in the Economic and Court Journal and entered in a register with the President of the Office of Competition and Consumer Protection. Once the judgment has been published in the Register it has general effects. The Register is open to the public, and at present it contains more than 1000 clauses.</a:t>
            </a:r>
          </a:p>
        </p:txBody>
      </p:sp>
    </p:spTree>
    <p:extLst>
      <p:ext uri="{BB962C8B-B14F-4D97-AF65-F5344CB8AC3E}">
        <p14:creationId xmlns:p14="http://schemas.microsoft.com/office/powerpoint/2010/main" xmlns="" val="12936730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VIKASH\Desktop\business-thank-you-note.jpg"/>
          <p:cNvPicPr>
            <a:picLocks noGrp="1" noChangeAspect="1" noChangeArrowheads="1"/>
          </p:cNvPicPr>
          <p:nvPr>
            <p:ph idx="1"/>
          </p:nvPr>
        </p:nvPicPr>
        <p:blipFill>
          <a:blip r:embed="rId2" cstate="print"/>
          <a:srcRect/>
          <a:stretch>
            <a:fillRect/>
          </a:stretch>
        </p:blipFill>
        <p:spPr bwMode="auto">
          <a:xfrm>
            <a:off x="1143001" y="857250"/>
            <a:ext cx="6857999" cy="51435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3867493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pPr marL="0" indent="0" algn="ctr">
              <a:buNone/>
            </a:pPr>
            <a:r>
              <a:rPr lang="en-US" dirty="0"/>
              <a:t>If a product bought in the EU is damaged or doesn't work, EU consumers can ask for compensation</a:t>
            </a:r>
            <a:r>
              <a:rPr lang="pl-PL" dirty="0"/>
              <a:t>.</a:t>
            </a:r>
          </a:p>
        </p:txBody>
      </p:sp>
    </p:spTree>
    <p:extLst>
      <p:ext uri="{BB962C8B-B14F-4D97-AF65-F5344CB8AC3E}">
        <p14:creationId xmlns:p14="http://schemas.microsoft.com/office/powerpoint/2010/main" xmlns="" val="8695703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dirty="0"/>
              <a:t>EU legislation on liability for defective products</a:t>
            </a:r>
            <a:br>
              <a:rPr lang="en-US" dirty="0"/>
            </a:br>
            <a:endParaRPr lang="pl-PL" dirty="0"/>
          </a:p>
        </p:txBody>
      </p:sp>
      <p:sp>
        <p:nvSpPr>
          <p:cNvPr id="3" name="Symbol zastępczy zawartości 2"/>
          <p:cNvSpPr>
            <a:spLocks noGrp="1"/>
          </p:cNvSpPr>
          <p:nvPr>
            <p:ph idx="1"/>
          </p:nvPr>
        </p:nvSpPr>
        <p:spPr/>
        <p:txBody>
          <a:bodyPr/>
          <a:lstStyle/>
          <a:p>
            <a:pPr marL="0" indent="0" algn="ctr">
              <a:buNone/>
            </a:pPr>
            <a:endParaRPr lang="pl-PL" dirty="0"/>
          </a:p>
          <a:p>
            <a:pPr marL="0" indent="0" algn="ctr">
              <a:buNone/>
            </a:pPr>
            <a:endParaRPr lang="pl-PL" dirty="0"/>
          </a:p>
          <a:p>
            <a:pPr marL="0" indent="0" algn="ctr">
              <a:buNone/>
            </a:pPr>
            <a:r>
              <a:rPr lang="en-US" dirty="0"/>
              <a:t>Directive 85/374/EEC on liability for defective products was adopted in 1985</a:t>
            </a:r>
            <a:r>
              <a:rPr lang="pl-PL" dirty="0"/>
              <a:t>.</a:t>
            </a:r>
            <a:endParaRPr lang="pl" dirty="0"/>
          </a:p>
          <a:p>
            <a:pPr algn="ctr"/>
            <a:endParaRPr lang="pl-PL" dirty="0"/>
          </a:p>
        </p:txBody>
      </p:sp>
    </p:spTree>
    <p:extLst>
      <p:ext uri="{BB962C8B-B14F-4D97-AF65-F5344CB8AC3E}">
        <p14:creationId xmlns:p14="http://schemas.microsoft.com/office/powerpoint/2010/main" xmlns="" val="35982453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dirty="0"/>
              <a:t>Which products fall under the legislation?</a:t>
            </a:r>
            <a:r>
              <a:rPr lang="pl-PL" dirty="0"/>
              <a:t/>
            </a:r>
            <a:br>
              <a:rPr lang="pl-PL" dirty="0"/>
            </a:br>
            <a:endParaRPr lang="pl-PL" dirty="0"/>
          </a:p>
        </p:txBody>
      </p:sp>
      <p:sp>
        <p:nvSpPr>
          <p:cNvPr id="3" name="Symbol zastępczy zawartości 2"/>
          <p:cNvSpPr>
            <a:spLocks noGrp="1"/>
          </p:cNvSpPr>
          <p:nvPr>
            <p:ph idx="1"/>
          </p:nvPr>
        </p:nvSpPr>
        <p:spPr/>
        <p:txBody>
          <a:bodyPr/>
          <a:lstStyle/>
          <a:p>
            <a:endParaRPr lang="pl-PL" dirty="0"/>
          </a:p>
          <a:p>
            <a:endParaRPr lang="en-US" dirty="0"/>
          </a:p>
          <a:p>
            <a:pPr marL="0" indent="0">
              <a:buNone/>
            </a:pPr>
            <a:r>
              <a:rPr lang="en-US" dirty="0"/>
              <a:t>This legislation applies to any product marketed in the European Economic Area. Compensation for material damage is limited to goods for private use or consumption with a lower threshold of €500.</a:t>
            </a:r>
            <a:endParaRPr lang="pl-PL" dirty="0"/>
          </a:p>
        </p:txBody>
      </p:sp>
    </p:spTree>
    <p:extLst>
      <p:ext uri="{BB962C8B-B14F-4D97-AF65-F5344CB8AC3E}">
        <p14:creationId xmlns:p14="http://schemas.microsoft.com/office/powerpoint/2010/main" xmlns="" val="3587454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dirty="0"/>
              <a:t>Rights of producers</a:t>
            </a:r>
            <a:br>
              <a:rPr lang="en-US" dirty="0"/>
            </a:br>
            <a:endParaRPr lang="pl-PL" dirty="0"/>
          </a:p>
        </p:txBody>
      </p:sp>
      <p:sp>
        <p:nvSpPr>
          <p:cNvPr id="3" name="Symbol zastępczy zawartości 2"/>
          <p:cNvSpPr>
            <a:spLocks noGrp="1"/>
          </p:cNvSpPr>
          <p:nvPr>
            <p:ph idx="1"/>
          </p:nvPr>
        </p:nvSpPr>
        <p:spPr/>
        <p:txBody>
          <a:bodyPr/>
          <a:lstStyle/>
          <a:p>
            <a:r>
              <a:rPr lang="en-US" dirty="0"/>
              <a:t>they did not put the product into circulation</a:t>
            </a:r>
          </a:p>
          <a:p>
            <a:r>
              <a:rPr lang="en-US" dirty="0"/>
              <a:t>the defect was due to the compliance of the product with mandatory regulations issued by public authorities</a:t>
            </a:r>
          </a:p>
          <a:p>
            <a:r>
              <a:rPr lang="en-US" dirty="0"/>
              <a:t>the state of scientific or technical knowledge at the time the product was put into circulation could not detect the defect</a:t>
            </a:r>
            <a:endParaRPr lang="pl-PL" dirty="0"/>
          </a:p>
        </p:txBody>
      </p:sp>
    </p:spTree>
    <p:extLst>
      <p:ext uri="{BB962C8B-B14F-4D97-AF65-F5344CB8AC3E}">
        <p14:creationId xmlns:p14="http://schemas.microsoft.com/office/powerpoint/2010/main" xmlns="" val="2239286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ru-RU" dirty="0"/>
              <a:t>  </a:t>
            </a:r>
            <a:endParaRPr lang="pl-PL" dirty="0"/>
          </a:p>
        </p:txBody>
      </p:sp>
      <p:sp>
        <p:nvSpPr>
          <p:cNvPr id="3" name="Symbol zastępczy zawartości 2"/>
          <p:cNvSpPr>
            <a:spLocks noGrp="1"/>
          </p:cNvSpPr>
          <p:nvPr>
            <p:ph idx="1"/>
          </p:nvPr>
        </p:nvSpPr>
        <p:spPr>
          <a:xfrm>
            <a:off x="444138" y="1360171"/>
            <a:ext cx="8071213" cy="4129802"/>
          </a:xfrm>
        </p:spPr>
        <p:txBody>
          <a:bodyPr>
            <a:normAutofit/>
          </a:bodyPr>
          <a:lstStyle/>
          <a:p>
            <a:pPr marL="0" indent="0">
              <a:buNone/>
            </a:pPr>
            <a:r>
              <a:rPr lang="ru-RU" dirty="0"/>
              <a:t>Commission actions</a:t>
            </a:r>
            <a:endParaRPr lang="pl-PL" dirty="0"/>
          </a:p>
          <a:p>
            <a:pPr marL="0" indent="0">
              <a:buNone/>
            </a:pPr>
            <a:endParaRPr lang="pl-PL" dirty="0"/>
          </a:p>
          <a:p>
            <a:r>
              <a:rPr lang="ru-RU" dirty="0"/>
              <a:t>The evaluation will assess the Directive according to 5 criteria:</a:t>
            </a:r>
            <a:endParaRPr lang="pl-PL" dirty="0"/>
          </a:p>
          <a:p>
            <a:pPr lvl="0"/>
            <a:r>
              <a:rPr lang="ru-RU" dirty="0"/>
              <a:t>effectiveness </a:t>
            </a:r>
            <a:r>
              <a:rPr lang="ru-RU" i="1" dirty="0"/>
              <a:t>(have the objectives been met)?</a:t>
            </a:r>
            <a:endParaRPr lang="pl-PL" dirty="0"/>
          </a:p>
          <a:p>
            <a:pPr lvl="0"/>
            <a:r>
              <a:rPr lang="ru-RU" dirty="0"/>
              <a:t>efficiency </a:t>
            </a:r>
            <a:r>
              <a:rPr lang="ru-RU" i="1" dirty="0"/>
              <a:t>(were the costs involved reasonable)?</a:t>
            </a:r>
            <a:endParaRPr lang="pl-PL" dirty="0"/>
          </a:p>
          <a:p>
            <a:pPr lvl="0"/>
            <a:r>
              <a:rPr lang="ru-RU" dirty="0"/>
              <a:t>coherence </a:t>
            </a:r>
            <a:r>
              <a:rPr lang="ru-RU" i="1" dirty="0"/>
              <a:t>(does the Directive complement other actions or are there contradictions)?</a:t>
            </a:r>
            <a:endParaRPr lang="pl-PL" dirty="0"/>
          </a:p>
          <a:p>
            <a:pPr lvl="0"/>
            <a:r>
              <a:rPr lang="ru-RU" dirty="0"/>
              <a:t>relevance </a:t>
            </a:r>
            <a:r>
              <a:rPr lang="ru-RU" i="1" dirty="0"/>
              <a:t>(is EU action still necessary)?</a:t>
            </a:r>
            <a:endParaRPr lang="pl-PL" dirty="0"/>
          </a:p>
          <a:p>
            <a:pPr marL="0" indent="0">
              <a:buNone/>
            </a:pPr>
            <a:endParaRPr lang="pl-PL" dirty="0"/>
          </a:p>
          <a:p>
            <a:pPr marL="0" indent="0">
              <a:buNone/>
            </a:pPr>
            <a:endParaRPr lang="pl-PL" dirty="0"/>
          </a:p>
        </p:txBody>
      </p:sp>
      <p:sp>
        <p:nvSpPr>
          <p:cNvPr id="4" name="Tytuł 1"/>
          <p:cNvSpPr txBox="1">
            <a:spLocks/>
          </p:cNvSpPr>
          <p:nvPr/>
        </p:nvSpPr>
        <p:spPr>
          <a:xfrm>
            <a:off x="609600" y="427038"/>
            <a:ext cx="8229600" cy="1143000"/>
          </a:xfrm>
          <a:prstGeom prst="rect">
            <a:avLst/>
          </a:prstGeom>
        </p:spPr>
        <p:txBody>
          <a:bodyPr vert="horz" lIns="91440" tIns="45720" rIns="91440" bIns="45720" rtlCol="0" anchor="ctr">
            <a:normAutofit fontScale="97500"/>
          </a:bodyPr>
          <a:lstStyle>
            <a:lvl1pPr algn="ctr" defTabSz="685800" rtl="0" eaLnBrk="1" latinLnBrk="0" hangingPunct="1">
              <a:spcBef>
                <a:spcPct val="0"/>
              </a:spcBef>
              <a:buNone/>
              <a:defRPr sz="3300" kern="1200">
                <a:solidFill>
                  <a:schemeClr val="tx1"/>
                </a:solidFill>
                <a:latin typeface="+mj-lt"/>
                <a:ea typeface="+mj-ea"/>
                <a:cs typeface="+mj-cs"/>
              </a:defRPr>
            </a:lvl1pPr>
          </a:lstStyle>
          <a:p>
            <a:r>
              <a:rPr lang="pl-PL" dirty="0" smtClean="0"/>
              <a:t/>
            </a:r>
            <a:br>
              <a:rPr lang="pl-PL" dirty="0" smtClean="0"/>
            </a:br>
            <a:endParaRPr lang="pl-PL" dirty="0"/>
          </a:p>
        </p:txBody>
      </p:sp>
    </p:spTree>
    <p:extLst>
      <p:ext uri="{BB962C8B-B14F-4D97-AF65-F5344CB8AC3E}">
        <p14:creationId xmlns:p14="http://schemas.microsoft.com/office/powerpoint/2010/main" xmlns="" val="16537404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b="1" dirty="0"/>
              <a:t>Polish legislation implementing the Product Liability Directive</a:t>
            </a:r>
            <a:r>
              <a:rPr lang="pl-PL" dirty="0"/>
              <a:t/>
            </a:r>
            <a:br>
              <a:rPr lang="pl-PL" dirty="0"/>
            </a:br>
            <a:endParaRPr lang="en-US" dirty="0"/>
          </a:p>
        </p:txBody>
      </p:sp>
      <p:sp>
        <p:nvSpPr>
          <p:cNvPr id="3" name="Content Placeholder 2"/>
          <p:cNvSpPr>
            <a:spLocks noGrp="1"/>
          </p:cNvSpPr>
          <p:nvPr>
            <p:ph idx="1"/>
          </p:nvPr>
        </p:nvSpPr>
        <p:spPr/>
        <p:txBody>
          <a:bodyPr/>
          <a:lstStyle/>
          <a:p>
            <a:pPr marL="0" indent="0">
              <a:buNone/>
            </a:pPr>
            <a:r>
              <a:rPr lang="ru-RU" dirty="0"/>
              <a:t>   </a:t>
            </a:r>
            <a:r>
              <a:rPr lang="ru-RU" b="1" dirty="0"/>
              <a:t> </a:t>
            </a:r>
            <a:endParaRPr lang="pl-PL" dirty="0"/>
          </a:p>
          <a:p>
            <a:pPr marL="0" indent="0">
              <a:buNone/>
            </a:pPr>
            <a:r>
              <a:rPr lang="pl-PL" b="1" dirty="0"/>
              <a:t>    </a:t>
            </a:r>
            <a:r>
              <a:rPr lang="ru-RU" b="1" dirty="0"/>
              <a:t>Date of implementation</a:t>
            </a:r>
            <a:endParaRPr lang="pl-PL" dirty="0"/>
          </a:p>
          <a:p>
            <a:pPr marL="0" indent="0">
              <a:buNone/>
            </a:pPr>
            <a:r>
              <a:rPr lang="ru-RU" dirty="0"/>
              <a:t>The directive 85/374 was implemented by the </a:t>
            </a:r>
            <a:r>
              <a:rPr lang="ru-RU" b="1" u="sng" dirty="0"/>
              <a:t>Act of 2 March 2000</a:t>
            </a:r>
            <a:r>
              <a:rPr lang="ru-RU" dirty="0"/>
              <a:t> on the protection of certain consumer rights and the liability for damage caused by dangerous product (Official Journal of Laws No 22 of March 2000, item 271) which came into force </a:t>
            </a:r>
            <a:r>
              <a:rPr lang="ru-RU" b="1" u="sng" dirty="0"/>
              <a:t>on 1</a:t>
            </a:r>
            <a:r>
              <a:rPr lang="ru-RU" dirty="0"/>
              <a:t> </a:t>
            </a:r>
            <a:r>
              <a:rPr lang="ru-RU" b="1" u="sng" baseline="30000" dirty="0"/>
              <a:t>st</a:t>
            </a:r>
            <a:r>
              <a:rPr lang="ru-RU" dirty="0"/>
              <a:t> </a:t>
            </a:r>
            <a:r>
              <a:rPr lang="ru-RU" b="1" u="sng" dirty="0"/>
              <a:t>of July 2000</a:t>
            </a:r>
            <a:endParaRPr lang="pl-PL" dirty="0"/>
          </a:p>
          <a:p>
            <a:endParaRPr lang="en-US" dirty="0"/>
          </a:p>
        </p:txBody>
      </p:sp>
    </p:spTree>
    <p:extLst>
      <p:ext uri="{BB962C8B-B14F-4D97-AF65-F5344CB8AC3E}">
        <p14:creationId xmlns:p14="http://schemas.microsoft.com/office/powerpoint/2010/main" xmlns="" val="3608422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Article 1</a:t>
            </a:r>
          </a:p>
        </p:txBody>
      </p:sp>
      <p:sp>
        <p:nvSpPr>
          <p:cNvPr id="3" name="Content Placeholder 2"/>
          <p:cNvSpPr>
            <a:spLocks noGrp="1"/>
          </p:cNvSpPr>
          <p:nvPr>
            <p:ph idx="1"/>
          </p:nvPr>
        </p:nvSpPr>
        <p:spPr>
          <a:xfrm>
            <a:off x="533400" y="2250059"/>
            <a:ext cx="8229600" cy="4525963"/>
          </a:xfrm>
        </p:spPr>
        <p:txBody>
          <a:bodyPr>
            <a:normAutofit/>
          </a:bodyPr>
          <a:lstStyle/>
          <a:p>
            <a:pPr marL="385763" indent="-385763" fontAlgn="base">
              <a:buFont typeface="+mj-lt"/>
              <a:buAutoNum type="arabicPeriod"/>
            </a:pPr>
            <a:r>
              <a:rPr lang="en-US" dirty="0"/>
              <a:t>The purpose of this Directive is to approximate the laws, regulations and administrative provisions of the Member States relating to unfair terms in contracts concluded between a seller or supplier and a consumer.</a:t>
            </a:r>
          </a:p>
          <a:p>
            <a:pPr marL="385763" indent="-385763" fontAlgn="base">
              <a:buFont typeface="+mj-lt"/>
              <a:buAutoNum type="arabicPeriod"/>
            </a:pPr>
            <a:r>
              <a:rPr lang="en-US" dirty="0"/>
              <a:t>The contractual terms which reflect mandatory statutory or regulatory provisions and the provisions or principles of international conventions to which the Member States or the Community are party, particularly in the transport area, shall not be subject to the provisions of this Directive.</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TotalTime>
  <Words>1492</Words>
  <Application>Microsoft Office PowerPoint</Application>
  <PresentationFormat>Pokaz na ekranie (4:3)</PresentationFormat>
  <Paragraphs>87</Paragraphs>
  <Slides>27</Slides>
  <Notes>0</Notes>
  <HiddenSlides>0</HiddenSlides>
  <MMClips>0</MMClips>
  <ScaleCrop>false</ScaleCrop>
  <HeadingPairs>
    <vt:vector size="4" baseType="variant">
      <vt:variant>
        <vt:lpstr>Motyw</vt:lpstr>
      </vt:variant>
      <vt:variant>
        <vt:i4>1</vt:i4>
      </vt:variant>
      <vt:variant>
        <vt:lpstr>Tytuły slajdów</vt:lpstr>
      </vt:variant>
      <vt:variant>
        <vt:i4>27</vt:i4>
      </vt:variant>
    </vt:vector>
  </HeadingPairs>
  <TitlesOfParts>
    <vt:vector size="28" baseType="lpstr">
      <vt:lpstr>Office Theme</vt:lpstr>
      <vt:lpstr>Liability for Defective Products</vt:lpstr>
      <vt:lpstr> Background </vt:lpstr>
      <vt:lpstr>Slajd 3</vt:lpstr>
      <vt:lpstr>EU legislation on liability for defective products </vt:lpstr>
      <vt:lpstr>Which products fall under the legislation? </vt:lpstr>
      <vt:lpstr>Rights of producers </vt:lpstr>
      <vt:lpstr>  </vt:lpstr>
      <vt:lpstr>Polish legislation implementing the Product Liability Directive </vt:lpstr>
      <vt:lpstr>Article 1</vt:lpstr>
      <vt:lpstr>Article 2</vt:lpstr>
      <vt:lpstr>Article 3</vt:lpstr>
      <vt:lpstr>Unfair Terms</vt:lpstr>
      <vt:lpstr>Article 4</vt:lpstr>
      <vt:lpstr> Article 5 </vt:lpstr>
      <vt:lpstr>Article 6</vt:lpstr>
      <vt:lpstr>Article 7</vt:lpstr>
      <vt:lpstr>Meaning: Allows us to maintain or adopt more stringent provisions to protect consumers from unfair terms in contracts, which may be brought in bad faith or without his knowledge. In addition, consumers hardly know the legislation of foreign states, and it is therefore essential to remove unfair terms from those contracts with all the weapons at our disposal.  </vt:lpstr>
      <vt:lpstr> Article 9 The commission shall present a report to the European Parliament and to the Council concerning the application of this Directive five years at the latest after the date in Article 10 (1).  </vt:lpstr>
      <vt:lpstr>Article 10  1. Member States shall bring into force the laws, regulationsand administrative provisions necessary to comply with this Directive no later than 31 December 1994. They shall forthwith inform the Commission thereof.  These previsions shall be applicable to all contracts concluded after 31 December 1994.  2. When Member States adopt these measures, they shall contain a reference to this Directive or shall be accompanied by such reference on the occasion of their official pubblication. The methods of making such a reference shall be laid down by the Member States.  3. Member States shall communicate the main provisions of national law which they adopt in the field covered by this Directive to the Commission.</vt:lpstr>
      <vt:lpstr>Article 11 This Directive is addressed to the Member States  Done at Luxembourg, 5 April 1993                            For The Council                         The President                                        Niels Helveg Petersen</vt:lpstr>
      <vt:lpstr>Unfair Contract Terms Directive &amp; Poland</vt:lpstr>
      <vt:lpstr>Thought Process </vt:lpstr>
      <vt:lpstr>Short History</vt:lpstr>
      <vt:lpstr>After 1990: </vt:lpstr>
      <vt:lpstr>Summary</vt:lpstr>
      <vt:lpstr>Conclusion</vt:lpstr>
      <vt:lpstr>Slajd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VIKASH</dc:creator>
  <cp:lastModifiedBy>r.strugala</cp:lastModifiedBy>
  <cp:revision>24</cp:revision>
  <dcterms:created xsi:type="dcterms:W3CDTF">2016-11-09T21:56:59Z</dcterms:created>
  <dcterms:modified xsi:type="dcterms:W3CDTF">2016-11-30T07:37:20Z</dcterms:modified>
</cp:coreProperties>
</file>