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0" r:id="rId4"/>
    <p:sldId id="258" r:id="rId5"/>
    <p:sldId id="259" r:id="rId6"/>
    <p:sldId id="261" r:id="rId7"/>
    <p:sldId id="262" r:id="rId8"/>
    <p:sldId id="264" r:id="rId9"/>
    <p:sldId id="263" r:id="rId10"/>
    <p:sldId id="265" r:id="rId11"/>
    <p:sldId id="266" r:id="rId12"/>
    <p:sldId id="267" r:id="rId13"/>
    <p:sldId id="268" r:id="rId14"/>
    <p:sldId id="274" r:id="rId15"/>
    <p:sldId id="275" r:id="rId16"/>
    <p:sldId id="269" r:id="rId17"/>
    <p:sldId id="270" r:id="rId18"/>
    <p:sldId id="271" r:id="rId19"/>
    <p:sldId id="272" r:id="rId20"/>
    <p:sldId id="281" r:id="rId21"/>
    <p:sldId id="276" r:id="rId22"/>
    <p:sldId id="277" r:id="rId23"/>
    <p:sldId id="278" r:id="rId24"/>
    <p:sldId id="279" r:id="rId25"/>
    <p:sldId id="282" r:id="rId26"/>
    <p:sldId id="284" r:id="rId27"/>
    <p:sldId id="285" r:id="rId28"/>
    <p:sldId id="286" r:id="rId29"/>
    <p:sldId id="283" r:id="rId30"/>
    <p:sldId id="287" r:id="rId31"/>
    <p:sldId id="289" r:id="rId32"/>
    <p:sldId id="290" r:id="rId3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9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6D428914-80AA-4494-B7D7-53EA64235E7E}" type="datetimeFigureOut">
              <a:rPr lang="en-GB" smtClean="0"/>
              <a:t>17/05/2023</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600B2C6B-94BF-4941-9A2D-53DA46C20D36}"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855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69308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179038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88236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77639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9048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53757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43202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99809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426640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5124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41152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9632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58757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28914-80AA-4494-B7D7-53EA64235E7E}" type="datetimeFigureOut">
              <a:rPr lang="en-GB" smtClean="0"/>
              <a:t>17/05/2023</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B2C6B-94BF-4941-9A2D-53DA46C20D36}"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610282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law.cornell.edu/wex/evidenc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law.cornell.edu/wex/circumstantial_evidence" TargetMode="External"/><Relationship Id="rId2" Type="http://schemas.openxmlformats.org/officeDocument/2006/relationships/hyperlink" Target="https://www.law.cornell.edu/wex/direct_evidenc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C87B0F-B1BA-4BD7-9DB7-65FA65AB6C8B}"/>
              </a:ext>
            </a:extLst>
          </p:cNvPr>
          <p:cNvSpPr>
            <a:spLocks noGrp="1"/>
          </p:cNvSpPr>
          <p:nvPr>
            <p:ph type="ctrTitle"/>
          </p:nvPr>
        </p:nvSpPr>
        <p:spPr/>
        <p:txBody>
          <a:bodyPr/>
          <a:lstStyle/>
          <a:p>
            <a:r>
              <a:rPr lang="en-GB" dirty="0"/>
              <a:t>Gathering of evidence and human rights </a:t>
            </a:r>
            <a:r>
              <a:rPr lang="en-GB" dirty="0" err="1"/>
              <a:t>protectio</a:t>
            </a:r>
            <a:r>
              <a:rPr lang="pl-PL" dirty="0"/>
              <a:t>n</a:t>
            </a:r>
            <a:endParaRPr lang="en-GB" dirty="0"/>
          </a:p>
        </p:txBody>
      </p:sp>
      <p:sp>
        <p:nvSpPr>
          <p:cNvPr id="3" name="Podtytuł 2">
            <a:extLst>
              <a:ext uri="{FF2B5EF4-FFF2-40B4-BE49-F238E27FC236}">
                <a16:creationId xmlns:a16="http://schemas.microsoft.com/office/drawing/2014/main" id="{E6D908E3-367D-4EA1-BD07-0B1CE6AE7840}"/>
              </a:ext>
            </a:extLst>
          </p:cNvPr>
          <p:cNvSpPr>
            <a:spLocks noGrp="1"/>
          </p:cNvSpPr>
          <p:nvPr>
            <p:ph type="subTitle" idx="1"/>
          </p:nvPr>
        </p:nvSpPr>
        <p:spPr/>
        <p:txBody>
          <a:bodyPr/>
          <a:lstStyle/>
          <a:p>
            <a:r>
              <a:rPr lang="pl-PL" dirty="0" err="1"/>
              <a:t>Criminal</a:t>
            </a:r>
            <a:r>
              <a:rPr lang="pl-PL" dirty="0"/>
              <a:t> </a:t>
            </a:r>
            <a:r>
              <a:rPr lang="pl-PL" dirty="0" err="1"/>
              <a:t>procedure</a:t>
            </a:r>
            <a:r>
              <a:rPr lang="pl-PL" dirty="0"/>
              <a:t> and </a:t>
            </a:r>
            <a:r>
              <a:rPr lang="pl-PL" dirty="0" err="1"/>
              <a:t>courts</a:t>
            </a:r>
            <a:r>
              <a:rPr lang="pl-PL" dirty="0"/>
              <a:t> </a:t>
            </a:r>
          </a:p>
          <a:p>
            <a:r>
              <a:rPr lang="pl-PL" dirty="0" err="1"/>
              <a:t>Lecture</a:t>
            </a:r>
            <a:r>
              <a:rPr lang="pl-PL" dirty="0"/>
              <a:t> 10</a:t>
            </a:r>
            <a:endParaRPr lang="en-GB" dirty="0"/>
          </a:p>
        </p:txBody>
      </p:sp>
    </p:spTree>
    <p:extLst>
      <p:ext uri="{BB962C8B-B14F-4D97-AF65-F5344CB8AC3E}">
        <p14:creationId xmlns:p14="http://schemas.microsoft.com/office/powerpoint/2010/main" val="171115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876FD4FB-F7DC-4006-AC7D-1DF756693384}"/>
              </a:ext>
            </a:extLst>
          </p:cNvPr>
          <p:cNvSpPr>
            <a:spLocks noGrp="1"/>
          </p:cNvSpPr>
          <p:nvPr>
            <p:ph type="body" sz="quarter" idx="10"/>
          </p:nvPr>
        </p:nvSpPr>
        <p:spPr/>
        <p:txBody>
          <a:bodyPr>
            <a:normAutofit fontScale="77500" lnSpcReduction="20000"/>
          </a:bodyPr>
          <a:lstStyle/>
          <a:p>
            <a:r>
              <a:rPr lang="en-GB" dirty="0"/>
              <a:t>Circumstantial evidence</a:t>
            </a:r>
          </a:p>
          <a:p>
            <a:endParaRPr lang="en-GB" dirty="0"/>
          </a:p>
        </p:txBody>
      </p:sp>
      <p:sp>
        <p:nvSpPr>
          <p:cNvPr id="5" name="Symbol zastępczy tekstu 4">
            <a:extLst>
              <a:ext uri="{FF2B5EF4-FFF2-40B4-BE49-F238E27FC236}">
                <a16:creationId xmlns:a16="http://schemas.microsoft.com/office/drawing/2014/main" id="{151BD4FA-6296-4117-B59C-76B731914C83}"/>
              </a:ext>
            </a:extLst>
          </p:cNvPr>
          <p:cNvSpPr>
            <a:spLocks noGrp="1"/>
          </p:cNvSpPr>
          <p:nvPr>
            <p:ph type="body" sz="quarter" idx="11"/>
          </p:nvPr>
        </p:nvSpPr>
        <p:spPr>
          <a:xfrm>
            <a:off x="234950" y="977900"/>
            <a:ext cx="10936154" cy="5584825"/>
          </a:xfrm>
        </p:spPr>
        <p:txBody>
          <a:bodyPr/>
          <a:lstStyle/>
          <a:p>
            <a:pPr algn="just"/>
            <a:r>
              <a:rPr lang="pl-PL" dirty="0" err="1"/>
              <a:t>Opportunity</a:t>
            </a:r>
            <a:r>
              <a:rPr lang="pl-PL" dirty="0"/>
              <a:t> – </a:t>
            </a:r>
            <a:r>
              <a:rPr lang="pl-PL" dirty="0" err="1"/>
              <a:t>presence</a:t>
            </a:r>
            <a:r>
              <a:rPr lang="pl-PL" dirty="0"/>
              <a:t> of the </a:t>
            </a:r>
            <a:r>
              <a:rPr lang="pl-PL" dirty="0" err="1"/>
              <a:t>accused</a:t>
            </a:r>
            <a:r>
              <a:rPr lang="pl-PL" dirty="0"/>
              <a:t> </a:t>
            </a:r>
            <a:r>
              <a:rPr lang="pl-PL" dirty="0" err="1"/>
              <a:t>at</a:t>
            </a:r>
            <a:r>
              <a:rPr lang="pl-PL" dirty="0"/>
              <a:t> the same </a:t>
            </a:r>
            <a:r>
              <a:rPr lang="pl-PL" dirty="0" err="1"/>
              <a:t>time</a:t>
            </a:r>
            <a:r>
              <a:rPr lang="pl-PL" dirty="0"/>
              <a:t> of and </a:t>
            </a:r>
            <a:r>
              <a:rPr lang="pl-PL" dirty="0" err="1"/>
              <a:t>at</a:t>
            </a:r>
            <a:r>
              <a:rPr lang="pl-PL" dirty="0"/>
              <a:t> the </a:t>
            </a:r>
            <a:r>
              <a:rPr lang="pl-PL" dirty="0" err="1"/>
              <a:t>scene</a:t>
            </a:r>
            <a:r>
              <a:rPr lang="pl-PL" dirty="0"/>
              <a:t> of, the </a:t>
            </a:r>
            <a:r>
              <a:rPr lang="pl-PL" dirty="0" err="1"/>
              <a:t>crime</a:t>
            </a:r>
            <a:r>
              <a:rPr lang="pl-PL" dirty="0"/>
              <a:t>. </a:t>
            </a:r>
          </a:p>
          <a:p>
            <a:pPr algn="just"/>
            <a:r>
              <a:rPr lang="pl-PL" dirty="0" err="1"/>
              <a:t>Fingerprints</a:t>
            </a:r>
            <a:r>
              <a:rPr lang="pl-PL" dirty="0"/>
              <a:t>, </a:t>
            </a:r>
            <a:r>
              <a:rPr lang="pl-PL" dirty="0" err="1"/>
              <a:t>bodily</a:t>
            </a:r>
            <a:r>
              <a:rPr lang="pl-PL" dirty="0"/>
              <a:t> </a:t>
            </a:r>
            <a:r>
              <a:rPr lang="pl-PL" dirty="0" err="1"/>
              <a:t>samples</a:t>
            </a:r>
            <a:r>
              <a:rPr lang="pl-PL" dirty="0"/>
              <a:t> </a:t>
            </a:r>
          </a:p>
          <a:p>
            <a:pPr algn="just"/>
            <a:r>
              <a:rPr lang="pl-PL" dirty="0" err="1"/>
              <a:t>Continuance</a:t>
            </a:r>
            <a:r>
              <a:rPr lang="pl-PL" dirty="0"/>
              <a:t> </a:t>
            </a:r>
          </a:p>
          <a:p>
            <a:pPr algn="just"/>
            <a:r>
              <a:rPr lang="pl-PL" dirty="0"/>
              <a:t>Post-</a:t>
            </a:r>
            <a:r>
              <a:rPr lang="pl-PL" dirty="0" err="1"/>
              <a:t>offence</a:t>
            </a:r>
            <a:r>
              <a:rPr lang="pl-PL" dirty="0"/>
              <a:t> </a:t>
            </a:r>
            <a:r>
              <a:rPr lang="pl-PL" dirty="0" err="1"/>
              <a:t>conduct</a:t>
            </a:r>
            <a:r>
              <a:rPr lang="pl-PL" dirty="0"/>
              <a:t> </a:t>
            </a:r>
          </a:p>
          <a:p>
            <a:pPr algn="just"/>
            <a:r>
              <a:rPr lang="pl-PL" dirty="0" err="1"/>
              <a:t>Motives</a:t>
            </a:r>
            <a:r>
              <a:rPr lang="pl-PL" dirty="0"/>
              <a:t> </a:t>
            </a:r>
          </a:p>
          <a:p>
            <a:pPr algn="just"/>
            <a:r>
              <a:rPr lang="pl-PL" dirty="0" err="1"/>
              <a:t>Reaction</a:t>
            </a:r>
            <a:r>
              <a:rPr lang="pl-PL" dirty="0"/>
              <a:t> of </a:t>
            </a:r>
            <a:r>
              <a:rPr lang="pl-PL" dirty="0" err="1"/>
              <a:t>tracer</a:t>
            </a:r>
            <a:r>
              <a:rPr lang="pl-PL" dirty="0"/>
              <a:t> </a:t>
            </a:r>
            <a:r>
              <a:rPr lang="pl-PL" dirty="0" err="1"/>
              <a:t>dogs</a:t>
            </a:r>
            <a:r>
              <a:rPr lang="pl-PL" dirty="0"/>
              <a:t> </a:t>
            </a:r>
          </a:p>
          <a:p>
            <a:pPr algn="just"/>
            <a:endParaRPr lang="pl-PL" dirty="0"/>
          </a:p>
          <a:p>
            <a:pPr algn="just"/>
            <a:r>
              <a:rPr lang="pl-PL" dirty="0"/>
              <a:t>And </a:t>
            </a:r>
            <a:r>
              <a:rPr lang="pl-PL" dirty="0" err="1"/>
              <a:t>more</a:t>
            </a:r>
            <a:endParaRPr lang="en-GB" dirty="0"/>
          </a:p>
        </p:txBody>
      </p:sp>
    </p:spTree>
    <p:extLst>
      <p:ext uri="{BB962C8B-B14F-4D97-AF65-F5344CB8AC3E}">
        <p14:creationId xmlns:p14="http://schemas.microsoft.com/office/powerpoint/2010/main" val="17115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1DF7896-90BE-44B4-8F63-94FE0A31D824}"/>
              </a:ext>
            </a:extLst>
          </p:cNvPr>
          <p:cNvSpPr>
            <a:spLocks noGrp="1"/>
          </p:cNvSpPr>
          <p:nvPr>
            <p:ph type="body" sz="quarter" idx="10"/>
          </p:nvPr>
        </p:nvSpPr>
        <p:spPr/>
        <p:txBody>
          <a:bodyPr>
            <a:normAutofit fontScale="77500" lnSpcReduction="20000"/>
          </a:bodyPr>
          <a:lstStyle/>
          <a:p>
            <a:r>
              <a:rPr lang="pl-PL" dirty="0" err="1"/>
              <a:t>Testimonial</a:t>
            </a:r>
            <a:r>
              <a:rPr lang="pl-PL" dirty="0"/>
              <a:t> </a:t>
            </a:r>
            <a:r>
              <a:rPr lang="pl-PL" dirty="0" err="1"/>
              <a:t>evidence</a:t>
            </a:r>
            <a:r>
              <a:rPr lang="pl-PL" dirty="0"/>
              <a:t> and real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4CE82487-ABFA-4A43-964F-3479EFD9B08C}"/>
              </a:ext>
            </a:extLst>
          </p:cNvPr>
          <p:cNvSpPr>
            <a:spLocks noGrp="1"/>
          </p:cNvSpPr>
          <p:nvPr>
            <p:ph type="body" sz="quarter" idx="11"/>
          </p:nvPr>
        </p:nvSpPr>
        <p:spPr>
          <a:xfrm>
            <a:off x="234950" y="977900"/>
            <a:ext cx="11200558" cy="5584825"/>
          </a:xfrm>
        </p:spPr>
        <p:txBody>
          <a:bodyPr/>
          <a:lstStyle/>
          <a:p>
            <a:pPr algn="just"/>
            <a:r>
              <a:rPr lang="pl-PL" dirty="0" err="1"/>
              <a:t>Testimonial</a:t>
            </a:r>
            <a:r>
              <a:rPr lang="pl-PL" dirty="0"/>
              <a:t> </a:t>
            </a:r>
            <a:r>
              <a:rPr lang="pl-PL" dirty="0" err="1"/>
              <a:t>evidence</a:t>
            </a:r>
            <a:r>
              <a:rPr lang="pl-PL" dirty="0"/>
              <a:t> </a:t>
            </a:r>
            <a:r>
              <a:rPr lang="pl-PL" dirty="0" err="1"/>
              <a:t>is</a:t>
            </a:r>
            <a:r>
              <a:rPr lang="pl-PL" dirty="0"/>
              <a:t> </a:t>
            </a:r>
            <a:r>
              <a:rPr lang="pl-PL" dirty="0" err="1"/>
              <a:t>oral</a:t>
            </a:r>
            <a:r>
              <a:rPr lang="pl-PL" dirty="0"/>
              <a:t> </a:t>
            </a:r>
            <a:r>
              <a:rPr lang="pl-PL" dirty="0" err="1"/>
              <a:t>evidence</a:t>
            </a:r>
            <a:r>
              <a:rPr lang="pl-PL" dirty="0"/>
              <a:t>. </a:t>
            </a:r>
          </a:p>
          <a:p>
            <a:pPr lvl="1" algn="just"/>
            <a:r>
              <a:rPr lang="pl-PL" dirty="0" err="1"/>
              <a:t>Witness</a:t>
            </a:r>
            <a:r>
              <a:rPr lang="pl-PL" dirty="0"/>
              <a:t> </a:t>
            </a:r>
            <a:r>
              <a:rPr lang="pl-PL" dirty="0" err="1"/>
              <a:t>statments</a:t>
            </a:r>
            <a:r>
              <a:rPr lang="pl-PL" dirty="0"/>
              <a:t>, </a:t>
            </a:r>
            <a:r>
              <a:rPr lang="pl-PL" dirty="0" err="1"/>
              <a:t>accused</a:t>
            </a:r>
            <a:r>
              <a:rPr lang="pl-PL" dirty="0"/>
              <a:t> </a:t>
            </a:r>
            <a:r>
              <a:rPr lang="pl-PL" dirty="0" err="1"/>
              <a:t>statments</a:t>
            </a:r>
            <a:r>
              <a:rPr lang="pl-PL" dirty="0"/>
              <a:t>/</a:t>
            </a:r>
            <a:r>
              <a:rPr lang="pl-PL" dirty="0" err="1"/>
              <a:t>confession</a:t>
            </a:r>
            <a:r>
              <a:rPr lang="pl-PL" dirty="0"/>
              <a:t> </a:t>
            </a:r>
          </a:p>
          <a:p>
            <a:pPr algn="just"/>
            <a:r>
              <a:rPr lang="pl-PL" dirty="0"/>
              <a:t>Real </a:t>
            </a:r>
            <a:r>
              <a:rPr lang="pl-PL" dirty="0" err="1"/>
              <a:t>evidence</a:t>
            </a:r>
            <a:r>
              <a:rPr lang="pl-PL" dirty="0"/>
              <a:t> – </a:t>
            </a:r>
            <a:r>
              <a:rPr lang="pl-PL" dirty="0" err="1"/>
              <a:t>evidence</a:t>
            </a:r>
            <a:r>
              <a:rPr lang="pl-PL" dirty="0"/>
              <a:t> </a:t>
            </a:r>
            <a:r>
              <a:rPr lang="pl-PL" dirty="0" err="1"/>
              <a:t>which</a:t>
            </a:r>
            <a:r>
              <a:rPr lang="pl-PL" dirty="0"/>
              <a:t> </a:t>
            </a:r>
            <a:r>
              <a:rPr lang="pl-PL" dirty="0" err="1"/>
              <a:t>may</a:t>
            </a:r>
            <a:r>
              <a:rPr lang="pl-PL" dirty="0"/>
              <a:t> be </a:t>
            </a:r>
            <a:r>
              <a:rPr lang="pl-PL" dirty="0" err="1"/>
              <a:t>inspected</a:t>
            </a:r>
            <a:r>
              <a:rPr lang="pl-PL" dirty="0"/>
              <a:t> by the trier of </a:t>
            </a:r>
            <a:r>
              <a:rPr lang="pl-PL" dirty="0" err="1"/>
              <a:t>fact</a:t>
            </a:r>
            <a:r>
              <a:rPr lang="pl-PL" dirty="0"/>
              <a:t>. </a:t>
            </a:r>
            <a:r>
              <a:rPr lang="pl-PL" dirty="0" err="1"/>
              <a:t>Examples</a:t>
            </a:r>
            <a:r>
              <a:rPr lang="pl-PL" dirty="0"/>
              <a:t> of real </a:t>
            </a:r>
            <a:r>
              <a:rPr lang="pl-PL" dirty="0" err="1"/>
              <a:t>evidence</a:t>
            </a:r>
            <a:r>
              <a:rPr lang="pl-PL" dirty="0"/>
              <a:t> </a:t>
            </a:r>
            <a:r>
              <a:rPr lang="pl-PL" dirty="0" err="1"/>
              <a:t>are</a:t>
            </a:r>
            <a:r>
              <a:rPr lang="pl-PL" dirty="0"/>
              <a:t> </a:t>
            </a:r>
            <a:r>
              <a:rPr lang="pl-PL" dirty="0" err="1"/>
              <a:t>diverse</a:t>
            </a:r>
            <a:r>
              <a:rPr lang="pl-PL" dirty="0"/>
              <a:t> and </a:t>
            </a:r>
            <a:r>
              <a:rPr lang="pl-PL" dirty="0" err="1"/>
              <a:t>include</a:t>
            </a:r>
            <a:r>
              <a:rPr lang="pl-PL" dirty="0"/>
              <a:t> the </a:t>
            </a:r>
            <a:r>
              <a:rPr lang="pl-PL" dirty="0" err="1"/>
              <a:t>demeanour</a:t>
            </a:r>
            <a:r>
              <a:rPr lang="pl-PL" dirty="0"/>
              <a:t> </a:t>
            </a:r>
            <a:r>
              <a:rPr lang="pl-PL" dirty="0" err="1"/>
              <a:t>if</a:t>
            </a:r>
            <a:r>
              <a:rPr lang="pl-PL" dirty="0"/>
              <a:t> </a:t>
            </a:r>
            <a:r>
              <a:rPr lang="pl-PL" dirty="0" err="1"/>
              <a:t>witness</a:t>
            </a:r>
            <a:r>
              <a:rPr lang="pl-PL" dirty="0"/>
              <a:t>, </a:t>
            </a:r>
            <a:r>
              <a:rPr lang="pl-PL" dirty="0" err="1"/>
              <a:t>materual</a:t>
            </a:r>
            <a:r>
              <a:rPr lang="pl-PL" dirty="0"/>
              <a:t> </a:t>
            </a:r>
            <a:r>
              <a:rPr lang="pl-PL" dirty="0" err="1"/>
              <a:t>objects</a:t>
            </a:r>
            <a:r>
              <a:rPr lang="pl-PL" dirty="0"/>
              <a:t> and </a:t>
            </a:r>
            <a:r>
              <a:rPr lang="pl-PL" dirty="0" err="1"/>
              <a:t>evdence</a:t>
            </a:r>
            <a:r>
              <a:rPr lang="pl-PL" dirty="0"/>
              <a:t> from out of </a:t>
            </a:r>
            <a:r>
              <a:rPr lang="pl-PL" dirty="0" err="1"/>
              <a:t>court</a:t>
            </a:r>
            <a:r>
              <a:rPr lang="pl-PL" dirty="0"/>
              <a:t> </a:t>
            </a:r>
            <a:r>
              <a:rPr lang="pl-PL" dirty="0" err="1"/>
              <a:t>inspections</a:t>
            </a:r>
            <a:r>
              <a:rPr lang="pl-PL" dirty="0"/>
              <a:t> (</a:t>
            </a:r>
            <a:r>
              <a:rPr lang="pl-PL" dirty="0" err="1"/>
              <a:t>e.g</a:t>
            </a:r>
            <a:r>
              <a:rPr lang="pl-PL" dirty="0"/>
              <a:t>. the </a:t>
            </a:r>
            <a:r>
              <a:rPr lang="pl-PL" dirty="0" err="1"/>
              <a:t>scene</a:t>
            </a:r>
            <a:r>
              <a:rPr lang="pl-PL" dirty="0"/>
              <a:t> of the </a:t>
            </a:r>
            <a:r>
              <a:rPr lang="pl-PL" dirty="0" err="1"/>
              <a:t>crime</a:t>
            </a:r>
            <a:r>
              <a:rPr lang="pl-PL" dirty="0"/>
              <a:t>). </a:t>
            </a:r>
          </a:p>
          <a:p>
            <a:pPr lvl="1" algn="just"/>
            <a:r>
              <a:rPr lang="pl-PL" dirty="0"/>
              <a:t>Real </a:t>
            </a:r>
            <a:r>
              <a:rPr lang="pl-PL" dirty="0" err="1"/>
              <a:t>evidence</a:t>
            </a:r>
            <a:r>
              <a:rPr lang="pl-PL" dirty="0"/>
              <a:t> </a:t>
            </a:r>
            <a:r>
              <a:rPr lang="pl-PL" dirty="0" err="1"/>
              <a:t>may</a:t>
            </a:r>
            <a:r>
              <a:rPr lang="pl-PL" dirty="0"/>
              <a:t> </a:t>
            </a:r>
            <a:r>
              <a:rPr lang="en-GB" dirty="0"/>
              <a:t>exist independently of the will of the accused/other person</a:t>
            </a:r>
            <a:r>
              <a:rPr lang="pl-PL" dirty="0"/>
              <a:t> </a:t>
            </a:r>
          </a:p>
          <a:p>
            <a:pPr lvl="1" algn="just"/>
            <a:r>
              <a:rPr lang="pl-PL" dirty="0" err="1"/>
              <a:t>E.g</a:t>
            </a:r>
            <a:r>
              <a:rPr lang="pl-PL" dirty="0"/>
              <a:t>. </a:t>
            </a:r>
            <a:r>
              <a:rPr lang="pl-PL" dirty="0" err="1"/>
              <a:t>documents</a:t>
            </a:r>
            <a:r>
              <a:rPr lang="pl-PL" dirty="0"/>
              <a:t> </a:t>
            </a:r>
            <a:endParaRPr lang="en-GB" dirty="0"/>
          </a:p>
        </p:txBody>
      </p:sp>
    </p:spTree>
    <p:extLst>
      <p:ext uri="{BB962C8B-B14F-4D97-AF65-F5344CB8AC3E}">
        <p14:creationId xmlns:p14="http://schemas.microsoft.com/office/powerpoint/2010/main" val="188096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9E6F743-38EA-45C1-A224-3A6159456405}"/>
              </a:ext>
            </a:extLst>
          </p:cNvPr>
          <p:cNvSpPr>
            <a:spLocks noGrp="1"/>
          </p:cNvSpPr>
          <p:nvPr>
            <p:ph type="body" sz="quarter" idx="10"/>
          </p:nvPr>
        </p:nvSpPr>
        <p:spPr/>
        <p:txBody>
          <a:bodyPr>
            <a:normAutofit fontScale="77500" lnSpcReduction="20000"/>
          </a:bodyPr>
          <a:lstStyle/>
          <a:p>
            <a:r>
              <a:rPr lang="pl-PL" dirty="0"/>
              <a:t>The problem of </a:t>
            </a:r>
            <a:r>
              <a:rPr lang="pl-PL" dirty="0" err="1"/>
              <a:t>free</a:t>
            </a:r>
            <a:r>
              <a:rPr lang="pl-PL" dirty="0"/>
              <a:t> proof </a:t>
            </a:r>
            <a:endParaRPr lang="en-GB" dirty="0"/>
          </a:p>
        </p:txBody>
      </p:sp>
      <p:sp>
        <p:nvSpPr>
          <p:cNvPr id="3" name="Symbol zastępczy tekstu 2">
            <a:extLst>
              <a:ext uri="{FF2B5EF4-FFF2-40B4-BE49-F238E27FC236}">
                <a16:creationId xmlns:a16="http://schemas.microsoft.com/office/drawing/2014/main" id="{38810101-38FA-42B7-AFDC-5C5C67B5747D}"/>
              </a:ext>
            </a:extLst>
          </p:cNvPr>
          <p:cNvSpPr>
            <a:spLocks noGrp="1"/>
          </p:cNvSpPr>
          <p:nvPr>
            <p:ph type="body" sz="quarter" idx="11"/>
          </p:nvPr>
        </p:nvSpPr>
        <p:spPr>
          <a:xfrm>
            <a:off x="234950" y="977900"/>
            <a:ext cx="11002255" cy="5584825"/>
          </a:xfrm>
        </p:spPr>
        <p:txBody>
          <a:bodyPr/>
          <a:lstStyle/>
          <a:p>
            <a:pPr algn="just"/>
            <a:r>
              <a:rPr lang="en-GB" dirty="0"/>
              <a:t>How to assess what rules to put in place to determine what evidence may be admissible at trial?</a:t>
            </a:r>
            <a:endParaRPr lang="pl-PL" dirty="0"/>
          </a:p>
          <a:p>
            <a:pPr algn="just"/>
            <a:r>
              <a:rPr lang="pl-PL" dirty="0"/>
              <a:t>Term „</a:t>
            </a:r>
            <a:r>
              <a:rPr lang="pl-PL" dirty="0" err="1"/>
              <a:t>free</a:t>
            </a:r>
            <a:r>
              <a:rPr lang="pl-PL" dirty="0"/>
              <a:t> proof” </a:t>
            </a:r>
            <a:r>
              <a:rPr lang="pl-PL" dirty="0" err="1"/>
              <a:t>refers</a:t>
            </a:r>
            <a:r>
              <a:rPr lang="pl-PL" dirty="0"/>
              <a:t> to </a:t>
            </a:r>
            <a:r>
              <a:rPr lang="pl-PL" dirty="0" err="1"/>
              <a:t>natural</a:t>
            </a:r>
            <a:r>
              <a:rPr lang="pl-PL" dirty="0"/>
              <a:t> of </a:t>
            </a:r>
            <a:r>
              <a:rPr lang="pl-PL" dirty="0" err="1"/>
              <a:t>common</a:t>
            </a:r>
            <a:r>
              <a:rPr lang="pl-PL" dirty="0"/>
              <a:t> </a:t>
            </a:r>
            <a:r>
              <a:rPr lang="pl-PL" dirty="0" err="1"/>
              <a:t>sense</a:t>
            </a:r>
            <a:r>
              <a:rPr lang="pl-PL" dirty="0"/>
              <a:t> </a:t>
            </a:r>
            <a:r>
              <a:rPr lang="pl-PL" dirty="0" err="1"/>
              <a:t>modes</a:t>
            </a:r>
            <a:r>
              <a:rPr lang="pl-PL" dirty="0"/>
              <a:t> of </a:t>
            </a:r>
            <a:r>
              <a:rPr lang="pl-PL" dirty="0" err="1"/>
              <a:t>reasoning</a:t>
            </a:r>
            <a:r>
              <a:rPr lang="pl-PL" dirty="0"/>
              <a:t> </a:t>
            </a:r>
            <a:r>
              <a:rPr lang="pl-PL" dirty="0" err="1"/>
              <a:t>about</a:t>
            </a:r>
            <a:r>
              <a:rPr lang="pl-PL" dirty="0"/>
              <a:t> </a:t>
            </a:r>
            <a:r>
              <a:rPr lang="pl-PL" dirty="0" err="1"/>
              <a:t>facts</a:t>
            </a:r>
            <a:r>
              <a:rPr lang="pl-PL" dirty="0"/>
              <a:t> </a:t>
            </a:r>
            <a:r>
              <a:rPr lang="pl-PL" dirty="0" err="1"/>
              <a:t>at</a:t>
            </a:r>
            <a:r>
              <a:rPr lang="pl-PL" dirty="0"/>
              <a:t> </a:t>
            </a:r>
            <a:r>
              <a:rPr lang="pl-PL" dirty="0" err="1"/>
              <a:t>trial</a:t>
            </a:r>
            <a:r>
              <a:rPr lang="pl-PL" dirty="0"/>
              <a:t>, </a:t>
            </a:r>
            <a:r>
              <a:rPr lang="pl-PL" dirty="0" err="1"/>
              <a:t>unconstrained</a:t>
            </a:r>
            <a:r>
              <a:rPr lang="pl-PL" dirty="0"/>
              <a:t> by </a:t>
            </a:r>
            <a:r>
              <a:rPr lang="pl-PL" dirty="0" err="1"/>
              <a:t>artificial</a:t>
            </a:r>
            <a:r>
              <a:rPr lang="pl-PL" dirty="0"/>
              <a:t>, </a:t>
            </a:r>
            <a:r>
              <a:rPr lang="pl-PL" dirty="0" err="1"/>
              <a:t>mandatory</a:t>
            </a:r>
            <a:r>
              <a:rPr lang="pl-PL" dirty="0"/>
              <a:t> </a:t>
            </a:r>
            <a:r>
              <a:rPr lang="pl-PL" dirty="0" err="1"/>
              <a:t>preceptsk</a:t>
            </a:r>
            <a:r>
              <a:rPr lang="pl-PL" dirty="0"/>
              <a:t> </a:t>
            </a:r>
            <a:r>
              <a:rPr lang="pl-PL" dirty="0" err="1"/>
              <a:t>such</a:t>
            </a:r>
            <a:r>
              <a:rPr lang="pl-PL" dirty="0"/>
              <a:t> as </a:t>
            </a:r>
            <a:r>
              <a:rPr lang="pl-PL" dirty="0" err="1"/>
              <a:t>strict</a:t>
            </a:r>
            <a:r>
              <a:rPr lang="pl-PL" dirty="0"/>
              <a:t> </a:t>
            </a:r>
            <a:r>
              <a:rPr lang="pl-PL" dirty="0" err="1"/>
              <a:t>rules</a:t>
            </a:r>
            <a:r>
              <a:rPr lang="pl-PL" dirty="0"/>
              <a:t> </a:t>
            </a:r>
            <a:r>
              <a:rPr lang="pl-PL" dirty="0" err="1"/>
              <a:t>excluding</a:t>
            </a:r>
            <a:r>
              <a:rPr lang="pl-PL" dirty="0"/>
              <a:t> </a:t>
            </a:r>
            <a:r>
              <a:rPr lang="pl-PL" dirty="0" err="1"/>
              <a:t>classes</a:t>
            </a:r>
            <a:r>
              <a:rPr lang="pl-PL" dirty="0"/>
              <a:t> of </a:t>
            </a:r>
            <a:r>
              <a:rPr lang="pl-PL" dirty="0" err="1"/>
              <a:t>evidence</a:t>
            </a:r>
            <a:r>
              <a:rPr lang="pl-PL" dirty="0"/>
              <a:t> </a:t>
            </a:r>
            <a:r>
              <a:rPr lang="pl-PL" dirty="0" err="1"/>
              <a:t>or</a:t>
            </a:r>
            <a:r>
              <a:rPr lang="pl-PL" dirty="0"/>
              <a:t> </a:t>
            </a:r>
            <a:r>
              <a:rPr lang="pl-PL" dirty="0" err="1"/>
              <a:t>witesses</a:t>
            </a:r>
            <a:r>
              <a:rPr lang="pl-PL" dirty="0"/>
              <a:t>. </a:t>
            </a:r>
            <a:endParaRPr lang="en-GB" dirty="0"/>
          </a:p>
        </p:txBody>
      </p:sp>
    </p:spTree>
    <p:extLst>
      <p:ext uri="{BB962C8B-B14F-4D97-AF65-F5344CB8AC3E}">
        <p14:creationId xmlns:p14="http://schemas.microsoft.com/office/powerpoint/2010/main" val="160677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C662B05-4E8F-4917-8F2B-481AF9CB50C3}"/>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err="1"/>
              <a:t>Burden</a:t>
            </a:r>
            <a:r>
              <a:rPr lang="pl-PL" dirty="0"/>
              <a:t> of proof and standard of proof </a:t>
            </a:r>
            <a:endParaRPr lang="en-GB" dirty="0"/>
          </a:p>
        </p:txBody>
      </p:sp>
      <p:sp>
        <p:nvSpPr>
          <p:cNvPr id="3" name="Symbol zastępczy tekstu 2">
            <a:extLst>
              <a:ext uri="{FF2B5EF4-FFF2-40B4-BE49-F238E27FC236}">
                <a16:creationId xmlns:a16="http://schemas.microsoft.com/office/drawing/2014/main" id="{DF2F86B2-AE50-4CC1-BE07-AB845D136CFD}"/>
              </a:ext>
            </a:extLst>
          </p:cNvPr>
          <p:cNvSpPr>
            <a:spLocks noGrp="1"/>
          </p:cNvSpPr>
          <p:nvPr>
            <p:ph type="body" sz="quarter" idx="11"/>
          </p:nvPr>
        </p:nvSpPr>
        <p:spPr>
          <a:xfrm>
            <a:off x="234950" y="977900"/>
            <a:ext cx="10671749" cy="5584825"/>
          </a:xfrm>
        </p:spPr>
        <p:txBody>
          <a:bodyPr/>
          <a:lstStyle/>
          <a:p>
            <a:pPr algn="just"/>
            <a:r>
              <a:rPr lang="pl-PL" dirty="0" err="1"/>
              <a:t>Legal</a:t>
            </a:r>
            <a:r>
              <a:rPr lang="pl-PL" dirty="0"/>
              <a:t> </a:t>
            </a:r>
            <a:r>
              <a:rPr lang="pl-PL" dirty="0" err="1"/>
              <a:t>burden</a:t>
            </a:r>
            <a:r>
              <a:rPr lang="pl-PL" dirty="0"/>
              <a:t> of proof </a:t>
            </a:r>
            <a:r>
              <a:rPr lang="pl-PL" dirty="0" err="1"/>
              <a:t>is</a:t>
            </a:r>
            <a:r>
              <a:rPr lang="pl-PL" dirty="0"/>
              <a:t> the </a:t>
            </a:r>
            <a:r>
              <a:rPr lang="pl-PL" dirty="0" err="1"/>
              <a:t>probative</a:t>
            </a:r>
            <a:r>
              <a:rPr lang="pl-PL" dirty="0"/>
              <a:t> </a:t>
            </a:r>
            <a:r>
              <a:rPr lang="pl-PL" dirty="0" err="1"/>
              <a:t>burden</a:t>
            </a:r>
            <a:r>
              <a:rPr lang="pl-PL" dirty="0"/>
              <a:t>, and </a:t>
            </a:r>
            <a:r>
              <a:rPr lang="pl-PL" dirty="0" err="1"/>
              <a:t>relates</a:t>
            </a:r>
            <a:r>
              <a:rPr lang="pl-PL" dirty="0"/>
              <a:t> to the </a:t>
            </a:r>
            <a:r>
              <a:rPr lang="pl-PL" dirty="0" err="1"/>
              <a:t>duty</a:t>
            </a:r>
            <a:r>
              <a:rPr lang="pl-PL" dirty="0"/>
              <a:t> to </a:t>
            </a:r>
            <a:r>
              <a:rPr lang="pl-PL" dirty="0" err="1"/>
              <a:t>prove</a:t>
            </a:r>
            <a:r>
              <a:rPr lang="pl-PL" dirty="0"/>
              <a:t> </a:t>
            </a:r>
            <a:r>
              <a:rPr lang="pl-PL" dirty="0" err="1"/>
              <a:t>particular</a:t>
            </a:r>
            <a:r>
              <a:rPr lang="pl-PL" dirty="0"/>
              <a:t> </a:t>
            </a:r>
            <a:r>
              <a:rPr lang="pl-PL" dirty="0" err="1"/>
              <a:t>fact</a:t>
            </a:r>
            <a:r>
              <a:rPr lang="pl-PL" dirty="0"/>
              <a:t>. </a:t>
            </a:r>
            <a:r>
              <a:rPr lang="pl-PL" dirty="0" err="1"/>
              <a:t>Failure</a:t>
            </a:r>
            <a:r>
              <a:rPr lang="pl-PL" dirty="0"/>
              <a:t> to </a:t>
            </a:r>
            <a:r>
              <a:rPr lang="pl-PL" dirty="0" err="1"/>
              <a:t>discharge</a:t>
            </a:r>
            <a:r>
              <a:rPr lang="pl-PL" dirty="0"/>
              <a:t> </a:t>
            </a:r>
            <a:r>
              <a:rPr lang="pl-PL" dirty="0" err="1"/>
              <a:t>this</a:t>
            </a:r>
            <a:r>
              <a:rPr lang="pl-PL" dirty="0"/>
              <a:t> </a:t>
            </a:r>
            <a:r>
              <a:rPr lang="pl-PL" dirty="0" err="1"/>
              <a:t>burden</a:t>
            </a:r>
            <a:r>
              <a:rPr lang="pl-PL" dirty="0"/>
              <a:t> </a:t>
            </a:r>
            <a:r>
              <a:rPr lang="pl-PL" dirty="0" err="1"/>
              <a:t>means</a:t>
            </a:r>
            <a:r>
              <a:rPr lang="pl-PL" dirty="0"/>
              <a:t> </a:t>
            </a:r>
            <a:r>
              <a:rPr lang="pl-PL" dirty="0" err="1"/>
              <a:t>that</a:t>
            </a:r>
            <a:r>
              <a:rPr lang="pl-PL" dirty="0"/>
              <a:t> the </a:t>
            </a:r>
            <a:r>
              <a:rPr lang="pl-PL" dirty="0" err="1"/>
              <a:t>issue</a:t>
            </a:r>
            <a:r>
              <a:rPr lang="pl-PL" dirty="0"/>
              <a:t> </a:t>
            </a:r>
            <a:r>
              <a:rPr lang="pl-PL" dirty="0" err="1"/>
              <a:t>will</a:t>
            </a:r>
            <a:r>
              <a:rPr lang="pl-PL" dirty="0"/>
              <a:t> be </a:t>
            </a:r>
            <a:r>
              <a:rPr lang="pl-PL" dirty="0" err="1"/>
              <a:t>decided</a:t>
            </a:r>
            <a:r>
              <a:rPr lang="pl-PL" dirty="0"/>
              <a:t> in </a:t>
            </a:r>
            <a:r>
              <a:rPr lang="pl-PL" dirty="0" err="1"/>
              <a:t>favour</a:t>
            </a:r>
            <a:r>
              <a:rPr lang="pl-PL" dirty="0"/>
              <a:t> of the </a:t>
            </a:r>
            <a:r>
              <a:rPr lang="pl-PL" dirty="0" err="1"/>
              <a:t>other</a:t>
            </a:r>
            <a:r>
              <a:rPr lang="pl-PL" dirty="0"/>
              <a:t> party. </a:t>
            </a:r>
          </a:p>
          <a:p>
            <a:pPr lvl="1" algn="just"/>
            <a:r>
              <a:rPr lang="en-GB" dirty="0"/>
              <a:t>The requirements related to the burden of proof from the perspective of the principle of the presumption of innocence provide inter alia, that it is for the prosecution to inform the accused of the case that will be made against him or her, so that he or she may prepare and present his or her defence accordingly, and to adduce evidence sufficient to convict him or her (</a:t>
            </a:r>
            <a:r>
              <a:rPr lang="en-GB" dirty="0" err="1"/>
              <a:t>Barberà</a:t>
            </a:r>
            <a:r>
              <a:rPr lang="en-GB" dirty="0"/>
              <a:t>, </a:t>
            </a:r>
            <a:r>
              <a:rPr lang="en-GB" dirty="0" err="1"/>
              <a:t>Messegué</a:t>
            </a:r>
            <a:r>
              <a:rPr lang="en-GB" dirty="0"/>
              <a:t> and </a:t>
            </a:r>
            <a:r>
              <a:rPr lang="en-GB" dirty="0" err="1"/>
              <a:t>Jabardo</a:t>
            </a:r>
            <a:r>
              <a:rPr lang="en-GB" dirty="0"/>
              <a:t> v. Spain, 1988, § 77; </a:t>
            </a:r>
            <a:r>
              <a:rPr lang="en-GB" dirty="0" err="1"/>
              <a:t>Janosevic</a:t>
            </a:r>
            <a:r>
              <a:rPr lang="en-GB" dirty="0"/>
              <a:t> v. Sweden, 2002, § 97).</a:t>
            </a:r>
            <a:endParaRPr lang="pl-PL" dirty="0"/>
          </a:p>
          <a:p>
            <a:pPr algn="just"/>
            <a:r>
              <a:rPr lang="pl-PL" dirty="0"/>
              <a:t>Standard of proof – </a:t>
            </a:r>
            <a:r>
              <a:rPr lang="pl-PL" dirty="0" err="1"/>
              <a:t>level</a:t>
            </a:r>
            <a:r>
              <a:rPr lang="pl-PL" dirty="0"/>
              <a:t> of </a:t>
            </a:r>
            <a:r>
              <a:rPr lang="pl-PL" dirty="0" err="1"/>
              <a:t>probability</a:t>
            </a:r>
            <a:r>
              <a:rPr lang="pl-PL" dirty="0"/>
              <a:t> of the event/</a:t>
            </a:r>
            <a:r>
              <a:rPr lang="pl-PL" dirty="0" err="1"/>
              <a:t>crime</a:t>
            </a:r>
            <a:endParaRPr lang="pl-PL" dirty="0"/>
          </a:p>
          <a:p>
            <a:pPr algn="just"/>
            <a:r>
              <a:rPr lang="pl-PL" dirty="0"/>
              <a:t>It </a:t>
            </a:r>
            <a:r>
              <a:rPr lang="pl-PL" dirty="0" err="1"/>
              <a:t>is</a:t>
            </a:r>
            <a:r>
              <a:rPr lang="pl-PL" dirty="0"/>
              <a:t> to </a:t>
            </a:r>
            <a:r>
              <a:rPr lang="pl-PL" dirty="0" err="1"/>
              <a:t>instruct</a:t>
            </a:r>
            <a:r>
              <a:rPr lang="pl-PL" dirty="0"/>
              <a:t> </a:t>
            </a:r>
            <a:r>
              <a:rPr lang="pl-PL" dirty="0" err="1"/>
              <a:t>factfinder</a:t>
            </a:r>
            <a:r>
              <a:rPr lang="pl-PL" dirty="0"/>
              <a:t> </a:t>
            </a:r>
            <a:r>
              <a:rPr lang="pl-PL" dirty="0" err="1"/>
              <a:t>concerning</a:t>
            </a:r>
            <a:r>
              <a:rPr lang="pl-PL" dirty="0"/>
              <a:t> the </a:t>
            </a:r>
            <a:r>
              <a:rPr lang="pl-PL" dirty="0" err="1"/>
              <a:t>degree</a:t>
            </a:r>
            <a:r>
              <a:rPr lang="pl-PL" dirty="0"/>
              <a:t> of </a:t>
            </a:r>
            <a:r>
              <a:rPr lang="pl-PL" dirty="0" err="1"/>
              <a:t>confidence</a:t>
            </a:r>
            <a:r>
              <a:rPr lang="pl-PL" dirty="0"/>
              <a:t> </a:t>
            </a:r>
            <a:r>
              <a:rPr lang="pl-PL" dirty="0" err="1"/>
              <a:t>our</a:t>
            </a:r>
            <a:r>
              <a:rPr lang="pl-PL" dirty="0"/>
              <a:t> socjety </a:t>
            </a:r>
            <a:r>
              <a:rPr lang="pl-PL" dirty="0" err="1"/>
              <a:t>thinks</a:t>
            </a:r>
            <a:r>
              <a:rPr lang="pl-PL" dirty="0"/>
              <a:t> he/</a:t>
            </a:r>
            <a:r>
              <a:rPr lang="pl-PL" dirty="0" err="1"/>
              <a:t>she</a:t>
            </a:r>
            <a:r>
              <a:rPr lang="pl-PL" dirty="0"/>
              <a:t> </a:t>
            </a:r>
            <a:r>
              <a:rPr lang="pl-PL" dirty="0" err="1"/>
              <a:t>should</a:t>
            </a:r>
            <a:r>
              <a:rPr lang="pl-PL" dirty="0"/>
              <a:t> </a:t>
            </a:r>
            <a:r>
              <a:rPr lang="pl-PL" dirty="0" err="1"/>
              <a:t>have</a:t>
            </a:r>
            <a:r>
              <a:rPr lang="pl-PL" dirty="0"/>
              <a:t> in </a:t>
            </a:r>
            <a:r>
              <a:rPr lang="pl-PL" dirty="0" err="1"/>
              <a:t>correctness</a:t>
            </a:r>
            <a:r>
              <a:rPr lang="pl-PL" dirty="0"/>
              <a:t> of </a:t>
            </a:r>
            <a:r>
              <a:rPr lang="pl-PL" dirty="0" err="1"/>
              <a:t>factual</a:t>
            </a:r>
            <a:r>
              <a:rPr lang="pl-PL" dirty="0"/>
              <a:t> </a:t>
            </a:r>
            <a:r>
              <a:rPr lang="pl-PL" dirty="0" err="1"/>
              <a:t>conclusionds</a:t>
            </a:r>
            <a:r>
              <a:rPr lang="pl-PL" dirty="0"/>
              <a:t> for a </a:t>
            </a:r>
            <a:r>
              <a:rPr lang="pl-PL" dirty="0" err="1"/>
              <a:t>particular</a:t>
            </a:r>
            <a:r>
              <a:rPr lang="pl-PL" dirty="0"/>
              <a:t> </a:t>
            </a:r>
            <a:r>
              <a:rPr lang="pl-PL" dirty="0" err="1"/>
              <a:t>type</a:t>
            </a:r>
            <a:r>
              <a:rPr lang="pl-PL" dirty="0"/>
              <a:t> od </a:t>
            </a:r>
            <a:r>
              <a:rPr lang="pl-PL" dirty="0" err="1"/>
              <a:t>adjudication</a:t>
            </a:r>
            <a:r>
              <a:rPr lang="pl-PL" dirty="0"/>
              <a:t>. </a:t>
            </a:r>
            <a:endParaRPr lang="en-GB" dirty="0"/>
          </a:p>
        </p:txBody>
      </p:sp>
    </p:spTree>
    <p:extLst>
      <p:ext uri="{BB962C8B-B14F-4D97-AF65-F5344CB8AC3E}">
        <p14:creationId xmlns:p14="http://schemas.microsoft.com/office/powerpoint/2010/main" val="134201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1AD42B3-4D20-4437-B72C-D35903EA882B}"/>
              </a:ext>
            </a:extLst>
          </p:cNvPr>
          <p:cNvSpPr>
            <a:spLocks noGrp="1"/>
          </p:cNvSpPr>
          <p:nvPr>
            <p:ph type="body" sz="quarter" idx="10"/>
          </p:nvPr>
        </p:nvSpPr>
        <p:spPr/>
        <p:txBody>
          <a:bodyPr>
            <a:normAutofit fontScale="77500" lnSpcReduction="20000"/>
          </a:bodyPr>
          <a:lstStyle/>
          <a:p>
            <a:r>
              <a:rPr lang="pl-PL" dirty="0" err="1"/>
              <a:t>Burden</a:t>
            </a:r>
            <a:r>
              <a:rPr lang="pl-PL" dirty="0"/>
              <a:t> of proof</a:t>
            </a:r>
            <a:endParaRPr lang="en-GB" dirty="0"/>
          </a:p>
        </p:txBody>
      </p:sp>
      <p:sp>
        <p:nvSpPr>
          <p:cNvPr id="3" name="Symbol zastępczy tekstu 2">
            <a:extLst>
              <a:ext uri="{FF2B5EF4-FFF2-40B4-BE49-F238E27FC236}">
                <a16:creationId xmlns:a16="http://schemas.microsoft.com/office/drawing/2014/main" id="{FDC8B02A-C9D6-4CC7-94BE-8489AAE69027}"/>
              </a:ext>
            </a:extLst>
          </p:cNvPr>
          <p:cNvSpPr>
            <a:spLocks noGrp="1"/>
          </p:cNvSpPr>
          <p:nvPr>
            <p:ph type="body" sz="quarter" idx="11"/>
          </p:nvPr>
        </p:nvSpPr>
        <p:spPr>
          <a:xfrm>
            <a:off x="234950" y="977900"/>
            <a:ext cx="11409879" cy="5584825"/>
          </a:xfrm>
        </p:spPr>
        <p:txBody>
          <a:bodyPr/>
          <a:lstStyle/>
          <a:p>
            <a:pPr algn="just"/>
            <a:r>
              <a:rPr lang="en-GB" dirty="0"/>
              <a:t>387. The presumption of innocence is violated where the burden of proof is shifted from the prosecution to the defence (</a:t>
            </a:r>
            <a:r>
              <a:rPr lang="en-GB" dirty="0" err="1"/>
              <a:t>Telfner</a:t>
            </a:r>
            <a:r>
              <a:rPr lang="en-GB" dirty="0"/>
              <a:t> v. Austria, 2001, § 15). However, the defence may be required to provide an explanation after the prosecution has made a prima facie case against an accused (ibid., § 18; </a:t>
            </a:r>
            <a:r>
              <a:rPr lang="en-GB" dirty="0" err="1"/>
              <a:t>Poletan</a:t>
            </a:r>
            <a:r>
              <a:rPr lang="en-GB" dirty="0"/>
              <a:t> and </a:t>
            </a:r>
            <a:r>
              <a:rPr lang="en-GB" dirty="0" err="1"/>
              <a:t>Azirovik</a:t>
            </a:r>
            <a:r>
              <a:rPr lang="en-GB" dirty="0"/>
              <a:t> v. the former Yugoslav Republic of Macedonia, 2016, §§ 63-67). Thus, for instance, the drawing of adverse inferences from a statement by an accused which is found to be untrue does not raise an issue under Article 6 § 2 (</a:t>
            </a:r>
            <a:r>
              <a:rPr lang="en-GB" dirty="0" err="1"/>
              <a:t>Kok</a:t>
            </a:r>
            <a:r>
              <a:rPr lang="en-GB" dirty="0"/>
              <a:t> v. the Netherlands (</a:t>
            </a:r>
            <a:r>
              <a:rPr lang="en-GB" dirty="0" err="1"/>
              <a:t>dec.</a:t>
            </a:r>
            <a:r>
              <a:rPr lang="en-GB" dirty="0"/>
              <a:t>), 2000). </a:t>
            </a:r>
            <a:endParaRPr lang="pl-PL" dirty="0"/>
          </a:p>
          <a:p>
            <a:pPr marL="0" indent="0" algn="just">
              <a:buNone/>
            </a:pPr>
            <a:endParaRPr lang="pl-PL" dirty="0"/>
          </a:p>
        </p:txBody>
      </p:sp>
    </p:spTree>
    <p:extLst>
      <p:ext uri="{BB962C8B-B14F-4D97-AF65-F5344CB8AC3E}">
        <p14:creationId xmlns:p14="http://schemas.microsoft.com/office/powerpoint/2010/main" val="384090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2524831-F928-4837-8B6C-8DCCF9E31FFA}"/>
              </a:ext>
            </a:extLst>
          </p:cNvPr>
          <p:cNvSpPr>
            <a:spLocks noGrp="1"/>
          </p:cNvSpPr>
          <p:nvPr>
            <p:ph type="body" sz="quarter" idx="10"/>
          </p:nvPr>
        </p:nvSpPr>
        <p:spPr/>
        <p:txBody>
          <a:bodyPr>
            <a:normAutofit fontScale="77500" lnSpcReduction="20000"/>
          </a:bodyPr>
          <a:lstStyle/>
          <a:p>
            <a:r>
              <a:rPr lang="pl-PL" dirty="0" err="1"/>
              <a:t>Burden</a:t>
            </a:r>
            <a:r>
              <a:rPr lang="pl-PL" dirty="0"/>
              <a:t> of proof</a:t>
            </a:r>
            <a:endParaRPr lang="en-GB" dirty="0"/>
          </a:p>
        </p:txBody>
      </p:sp>
      <p:sp>
        <p:nvSpPr>
          <p:cNvPr id="3" name="Symbol zastępczy tekstu 2">
            <a:extLst>
              <a:ext uri="{FF2B5EF4-FFF2-40B4-BE49-F238E27FC236}">
                <a16:creationId xmlns:a16="http://schemas.microsoft.com/office/drawing/2014/main" id="{5CB1D736-FA2E-47A1-9E2F-232F1B1C9DAE}"/>
              </a:ext>
            </a:extLst>
          </p:cNvPr>
          <p:cNvSpPr>
            <a:spLocks noGrp="1"/>
          </p:cNvSpPr>
          <p:nvPr>
            <p:ph type="body" sz="quarter" idx="11"/>
          </p:nvPr>
        </p:nvSpPr>
        <p:spPr>
          <a:xfrm>
            <a:off x="234950" y="977900"/>
            <a:ext cx="11079373" cy="5584825"/>
          </a:xfrm>
        </p:spPr>
        <p:txBody>
          <a:bodyPr/>
          <a:lstStyle/>
          <a:p>
            <a:pPr algn="just"/>
            <a:r>
              <a:rPr lang="pl-PL" dirty="0"/>
              <a:t>In </a:t>
            </a:r>
            <a:r>
              <a:rPr lang="pl-PL" dirty="0" err="1"/>
              <a:t>some</a:t>
            </a:r>
            <a:r>
              <a:rPr lang="pl-PL" dirty="0"/>
              <a:t> </a:t>
            </a:r>
            <a:r>
              <a:rPr lang="pl-PL" dirty="0" err="1"/>
              <a:t>cases</a:t>
            </a:r>
            <a:r>
              <a:rPr lang="pl-PL" dirty="0"/>
              <a:t>, </a:t>
            </a:r>
            <a:r>
              <a:rPr lang="pl-PL" dirty="0" err="1"/>
              <a:t>there</a:t>
            </a:r>
            <a:r>
              <a:rPr lang="pl-PL" dirty="0"/>
              <a:t> </a:t>
            </a:r>
            <a:r>
              <a:rPr lang="pl-PL" dirty="0" err="1"/>
              <a:t>might</a:t>
            </a:r>
            <a:r>
              <a:rPr lang="pl-PL" dirty="0"/>
              <a:t> be „</a:t>
            </a:r>
            <a:r>
              <a:rPr lang="pl-PL" dirty="0" err="1"/>
              <a:t>reverse</a:t>
            </a:r>
            <a:r>
              <a:rPr lang="pl-PL" dirty="0"/>
              <a:t>” </a:t>
            </a:r>
            <a:r>
              <a:rPr lang="pl-PL" dirty="0" err="1"/>
              <a:t>burden</a:t>
            </a:r>
            <a:r>
              <a:rPr lang="pl-PL" dirty="0"/>
              <a:t> of </a:t>
            </a:r>
            <a:r>
              <a:rPr lang="pl-PL" dirty="0" err="1"/>
              <a:t>proofe</a:t>
            </a:r>
            <a:r>
              <a:rPr lang="pl-PL" dirty="0"/>
              <a:t>, </a:t>
            </a:r>
            <a:r>
              <a:rPr lang="pl-PL" dirty="0" err="1"/>
              <a:t>so</a:t>
            </a:r>
            <a:r>
              <a:rPr lang="pl-PL" dirty="0"/>
              <a:t> the </a:t>
            </a:r>
            <a:r>
              <a:rPr lang="pl-PL" dirty="0" err="1"/>
              <a:t>defence</a:t>
            </a:r>
            <a:r>
              <a:rPr lang="pl-PL" dirty="0"/>
              <a:t> </a:t>
            </a:r>
            <a:r>
              <a:rPr lang="pl-PL" dirty="0" err="1"/>
              <a:t>is</a:t>
            </a:r>
            <a:r>
              <a:rPr lang="pl-PL" dirty="0"/>
              <a:t> </a:t>
            </a:r>
            <a:r>
              <a:rPr lang="pl-PL" dirty="0" err="1"/>
              <a:t>obliged</a:t>
            </a:r>
            <a:r>
              <a:rPr lang="pl-PL" dirty="0"/>
              <a:t> to </a:t>
            </a:r>
            <a:r>
              <a:rPr lang="pl-PL" dirty="0" err="1"/>
              <a:t>prove</a:t>
            </a:r>
            <a:r>
              <a:rPr lang="pl-PL" dirty="0"/>
              <a:t> </a:t>
            </a:r>
            <a:r>
              <a:rPr lang="pl-PL" dirty="0" err="1"/>
              <a:t>fact</a:t>
            </a:r>
            <a:r>
              <a:rPr lang="pl-PL" dirty="0"/>
              <a:t> of the </a:t>
            </a:r>
            <a:r>
              <a:rPr lang="pl-PL" dirty="0" err="1"/>
              <a:t>case</a:t>
            </a:r>
            <a:r>
              <a:rPr lang="pl-PL" dirty="0"/>
              <a:t>. </a:t>
            </a:r>
          </a:p>
          <a:p>
            <a:pPr algn="just"/>
            <a:r>
              <a:rPr lang="pl-PL" dirty="0" err="1"/>
              <a:t>E.g</a:t>
            </a:r>
            <a:r>
              <a:rPr lang="pl-PL" dirty="0"/>
              <a:t>. </a:t>
            </a:r>
            <a:r>
              <a:rPr lang="pl-PL" dirty="0" err="1"/>
              <a:t>slander</a:t>
            </a:r>
            <a:r>
              <a:rPr lang="pl-PL" dirty="0"/>
              <a:t> (in </a:t>
            </a:r>
            <a:r>
              <a:rPr lang="pl-PL" dirty="0" err="1"/>
              <a:t>Polish</a:t>
            </a:r>
            <a:r>
              <a:rPr lang="pl-PL" dirty="0"/>
              <a:t> </a:t>
            </a:r>
            <a:r>
              <a:rPr lang="pl-PL" dirty="0" err="1"/>
              <a:t>legal</a:t>
            </a:r>
            <a:r>
              <a:rPr lang="pl-PL" dirty="0"/>
              <a:t> system) – the </a:t>
            </a:r>
            <a:r>
              <a:rPr lang="pl-PL" dirty="0" err="1"/>
              <a:t>accused</a:t>
            </a:r>
            <a:r>
              <a:rPr lang="pl-PL" dirty="0"/>
              <a:t> </a:t>
            </a:r>
            <a:r>
              <a:rPr lang="pl-PL" dirty="0" err="1"/>
              <a:t>is</a:t>
            </a:r>
            <a:r>
              <a:rPr lang="pl-PL" dirty="0"/>
              <a:t> oblige to </a:t>
            </a:r>
            <a:r>
              <a:rPr lang="pl-PL" dirty="0" err="1"/>
              <a:t>prove</a:t>
            </a:r>
            <a:r>
              <a:rPr lang="pl-PL" dirty="0"/>
              <a:t> </a:t>
            </a:r>
            <a:r>
              <a:rPr lang="pl-PL" dirty="0" err="1"/>
              <a:t>that</a:t>
            </a:r>
            <a:r>
              <a:rPr lang="pl-PL" dirty="0"/>
              <a:t> </a:t>
            </a:r>
            <a:r>
              <a:rPr lang="pl-PL" dirty="0" err="1"/>
              <a:t>his</a:t>
            </a:r>
            <a:r>
              <a:rPr lang="pl-PL" dirty="0"/>
              <a:t>/</a:t>
            </a:r>
            <a:r>
              <a:rPr lang="pl-PL" dirty="0" err="1"/>
              <a:t>her</a:t>
            </a:r>
            <a:r>
              <a:rPr lang="pl-PL" dirty="0"/>
              <a:t> out-of-the </a:t>
            </a:r>
            <a:r>
              <a:rPr lang="pl-PL" dirty="0" err="1"/>
              <a:t>trial</a:t>
            </a:r>
            <a:r>
              <a:rPr lang="pl-PL" dirty="0"/>
              <a:t> </a:t>
            </a:r>
            <a:r>
              <a:rPr lang="pl-PL" dirty="0" err="1"/>
              <a:t>statments</a:t>
            </a:r>
            <a:r>
              <a:rPr lang="pl-PL" dirty="0"/>
              <a:t> </a:t>
            </a:r>
            <a:r>
              <a:rPr lang="pl-PL" dirty="0" err="1"/>
              <a:t>were</a:t>
            </a:r>
            <a:r>
              <a:rPr lang="pl-PL" dirty="0"/>
              <a:t> </a:t>
            </a:r>
            <a:r>
              <a:rPr lang="pl-PL" dirty="0" err="1"/>
              <a:t>true</a:t>
            </a:r>
            <a:r>
              <a:rPr lang="pl-PL" dirty="0"/>
              <a:t>. </a:t>
            </a:r>
          </a:p>
          <a:p>
            <a:pPr algn="just"/>
            <a:endParaRPr lang="pl-PL" dirty="0"/>
          </a:p>
          <a:p>
            <a:r>
              <a:rPr lang="en-GB" dirty="0"/>
              <a:t>In certain circumstances, the burden will fall on or shift to the other party. For example, in criminal cases in which a defence of insanity is raised, it is for the defence to establish it on a balance of probabilities, </a:t>
            </a:r>
            <a:r>
              <a:rPr lang="en-GB" dirty="0" err="1"/>
              <a:t>ie</a:t>
            </a:r>
            <a:r>
              <a:rPr lang="en-GB" dirty="0"/>
              <a:t> to the civil standard.</a:t>
            </a:r>
            <a:r>
              <a:rPr lang="pl-PL" dirty="0"/>
              <a:t> </a:t>
            </a:r>
            <a:r>
              <a:rPr lang="pl-PL" dirty="0">
                <a:sym typeface="Wingdings" panose="05000000000000000000" pitchFamily="2" charset="2"/>
              </a:rPr>
              <a:t> UK</a:t>
            </a:r>
            <a:endParaRPr lang="en-GB" dirty="0"/>
          </a:p>
          <a:p>
            <a:endParaRPr lang="en-GB" dirty="0"/>
          </a:p>
        </p:txBody>
      </p:sp>
    </p:spTree>
    <p:extLst>
      <p:ext uri="{BB962C8B-B14F-4D97-AF65-F5344CB8AC3E}">
        <p14:creationId xmlns:p14="http://schemas.microsoft.com/office/powerpoint/2010/main" val="303736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B9E1EDF-5B8A-4364-BC2B-526839B30EFC}"/>
              </a:ext>
            </a:extLst>
          </p:cNvPr>
          <p:cNvSpPr>
            <a:spLocks noGrp="1"/>
          </p:cNvSpPr>
          <p:nvPr>
            <p:ph type="body" sz="quarter" idx="10"/>
          </p:nvPr>
        </p:nvSpPr>
        <p:spPr/>
        <p:txBody>
          <a:bodyPr>
            <a:normAutofit fontScale="77500" lnSpcReduction="20000"/>
          </a:bodyPr>
          <a:lstStyle/>
          <a:p>
            <a:r>
              <a:rPr lang="pl-PL" dirty="0"/>
              <a:t>Standard of proof and in dubio pro </a:t>
            </a:r>
            <a:r>
              <a:rPr lang="pl-PL" dirty="0" err="1"/>
              <a:t>reo</a:t>
            </a:r>
            <a:r>
              <a:rPr lang="pl-PL" dirty="0"/>
              <a:t> </a:t>
            </a:r>
            <a:endParaRPr lang="en-GB" dirty="0"/>
          </a:p>
        </p:txBody>
      </p:sp>
      <p:sp>
        <p:nvSpPr>
          <p:cNvPr id="3" name="Symbol zastępczy tekstu 2">
            <a:extLst>
              <a:ext uri="{FF2B5EF4-FFF2-40B4-BE49-F238E27FC236}">
                <a16:creationId xmlns:a16="http://schemas.microsoft.com/office/drawing/2014/main" id="{538DA557-59D7-42D7-AAA3-B7A43BC36D73}"/>
              </a:ext>
            </a:extLst>
          </p:cNvPr>
          <p:cNvSpPr>
            <a:spLocks noGrp="1"/>
          </p:cNvSpPr>
          <p:nvPr>
            <p:ph type="body" sz="quarter" idx="11"/>
          </p:nvPr>
        </p:nvSpPr>
        <p:spPr>
          <a:xfrm>
            <a:off x="234950" y="977900"/>
            <a:ext cx="11222592" cy="5584825"/>
          </a:xfrm>
        </p:spPr>
        <p:txBody>
          <a:bodyPr/>
          <a:lstStyle/>
          <a:p>
            <a:pPr algn="just"/>
            <a:r>
              <a:rPr lang="pl-PL" dirty="0"/>
              <a:t>Standard of proof - </a:t>
            </a:r>
            <a:r>
              <a:rPr lang="en-GB" dirty="0"/>
              <a:t>beyond reasonable doubt”. For the benefit of the jury in the Crown Court, this is usually expressed as requiring them to be “satisfied so that you are sure” of the defendant’s guilt. This is unofficially described as the 99% test.</a:t>
            </a:r>
            <a:endParaRPr lang="pl-PL" dirty="0"/>
          </a:p>
          <a:p>
            <a:pPr algn="just"/>
            <a:endParaRPr lang="pl-PL" dirty="0"/>
          </a:p>
          <a:p>
            <a:pPr algn="just"/>
            <a:r>
              <a:rPr lang="pl-PL" dirty="0"/>
              <a:t>In dubio pro </a:t>
            </a:r>
            <a:r>
              <a:rPr lang="pl-PL" dirty="0" err="1"/>
              <a:t>reo</a:t>
            </a:r>
            <a:r>
              <a:rPr lang="pl-PL" dirty="0"/>
              <a:t> </a:t>
            </a:r>
            <a:r>
              <a:rPr lang="pl-PL" dirty="0" err="1"/>
              <a:t>rule</a:t>
            </a:r>
            <a:r>
              <a:rPr lang="pl-PL" dirty="0"/>
              <a:t> - </a:t>
            </a:r>
            <a:r>
              <a:rPr lang="pl-PL" i="1" dirty="0"/>
              <a:t>i</a:t>
            </a:r>
            <a:r>
              <a:rPr lang="en-GB" i="1" dirty="0"/>
              <a:t>n doubt, for the accused</a:t>
            </a:r>
            <a:r>
              <a:rPr lang="en-GB" dirty="0"/>
              <a:t>. A more expanded definition is that courts and juries must take the side of an accused party when there are doubts about the charges.</a:t>
            </a:r>
          </a:p>
        </p:txBody>
      </p:sp>
    </p:spTree>
    <p:extLst>
      <p:ext uri="{BB962C8B-B14F-4D97-AF65-F5344CB8AC3E}">
        <p14:creationId xmlns:p14="http://schemas.microsoft.com/office/powerpoint/2010/main" val="313037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2F8688F-BE51-47D7-8863-255F156B80FD}"/>
              </a:ext>
            </a:extLst>
          </p:cNvPr>
          <p:cNvSpPr>
            <a:spLocks noGrp="1"/>
          </p:cNvSpPr>
          <p:nvPr>
            <p:ph type="body" sz="quarter" idx="10"/>
          </p:nvPr>
        </p:nvSpPr>
        <p:spPr/>
        <p:txBody>
          <a:bodyPr>
            <a:normAutofit fontScale="77500" lnSpcReduction="20000"/>
          </a:bodyPr>
          <a:lstStyle/>
          <a:p>
            <a:r>
              <a:rPr lang="pl-PL" dirty="0"/>
              <a:t>In dubio pro </a:t>
            </a:r>
            <a:r>
              <a:rPr lang="pl-PL" dirty="0" err="1"/>
              <a:t>reo</a:t>
            </a:r>
            <a:r>
              <a:rPr lang="pl-PL" dirty="0"/>
              <a:t> </a:t>
            </a:r>
            <a:endParaRPr lang="en-GB" dirty="0"/>
          </a:p>
        </p:txBody>
      </p:sp>
      <p:sp>
        <p:nvSpPr>
          <p:cNvPr id="3" name="Symbol zastępczy tekstu 2">
            <a:extLst>
              <a:ext uri="{FF2B5EF4-FFF2-40B4-BE49-F238E27FC236}">
                <a16:creationId xmlns:a16="http://schemas.microsoft.com/office/drawing/2014/main" id="{022156F8-66B3-4E6E-936E-922F93DF3993}"/>
              </a:ext>
            </a:extLst>
          </p:cNvPr>
          <p:cNvSpPr>
            <a:spLocks noGrp="1"/>
          </p:cNvSpPr>
          <p:nvPr>
            <p:ph type="body" sz="quarter" idx="11"/>
          </p:nvPr>
        </p:nvSpPr>
        <p:spPr>
          <a:xfrm>
            <a:off x="234950" y="977900"/>
            <a:ext cx="10980221" cy="5584825"/>
          </a:xfrm>
        </p:spPr>
        <p:txBody>
          <a:bodyPr>
            <a:normAutofit/>
          </a:bodyPr>
          <a:lstStyle/>
          <a:p>
            <a:pPr algn="just"/>
            <a:r>
              <a:rPr lang="en-GB" b="1" dirty="0"/>
              <a:t>The </a:t>
            </a:r>
            <a:r>
              <a:rPr lang="pl-PL" b="1" dirty="0" err="1"/>
              <a:t>ECtHR</a:t>
            </a:r>
            <a:r>
              <a:rPr lang="en-GB" b="1" dirty="0"/>
              <a:t> has also held that the in </a:t>
            </a:r>
            <a:r>
              <a:rPr lang="en-GB" b="1" dirty="0" err="1"/>
              <a:t>dubio</a:t>
            </a:r>
            <a:r>
              <a:rPr lang="en-GB" b="1" dirty="0"/>
              <a:t> pro </a:t>
            </a:r>
            <a:r>
              <a:rPr lang="en-GB" b="1" dirty="0" err="1"/>
              <a:t>reo</a:t>
            </a:r>
            <a:r>
              <a:rPr lang="en-GB" b="1" dirty="0"/>
              <a:t> principle (doubts should benefit the accused)</a:t>
            </a:r>
            <a:r>
              <a:rPr lang="pl-PL" b="1" dirty="0"/>
              <a:t> </a:t>
            </a:r>
            <a:r>
              <a:rPr lang="en-GB" b="1" dirty="0"/>
              <a:t>is a specific expression of the presumption of innocence </a:t>
            </a:r>
            <a:r>
              <a:rPr lang="en-GB" dirty="0"/>
              <a:t>(</a:t>
            </a:r>
            <a:r>
              <a:rPr lang="en-GB" dirty="0" err="1"/>
              <a:t>Barberà</a:t>
            </a:r>
            <a:r>
              <a:rPr lang="en-GB" dirty="0"/>
              <a:t>, </a:t>
            </a:r>
            <a:r>
              <a:rPr lang="en-GB" dirty="0" err="1"/>
              <a:t>Messegué</a:t>
            </a:r>
            <a:r>
              <a:rPr lang="en-GB" dirty="0"/>
              <a:t> and </a:t>
            </a:r>
            <a:r>
              <a:rPr lang="en-GB" dirty="0" err="1"/>
              <a:t>Jabardo</a:t>
            </a:r>
            <a:r>
              <a:rPr lang="en-GB" dirty="0"/>
              <a:t> v. Spain,</a:t>
            </a:r>
            <a:r>
              <a:rPr lang="pl-PL" dirty="0"/>
              <a:t> </a:t>
            </a:r>
            <a:r>
              <a:rPr lang="en-GB" dirty="0"/>
              <a:t>1988, § 77; </a:t>
            </a:r>
            <a:r>
              <a:rPr lang="en-GB" dirty="0" err="1"/>
              <a:t>Tsalkitzis</a:t>
            </a:r>
            <a:r>
              <a:rPr lang="en-GB" dirty="0"/>
              <a:t> v. Greece (no. 2), 2017, § 60). </a:t>
            </a:r>
            <a:r>
              <a:rPr lang="en-GB" b="1" dirty="0"/>
              <a:t>An issue from the perspective of this principle</a:t>
            </a:r>
            <a:r>
              <a:rPr lang="pl-PL" b="1" dirty="0"/>
              <a:t> </a:t>
            </a:r>
            <a:r>
              <a:rPr lang="en-GB" b="1" dirty="0"/>
              <a:t>may arise if the domestic courts’ decisions finding an applicant guilty are not sufficiently reasoned</a:t>
            </a:r>
            <a:r>
              <a:rPr lang="pl-PL" b="1" dirty="0"/>
              <a:t> </a:t>
            </a:r>
            <a:r>
              <a:rPr lang="en-GB" dirty="0"/>
              <a:t>(</a:t>
            </a:r>
            <a:r>
              <a:rPr lang="en-GB" dirty="0" err="1"/>
              <a:t>Melich</a:t>
            </a:r>
            <a:r>
              <a:rPr lang="en-GB" dirty="0"/>
              <a:t> and Beck v. the Czech Republic, 2008, §§ 49-55; </a:t>
            </a:r>
            <a:r>
              <a:rPr lang="en-GB" dirty="0" err="1"/>
              <a:t>Ajdarić</a:t>
            </a:r>
            <a:r>
              <a:rPr lang="en-GB" dirty="0"/>
              <a:t> v. Croatia, 2011, § 51), or if an</a:t>
            </a:r>
            <a:r>
              <a:rPr lang="pl-PL" dirty="0"/>
              <a:t> </a:t>
            </a:r>
            <a:r>
              <a:rPr lang="en-GB" dirty="0"/>
              <a:t>extreme and unattainable burden of proof was placed on the applicant so that his or her defence</a:t>
            </a:r>
            <a:r>
              <a:rPr lang="pl-PL" dirty="0"/>
              <a:t> </a:t>
            </a:r>
            <a:r>
              <a:rPr lang="en-GB" dirty="0"/>
              <a:t>does not have even the slightest prospect of success (Nemtsov v. Russia, 2014, § 92; </a:t>
            </a:r>
            <a:r>
              <a:rPr lang="en-GB" dirty="0" err="1"/>
              <a:t>Topić</a:t>
            </a:r>
            <a:r>
              <a:rPr lang="en-GB" dirty="0"/>
              <a:t> v. Croatia,</a:t>
            </a:r>
            <a:r>
              <a:rPr lang="pl-PL" dirty="0"/>
              <a:t> </a:t>
            </a:r>
            <a:r>
              <a:rPr lang="en-GB" dirty="0"/>
              <a:t>2013, § 45; </a:t>
            </a:r>
            <a:r>
              <a:rPr lang="en-GB" dirty="0" err="1"/>
              <a:t>Frumkin</a:t>
            </a:r>
            <a:r>
              <a:rPr lang="en-GB" dirty="0"/>
              <a:t> v. Russia, 2016, § 166; see also </a:t>
            </a:r>
            <a:r>
              <a:rPr lang="en-GB" dirty="0" err="1"/>
              <a:t>Navalnyy</a:t>
            </a:r>
            <a:r>
              <a:rPr lang="en-GB" dirty="0"/>
              <a:t> and </a:t>
            </a:r>
            <a:r>
              <a:rPr lang="en-GB" dirty="0" err="1"/>
              <a:t>Gunko</a:t>
            </a:r>
            <a:r>
              <a:rPr lang="en-GB" dirty="0"/>
              <a:t> v. Russia, 2020, §§ 68-69,</a:t>
            </a:r>
            <a:r>
              <a:rPr lang="pl-PL" dirty="0"/>
              <a:t> </a:t>
            </a:r>
            <a:r>
              <a:rPr lang="en-GB" dirty="0"/>
              <a:t>and </a:t>
            </a:r>
            <a:r>
              <a:rPr lang="en-GB" dirty="0" err="1"/>
              <a:t>Boutaffala</a:t>
            </a:r>
            <a:r>
              <a:rPr lang="en-GB" dirty="0"/>
              <a:t> v. Belgium,* § 89, from the perspective of Article 6 § 1).</a:t>
            </a:r>
          </a:p>
        </p:txBody>
      </p:sp>
    </p:spTree>
    <p:extLst>
      <p:ext uri="{BB962C8B-B14F-4D97-AF65-F5344CB8AC3E}">
        <p14:creationId xmlns:p14="http://schemas.microsoft.com/office/powerpoint/2010/main" val="178463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CAF5A88-3850-4D85-A049-82861CC09C54}"/>
              </a:ext>
            </a:extLst>
          </p:cNvPr>
          <p:cNvSpPr>
            <a:spLocks noGrp="1"/>
          </p:cNvSpPr>
          <p:nvPr>
            <p:ph type="body" sz="quarter" idx="10"/>
          </p:nvPr>
        </p:nvSpPr>
        <p:spPr/>
        <p:txBody>
          <a:bodyPr>
            <a:normAutofit fontScale="77500" lnSpcReduction="20000"/>
          </a:bodyPr>
          <a:lstStyle/>
          <a:p>
            <a:r>
              <a:rPr lang="pl-PL" dirty="0" err="1"/>
              <a:t>ECtHR</a:t>
            </a:r>
            <a:r>
              <a:rPr lang="pl-PL" dirty="0"/>
              <a:t>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BF81212A-A161-4196-8B26-3CB42232FC8C}"/>
              </a:ext>
            </a:extLst>
          </p:cNvPr>
          <p:cNvSpPr>
            <a:spLocks noGrp="1"/>
          </p:cNvSpPr>
          <p:nvPr>
            <p:ph type="body" sz="quarter" idx="11"/>
          </p:nvPr>
        </p:nvSpPr>
        <p:spPr>
          <a:xfrm>
            <a:off x="234950" y="977900"/>
            <a:ext cx="11222592" cy="5584825"/>
          </a:xfrm>
        </p:spPr>
        <p:txBody>
          <a:bodyPr>
            <a:normAutofit fontScale="92500"/>
          </a:bodyPr>
          <a:lstStyle/>
          <a:p>
            <a:pPr algn="just"/>
            <a:r>
              <a:rPr lang="en-GB" dirty="0"/>
              <a:t>68.  It is not for the Court to deal with alleged errors of law or fact committed by the national courts unless and in so far as they may have infringed rights and freedoms protected by the Convention, for instance where, in exceptional cases, such errors may be said to constitute “unfairness” incompatible with Article 6 of the Convention (see Moreira Ferreira v. Portugal (no. 2) [GC], no. 19867/12, § 83, 11 July 2017).</a:t>
            </a:r>
          </a:p>
          <a:p>
            <a:pPr algn="just"/>
            <a:endParaRPr lang="en-GB" dirty="0"/>
          </a:p>
          <a:p>
            <a:pPr algn="just"/>
            <a:r>
              <a:rPr lang="en-GB" dirty="0"/>
              <a:t>69.  </a:t>
            </a:r>
            <a:r>
              <a:rPr lang="en-GB" b="1" dirty="0"/>
              <a:t>The Court reiterates that, while Article 6 guarantees the right to a fair hearing, it does not lay down any rules on the admissibility of evidence as such, which is primarily a matter for regulation under national law </a:t>
            </a:r>
            <a:r>
              <a:rPr lang="en-GB" dirty="0"/>
              <a:t>(see Schenk v. Switzerland, 12 July 1988, § 45, Series A no. 140; Teixeira de Castro v. Portugal, 9 June 1998, § 34, Reports 1998‑IV; Jalloh v. Germany [GC], no. 54810/00, §§ 94-96, ECHR 2006‑IX; and Moreira Ferreira v. Portugal (no. 2), cited above, § 83).</a:t>
            </a:r>
          </a:p>
          <a:p>
            <a:pPr algn="just"/>
            <a:r>
              <a:rPr lang="pl-PL" dirty="0" err="1"/>
              <a:t>Budak</a:t>
            </a:r>
            <a:r>
              <a:rPr lang="pl-PL" dirty="0"/>
              <a:t> v. Turkey, </a:t>
            </a:r>
            <a:r>
              <a:rPr lang="pl-PL" dirty="0" err="1"/>
              <a:t>ECtHR</a:t>
            </a:r>
            <a:endParaRPr lang="en-GB" dirty="0"/>
          </a:p>
        </p:txBody>
      </p:sp>
    </p:spTree>
    <p:extLst>
      <p:ext uri="{BB962C8B-B14F-4D97-AF65-F5344CB8AC3E}">
        <p14:creationId xmlns:p14="http://schemas.microsoft.com/office/powerpoint/2010/main" val="214172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CDB9985-D50A-4A89-AB3A-35C895D9157B}"/>
              </a:ext>
            </a:extLst>
          </p:cNvPr>
          <p:cNvSpPr>
            <a:spLocks noGrp="1"/>
          </p:cNvSpPr>
          <p:nvPr>
            <p:ph type="body" sz="quarter" idx="10"/>
          </p:nvPr>
        </p:nvSpPr>
        <p:spPr/>
        <p:txBody>
          <a:bodyPr>
            <a:normAutofit fontScale="77500" lnSpcReduction="20000"/>
          </a:bodyPr>
          <a:lstStyle/>
          <a:p>
            <a:r>
              <a:rPr lang="pl-PL" dirty="0" err="1"/>
              <a:t>ECtHR</a:t>
            </a:r>
            <a:r>
              <a:rPr lang="pl-PL" dirty="0"/>
              <a:t> and </a:t>
            </a:r>
            <a:r>
              <a:rPr lang="pl-PL" dirty="0" err="1"/>
              <a:t>evidence</a:t>
            </a:r>
            <a:r>
              <a:rPr lang="pl-PL" dirty="0"/>
              <a:t> </a:t>
            </a:r>
            <a:endParaRPr lang="en-GB" dirty="0"/>
          </a:p>
          <a:p>
            <a:endParaRPr lang="en-GB" dirty="0"/>
          </a:p>
        </p:txBody>
      </p:sp>
      <p:sp>
        <p:nvSpPr>
          <p:cNvPr id="3" name="Symbol zastępczy tekstu 2">
            <a:extLst>
              <a:ext uri="{FF2B5EF4-FFF2-40B4-BE49-F238E27FC236}">
                <a16:creationId xmlns:a16="http://schemas.microsoft.com/office/drawing/2014/main" id="{86A68CB3-F2C7-45DE-BE33-7E7B34994017}"/>
              </a:ext>
            </a:extLst>
          </p:cNvPr>
          <p:cNvSpPr>
            <a:spLocks noGrp="1"/>
          </p:cNvSpPr>
          <p:nvPr>
            <p:ph type="body" sz="quarter" idx="11"/>
          </p:nvPr>
        </p:nvSpPr>
        <p:spPr>
          <a:xfrm>
            <a:off x="234950" y="977900"/>
            <a:ext cx="11035305" cy="5584825"/>
          </a:xfrm>
        </p:spPr>
        <p:txBody>
          <a:bodyPr>
            <a:normAutofit/>
          </a:bodyPr>
          <a:lstStyle/>
          <a:p>
            <a:pPr algn="just"/>
            <a:r>
              <a:rPr lang="en-GB" dirty="0"/>
              <a:t>70.  </a:t>
            </a:r>
            <a:r>
              <a:rPr lang="en-GB" b="1" dirty="0">
                <a:solidFill>
                  <a:srgbClr val="FF0000"/>
                </a:solidFill>
              </a:rPr>
              <a:t>It is therefore not the role of the Court to determine, as a matter of principle, whether particular types of evidence – for example, evidence obtained unlawfully in terms of domestic law – may be admissible or, indeed, whether the applicant was guilty or not</a:t>
            </a:r>
            <a:r>
              <a:rPr lang="en-GB" dirty="0"/>
              <a:t>. The question which must be answered is whether the proceedings as a whole, including the way in which the evidence was obtained, were fair. This involves an examination of the “unlawfulness” in question and, where a violation of another Convention right is concerned, the nature of the violation found (see </a:t>
            </a:r>
            <a:r>
              <a:rPr lang="en-GB" dirty="0" err="1"/>
              <a:t>Bykov</a:t>
            </a:r>
            <a:r>
              <a:rPr lang="en-GB" dirty="0"/>
              <a:t> v. Russia [GC], no. 4378/02, § 89, 10 March 2009; Lee Davies v. Belgium, no. 18704/05, § 41, 28 July 2009; and </a:t>
            </a:r>
            <a:r>
              <a:rPr lang="en-GB" dirty="0" err="1"/>
              <a:t>Prade</a:t>
            </a:r>
            <a:r>
              <a:rPr lang="en-GB" dirty="0"/>
              <a:t> v. Germany, no. 7215/10, § 33, 3 March 2016).</a:t>
            </a:r>
            <a:endParaRPr lang="pl-PL" dirty="0"/>
          </a:p>
          <a:p>
            <a:pPr algn="just"/>
            <a:r>
              <a:rPr lang="pl-PL" dirty="0" err="1"/>
              <a:t>Budak</a:t>
            </a:r>
            <a:r>
              <a:rPr lang="pl-PL" dirty="0"/>
              <a:t> v. Turkey, </a:t>
            </a:r>
            <a:r>
              <a:rPr lang="pl-PL" dirty="0" err="1"/>
              <a:t>ECtHR</a:t>
            </a:r>
            <a:endParaRPr lang="en-GB" dirty="0"/>
          </a:p>
          <a:p>
            <a:pPr marL="0" indent="0" algn="just">
              <a:buNone/>
            </a:pPr>
            <a:endParaRPr lang="en-GB" dirty="0"/>
          </a:p>
        </p:txBody>
      </p:sp>
    </p:spTree>
    <p:extLst>
      <p:ext uri="{BB962C8B-B14F-4D97-AF65-F5344CB8AC3E}">
        <p14:creationId xmlns:p14="http://schemas.microsoft.com/office/powerpoint/2010/main" val="246308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2A7AD43-33A5-4ED1-B234-A378C5F3B4AF}"/>
              </a:ext>
            </a:extLst>
          </p:cNvPr>
          <p:cNvSpPr>
            <a:spLocks noGrp="1"/>
          </p:cNvSpPr>
          <p:nvPr>
            <p:ph type="body" sz="quarter" idx="10"/>
          </p:nvPr>
        </p:nvSpPr>
        <p:spPr/>
        <p:txBody>
          <a:bodyPr>
            <a:normAutofit fontScale="77500" lnSpcReduction="20000"/>
          </a:bodyPr>
          <a:lstStyle/>
          <a:p>
            <a:r>
              <a:rPr lang="pl-PL" dirty="0" err="1"/>
              <a:t>Evidence</a:t>
            </a:r>
            <a:r>
              <a:rPr lang="pl-PL" dirty="0"/>
              <a:t> in </a:t>
            </a:r>
            <a:r>
              <a:rPr lang="pl-PL" dirty="0" err="1"/>
              <a:t>criminal</a:t>
            </a:r>
            <a:r>
              <a:rPr lang="pl-PL" dirty="0"/>
              <a:t> </a:t>
            </a:r>
            <a:r>
              <a:rPr lang="pl-PL" dirty="0" err="1"/>
              <a:t>process</a:t>
            </a:r>
            <a:r>
              <a:rPr lang="pl-PL" dirty="0"/>
              <a:t> </a:t>
            </a:r>
            <a:endParaRPr lang="en-GB" dirty="0"/>
          </a:p>
        </p:txBody>
      </p:sp>
      <p:sp>
        <p:nvSpPr>
          <p:cNvPr id="6" name="Symbol zastępczy tekstu 5">
            <a:extLst>
              <a:ext uri="{FF2B5EF4-FFF2-40B4-BE49-F238E27FC236}">
                <a16:creationId xmlns:a16="http://schemas.microsoft.com/office/drawing/2014/main" id="{CEF79B06-9E59-4D7D-9849-5C0E80AF5100}"/>
              </a:ext>
            </a:extLst>
          </p:cNvPr>
          <p:cNvSpPr>
            <a:spLocks noGrp="1"/>
          </p:cNvSpPr>
          <p:nvPr>
            <p:ph type="body" sz="quarter" idx="11"/>
          </p:nvPr>
        </p:nvSpPr>
        <p:spPr>
          <a:xfrm>
            <a:off x="234950" y="977900"/>
            <a:ext cx="11079373" cy="5584825"/>
          </a:xfrm>
        </p:spPr>
        <p:txBody>
          <a:bodyPr/>
          <a:lstStyle/>
          <a:p>
            <a:pPr algn="just"/>
            <a:r>
              <a:rPr lang="pl-PL" dirty="0" err="1"/>
              <a:t>Evidence</a:t>
            </a:r>
            <a:r>
              <a:rPr lang="pl-PL" dirty="0"/>
              <a:t> – </a:t>
            </a:r>
            <a:r>
              <a:rPr lang="pl-PL" dirty="0" err="1"/>
              <a:t>item</a:t>
            </a:r>
            <a:r>
              <a:rPr lang="pl-PL" dirty="0"/>
              <a:t> </a:t>
            </a:r>
            <a:r>
              <a:rPr lang="pl-PL" dirty="0" err="1"/>
              <a:t>or</a:t>
            </a:r>
            <a:r>
              <a:rPr lang="pl-PL" dirty="0"/>
              <a:t> </a:t>
            </a:r>
            <a:r>
              <a:rPr lang="pl-PL" dirty="0" err="1"/>
              <a:t>information</a:t>
            </a:r>
            <a:r>
              <a:rPr lang="pl-PL" dirty="0"/>
              <a:t> </a:t>
            </a:r>
            <a:r>
              <a:rPr lang="pl-PL" dirty="0" err="1"/>
              <a:t>gathered</a:t>
            </a:r>
            <a:r>
              <a:rPr lang="pl-PL" dirty="0"/>
              <a:t> by </a:t>
            </a:r>
            <a:r>
              <a:rPr lang="pl-PL" dirty="0" err="1"/>
              <a:t>competent</a:t>
            </a:r>
            <a:r>
              <a:rPr lang="pl-PL" dirty="0"/>
              <a:t> authority, in </a:t>
            </a:r>
            <a:r>
              <a:rPr lang="pl-PL" dirty="0" err="1"/>
              <a:t>accordance</a:t>
            </a:r>
            <a:r>
              <a:rPr lang="pl-PL" dirty="0"/>
              <a:t> with the law and </a:t>
            </a:r>
            <a:r>
              <a:rPr lang="pl-PL" dirty="0" err="1"/>
              <a:t>introduced</a:t>
            </a:r>
            <a:r>
              <a:rPr lang="pl-PL" dirty="0"/>
              <a:t> to the </a:t>
            </a:r>
            <a:r>
              <a:rPr lang="pl-PL" dirty="0" err="1"/>
              <a:t>criminal</a:t>
            </a:r>
            <a:r>
              <a:rPr lang="pl-PL" dirty="0"/>
              <a:t> </a:t>
            </a:r>
            <a:r>
              <a:rPr lang="pl-PL" dirty="0" err="1"/>
              <a:t>proceedings</a:t>
            </a:r>
            <a:r>
              <a:rPr lang="pl-PL" dirty="0"/>
              <a:t>. </a:t>
            </a:r>
          </a:p>
          <a:p>
            <a:pPr lvl="1" algn="just"/>
            <a:r>
              <a:rPr lang="pl-PL" dirty="0" err="1"/>
              <a:t>Some</a:t>
            </a:r>
            <a:r>
              <a:rPr lang="pl-PL" dirty="0"/>
              <a:t> </a:t>
            </a:r>
            <a:r>
              <a:rPr lang="pl-PL" dirty="0" err="1"/>
              <a:t>informtation</a:t>
            </a:r>
            <a:r>
              <a:rPr lang="pl-PL" dirty="0"/>
              <a:t> </a:t>
            </a:r>
            <a:r>
              <a:rPr lang="pl-PL" dirty="0" err="1"/>
              <a:t>may</a:t>
            </a:r>
            <a:r>
              <a:rPr lang="pl-PL" dirty="0"/>
              <a:t> be </a:t>
            </a:r>
            <a:r>
              <a:rPr lang="pl-PL" dirty="0" err="1"/>
              <a:t>collected</a:t>
            </a:r>
            <a:r>
              <a:rPr lang="pl-PL" dirty="0"/>
              <a:t> </a:t>
            </a:r>
            <a:r>
              <a:rPr lang="pl-PL" dirty="0" err="1"/>
              <a:t>outside</a:t>
            </a:r>
            <a:r>
              <a:rPr lang="pl-PL" dirty="0"/>
              <a:t> of the </a:t>
            </a:r>
            <a:r>
              <a:rPr lang="pl-PL" dirty="0" err="1"/>
              <a:t>process</a:t>
            </a:r>
            <a:endParaRPr lang="pl-PL" dirty="0"/>
          </a:p>
          <a:p>
            <a:pPr lvl="1" algn="just"/>
            <a:r>
              <a:rPr lang="pl-PL" dirty="0" err="1"/>
              <a:t>Eg</a:t>
            </a:r>
            <a:r>
              <a:rPr lang="pl-PL" dirty="0"/>
              <a:t>. </a:t>
            </a:r>
            <a:r>
              <a:rPr lang="pl-PL" dirty="0" err="1"/>
              <a:t>Interviewing</a:t>
            </a:r>
            <a:r>
              <a:rPr lang="pl-PL" dirty="0"/>
              <a:t> („rozpytanie”) of </a:t>
            </a:r>
            <a:r>
              <a:rPr lang="pl-PL" dirty="0" err="1"/>
              <a:t>people</a:t>
            </a:r>
            <a:r>
              <a:rPr lang="pl-PL" dirty="0"/>
              <a:t> (</a:t>
            </a:r>
            <a:r>
              <a:rPr lang="pl-PL" dirty="0" err="1"/>
              <a:t>gathering</a:t>
            </a:r>
            <a:r>
              <a:rPr lang="pl-PL" dirty="0"/>
              <a:t> </a:t>
            </a:r>
            <a:r>
              <a:rPr lang="pl-PL" dirty="0" err="1"/>
              <a:t>information</a:t>
            </a:r>
            <a:r>
              <a:rPr lang="pl-PL" dirty="0"/>
              <a:t> </a:t>
            </a:r>
            <a:r>
              <a:rPr lang="pl-PL" dirty="0" err="1"/>
              <a:t>outside</a:t>
            </a:r>
            <a:r>
              <a:rPr lang="pl-PL" dirty="0"/>
              <a:t> of the </a:t>
            </a:r>
            <a:r>
              <a:rPr lang="pl-PL" dirty="0" err="1"/>
              <a:t>process</a:t>
            </a:r>
            <a:r>
              <a:rPr lang="pl-PL" dirty="0"/>
              <a:t>(</a:t>
            </a:r>
            <a:r>
              <a:rPr lang="pl-PL" dirty="0" err="1"/>
              <a:t>both</a:t>
            </a:r>
            <a:r>
              <a:rPr lang="pl-PL" dirty="0"/>
              <a:t>: </a:t>
            </a:r>
            <a:r>
              <a:rPr lang="pl-PL" dirty="0" err="1"/>
              <a:t>trial</a:t>
            </a:r>
            <a:r>
              <a:rPr lang="pl-PL" dirty="0"/>
              <a:t>/</a:t>
            </a:r>
            <a:r>
              <a:rPr lang="pl-PL" dirty="0" err="1"/>
              <a:t>pretiral</a:t>
            </a:r>
            <a:r>
              <a:rPr lang="pl-PL" dirty="0"/>
              <a:t>; </a:t>
            </a:r>
            <a:r>
              <a:rPr lang="pl-PL" dirty="0" err="1"/>
              <a:t>informal</a:t>
            </a:r>
            <a:r>
              <a:rPr lang="pl-PL" dirty="0"/>
              <a:t> „</a:t>
            </a:r>
            <a:r>
              <a:rPr lang="pl-PL" dirty="0" err="1"/>
              <a:t>interrogation</a:t>
            </a:r>
            <a:r>
              <a:rPr lang="pl-PL" dirty="0"/>
              <a:t>”)</a:t>
            </a:r>
          </a:p>
          <a:p>
            <a:pPr algn="just"/>
            <a:endParaRPr lang="pl-PL" dirty="0"/>
          </a:p>
          <a:p>
            <a:pPr algn="just"/>
            <a:r>
              <a:rPr lang="pl-PL" dirty="0" err="1"/>
              <a:t>Evidence</a:t>
            </a:r>
            <a:r>
              <a:rPr lang="pl-PL" dirty="0"/>
              <a:t> – </a:t>
            </a:r>
            <a:r>
              <a:rPr lang="pl-PL" dirty="0" err="1"/>
              <a:t>information</a:t>
            </a:r>
            <a:r>
              <a:rPr lang="pl-PL" dirty="0"/>
              <a:t> with </a:t>
            </a:r>
            <a:r>
              <a:rPr lang="pl-PL" dirty="0" err="1"/>
              <a:t>witch</a:t>
            </a:r>
            <a:r>
              <a:rPr lang="pl-PL" dirty="0"/>
              <a:t> the </a:t>
            </a:r>
            <a:r>
              <a:rPr lang="pl-PL" dirty="0" err="1"/>
              <a:t>matters</a:t>
            </a:r>
            <a:r>
              <a:rPr lang="pl-PL" dirty="0"/>
              <a:t> </a:t>
            </a:r>
            <a:r>
              <a:rPr lang="pl-PL" dirty="0" err="1"/>
              <a:t>requiring</a:t>
            </a:r>
            <a:r>
              <a:rPr lang="pl-PL" dirty="0"/>
              <a:t> proof in a </a:t>
            </a:r>
            <a:r>
              <a:rPr lang="pl-PL" dirty="0" err="1"/>
              <a:t>trial</a:t>
            </a:r>
            <a:r>
              <a:rPr lang="pl-PL" dirty="0"/>
              <a:t> </a:t>
            </a:r>
            <a:r>
              <a:rPr lang="pl-PL" dirty="0" err="1"/>
              <a:t>are</a:t>
            </a:r>
            <a:r>
              <a:rPr lang="pl-PL" dirty="0"/>
              <a:t> </a:t>
            </a:r>
            <a:r>
              <a:rPr lang="pl-PL" dirty="0" err="1"/>
              <a:t>proved</a:t>
            </a:r>
            <a:r>
              <a:rPr lang="pl-PL" dirty="0"/>
              <a:t>. The </a:t>
            </a:r>
            <a:r>
              <a:rPr lang="pl-PL" dirty="0" err="1"/>
              <a:t>study</a:t>
            </a:r>
            <a:r>
              <a:rPr lang="pl-PL" dirty="0"/>
              <a:t> of </a:t>
            </a:r>
            <a:r>
              <a:rPr lang="pl-PL" dirty="0" err="1"/>
              <a:t>evidence</a:t>
            </a:r>
            <a:r>
              <a:rPr lang="pl-PL" dirty="0"/>
              <a:t> – </a:t>
            </a:r>
            <a:r>
              <a:rPr lang="pl-PL" dirty="0" err="1"/>
              <a:t>study</a:t>
            </a:r>
            <a:r>
              <a:rPr lang="pl-PL" dirty="0"/>
              <a:t> of the </a:t>
            </a:r>
            <a:r>
              <a:rPr lang="pl-PL" dirty="0" err="1"/>
              <a:t>process</a:t>
            </a:r>
            <a:r>
              <a:rPr lang="pl-PL" dirty="0"/>
              <a:t> by </a:t>
            </a:r>
            <a:r>
              <a:rPr lang="pl-PL" dirty="0" err="1"/>
              <a:t>which</a:t>
            </a:r>
            <a:r>
              <a:rPr lang="pl-PL" dirty="0"/>
              <a:t> </a:t>
            </a:r>
            <a:r>
              <a:rPr lang="pl-PL" dirty="0" err="1"/>
              <a:t>such</a:t>
            </a:r>
            <a:r>
              <a:rPr lang="pl-PL" dirty="0"/>
              <a:t> </a:t>
            </a:r>
            <a:r>
              <a:rPr lang="pl-PL" dirty="0" err="1"/>
              <a:t>matters</a:t>
            </a:r>
            <a:r>
              <a:rPr lang="pl-PL" dirty="0"/>
              <a:t> </a:t>
            </a:r>
            <a:r>
              <a:rPr lang="pl-PL" dirty="0" err="1"/>
              <a:t>are</a:t>
            </a:r>
            <a:r>
              <a:rPr lang="pl-PL" dirty="0"/>
              <a:t> </a:t>
            </a:r>
            <a:r>
              <a:rPr lang="pl-PL" dirty="0" err="1"/>
              <a:t>proved</a:t>
            </a:r>
            <a:r>
              <a:rPr lang="pl-PL" dirty="0"/>
              <a:t> in a </a:t>
            </a:r>
            <a:r>
              <a:rPr lang="pl-PL" dirty="0" err="1"/>
              <a:t>court</a:t>
            </a:r>
            <a:r>
              <a:rPr lang="pl-PL" dirty="0"/>
              <a:t>. </a:t>
            </a:r>
          </a:p>
          <a:p>
            <a:pPr algn="just"/>
            <a:endParaRPr lang="pl-PL" dirty="0"/>
          </a:p>
          <a:p>
            <a:pPr algn="just"/>
            <a:r>
              <a:rPr lang="pl-PL" dirty="0" err="1"/>
              <a:t>See</a:t>
            </a:r>
            <a:r>
              <a:rPr lang="pl-PL" dirty="0"/>
              <a:t>: A. L-T </a:t>
            </a:r>
            <a:r>
              <a:rPr lang="pl-PL" dirty="0" err="1"/>
              <a:t>Choo</a:t>
            </a:r>
            <a:r>
              <a:rPr lang="pl-PL" dirty="0"/>
              <a:t>, </a:t>
            </a:r>
            <a:r>
              <a:rPr lang="pl-PL" dirty="0" err="1"/>
              <a:t>Evidence</a:t>
            </a:r>
            <a:r>
              <a:rPr lang="pl-PL" dirty="0"/>
              <a:t>, Oxford 2018</a:t>
            </a:r>
          </a:p>
        </p:txBody>
      </p:sp>
    </p:spTree>
    <p:extLst>
      <p:ext uri="{BB962C8B-B14F-4D97-AF65-F5344CB8AC3E}">
        <p14:creationId xmlns:p14="http://schemas.microsoft.com/office/powerpoint/2010/main" val="118492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FDAAF28-4DFC-41B6-9C4D-3016816CE392}"/>
              </a:ext>
            </a:extLst>
          </p:cNvPr>
          <p:cNvSpPr>
            <a:spLocks noGrp="1"/>
          </p:cNvSpPr>
          <p:nvPr>
            <p:ph type="body" sz="quarter" idx="10"/>
          </p:nvPr>
        </p:nvSpPr>
        <p:spPr/>
        <p:txBody>
          <a:bodyPr>
            <a:normAutofit fontScale="77500" lnSpcReduction="20000"/>
          </a:bodyPr>
          <a:lstStyle/>
          <a:p>
            <a:r>
              <a:rPr lang="pl-PL" dirty="0" err="1"/>
              <a:t>ECtHR</a:t>
            </a:r>
            <a:r>
              <a:rPr lang="pl-PL" dirty="0"/>
              <a:t>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C3594C6E-323A-414E-A5E3-DAEA6A86D60D}"/>
              </a:ext>
            </a:extLst>
          </p:cNvPr>
          <p:cNvSpPr>
            <a:spLocks noGrp="1"/>
          </p:cNvSpPr>
          <p:nvPr>
            <p:ph type="body" sz="quarter" idx="11"/>
          </p:nvPr>
        </p:nvSpPr>
        <p:spPr>
          <a:xfrm>
            <a:off x="234950" y="977900"/>
            <a:ext cx="11156491" cy="5584825"/>
          </a:xfrm>
        </p:spPr>
        <p:txBody>
          <a:bodyPr/>
          <a:lstStyle/>
          <a:p>
            <a:pPr algn="just"/>
            <a:r>
              <a:rPr lang="en-GB" dirty="0"/>
              <a:t>The system for obtaining and evaluating evidence depends on the model of trial in each country (adversarial or inquisitorial, with or without a jury). It is also important which family of law a particular state belongs to (continental, Anglo-American, religion-based law - Sharia, etc.). </a:t>
            </a:r>
            <a:endParaRPr lang="pl-PL" dirty="0"/>
          </a:p>
          <a:p>
            <a:pPr algn="just"/>
            <a:r>
              <a:rPr lang="pl-PL" dirty="0" err="1"/>
              <a:t>See</a:t>
            </a:r>
            <a:r>
              <a:rPr lang="pl-PL" dirty="0"/>
              <a:t>: </a:t>
            </a:r>
            <a:r>
              <a:rPr lang="pl-PL" i="1" dirty="0" err="1"/>
              <a:t>Evidential</a:t>
            </a:r>
            <a:r>
              <a:rPr lang="pl-PL" i="1" dirty="0"/>
              <a:t> </a:t>
            </a:r>
            <a:r>
              <a:rPr lang="pl-PL" i="1" dirty="0" err="1"/>
              <a:t>traditions</a:t>
            </a:r>
            <a:r>
              <a:rPr lang="pl-PL" i="1" dirty="0"/>
              <a:t> in </a:t>
            </a:r>
            <a:r>
              <a:rPr lang="pl-PL" i="1" dirty="0" err="1"/>
              <a:t>continental</a:t>
            </a:r>
            <a:r>
              <a:rPr lang="pl-PL" i="1" dirty="0"/>
              <a:t> </a:t>
            </a:r>
            <a:r>
              <a:rPr lang="pl-PL" i="1" dirty="0" err="1"/>
              <a:t>European</a:t>
            </a:r>
            <a:r>
              <a:rPr lang="pl-PL" i="1" dirty="0"/>
              <a:t> </a:t>
            </a:r>
            <a:r>
              <a:rPr lang="pl-PL" i="1" dirty="0" err="1"/>
              <a:t>jurisdictions</a:t>
            </a:r>
            <a:r>
              <a:rPr lang="pl-PL" i="1" dirty="0"/>
              <a:t>, J.D. Jackson, S.J. Summers</a:t>
            </a:r>
            <a:endParaRPr lang="en-GB" i="1" dirty="0"/>
          </a:p>
          <a:p>
            <a:pPr algn="just"/>
            <a:endParaRPr lang="pl-PL" dirty="0"/>
          </a:p>
          <a:p>
            <a:pPr algn="just"/>
            <a:r>
              <a:rPr lang="pl-PL" dirty="0" err="1"/>
              <a:t>So</a:t>
            </a:r>
            <a:r>
              <a:rPr lang="pl-PL" dirty="0"/>
              <a:t>, </a:t>
            </a:r>
            <a:r>
              <a:rPr lang="pl-PL" dirty="0" err="1"/>
              <a:t>how</a:t>
            </a:r>
            <a:r>
              <a:rPr lang="pl-PL" dirty="0"/>
              <a:t> the </a:t>
            </a:r>
            <a:r>
              <a:rPr lang="pl-PL" dirty="0" err="1"/>
              <a:t>ECtHR</a:t>
            </a:r>
            <a:r>
              <a:rPr lang="pl-PL" dirty="0"/>
              <a:t> </a:t>
            </a:r>
            <a:r>
              <a:rPr lang="pl-PL" dirty="0" err="1"/>
              <a:t>evaluates</a:t>
            </a:r>
            <a:r>
              <a:rPr lang="pl-PL" dirty="0"/>
              <a:t> </a:t>
            </a:r>
            <a:r>
              <a:rPr lang="pl-PL" dirty="0" err="1"/>
              <a:t>evidentiary</a:t>
            </a:r>
            <a:r>
              <a:rPr lang="pl-PL" dirty="0"/>
              <a:t> </a:t>
            </a:r>
            <a:r>
              <a:rPr lang="pl-PL" dirty="0" err="1"/>
              <a:t>proceedings</a:t>
            </a:r>
            <a:r>
              <a:rPr lang="pl-PL" dirty="0"/>
              <a:t>? </a:t>
            </a:r>
          </a:p>
          <a:p>
            <a:pPr algn="just"/>
            <a:endParaRPr lang="pl-PL" dirty="0"/>
          </a:p>
          <a:p>
            <a:pPr algn="just"/>
            <a:r>
              <a:rPr lang="pl-PL" dirty="0"/>
              <a:t>From the </a:t>
            </a:r>
            <a:r>
              <a:rPr lang="pl-PL" dirty="0" err="1"/>
              <a:t>perspective</a:t>
            </a:r>
            <a:r>
              <a:rPr lang="pl-PL" dirty="0"/>
              <a:t> of </a:t>
            </a:r>
            <a:r>
              <a:rPr lang="pl-PL" dirty="0" err="1"/>
              <a:t>human</a:t>
            </a:r>
            <a:r>
              <a:rPr lang="pl-PL" dirty="0"/>
              <a:t> </a:t>
            </a:r>
            <a:r>
              <a:rPr lang="pl-PL" dirty="0" err="1"/>
              <a:t>rights</a:t>
            </a:r>
            <a:r>
              <a:rPr lang="pl-PL" dirty="0"/>
              <a:t> </a:t>
            </a:r>
            <a:r>
              <a:rPr lang="pl-PL" dirty="0" err="1"/>
              <a:t>protection</a:t>
            </a:r>
            <a:r>
              <a:rPr lang="pl-PL" dirty="0"/>
              <a:t>. Many (</a:t>
            </a:r>
            <a:r>
              <a:rPr lang="pl-PL" dirty="0" err="1"/>
              <a:t>nearly</a:t>
            </a:r>
            <a:r>
              <a:rPr lang="pl-PL" dirty="0"/>
              <a:t> </a:t>
            </a:r>
            <a:r>
              <a:rPr lang="pl-PL" dirty="0" err="1"/>
              <a:t>all</a:t>
            </a:r>
            <a:r>
              <a:rPr lang="pl-PL" dirty="0"/>
              <a:t>) </a:t>
            </a:r>
            <a:r>
              <a:rPr lang="pl-PL" dirty="0" err="1"/>
              <a:t>evidentiary</a:t>
            </a:r>
            <a:r>
              <a:rPr lang="pl-PL" dirty="0"/>
              <a:t> </a:t>
            </a:r>
            <a:r>
              <a:rPr lang="pl-PL" dirty="0" err="1"/>
              <a:t>activities</a:t>
            </a:r>
            <a:r>
              <a:rPr lang="pl-PL" dirty="0"/>
              <a:t> </a:t>
            </a:r>
            <a:r>
              <a:rPr lang="pl-PL" dirty="0" err="1"/>
              <a:t>may</a:t>
            </a:r>
            <a:r>
              <a:rPr lang="pl-PL" dirty="0"/>
              <a:t> </a:t>
            </a:r>
            <a:r>
              <a:rPr lang="pl-PL" dirty="0" err="1"/>
              <a:t>violate</a:t>
            </a:r>
            <a:r>
              <a:rPr lang="pl-PL" dirty="0"/>
              <a:t>/limit </a:t>
            </a:r>
            <a:r>
              <a:rPr lang="pl-PL" dirty="0" err="1"/>
              <a:t>some</a:t>
            </a:r>
            <a:r>
              <a:rPr lang="pl-PL" dirty="0"/>
              <a:t> </a:t>
            </a:r>
            <a:r>
              <a:rPr lang="pl-PL" dirty="0" err="1"/>
              <a:t>human</a:t>
            </a:r>
            <a:r>
              <a:rPr lang="pl-PL" dirty="0"/>
              <a:t> </a:t>
            </a:r>
            <a:r>
              <a:rPr lang="pl-PL" dirty="0" err="1"/>
              <a:t>rights</a:t>
            </a:r>
            <a:r>
              <a:rPr lang="pl-PL" dirty="0"/>
              <a:t>.  Or </a:t>
            </a:r>
            <a:r>
              <a:rPr lang="pl-PL" dirty="0" err="1"/>
              <a:t>some</a:t>
            </a:r>
            <a:r>
              <a:rPr lang="pl-PL" dirty="0"/>
              <a:t> of </a:t>
            </a:r>
            <a:r>
              <a:rPr lang="pl-PL" dirty="0" err="1"/>
              <a:t>human</a:t>
            </a:r>
            <a:r>
              <a:rPr lang="pl-PL" dirty="0"/>
              <a:t> </a:t>
            </a:r>
            <a:r>
              <a:rPr lang="pl-PL" dirty="0" err="1"/>
              <a:t>rights</a:t>
            </a:r>
            <a:r>
              <a:rPr lang="pl-PL" dirty="0"/>
              <a:t> </a:t>
            </a:r>
            <a:r>
              <a:rPr lang="pl-PL" dirty="0" err="1"/>
              <a:t>may</a:t>
            </a:r>
            <a:r>
              <a:rPr lang="pl-PL" dirty="0"/>
              <a:t> be </a:t>
            </a:r>
            <a:r>
              <a:rPr lang="pl-PL" dirty="0" err="1"/>
              <a:t>potentialy</a:t>
            </a:r>
            <a:r>
              <a:rPr lang="pl-PL" dirty="0"/>
              <a:t> </a:t>
            </a:r>
            <a:r>
              <a:rPr lang="pl-PL" dirty="0" err="1"/>
              <a:t>thretend</a:t>
            </a:r>
            <a:r>
              <a:rPr lang="pl-PL" dirty="0"/>
              <a:t>. </a:t>
            </a:r>
            <a:endParaRPr lang="en-GB" dirty="0"/>
          </a:p>
          <a:p>
            <a:pPr algn="just"/>
            <a:endParaRPr lang="en-GB" dirty="0"/>
          </a:p>
        </p:txBody>
      </p:sp>
    </p:spTree>
    <p:extLst>
      <p:ext uri="{BB962C8B-B14F-4D97-AF65-F5344CB8AC3E}">
        <p14:creationId xmlns:p14="http://schemas.microsoft.com/office/powerpoint/2010/main" val="200240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D136F5C-013F-4B00-9F5B-6B9F77DD62EA}"/>
              </a:ext>
            </a:extLst>
          </p:cNvPr>
          <p:cNvSpPr>
            <a:spLocks noGrp="1"/>
          </p:cNvSpPr>
          <p:nvPr>
            <p:ph type="body" sz="quarter" idx="10"/>
          </p:nvPr>
        </p:nvSpPr>
        <p:spPr>
          <a:xfrm>
            <a:off x="234950" y="240190"/>
            <a:ext cx="8523288" cy="331788"/>
          </a:xfrm>
        </p:spPr>
        <p:txBody>
          <a:bodyPr>
            <a:normAutofit fontScale="77500" lnSpcReduction="20000"/>
          </a:bodyPr>
          <a:lstStyle/>
          <a:p>
            <a:r>
              <a:rPr lang="pl-PL" dirty="0" err="1"/>
              <a:t>Provision</a:t>
            </a:r>
            <a:r>
              <a:rPr lang="pl-PL" dirty="0"/>
              <a:t> of the ECHR and law of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231ACB32-6AD5-4890-BAAB-BA00BE5CA9E8}"/>
              </a:ext>
            </a:extLst>
          </p:cNvPr>
          <p:cNvSpPr>
            <a:spLocks noGrp="1"/>
          </p:cNvSpPr>
          <p:nvPr>
            <p:ph type="body" sz="quarter" idx="11"/>
          </p:nvPr>
        </p:nvSpPr>
        <p:spPr>
          <a:xfrm>
            <a:off x="234950" y="977900"/>
            <a:ext cx="11211575" cy="5584825"/>
          </a:xfrm>
        </p:spPr>
        <p:txBody>
          <a:bodyPr>
            <a:normAutofit lnSpcReduction="10000"/>
          </a:bodyPr>
          <a:lstStyle/>
          <a:p>
            <a:pPr algn="just"/>
            <a:r>
              <a:rPr lang="pl-PL" dirty="0" err="1"/>
              <a:t>Article</a:t>
            </a:r>
            <a:r>
              <a:rPr lang="pl-PL" dirty="0"/>
              <a:t> 3 </a:t>
            </a:r>
            <a:r>
              <a:rPr lang="en-GB" dirty="0"/>
              <a:t>Prohibition of torture </a:t>
            </a:r>
            <a:endParaRPr lang="pl-PL" dirty="0"/>
          </a:p>
          <a:p>
            <a:pPr algn="just"/>
            <a:r>
              <a:rPr lang="en-GB" dirty="0"/>
              <a:t>No one shall be subjected to torture or to inhuman or degrading treatment or punishment</a:t>
            </a:r>
            <a:r>
              <a:rPr lang="pl-PL" dirty="0"/>
              <a:t>. </a:t>
            </a:r>
          </a:p>
          <a:p>
            <a:pPr algn="just"/>
            <a:endParaRPr lang="pl-PL" dirty="0"/>
          </a:p>
          <a:p>
            <a:pPr algn="just"/>
            <a:r>
              <a:rPr lang="pl-PL" dirty="0" err="1"/>
              <a:t>Article</a:t>
            </a:r>
            <a:r>
              <a:rPr lang="pl-PL" dirty="0"/>
              <a:t> 8 </a:t>
            </a:r>
            <a:r>
              <a:rPr lang="en-GB" dirty="0"/>
              <a:t>Right to respect for private and family life </a:t>
            </a:r>
            <a:endParaRPr lang="pl-PL" dirty="0"/>
          </a:p>
          <a:p>
            <a:pPr algn="just"/>
            <a:r>
              <a:rPr lang="en-GB" dirty="0"/>
              <a:t>1. Everyone has the right to respect for his private and family life, his home and his correspondence. </a:t>
            </a:r>
            <a:endParaRPr lang="pl-PL" dirty="0"/>
          </a:p>
          <a:p>
            <a:pPr algn="just"/>
            <a:r>
              <a:rPr lang="en-GB"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p>
        </p:txBody>
      </p:sp>
    </p:spTree>
    <p:extLst>
      <p:ext uri="{BB962C8B-B14F-4D97-AF65-F5344CB8AC3E}">
        <p14:creationId xmlns:p14="http://schemas.microsoft.com/office/powerpoint/2010/main" val="359168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7B5CEF6-C949-41D2-8387-253BDFB6DA10}"/>
              </a:ext>
            </a:extLst>
          </p:cNvPr>
          <p:cNvSpPr>
            <a:spLocks noGrp="1"/>
          </p:cNvSpPr>
          <p:nvPr>
            <p:ph type="body" sz="quarter" idx="10"/>
          </p:nvPr>
        </p:nvSpPr>
        <p:spPr/>
        <p:txBody>
          <a:bodyPr>
            <a:normAutofit fontScale="77500" lnSpcReduction="20000"/>
          </a:bodyPr>
          <a:lstStyle/>
          <a:p>
            <a:r>
              <a:rPr lang="pl-PL" dirty="0" err="1"/>
              <a:t>Provision</a:t>
            </a:r>
            <a:r>
              <a:rPr lang="pl-PL" dirty="0"/>
              <a:t> of the ECHR and law of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A44674DE-7F4D-4115-ACCE-FC02BD1D542A}"/>
              </a:ext>
            </a:extLst>
          </p:cNvPr>
          <p:cNvSpPr>
            <a:spLocks noGrp="1"/>
          </p:cNvSpPr>
          <p:nvPr>
            <p:ph type="body" sz="quarter" idx="11"/>
          </p:nvPr>
        </p:nvSpPr>
        <p:spPr>
          <a:xfrm>
            <a:off x="234950" y="977900"/>
            <a:ext cx="11354795" cy="5584825"/>
          </a:xfrm>
        </p:spPr>
        <p:txBody>
          <a:bodyPr>
            <a:normAutofit lnSpcReduction="10000"/>
          </a:bodyPr>
          <a:lstStyle/>
          <a:p>
            <a:pPr algn="just"/>
            <a:r>
              <a:rPr lang="pl-PL" dirty="0" err="1"/>
              <a:t>Article</a:t>
            </a:r>
            <a:r>
              <a:rPr lang="pl-PL" dirty="0"/>
              <a:t> 10 </a:t>
            </a:r>
            <a:r>
              <a:rPr lang="en-GB" dirty="0"/>
              <a:t>Freedom of expression </a:t>
            </a:r>
            <a:endParaRPr lang="pl-PL" dirty="0"/>
          </a:p>
          <a:p>
            <a:pPr algn="just"/>
            <a:r>
              <a:rPr lang="en-GB" dirty="0"/>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 </a:t>
            </a:r>
            <a:endParaRPr lang="pl-PL" dirty="0"/>
          </a:p>
          <a:p>
            <a:pPr algn="just"/>
            <a:r>
              <a:rPr lang="en-GB" dirty="0"/>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p>
        </p:txBody>
      </p:sp>
    </p:spTree>
    <p:extLst>
      <p:ext uri="{BB962C8B-B14F-4D97-AF65-F5344CB8AC3E}">
        <p14:creationId xmlns:p14="http://schemas.microsoft.com/office/powerpoint/2010/main" val="254444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C08DBB-3400-43D9-91E9-ACA827E663CF}"/>
              </a:ext>
            </a:extLst>
          </p:cNvPr>
          <p:cNvSpPr>
            <a:spLocks noGrp="1"/>
          </p:cNvSpPr>
          <p:nvPr>
            <p:ph type="body" sz="quarter" idx="10"/>
          </p:nvPr>
        </p:nvSpPr>
        <p:spPr/>
        <p:txBody>
          <a:bodyPr>
            <a:normAutofit fontScale="77500" lnSpcReduction="20000"/>
          </a:bodyPr>
          <a:lstStyle/>
          <a:p>
            <a:r>
              <a:rPr lang="pl-PL" dirty="0" err="1"/>
              <a:t>Provision</a:t>
            </a:r>
            <a:r>
              <a:rPr lang="pl-PL" dirty="0"/>
              <a:t> of the ECHR and law of </a:t>
            </a:r>
            <a:r>
              <a:rPr lang="pl-PL" dirty="0" err="1"/>
              <a:t>evidence</a:t>
            </a:r>
            <a:r>
              <a:rPr lang="pl-PL" dirty="0"/>
              <a:t> </a:t>
            </a:r>
            <a:endParaRPr lang="en-GB" dirty="0"/>
          </a:p>
          <a:p>
            <a:endParaRPr lang="en-GB" dirty="0"/>
          </a:p>
        </p:txBody>
      </p:sp>
      <p:sp>
        <p:nvSpPr>
          <p:cNvPr id="3" name="Symbol zastępczy tekstu 2">
            <a:extLst>
              <a:ext uri="{FF2B5EF4-FFF2-40B4-BE49-F238E27FC236}">
                <a16:creationId xmlns:a16="http://schemas.microsoft.com/office/drawing/2014/main" id="{1FDCC66F-5CF7-4335-88FD-B321907C0BCD}"/>
              </a:ext>
            </a:extLst>
          </p:cNvPr>
          <p:cNvSpPr>
            <a:spLocks noGrp="1"/>
          </p:cNvSpPr>
          <p:nvPr>
            <p:ph type="body" sz="quarter" idx="11"/>
          </p:nvPr>
        </p:nvSpPr>
        <p:spPr>
          <a:xfrm>
            <a:off x="234950" y="977900"/>
            <a:ext cx="11343778" cy="5584825"/>
          </a:xfrm>
        </p:spPr>
        <p:txBody>
          <a:bodyPr/>
          <a:lstStyle/>
          <a:p>
            <a:pPr algn="just"/>
            <a:r>
              <a:rPr lang="pl-PL" dirty="0" err="1"/>
              <a:t>Article</a:t>
            </a:r>
            <a:r>
              <a:rPr lang="pl-PL" dirty="0"/>
              <a:t> 6 </a:t>
            </a:r>
            <a:r>
              <a:rPr lang="en-GB" dirty="0"/>
              <a:t>Right to a fair trial </a:t>
            </a:r>
            <a:endParaRPr lang="pl-PL" dirty="0"/>
          </a:p>
          <a:p>
            <a:pPr algn="just"/>
            <a:r>
              <a:rPr lang="en-GB" dirty="0"/>
              <a:t>1. In the determination of his civil rights and obligations or of any criminal charge against him, everyone is entitled to a fair and public hearing within a reasonable time by an independent and impartial tribunal established by law. Judgment shall be pronounced publicly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where publicity would prejudice the interests of justice. </a:t>
            </a:r>
            <a:endParaRPr lang="pl-PL" dirty="0"/>
          </a:p>
          <a:p>
            <a:pPr algn="just"/>
            <a:r>
              <a:rPr lang="en-GB" dirty="0"/>
              <a:t>2. Everyone charged with a criminal offence shall be presumed innocent until proved guilty according to law</a:t>
            </a:r>
            <a:r>
              <a:rPr lang="pl-PL" dirty="0"/>
              <a:t> </a:t>
            </a:r>
            <a:endParaRPr lang="en-GB" dirty="0"/>
          </a:p>
        </p:txBody>
      </p:sp>
    </p:spTree>
    <p:extLst>
      <p:ext uri="{BB962C8B-B14F-4D97-AF65-F5344CB8AC3E}">
        <p14:creationId xmlns:p14="http://schemas.microsoft.com/office/powerpoint/2010/main" val="215391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C08DBB-3400-43D9-91E9-ACA827E663CF}"/>
              </a:ext>
            </a:extLst>
          </p:cNvPr>
          <p:cNvSpPr>
            <a:spLocks noGrp="1"/>
          </p:cNvSpPr>
          <p:nvPr>
            <p:ph type="body" sz="quarter" idx="10"/>
          </p:nvPr>
        </p:nvSpPr>
        <p:spPr/>
        <p:txBody>
          <a:bodyPr>
            <a:normAutofit fontScale="77500" lnSpcReduction="20000"/>
          </a:bodyPr>
          <a:lstStyle/>
          <a:p>
            <a:r>
              <a:rPr lang="pl-PL" dirty="0" err="1"/>
              <a:t>Provision</a:t>
            </a:r>
            <a:r>
              <a:rPr lang="pl-PL" dirty="0"/>
              <a:t> of the ECHR and law of </a:t>
            </a:r>
            <a:r>
              <a:rPr lang="pl-PL" dirty="0" err="1"/>
              <a:t>evidence</a:t>
            </a:r>
            <a:r>
              <a:rPr lang="pl-PL" dirty="0"/>
              <a:t> </a:t>
            </a:r>
            <a:endParaRPr lang="en-GB" dirty="0"/>
          </a:p>
          <a:p>
            <a:endParaRPr lang="en-GB" dirty="0"/>
          </a:p>
        </p:txBody>
      </p:sp>
      <p:sp>
        <p:nvSpPr>
          <p:cNvPr id="3" name="Symbol zastępczy tekstu 2">
            <a:extLst>
              <a:ext uri="{FF2B5EF4-FFF2-40B4-BE49-F238E27FC236}">
                <a16:creationId xmlns:a16="http://schemas.microsoft.com/office/drawing/2014/main" id="{1FDCC66F-5CF7-4335-88FD-B321907C0BCD}"/>
              </a:ext>
            </a:extLst>
          </p:cNvPr>
          <p:cNvSpPr>
            <a:spLocks noGrp="1"/>
          </p:cNvSpPr>
          <p:nvPr>
            <p:ph type="body" sz="quarter" idx="11"/>
          </p:nvPr>
        </p:nvSpPr>
        <p:spPr>
          <a:xfrm>
            <a:off x="234950" y="977900"/>
            <a:ext cx="11343778" cy="5584825"/>
          </a:xfrm>
        </p:spPr>
        <p:txBody>
          <a:bodyPr>
            <a:normAutofit fontScale="92500"/>
          </a:bodyPr>
          <a:lstStyle/>
          <a:p>
            <a:pPr marL="0" indent="0" algn="just">
              <a:buNone/>
            </a:pPr>
            <a:r>
              <a:rPr lang="pl-PL" dirty="0" err="1"/>
              <a:t>Article</a:t>
            </a:r>
            <a:r>
              <a:rPr lang="pl-PL" dirty="0"/>
              <a:t> 6 </a:t>
            </a:r>
            <a:r>
              <a:rPr lang="en-GB" dirty="0"/>
              <a:t>Right to a fair trial </a:t>
            </a:r>
            <a:endParaRPr lang="pl-PL" dirty="0"/>
          </a:p>
          <a:p>
            <a:pPr algn="just"/>
            <a:r>
              <a:rPr lang="en-GB" dirty="0"/>
              <a:t>3. Everyone charged with a criminal offence has the following minimum rights: </a:t>
            </a:r>
            <a:endParaRPr lang="pl-PL" dirty="0"/>
          </a:p>
          <a:p>
            <a:pPr algn="just"/>
            <a:r>
              <a:rPr lang="en-GB" dirty="0"/>
              <a:t>(a) to be informed promptly, in a language which he understands and in detail, of the nature and cause of the accusation against him; </a:t>
            </a:r>
            <a:endParaRPr lang="pl-PL" dirty="0"/>
          </a:p>
          <a:p>
            <a:pPr algn="just"/>
            <a:r>
              <a:rPr lang="en-GB" dirty="0"/>
              <a:t>(b) to have adequate time and facilities for the preparation of his defence; </a:t>
            </a:r>
            <a:endParaRPr lang="pl-PL" dirty="0"/>
          </a:p>
          <a:p>
            <a:pPr algn="just"/>
            <a:r>
              <a:rPr lang="en-GB" dirty="0"/>
              <a:t>(c) to defend himself in person or through legal assistance of his own choosing or, if he has not sufficient means to pay for legal assistance, to be given it free when the interests of justice so require; </a:t>
            </a:r>
            <a:endParaRPr lang="pl-PL" dirty="0"/>
          </a:p>
          <a:p>
            <a:pPr algn="just"/>
            <a:r>
              <a:rPr lang="en-GB" dirty="0"/>
              <a:t>(d) to examine or have examined witnesses against him and to obtain the attendance and examination of witnesses on his behalf under the same conditions as witnesses against him; </a:t>
            </a:r>
            <a:endParaRPr lang="pl-PL" dirty="0"/>
          </a:p>
          <a:p>
            <a:pPr algn="just"/>
            <a:r>
              <a:rPr lang="en-GB" dirty="0"/>
              <a:t>(e) to have the free assistance of an interpreter if he cannot understand or speak the language used in court.</a:t>
            </a:r>
          </a:p>
        </p:txBody>
      </p:sp>
    </p:spTree>
    <p:extLst>
      <p:ext uri="{BB962C8B-B14F-4D97-AF65-F5344CB8AC3E}">
        <p14:creationId xmlns:p14="http://schemas.microsoft.com/office/powerpoint/2010/main" val="403462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9130109-AE50-47A4-B63C-BB86DFA1BF60}"/>
              </a:ext>
            </a:extLst>
          </p:cNvPr>
          <p:cNvSpPr>
            <a:spLocks noGrp="1"/>
          </p:cNvSpPr>
          <p:nvPr>
            <p:ph type="body" sz="quarter" idx="10"/>
          </p:nvPr>
        </p:nvSpPr>
        <p:spPr/>
        <p:txBody>
          <a:bodyPr>
            <a:normAutofit fontScale="77500" lnSpcReduction="20000"/>
          </a:bodyPr>
          <a:lstStyle/>
          <a:p>
            <a:r>
              <a:rPr lang="pl-PL" dirty="0" err="1"/>
              <a:t>Shared</a:t>
            </a:r>
            <a:r>
              <a:rPr lang="pl-PL" dirty="0"/>
              <a:t> </a:t>
            </a:r>
            <a:r>
              <a:rPr lang="pl-PL" dirty="0" err="1"/>
              <a:t>evidentiary</a:t>
            </a:r>
            <a:r>
              <a:rPr lang="pl-PL" dirty="0"/>
              <a:t> </a:t>
            </a:r>
            <a:r>
              <a:rPr lang="pl-PL" dirty="0" err="1"/>
              <a:t>principles</a:t>
            </a:r>
            <a:r>
              <a:rPr lang="pl-PL" dirty="0"/>
              <a:t> </a:t>
            </a:r>
            <a:endParaRPr lang="en-GB" dirty="0"/>
          </a:p>
        </p:txBody>
      </p:sp>
      <p:sp>
        <p:nvSpPr>
          <p:cNvPr id="3" name="Symbol zastępczy tekstu 2">
            <a:extLst>
              <a:ext uri="{FF2B5EF4-FFF2-40B4-BE49-F238E27FC236}">
                <a16:creationId xmlns:a16="http://schemas.microsoft.com/office/drawing/2014/main" id="{39E349E9-0514-4FDA-BECF-BF8A5FB5FA08}"/>
              </a:ext>
            </a:extLst>
          </p:cNvPr>
          <p:cNvSpPr>
            <a:spLocks noGrp="1"/>
          </p:cNvSpPr>
          <p:nvPr>
            <p:ph type="body" sz="quarter" idx="11"/>
          </p:nvPr>
        </p:nvSpPr>
        <p:spPr>
          <a:xfrm>
            <a:off x="234950" y="977900"/>
            <a:ext cx="10825985" cy="5584825"/>
          </a:xfrm>
        </p:spPr>
        <p:txBody>
          <a:bodyPr/>
          <a:lstStyle/>
          <a:p>
            <a:pPr algn="just"/>
            <a:r>
              <a:rPr lang="en-GB" dirty="0"/>
              <a:t>Firstly, in accordance with empiricist philosophy, </a:t>
            </a:r>
            <a:r>
              <a:rPr lang="en-GB" b="1" dirty="0"/>
              <a:t>individuals have to be</a:t>
            </a:r>
            <a:br>
              <a:rPr lang="en-GB" b="1" dirty="0"/>
            </a:br>
            <a:r>
              <a:rPr lang="en-GB" b="1" dirty="0"/>
              <a:t>given the scope to arrive at their own conclusions on the basis of all the relevant</a:t>
            </a:r>
            <a:r>
              <a:rPr lang="pl-PL" b="1" dirty="0"/>
              <a:t> </a:t>
            </a:r>
            <a:r>
              <a:rPr lang="en-GB" b="1" dirty="0"/>
              <a:t>evidence that is available</a:t>
            </a:r>
            <a:r>
              <a:rPr lang="en-GB" dirty="0"/>
              <a:t>. This argues against imposing rules of weight and</a:t>
            </a:r>
            <a:r>
              <a:rPr lang="pl-PL" dirty="0"/>
              <a:t> </a:t>
            </a:r>
            <a:r>
              <a:rPr lang="en-GB" dirty="0"/>
              <a:t>rules of exclusion on fact-finders. </a:t>
            </a:r>
            <a:endParaRPr lang="pl-PL" dirty="0"/>
          </a:p>
          <a:p>
            <a:pPr algn="just"/>
            <a:endParaRPr lang="pl-PL" dirty="0"/>
          </a:p>
          <a:p>
            <a:pPr algn="just"/>
            <a:r>
              <a:rPr lang="pl-PL" dirty="0"/>
              <a:t>„</a:t>
            </a:r>
            <a:r>
              <a:rPr lang="pl-PL" dirty="0" err="1"/>
              <a:t>Legal</a:t>
            </a:r>
            <a:r>
              <a:rPr lang="pl-PL" dirty="0"/>
              <a:t> proof” was </a:t>
            </a:r>
            <a:r>
              <a:rPr lang="pl-PL" dirty="0" err="1"/>
              <a:t>abolished</a:t>
            </a:r>
            <a:r>
              <a:rPr lang="pl-PL" dirty="0"/>
              <a:t>.</a:t>
            </a:r>
          </a:p>
          <a:p>
            <a:pPr algn="just"/>
            <a:r>
              <a:rPr lang="pl-PL" dirty="0" err="1"/>
              <a:t>Legal</a:t>
            </a:r>
            <a:r>
              <a:rPr lang="pl-PL" dirty="0"/>
              <a:t> proof – a </a:t>
            </a:r>
            <a:r>
              <a:rPr lang="pl-PL" dirty="0" err="1"/>
              <a:t>legal</a:t>
            </a:r>
            <a:r>
              <a:rPr lang="pl-PL" dirty="0"/>
              <a:t> </a:t>
            </a:r>
            <a:r>
              <a:rPr lang="pl-PL" dirty="0" err="1"/>
              <a:t>provision</a:t>
            </a:r>
            <a:r>
              <a:rPr lang="pl-PL" dirty="0"/>
              <a:t> </a:t>
            </a:r>
            <a:r>
              <a:rPr lang="pl-PL" dirty="0" err="1"/>
              <a:t>deciedes</a:t>
            </a:r>
            <a:r>
              <a:rPr lang="pl-PL" dirty="0"/>
              <a:t> </a:t>
            </a:r>
            <a:r>
              <a:rPr lang="pl-PL" dirty="0" err="1"/>
              <a:t>what</a:t>
            </a:r>
            <a:r>
              <a:rPr lang="pl-PL" dirty="0"/>
              <a:t> </a:t>
            </a:r>
            <a:r>
              <a:rPr lang="pl-PL" dirty="0" err="1"/>
              <a:t>is</a:t>
            </a:r>
            <a:r>
              <a:rPr lang="pl-PL" dirty="0"/>
              <a:t> the </a:t>
            </a:r>
            <a:r>
              <a:rPr lang="pl-PL" dirty="0" err="1"/>
              <a:t>importance</a:t>
            </a:r>
            <a:r>
              <a:rPr lang="pl-PL" dirty="0"/>
              <a:t> of </a:t>
            </a:r>
            <a:r>
              <a:rPr lang="pl-PL" dirty="0" err="1"/>
              <a:t>certain</a:t>
            </a:r>
            <a:r>
              <a:rPr lang="pl-PL" dirty="0"/>
              <a:t> </a:t>
            </a:r>
            <a:r>
              <a:rPr lang="pl-PL" dirty="0" err="1"/>
              <a:t>evidence</a:t>
            </a:r>
            <a:r>
              <a:rPr lang="pl-PL" dirty="0"/>
              <a:t>. </a:t>
            </a:r>
            <a:endParaRPr lang="en-GB" dirty="0"/>
          </a:p>
          <a:p>
            <a:endParaRPr lang="en-GB" dirty="0"/>
          </a:p>
        </p:txBody>
      </p:sp>
    </p:spTree>
    <p:extLst>
      <p:ext uri="{BB962C8B-B14F-4D97-AF65-F5344CB8AC3E}">
        <p14:creationId xmlns:p14="http://schemas.microsoft.com/office/powerpoint/2010/main" val="3785709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9130109-AE50-47A4-B63C-BB86DFA1BF60}"/>
              </a:ext>
            </a:extLst>
          </p:cNvPr>
          <p:cNvSpPr>
            <a:spLocks noGrp="1"/>
          </p:cNvSpPr>
          <p:nvPr>
            <p:ph type="body" sz="quarter" idx="10"/>
          </p:nvPr>
        </p:nvSpPr>
        <p:spPr/>
        <p:txBody>
          <a:bodyPr>
            <a:normAutofit fontScale="77500" lnSpcReduction="20000"/>
          </a:bodyPr>
          <a:lstStyle/>
          <a:p>
            <a:r>
              <a:rPr lang="pl-PL" dirty="0" err="1"/>
              <a:t>Shared</a:t>
            </a:r>
            <a:r>
              <a:rPr lang="pl-PL" dirty="0"/>
              <a:t> </a:t>
            </a:r>
            <a:r>
              <a:rPr lang="pl-PL" dirty="0" err="1"/>
              <a:t>evidentiary</a:t>
            </a:r>
            <a:r>
              <a:rPr lang="pl-PL" dirty="0"/>
              <a:t> </a:t>
            </a:r>
            <a:r>
              <a:rPr lang="pl-PL" dirty="0" err="1"/>
              <a:t>principles</a:t>
            </a:r>
            <a:r>
              <a:rPr lang="pl-PL" dirty="0"/>
              <a:t> </a:t>
            </a:r>
            <a:endParaRPr lang="en-GB" dirty="0"/>
          </a:p>
        </p:txBody>
      </p:sp>
      <p:sp>
        <p:nvSpPr>
          <p:cNvPr id="3" name="Symbol zastępczy tekstu 2">
            <a:extLst>
              <a:ext uri="{FF2B5EF4-FFF2-40B4-BE49-F238E27FC236}">
                <a16:creationId xmlns:a16="http://schemas.microsoft.com/office/drawing/2014/main" id="{39E349E9-0514-4FDA-BECF-BF8A5FB5FA08}"/>
              </a:ext>
            </a:extLst>
          </p:cNvPr>
          <p:cNvSpPr>
            <a:spLocks noGrp="1"/>
          </p:cNvSpPr>
          <p:nvPr>
            <p:ph type="body" sz="quarter" idx="11"/>
          </p:nvPr>
        </p:nvSpPr>
        <p:spPr>
          <a:xfrm>
            <a:off x="234950" y="977900"/>
            <a:ext cx="10825985" cy="5584825"/>
          </a:xfrm>
        </p:spPr>
        <p:txBody>
          <a:bodyPr/>
          <a:lstStyle/>
          <a:p>
            <a:pPr algn="just"/>
            <a:r>
              <a:rPr lang="en-GB" dirty="0"/>
              <a:t>Secondly, however, in accordance with social</a:t>
            </a:r>
            <a:r>
              <a:rPr lang="pl-PL" dirty="0"/>
              <a:t> </a:t>
            </a:r>
            <a:r>
              <a:rPr lang="en-GB" dirty="0"/>
              <a:t>contract theory, individuals accused of breaching the contract are entitled to the</a:t>
            </a:r>
            <a:r>
              <a:rPr lang="pl-PL" dirty="0"/>
              <a:t> </a:t>
            </a:r>
            <a:r>
              <a:rPr lang="en-GB" dirty="0"/>
              <a:t>highest level of proof being mounted</a:t>
            </a:r>
            <a:r>
              <a:rPr lang="pl-PL" dirty="0"/>
              <a:t> </a:t>
            </a:r>
            <a:r>
              <a:rPr lang="en-GB" dirty="0"/>
              <a:t>against them before they are convicted.</a:t>
            </a:r>
            <a:r>
              <a:rPr lang="pl-PL" dirty="0"/>
              <a:t> </a:t>
            </a:r>
            <a:r>
              <a:rPr lang="en-GB" dirty="0"/>
              <a:t>Allegiance to the social contract is predicated on a bargain whereby individuals</a:t>
            </a:r>
            <a:r>
              <a:rPr lang="pl-PL" dirty="0"/>
              <a:t> </a:t>
            </a:r>
            <a:r>
              <a:rPr lang="en-GB" dirty="0"/>
              <a:t>agree to obey the laws deemed necessary by the sovereign for security and liberty</a:t>
            </a:r>
            <a:r>
              <a:rPr lang="pl-PL" dirty="0"/>
              <a:t> </a:t>
            </a:r>
            <a:r>
              <a:rPr lang="en-GB" dirty="0"/>
              <a:t>provided they themselves are </a:t>
            </a:r>
            <a:r>
              <a:rPr lang="en-GB" b="1" dirty="0"/>
              <a:t>not punished for breach in the absence of strong</a:t>
            </a:r>
            <a:r>
              <a:rPr lang="pl-PL" b="1" dirty="0"/>
              <a:t> </a:t>
            </a:r>
            <a:r>
              <a:rPr lang="en-GB" b="1" dirty="0"/>
              <a:t>proof</a:t>
            </a:r>
            <a:r>
              <a:rPr lang="en-GB" dirty="0"/>
              <a:t>. </a:t>
            </a:r>
          </a:p>
        </p:txBody>
      </p:sp>
    </p:spTree>
    <p:extLst>
      <p:ext uri="{BB962C8B-B14F-4D97-AF65-F5344CB8AC3E}">
        <p14:creationId xmlns:p14="http://schemas.microsoft.com/office/powerpoint/2010/main" val="157002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9130109-AE50-47A4-B63C-BB86DFA1BF60}"/>
              </a:ext>
            </a:extLst>
          </p:cNvPr>
          <p:cNvSpPr>
            <a:spLocks noGrp="1"/>
          </p:cNvSpPr>
          <p:nvPr>
            <p:ph type="body" sz="quarter" idx="10"/>
          </p:nvPr>
        </p:nvSpPr>
        <p:spPr/>
        <p:txBody>
          <a:bodyPr>
            <a:normAutofit fontScale="77500" lnSpcReduction="20000"/>
          </a:bodyPr>
          <a:lstStyle/>
          <a:p>
            <a:r>
              <a:rPr lang="pl-PL" dirty="0" err="1"/>
              <a:t>Shared</a:t>
            </a:r>
            <a:r>
              <a:rPr lang="pl-PL" dirty="0"/>
              <a:t> </a:t>
            </a:r>
            <a:r>
              <a:rPr lang="pl-PL" dirty="0" err="1"/>
              <a:t>evidentiary</a:t>
            </a:r>
            <a:r>
              <a:rPr lang="pl-PL" dirty="0"/>
              <a:t> </a:t>
            </a:r>
            <a:r>
              <a:rPr lang="pl-PL" dirty="0" err="1"/>
              <a:t>principles</a:t>
            </a:r>
            <a:r>
              <a:rPr lang="pl-PL" dirty="0"/>
              <a:t> </a:t>
            </a:r>
            <a:endParaRPr lang="en-GB" dirty="0"/>
          </a:p>
        </p:txBody>
      </p:sp>
      <p:sp>
        <p:nvSpPr>
          <p:cNvPr id="3" name="Symbol zastępczy tekstu 2">
            <a:extLst>
              <a:ext uri="{FF2B5EF4-FFF2-40B4-BE49-F238E27FC236}">
                <a16:creationId xmlns:a16="http://schemas.microsoft.com/office/drawing/2014/main" id="{39E349E9-0514-4FDA-BECF-BF8A5FB5FA08}"/>
              </a:ext>
            </a:extLst>
          </p:cNvPr>
          <p:cNvSpPr>
            <a:spLocks noGrp="1"/>
          </p:cNvSpPr>
          <p:nvPr>
            <p:ph type="body" sz="quarter" idx="11"/>
          </p:nvPr>
        </p:nvSpPr>
        <p:spPr>
          <a:xfrm>
            <a:off x="234950" y="977900"/>
            <a:ext cx="10825985" cy="5584825"/>
          </a:xfrm>
        </p:spPr>
        <p:txBody>
          <a:bodyPr/>
          <a:lstStyle/>
          <a:p>
            <a:pPr algn="just"/>
            <a:r>
              <a:rPr lang="en-GB" dirty="0"/>
              <a:t>Thirdly, fact-finders have to operate in an independent and </a:t>
            </a:r>
            <a:r>
              <a:rPr lang="en-GB" b="1" dirty="0"/>
              <a:t>impartial</a:t>
            </a:r>
            <a:br>
              <a:rPr lang="en-GB" b="1" dirty="0"/>
            </a:br>
            <a:r>
              <a:rPr lang="en-GB" b="1" dirty="0"/>
              <a:t>environment. </a:t>
            </a:r>
            <a:r>
              <a:rPr lang="en-GB" dirty="0"/>
              <a:t>To support this principle certain procedural requirements are</a:t>
            </a:r>
            <a:r>
              <a:rPr lang="pl-PL" dirty="0"/>
              <a:t> </a:t>
            </a:r>
            <a:r>
              <a:rPr lang="en-GB" dirty="0"/>
              <a:t>necessary. The functions of bringing accusations and determining guilt have</a:t>
            </a:r>
            <a:r>
              <a:rPr lang="pl-PL" dirty="0"/>
              <a:t> </a:t>
            </a:r>
            <a:r>
              <a:rPr lang="en-GB" dirty="0"/>
              <a:t>to be separated and in order for there to be an assurance that the verdict of</a:t>
            </a:r>
            <a:r>
              <a:rPr lang="pl-PL" dirty="0"/>
              <a:t>  t</a:t>
            </a:r>
            <a:r>
              <a:rPr lang="en-GB" dirty="0"/>
              <a:t>he court is independently and impartially arrived at, the prosecution and the</a:t>
            </a:r>
            <a:r>
              <a:rPr lang="pl-PL" dirty="0"/>
              <a:t> </a:t>
            </a:r>
            <a:r>
              <a:rPr lang="en-GB" dirty="0"/>
              <a:t>defence have to be given an opportunity to put their case to the court. </a:t>
            </a:r>
          </a:p>
        </p:txBody>
      </p:sp>
    </p:spTree>
    <p:extLst>
      <p:ext uri="{BB962C8B-B14F-4D97-AF65-F5344CB8AC3E}">
        <p14:creationId xmlns:p14="http://schemas.microsoft.com/office/powerpoint/2010/main" val="326694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9130109-AE50-47A4-B63C-BB86DFA1BF60}"/>
              </a:ext>
            </a:extLst>
          </p:cNvPr>
          <p:cNvSpPr>
            <a:spLocks noGrp="1"/>
          </p:cNvSpPr>
          <p:nvPr>
            <p:ph type="body" sz="quarter" idx="10"/>
          </p:nvPr>
        </p:nvSpPr>
        <p:spPr/>
        <p:txBody>
          <a:bodyPr>
            <a:normAutofit fontScale="77500" lnSpcReduction="20000"/>
          </a:bodyPr>
          <a:lstStyle/>
          <a:p>
            <a:r>
              <a:rPr lang="pl-PL" dirty="0" err="1"/>
              <a:t>Shared</a:t>
            </a:r>
            <a:r>
              <a:rPr lang="pl-PL" dirty="0"/>
              <a:t> </a:t>
            </a:r>
            <a:r>
              <a:rPr lang="pl-PL" dirty="0" err="1"/>
              <a:t>evidentiary</a:t>
            </a:r>
            <a:r>
              <a:rPr lang="pl-PL" dirty="0"/>
              <a:t> </a:t>
            </a:r>
            <a:r>
              <a:rPr lang="pl-PL" dirty="0" err="1"/>
              <a:t>principles</a:t>
            </a:r>
            <a:r>
              <a:rPr lang="pl-PL" dirty="0"/>
              <a:t> </a:t>
            </a:r>
            <a:endParaRPr lang="en-GB" dirty="0"/>
          </a:p>
        </p:txBody>
      </p:sp>
      <p:sp>
        <p:nvSpPr>
          <p:cNvPr id="3" name="Symbol zastępczy tekstu 2">
            <a:extLst>
              <a:ext uri="{FF2B5EF4-FFF2-40B4-BE49-F238E27FC236}">
                <a16:creationId xmlns:a16="http://schemas.microsoft.com/office/drawing/2014/main" id="{39E349E9-0514-4FDA-BECF-BF8A5FB5FA08}"/>
              </a:ext>
            </a:extLst>
          </p:cNvPr>
          <p:cNvSpPr>
            <a:spLocks noGrp="1"/>
          </p:cNvSpPr>
          <p:nvPr>
            <p:ph type="body" sz="quarter" idx="11"/>
          </p:nvPr>
        </p:nvSpPr>
        <p:spPr>
          <a:xfrm>
            <a:off x="234950" y="977900"/>
            <a:ext cx="11685301" cy="5584825"/>
          </a:xfrm>
        </p:spPr>
        <p:txBody>
          <a:bodyPr>
            <a:normAutofit fontScale="92500" lnSpcReduction="10000"/>
          </a:bodyPr>
          <a:lstStyle/>
          <a:p>
            <a:pPr algn="just"/>
            <a:r>
              <a:rPr lang="en-GB" dirty="0"/>
              <a:t>Finally,</a:t>
            </a:r>
            <a:r>
              <a:rPr lang="pl-PL" dirty="0"/>
              <a:t> </a:t>
            </a:r>
            <a:r>
              <a:rPr lang="en-GB" dirty="0"/>
              <a:t>the value of </a:t>
            </a:r>
            <a:r>
              <a:rPr lang="en-GB" b="1" dirty="0"/>
              <a:t>individual autonomy has to be respected within the evidentiary</a:t>
            </a:r>
            <a:r>
              <a:rPr lang="pl-PL" b="1" dirty="0"/>
              <a:t> </a:t>
            </a:r>
            <a:r>
              <a:rPr lang="en-GB" b="1" dirty="0"/>
              <a:t>process</a:t>
            </a:r>
            <a:r>
              <a:rPr lang="en-GB" dirty="0"/>
              <a:t>. Some forms of conduct are absolutely prohibited, such as obtaining</a:t>
            </a:r>
            <a:r>
              <a:rPr lang="pl-PL" dirty="0"/>
              <a:t> </a:t>
            </a:r>
            <a:r>
              <a:rPr lang="en-GB" dirty="0"/>
              <a:t>evidence by means of torture or coercion. Other interferences with autonomy,</a:t>
            </a:r>
            <a:r>
              <a:rPr lang="pl-PL" dirty="0"/>
              <a:t> </a:t>
            </a:r>
            <a:r>
              <a:rPr lang="en-GB" dirty="0"/>
              <a:t>such as the requirement to submit to examinations and answer questions, can</a:t>
            </a:r>
            <a:r>
              <a:rPr lang="pl-PL" dirty="0"/>
              <a:t> </a:t>
            </a:r>
            <a:r>
              <a:rPr lang="en-GB" dirty="0"/>
              <a:t>only be justified on a strict proportionality basis</a:t>
            </a:r>
            <a:r>
              <a:rPr lang="pl-PL" dirty="0"/>
              <a:t>.</a:t>
            </a:r>
          </a:p>
          <a:p>
            <a:pPr algn="just"/>
            <a:endParaRPr lang="pl-PL" b="1" dirty="0"/>
          </a:p>
          <a:p>
            <a:r>
              <a:rPr lang="pl-PL" b="1" dirty="0"/>
              <a:t>J.D. Jackson, S.J. Summers, </a:t>
            </a:r>
            <a:r>
              <a:rPr lang="en-GB" b="1" i="1" dirty="0"/>
              <a:t>The Internationalisation of Criminal Evidence</a:t>
            </a:r>
            <a:r>
              <a:rPr lang="pl-PL" b="1" i="1" dirty="0"/>
              <a:t> </a:t>
            </a:r>
            <a:r>
              <a:rPr lang="en-GB" b="1" i="1" dirty="0"/>
              <a:t>Beyond the Common Law and Civil Law Traditions</a:t>
            </a:r>
            <a:r>
              <a:rPr lang="pl-PL" b="1" i="1" dirty="0"/>
              <a:t>, </a:t>
            </a:r>
            <a:r>
              <a:rPr lang="pl-PL" b="1" dirty="0"/>
              <a:t>p. 20</a:t>
            </a:r>
            <a:endParaRPr lang="en-GB" b="1" dirty="0"/>
          </a:p>
          <a:p>
            <a:pPr marL="0" indent="0" algn="just">
              <a:buNone/>
            </a:pPr>
            <a:endParaRPr lang="pl-PL" dirty="0"/>
          </a:p>
          <a:p>
            <a:pPr algn="just"/>
            <a:r>
              <a:rPr lang="en-GB" dirty="0"/>
              <a:t>Instead of the criminal justice</a:t>
            </a:r>
            <a:r>
              <a:rPr lang="pl-PL" dirty="0"/>
              <a:t> </a:t>
            </a:r>
            <a:r>
              <a:rPr lang="en-GB" dirty="0"/>
              <a:t>system being dominated by a single entity – the judge who performed the</a:t>
            </a:r>
            <a:r>
              <a:rPr lang="pl-PL" dirty="0"/>
              <a:t> </a:t>
            </a:r>
            <a:r>
              <a:rPr lang="en-GB" dirty="0"/>
              <a:t>roles of prosecution, defence and judge</a:t>
            </a:r>
            <a:r>
              <a:rPr lang="pl-PL" dirty="0"/>
              <a:t> – </a:t>
            </a:r>
            <a:r>
              <a:rPr lang="pl-PL" dirty="0" err="1"/>
              <a:t>there</a:t>
            </a:r>
            <a:r>
              <a:rPr lang="pl-PL" dirty="0"/>
              <a:t> </a:t>
            </a:r>
            <a:r>
              <a:rPr lang="pl-PL" dirty="0" err="1"/>
              <a:t>is</a:t>
            </a:r>
            <a:r>
              <a:rPr lang="pl-PL" dirty="0"/>
              <a:t> a  </a:t>
            </a:r>
            <a:r>
              <a:rPr lang="en-GB" dirty="0"/>
              <a:t>‘accusatorial trinity’, whereby the criminal justice system would be dominated by</a:t>
            </a:r>
            <a:r>
              <a:rPr lang="pl-PL" dirty="0"/>
              <a:t> </a:t>
            </a:r>
            <a:r>
              <a:rPr lang="en-GB" dirty="0"/>
              <a:t>three separate entities: prosecution, defence and </a:t>
            </a:r>
            <a:r>
              <a:rPr lang="en-GB" dirty="0" err="1"/>
              <a:t>judg</a:t>
            </a:r>
            <a:r>
              <a:rPr lang="pl-PL" dirty="0"/>
              <a:t>e.</a:t>
            </a:r>
          </a:p>
          <a:p>
            <a:pPr algn="just"/>
            <a:r>
              <a:rPr lang="pl-PL" dirty="0" err="1"/>
              <a:t>Participatory</a:t>
            </a:r>
            <a:r>
              <a:rPr lang="pl-PL" dirty="0"/>
              <a:t> </a:t>
            </a:r>
            <a:r>
              <a:rPr lang="pl-PL" dirty="0" err="1"/>
              <a:t>rights</a:t>
            </a:r>
            <a:r>
              <a:rPr lang="pl-PL" dirty="0"/>
              <a:t> in </a:t>
            </a:r>
            <a:r>
              <a:rPr lang="pl-PL" dirty="0" err="1"/>
              <a:t>criminal</a:t>
            </a:r>
            <a:r>
              <a:rPr lang="pl-PL" dirty="0"/>
              <a:t> </a:t>
            </a:r>
            <a:r>
              <a:rPr lang="pl-PL" dirty="0" err="1"/>
              <a:t>proceedings</a:t>
            </a:r>
            <a:r>
              <a:rPr lang="pl-PL" dirty="0"/>
              <a:t>. </a:t>
            </a:r>
          </a:p>
          <a:p>
            <a:pPr marL="0" indent="0" algn="just">
              <a:buNone/>
            </a:pPr>
            <a:endParaRPr lang="en-GB" dirty="0"/>
          </a:p>
        </p:txBody>
      </p:sp>
    </p:spTree>
    <p:extLst>
      <p:ext uri="{BB962C8B-B14F-4D97-AF65-F5344CB8AC3E}">
        <p14:creationId xmlns:p14="http://schemas.microsoft.com/office/powerpoint/2010/main" val="54224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09ADFF-D490-4C7A-AE54-EA1A87F2F077}"/>
              </a:ext>
            </a:extLst>
          </p:cNvPr>
          <p:cNvSpPr>
            <a:spLocks noGrp="1"/>
          </p:cNvSpPr>
          <p:nvPr>
            <p:ph type="body" sz="quarter" idx="10"/>
          </p:nvPr>
        </p:nvSpPr>
        <p:spPr/>
        <p:txBody>
          <a:bodyPr>
            <a:normAutofit fontScale="77500" lnSpcReduction="20000"/>
          </a:bodyPr>
          <a:lstStyle/>
          <a:p>
            <a:r>
              <a:rPr lang="pl-PL" dirty="0" err="1"/>
              <a:t>Article</a:t>
            </a:r>
            <a:r>
              <a:rPr lang="pl-PL" dirty="0"/>
              <a:t> 8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478E7AB0-12C9-43B8-B302-3E978EEA8C3C}"/>
              </a:ext>
            </a:extLst>
          </p:cNvPr>
          <p:cNvSpPr>
            <a:spLocks noGrp="1"/>
          </p:cNvSpPr>
          <p:nvPr>
            <p:ph type="body" sz="quarter" idx="11"/>
          </p:nvPr>
        </p:nvSpPr>
        <p:spPr>
          <a:xfrm>
            <a:off x="234950" y="977900"/>
            <a:ext cx="11123440" cy="5584825"/>
          </a:xfrm>
        </p:spPr>
        <p:txBody>
          <a:bodyPr>
            <a:normAutofit/>
          </a:bodyPr>
          <a:lstStyle/>
          <a:p>
            <a:r>
              <a:rPr lang="pl-PL" dirty="0"/>
              <a:t>Data </a:t>
            </a:r>
            <a:r>
              <a:rPr lang="pl-PL" dirty="0" err="1"/>
              <a:t>protection</a:t>
            </a:r>
            <a:endParaRPr lang="pl-PL" dirty="0"/>
          </a:p>
          <a:p>
            <a:pPr algn="just"/>
            <a:r>
              <a:rPr lang="pl-PL" dirty="0"/>
              <a:t>T</a:t>
            </a:r>
            <a:r>
              <a:rPr lang="en-GB" dirty="0"/>
              <a:t>he right to a form of informational self-determination, allowing individuals to rely on their right to privacy as regards data which, albeit neutral, is collected, processed and disseminated collectively and in such a form or manner that their Article 8 rights may be engaged. Where there has been compilation of data on a particular individual, processing or use of personal data or publication of the material concerned in a manner or degree beyond that normally foreseeable, private life considerations arise. The domestic law must afford appropriate safeguards to prevent any such use of personal data as may be inconsistent with the guarantees of Article 8</a:t>
            </a:r>
            <a:r>
              <a:rPr lang="pl-PL" dirty="0"/>
              <a:t>.</a:t>
            </a:r>
          </a:p>
          <a:p>
            <a:pPr algn="just"/>
            <a:r>
              <a:rPr lang="fi-FI" dirty="0"/>
              <a:t>Satakunnan Markkinapörssi Oy and Satamedia Oy v. Finland,</a:t>
            </a:r>
            <a:endParaRPr lang="en-GB" dirty="0"/>
          </a:p>
        </p:txBody>
      </p:sp>
    </p:spTree>
    <p:extLst>
      <p:ext uri="{BB962C8B-B14F-4D97-AF65-F5344CB8AC3E}">
        <p14:creationId xmlns:p14="http://schemas.microsoft.com/office/powerpoint/2010/main" val="398608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F919F7-20A9-4EE5-80BA-BF86D84A345A}"/>
              </a:ext>
            </a:extLst>
          </p:cNvPr>
          <p:cNvSpPr>
            <a:spLocks noGrp="1"/>
          </p:cNvSpPr>
          <p:nvPr>
            <p:ph type="body" sz="quarter" idx="10"/>
          </p:nvPr>
        </p:nvSpPr>
        <p:spPr/>
        <p:txBody>
          <a:bodyPr>
            <a:normAutofit fontScale="77500" lnSpcReduction="20000"/>
          </a:bodyPr>
          <a:lstStyle/>
          <a:p>
            <a:r>
              <a:rPr lang="pl-PL" dirty="0" err="1"/>
              <a:t>Evidence</a:t>
            </a:r>
            <a:r>
              <a:rPr lang="pl-PL" dirty="0"/>
              <a:t> in </a:t>
            </a:r>
            <a:r>
              <a:rPr lang="pl-PL" dirty="0" err="1"/>
              <a:t>criminal</a:t>
            </a:r>
            <a:r>
              <a:rPr lang="pl-PL" dirty="0"/>
              <a:t> </a:t>
            </a:r>
            <a:r>
              <a:rPr lang="pl-PL" dirty="0" err="1"/>
              <a:t>process</a:t>
            </a:r>
            <a:r>
              <a:rPr lang="pl-PL" dirty="0"/>
              <a:t> </a:t>
            </a:r>
            <a:endParaRPr lang="en-GB" dirty="0"/>
          </a:p>
          <a:p>
            <a:endParaRPr lang="en-GB" dirty="0"/>
          </a:p>
        </p:txBody>
      </p:sp>
      <p:sp>
        <p:nvSpPr>
          <p:cNvPr id="3" name="Symbol zastępczy tekstu 2">
            <a:extLst>
              <a:ext uri="{FF2B5EF4-FFF2-40B4-BE49-F238E27FC236}">
                <a16:creationId xmlns:a16="http://schemas.microsoft.com/office/drawing/2014/main" id="{E86FD992-4B3C-4F4D-A173-23CC6E436C9F}"/>
              </a:ext>
            </a:extLst>
          </p:cNvPr>
          <p:cNvSpPr>
            <a:spLocks noGrp="1"/>
          </p:cNvSpPr>
          <p:nvPr>
            <p:ph type="body" sz="quarter" idx="11"/>
          </p:nvPr>
        </p:nvSpPr>
        <p:spPr>
          <a:xfrm>
            <a:off x="234950" y="977900"/>
            <a:ext cx="11409879" cy="5584825"/>
          </a:xfrm>
        </p:spPr>
        <p:txBody>
          <a:bodyPr/>
          <a:lstStyle/>
          <a:p>
            <a:pPr algn="just"/>
            <a:r>
              <a:rPr lang="en-GB" dirty="0"/>
              <a:t>From "evidence" in the procedural meaning, it is necessary to distinguish "information about evidence". Information about evidence is not evidence. E.g. the prosecutor questioned a witness out of process. A formal interview is required for information from a witness to be used in a trial. </a:t>
            </a:r>
            <a:endParaRPr lang="pl-PL" dirty="0"/>
          </a:p>
          <a:p>
            <a:pPr algn="just"/>
            <a:r>
              <a:rPr lang="pl-PL" dirty="0"/>
              <a:t>BUT: </a:t>
            </a:r>
            <a:r>
              <a:rPr lang="en-GB" dirty="0"/>
              <a:t>Any contact between the individual and the trial authorities must be formalised if it is to be evidence in the case. There are no informal hearings etc. in a criminal trial. </a:t>
            </a:r>
          </a:p>
          <a:p>
            <a:endParaRPr lang="en-GB" dirty="0"/>
          </a:p>
        </p:txBody>
      </p:sp>
    </p:spTree>
    <p:extLst>
      <p:ext uri="{BB962C8B-B14F-4D97-AF65-F5344CB8AC3E}">
        <p14:creationId xmlns:p14="http://schemas.microsoft.com/office/powerpoint/2010/main" val="178784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09ADFF-D490-4C7A-AE54-EA1A87F2F077}"/>
              </a:ext>
            </a:extLst>
          </p:cNvPr>
          <p:cNvSpPr>
            <a:spLocks noGrp="1"/>
          </p:cNvSpPr>
          <p:nvPr>
            <p:ph type="body" sz="quarter" idx="10"/>
          </p:nvPr>
        </p:nvSpPr>
        <p:spPr/>
        <p:txBody>
          <a:bodyPr>
            <a:normAutofit fontScale="77500" lnSpcReduction="20000"/>
          </a:bodyPr>
          <a:lstStyle/>
          <a:p>
            <a:r>
              <a:rPr lang="pl-PL" dirty="0" err="1"/>
              <a:t>Article</a:t>
            </a:r>
            <a:r>
              <a:rPr lang="pl-PL" dirty="0"/>
              <a:t> 8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478E7AB0-12C9-43B8-B302-3E978EEA8C3C}"/>
              </a:ext>
            </a:extLst>
          </p:cNvPr>
          <p:cNvSpPr>
            <a:spLocks noGrp="1"/>
          </p:cNvSpPr>
          <p:nvPr>
            <p:ph type="body" sz="quarter" idx="11"/>
          </p:nvPr>
        </p:nvSpPr>
        <p:spPr>
          <a:xfrm>
            <a:off x="234950" y="977900"/>
            <a:ext cx="11123440" cy="5584825"/>
          </a:xfrm>
        </p:spPr>
        <p:txBody>
          <a:bodyPr>
            <a:normAutofit fontScale="85000" lnSpcReduction="10000"/>
          </a:bodyPr>
          <a:lstStyle/>
          <a:p>
            <a:pPr algn="just"/>
            <a:r>
              <a:rPr lang="pl-PL" dirty="0"/>
              <a:t>Police </a:t>
            </a:r>
            <a:r>
              <a:rPr lang="pl-PL" dirty="0" err="1"/>
              <a:t>surveliance</a:t>
            </a:r>
            <a:r>
              <a:rPr lang="pl-PL" dirty="0"/>
              <a:t> (</a:t>
            </a:r>
            <a:r>
              <a:rPr lang="pl-PL" dirty="0" err="1"/>
              <a:t>different</a:t>
            </a:r>
            <a:r>
              <a:rPr lang="pl-PL" dirty="0"/>
              <a:t> </a:t>
            </a:r>
            <a:r>
              <a:rPr lang="pl-PL" dirty="0" err="1"/>
              <a:t>forms</a:t>
            </a:r>
            <a:r>
              <a:rPr lang="pl-PL" dirty="0"/>
              <a:t>)</a:t>
            </a:r>
          </a:p>
          <a:p>
            <a:pPr algn="just"/>
            <a:r>
              <a:rPr lang="en-GB" dirty="0"/>
              <a:t>226. </a:t>
            </a:r>
            <a:r>
              <a:rPr lang="en-GB" b="1" dirty="0"/>
              <a:t>Tapping and other forms of interception of telephone conversations represent a serious interference with private life and correspondence </a:t>
            </a:r>
            <a:r>
              <a:rPr lang="en-GB" dirty="0"/>
              <a:t>(see, for instance </a:t>
            </a:r>
            <a:r>
              <a:rPr lang="en-GB" dirty="0" err="1"/>
              <a:t>Dragojević</a:t>
            </a:r>
            <a:r>
              <a:rPr lang="en-GB" dirty="0"/>
              <a:t> v. Croatia, §§ 94-98) and must accordingly be based on a law that is precise. It is essential to have </a:t>
            </a:r>
            <a:r>
              <a:rPr lang="en-GB" b="1" dirty="0"/>
              <a:t>clear, detailed rules on the subject, especially as the technology available for use is continually becoming more sophisticated </a:t>
            </a:r>
            <a:r>
              <a:rPr lang="en-GB" dirty="0"/>
              <a:t>(</a:t>
            </a:r>
            <a:r>
              <a:rPr lang="en-GB" dirty="0" err="1"/>
              <a:t>Kruslin</a:t>
            </a:r>
            <a:r>
              <a:rPr lang="en-GB" dirty="0"/>
              <a:t> v. France, § 33). When balancing the respondent State’s interest in protecting its national security through secret surveillance measures against the seriousness of the interference with an applicant’s right to respect for his or her private life, the national authorities enjoy a certain margin of appreciation in choosing the means for achieving the legitimate aim of protecting national security. However, there must be adequate and effective safeguards against abuse. </a:t>
            </a:r>
            <a:r>
              <a:rPr lang="en-GB" b="1" dirty="0"/>
              <a:t>The Court thus takes into account the circumstances of the case, such as the nature, scope and duration of the possible measures, the grounds required for ordering them, the authorities competent to authorise, carry out and supervise them, and the kind of remedy provided by the national law </a:t>
            </a:r>
            <a:r>
              <a:rPr lang="en-GB" dirty="0"/>
              <a:t>(Roman </a:t>
            </a:r>
            <a:r>
              <a:rPr lang="en-GB" dirty="0" err="1"/>
              <a:t>Zakharov</a:t>
            </a:r>
            <a:r>
              <a:rPr lang="en-GB" dirty="0"/>
              <a:t> v. Russia [GC], § 232; İrfan </a:t>
            </a:r>
            <a:r>
              <a:rPr lang="en-GB" dirty="0" err="1"/>
              <a:t>Güzel</a:t>
            </a:r>
            <a:r>
              <a:rPr lang="en-GB" dirty="0"/>
              <a:t> v. Turkey, § 85, </a:t>
            </a:r>
            <a:r>
              <a:rPr lang="en-GB" dirty="0" err="1"/>
              <a:t>Ekimdzhiev</a:t>
            </a:r>
            <a:r>
              <a:rPr lang="en-GB" dirty="0"/>
              <a:t> and Others v. Bulgaria, §§ 418 and 419[f]; see also Big Brother Watch and Others v. the United Kingdom [GC], 2021; Centrum </a:t>
            </a:r>
            <a:r>
              <a:rPr lang="en-GB" dirty="0" err="1"/>
              <a:t>för</a:t>
            </a:r>
            <a:r>
              <a:rPr lang="en-GB" dirty="0"/>
              <a:t> </a:t>
            </a:r>
            <a:r>
              <a:rPr lang="en-GB" dirty="0" err="1"/>
              <a:t>rättvisa</a:t>
            </a:r>
            <a:r>
              <a:rPr lang="en-GB" dirty="0"/>
              <a:t> v. Sweden [GC], 2022).</a:t>
            </a:r>
          </a:p>
        </p:txBody>
      </p:sp>
    </p:spTree>
    <p:extLst>
      <p:ext uri="{BB962C8B-B14F-4D97-AF65-F5344CB8AC3E}">
        <p14:creationId xmlns:p14="http://schemas.microsoft.com/office/powerpoint/2010/main" val="314699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09ADFF-D490-4C7A-AE54-EA1A87F2F077}"/>
              </a:ext>
            </a:extLst>
          </p:cNvPr>
          <p:cNvSpPr>
            <a:spLocks noGrp="1"/>
          </p:cNvSpPr>
          <p:nvPr>
            <p:ph type="body" sz="quarter" idx="10"/>
          </p:nvPr>
        </p:nvSpPr>
        <p:spPr/>
        <p:txBody>
          <a:bodyPr>
            <a:normAutofit fontScale="77500" lnSpcReduction="20000"/>
          </a:bodyPr>
          <a:lstStyle/>
          <a:p>
            <a:r>
              <a:rPr lang="pl-PL" dirty="0" err="1"/>
              <a:t>Article</a:t>
            </a:r>
            <a:r>
              <a:rPr lang="pl-PL" dirty="0"/>
              <a:t> 8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478E7AB0-12C9-43B8-B302-3E978EEA8C3C}"/>
              </a:ext>
            </a:extLst>
          </p:cNvPr>
          <p:cNvSpPr>
            <a:spLocks noGrp="1"/>
          </p:cNvSpPr>
          <p:nvPr>
            <p:ph type="body" sz="quarter" idx="11"/>
          </p:nvPr>
        </p:nvSpPr>
        <p:spPr>
          <a:xfrm>
            <a:off x="234950" y="977900"/>
            <a:ext cx="11123440" cy="5584825"/>
          </a:xfrm>
        </p:spPr>
        <p:txBody>
          <a:bodyPr>
            <a:normAutofit/>
          </a:bodyPr>
          <a:lstStyle/>
          <a:p>
            <a:pPr algn="just"/>
            <a:r>
              <a:rPr lang="pl-PL" dirty="0"/>
              <a:t>Stop and </a:t>
            </a:r>
            <a:r>
              <a:rPr lang="pl-PL" dirty="0" err="1"/>
              <a:t>search</a:t>
            </a:r>
            <a:r>
              <a:rPr lang="pl-PL" dirty="0"/>
              <a:t> police </a:t>
            </a:r>
            <a:r>
              <a:rPr lang="pl-PL" dirty="0" err="1"/>
              <a:t>powers</a:t>
            </a:r>
            <a:r>
              <a:rPr lang="pl-PL" dirty="0"/>
              <a:t> </a:t>
            </a:r>
          </a:p>
          <a:p>
            <a:pPr algn="just"/>
            <a:r>
              <a:rPr lang="en-GB" dirty="0"/>
              <a:t>231. The Court has held that there is a zone of interaction between a person with others, even in a public context, which may fall within the scope of “private life” (</a:t>
            </a:r>
            <a:r>
              <a:rPr lang="en-GB" dirty="0" err="1"/>
              <a:t>Gillan</a:t>
            </a:r>
            <a:r>
              <a:rPr lang="en-GB" dirty="0"/>
              <a:t> and Quinton v. the United Kingdom, § 61 concerning the power to stop and search individuals). For instance, the use of the coercive powers conferred by the legislation requiring an individual to submit, anywhere and at any time, to an identity check and a detailed search of his person, his clothing and his personal belongings amounts to an “interference” with the right to respect for private life (</a:t>
            </a:r>
            <a:r>
              <a:rPr lang="en-GB" dirty="0" err="1"/>
              <a:t>Vig</a:t>
            </a:r>
            <a:r>
              <a:rPr lang="en-GB" dirty="0"/>
              <a:t> v. Hungary, § 49 as regards enhanced police checks)</a:t>
            </a:r>
          </a:p>
        </p:txBody>
      </p:sp>
    </p:spTree>
    <p:extLst>
      <p:ext uri="{BB962C8B-B14F-4D97-AF65-F5344CB8AC3E}">
        <p14:creationId xmlns:p14="http://schemas.microsoft.com/office/powerpoint/2010/main" val="577275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609ADFF-D490-4C7A-AE54-EA1A87F2F077}"/>
              </a:ext>
            </a:extLst>
          </p:cNvPr>
          <p:cNvSpPr>
            <a:spLocks noGrp="1"/>
          </p:cNvSpPr>
          <p:nvPr>
            <p:ph type="body" sz="quarter" idx="10"/>
          </p:nvPr>
        </p:nvSpPr>
        <p:spPr/>
        <p:txBody>
          <a:bodyPr>
            <a:normAutofit fontScale="77500" lnSpcReduction="20000"/>
          </a:bodyPr>
          <a:lstStyle/>
          <a:p>
            <a:r>
              <a:rPr lang="pl-PL" dirty="0" err="1"/>
              <a:t>Article</a:t>
            </a:r>
            <a:r>
              <a:rPr lang="pl-PL" dirty="0"/>
              <a:t> 8 and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478E7AB0-12C9-43B8-B302-3E978EEA8C3C}"/>
              </a:ext>
            </a:extLst>
          </p:cNvPr>
          <p:cNvSpPr>
            <a:spLocks noGrp="1"/>
          </p:cNvSpPr>
          <p:nvPr>
            <p:ph type="body" sz="quarter" idx="11"/>
          </p:nvPr>
        </p:nvSpPr>
        <p:spPr>
          <a:xfrm>
            <a:off x="234950" y="977900"/>
            <a:ext cx="11123440" cy="5584825"/>
          </a:xfrm>
        </p:spPr>
        <p:txBody>
          <a:bodyPr>
            <a:normAutofit lnSpcReduction="10000"/>
          </a:bodyPr>
          <a:lstStyle/>
          <a:p>
            <a:pPr algn="just"/>
            <a:r>
              <a:rPr lang="pl-PL" dirty="0" err="1"/>
              <a:t>Testimonial</a:t>
            </a:r>
            <a:r>
              <a:rPr lang="pl-PL" dirty="0"/>
              <a:t> </a:t>
            </a:r>
            <a:r>
              <a:rPr lang="pl-PL" dirty="0" err="1"/>
              <a:t>privilege</a:t>
            </a:r>
            <a:r>
              <a:rPr lang="pl-PL" dirty="0"/>
              <a:t> </a:t>
            </a:r>
          </a:p>
          <a:p>
            <a:pPr algn="just"/>
            <a:endParaRPr lang="pl-PL" dirty="0"/>
          </a:p>
          <a:p>
            <a:pPr algn="just"/>
            <a:r>
              <a:rPr lang="en-GB" dirty="0"/>
              <a:t>420. An attempt to compel an individual to give evidence in criminal proceedings against someone with whom that individual had a relationship amounting to family life constituted an interference with his or her right to respect for his or her “family life” (Van der Heijden v. the Netherlands [GC], § 52; </a:t>
            </a:r>
            <a:r>
              <a:rPr lang="en-GB" dirty="0" err="1"/>
              <a:t>Kryževičius</a:t>
            </a:r>
            <a:r>
              <a:rPr lang="en-GB" dirty="0"/>
              <a:t> v. Lithuania, § 51). </a:t>
            </a:r>
            <a:r>
              <a:rPr lang="en-GB" b="1" dirty="0"/>
              <a:t>Such witnesses are relieved of the moral dilemma of having to choose between giving truthful evidence and thereby, possibly, jeopardising their relationship with the suspect or giving unreliable evidence, or even perjuring themselves, in order to protect that relationship</a:t>
            </a:r>
            <a:r>
              <a:rPr lang="en-GB" dirty="0"/>
              <a:t> (Van der Heijden v. the Netherlands [GC], § 65). For this reason, it can only apply to oral evidence (testimony), as opposed to real evidence, which exists independently of a person’s will (Caruana v. Malta (</a:t>
            </a:r>
            <a:r>
              <a:rPr lang="en-GB" dirty="0" err="1"/>
              <a:t>dec.</a:t>
            </a:r>
            <a:r>
              <a:rPr lang="en-GB" dirty="0"/>
              <a:t>), 2018, § 35). </a:t>
            </a:r>
          </a:p>
        </p:txBody>
      </p:sp>
    </p:spTree>
    <p:extLst>
      <p:ext uri="{BB962C8B-B14F-4D97-AF65-F5344CB8AC3E}">
        <p14:creationId xmlns:p14="http://schemas.microsoft.com/office/powerpoint/2010/main" val="153407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5176D07-66B0-4BA6-9136-B37CC825BF8F}"/>
              </a:ext>
            </a:extLst>
          </p:cNvPr>
          <p:cNvSpPr>
            <a:spLocks noGrp="1"/>
          </p:cNvSpPr>
          <p:nvPr>
            <p:ph type="body" sz="quarter" idx="10"/>
          </p:nvPr>
        </p:nvSpPr>
        <p:spPr/>
        <p:txBody>
          <a:bodyPr>
            <a:normAutofit fontScale="77500" lnSpcReduction="20000"/>
          </a:bodyPr>
          <a:lstStyle/>
          <a:p>
            <a:r>
              <a:rPr lang="pl-PL" dirty="0" err="1"/>
              <a:t>Evidence</a:t>
            </a:r>
            <a:r>
              <a:rPr lang="pl-PL" dirty="0"/>
              <a:t> in </a:t>
            </a:r>
            <a:r>
              <a:rPr lang="pl-PL" dirty="0" err="1"/>
              <a:t>criminal</a:t>
            </a:r>
            <a:r>
              <a:rPr lang="pl-PL" dirty="0"/>
              <a:t> </a:t>
            </a:r>
            <a:r>
              <a:rPr lang="pl-PL" dirty="0" err="1"/>
              <a:t>process</a:t>
            </a:r>
            <a:r>
              <a:rPr lang="pl-PL" dirty="0"/>
              <a:t> </a:t>
            </a:r>
            <a:endParaRPr lang="en-GB" dirty="0"/>
          </a:p>
        </p:txBody>
      </p:sp>
      <p:sp>
        <p:nvSpPr>
          <p:cNvPr id="3" name="Symbol zastępczy tekstu 2">
            <a:extLst>
              <a:ext uri="{FF2B5EF4-FFF2-40B4-BE49-F238E27FC236}">
                <a16:creationId xmlns:a16="http://schemas.microsoft.com/office/drawing/2014/main" id="{27C2F5DF-C669-4046-862B-8261CAB83995}"/>
              </a:ext>
            </a:extLst>
          </p:cNvPr>
          <p:cNvSpPr>
            <a:spLocks noGrp="1"/>
          </p:cNvSpPr>
          <p:nvPr>
            <p:ph type="body" sz="quarter" idx="11"/>
          </p:nvPr>
        </p:nvSpPr>
        <p:spPr>
          <a:xfrm>
            <a:off x="234950" y="977900"/>
            <a:ext cx="10859036" cy="5584825"/>
          </a:xfrm>
        </p:spPr>
        <p:txBody>
          <a:bodyPr/>
          <a:lstStyle/>
          <a:p>
            <a:pPr algn="just"/>
            <a:r>
              <a:rPr lang="en-GB" dirty="0"/>
              <a:t>Evidence an item or information proffered to make the existence of a fact more or less probable. Evidence can take the form of </a:t>
            </a:r>
            <a:r>
              <a:rPr lang="en-GB" b="1" dirty="0"/>
              <a:t>testimony, documents, photographs, videos, voice recordings, DNA testing, or other tangible objects.</a:t>
            </a:r>
            <a:r>
              <a:rPr lang="en-GB" dirty="0"/>
              <a:t> Courts cannot admit all evidence, as evidence must be admissible under that jurisdiction’s rules of evidence in order to be presented to court. </a:t>
            </a:r>
            <a:endParaRPr lang="pl-PL" dirty="0"/>
          </a:p>
          <a:p>
            <a:pPr algn="just"/>
            <a:endParaRPr lang="pl-PL" dirty="0"/>
          </a:p>
          <a:p>
            <a:pPr algn="just"/>
            <a:r>
              <a:rPr lang="en-GB" dirty="0">
                <a:hlinkClick r:id="rId2"/>
              </a:rPr>
              <a:t>https://www.law.cornell.edu/wex/evidence</a:t>
            </a:r>
            <a:r>
              <a:rPr lang="pl-PL" dirty="0"/>
              <a:t> </a:t>
            </a:r>
            <a:endParaRPr lang="en-GB" dirty="0"/>
          </a:p>
        </p:txBody>
      </p:sp>
    </p:spTree>
    <p:extLst>
      <p:ext uri="{BB962C8B-B14F-4D97-AF65-F5344CB8AC3E}">
        <p14:creationId xmlns:p14="http://schemas.microsoft.com/office/powerpoint/2010/main" val="282843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6B2F961-C0D6-464A-A28C-217A1D72D4F6}"/>
              </a:ext>
            </a:extLst>
          </p:cNvPr>
          <p:cNvSpPr>
            <a:spLocks noGrp="1"/>
          </p:cNvSpPr>
          <p:nvPr>
            <p:ph type="body" sz="quarter" idx="10"/>
          </p:nvPr>
        </p:nvSpPr>
        <p:spPr/>
        <p:txBody>
          <a:bodyPr>
            <a:normAutofit fontScale="77500" lnSpcReduction="20000"/>
          </a:bodyPr>
          <a:lstStyle/>
          <a:p>
            <a:r>
              <a:rPr lang="pl-PL" dirty="0"/>
              <a:t>How to </a:t>
            </a:r>
            <a:r>
              <a:rPr lang="pl-PL" dirty="0" err="1"/>
              <a:t>collect</a:t>
            </a:r>
            <a:r>
              <a:rPr lang="pl-PL" dirty="0"/>
              <a:t> </a:t>
            </a:r>
            <a:r>
              <a:rPr lang="pl-PL" dirty="0" err="1"/>
              <a:t>evidence</a:t>
            </a:r>
            <a:r>
              <a:rPr lang="pl-PL" dirty="0"/>
              <a:t>?</a:t>
            </a:r>
            <a:endParaRPr lang="en-GB" dirty="0"/>
          </a:p>
        </p:txBody>
      </p:sp>
      <p:sp>
        <p:nvSpPr>
          <p:cNvPr id="3" name="Symbol zastępczy tekstu 2">
            <a:extLst>
              <a:ext uri="{FF2B5EF4-FFF2-40B4-BE49-F238E27FC236}">
                <a16:creationId xmlns:a16="http://schemas.microsoft.com/office/drawing/2014/main" id="{7BCCB96D-EE1A-4D4C-B159-1CE2EFBF4427}"/>
              </a:ext>
            </a:extLst>
          </p:cNvPr>
          <p:cNvSpPr>
            <a:spLocks noGrp="1"/>
          </p:cNvSpPr>
          <p:nvPr>
            <p:ph type="body" sz="quarter" idx="11"/>
          </p:nvPr>
        </p:nvSpPr>
        <p:spPr/>
        <p:txBody>
          <a:bodyPr/>
          <a:lstStyle/>
          <a:p>
            <a:r>
              <a:rPr lang="en-GB" dirty="0"/>
              <a:t>As a result of evidentiary activities:-</a:t>
            </a:r>
            <a:endParaRPr lang="pl-PL" dirty="0"/>
          </a:p>
          <a:p>
            <a:r>
              <a:rPr lang="en-GB" dirty="0"/>
              <a:t>search </a:t>
            </a:r>
            <a:r>
              <a:rPr lang="pl-PL" dirty="0"/>
              <a:t>and </a:t>
            </a:r>
            <a:r>
              <a:rPr lang="pl-PL" dirty="0" err="1"/>
              <a:t>seziure</a:t>
            </a:r>
            <a:endParaRPr lang="pl-PL" dirty="0"/>
          </a:p>
          <a:p>
            <a:r>
              <a:rPr lang="en-GB" dirty="0"/>
              <a:t>wiretapping (monitoring and recording of conversations</a:t>
            </a:r>
            <a:endParaRPr lang="pl-PL" dirty="0"/>
          </a:p>
          <a:p>
            <a:r>
              <a:rPr lang="en-GB" dirty="0" err="1"/>
              <a:t>indetity</a:t>
            </a:r>
            <a:r>
              <a:rPr lang="en-GB" dirty="0"/>
              <a:t> parade</a:t>
            </a:r>
            <a:endParaRPr lang="pl-PL" dirty="0"/>
          </a:p>
          <a:p>
            <a:r>
              <a:rPr lang="en-GB" dirty="0"/>
              <a:t>control of correspondence</a:t>
            </a:r>
            <a:endParaRPr lang="pl-PL" dirty="0"/>
          </a:p>
          <a:p>
            <a:r>
              <a:rPr lang="en-GB" dirty="0"/>
              <a:t>collection of location data</a:t>
            </a:r>
            <a:endParaRPr lang="pl-PL" dirty="0"/>
          </a:p>
          <a:p>
            <a:r>
              <a:rPr lang="en-GB" dirty="0"/>
              <a:t>billing data</a:t>
            </a:r>
            <a:endParaRPr lang="pl-PL" dirty="0"/>
          </a:p>
          <a:p>
            <a:r>
              <a:rPr lang="en-GB" dirty="0"/>
              <a:t>Interrogation</a:t>
            </a:r>
            <a:r>
              <a:rPr lang="pl-PL" dirty="0"/>
              <a:t> </a:t>
            </a:r>
          </a:p>
          <a:p>
            <a:endParaRPr lang="pl-PL" dirty="0"/>
          </a:p>
          <a:p>
            <a:r>
              <a:rPr lang="pl-PL" dirty="0"/>
              <a:t>And </a:t>
            </a:r>
            <a:r>
              <a:rPr lang="pl-PL" dirty="0" err="1"/>
              <a:t>more</a:t>
            </a:r>
            <a:r>
              <a:rPr lang="pl-PL" dirty="0"/>
              <a:t> </a:t>
            </a:r>
            <a:r>
              <a:rPr lang="en-GB" dirty="0"/>
              <a:t> </a:t>
            </a:r>
          </a:p>
        </p:txBody>
      </p:sp>
    </p:spTree>
    <p:extLst>
      <p:ext uri="{BB962C8B-B14F-4D97-AF65-F5344CB8AC3E}">
        <p14:creationId xmlns:p14="http://schemas.microsoft.com/office/powerpoint/2010/main" val="231399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DB85EDE-08CA-492F-A542-D5FF0F64059D}"/>
              </a:ext>
            </a:extLst>
          </p:cNvPr>
          <p:cNvSpPr>
            <a:spLocks noGrp="1"/>
          </p:cNvSpPr>
          <p:nvPr>
            <p:ph type="body" sz="quarter" idx="10"/>
          </p:nvPr>
        </p:nvSpPr>
        <p:spPr/>
        <p:txBody>
          <a:bodyPr>
            <a:normAutofit fontScale="77500" lnSpcReduction="20000"/>
          </a:bodyPr>
          <a:lstStyle/>
          <a:p>
            <a:r>
              <a:rPr lang="pl-PL" dirty="0"/>
              <a:t>Law of </a:t>
            </a:r>
            <a:r>
              <a:rPr lang="pl-PL" dirty="0" err="1"/>
              <a:t>evidence</a:t>
            </a:r>
            <a:endParaRPr lang="en-GB" dirty="0"/>
          </a:p>
        </p:txBody>
      </p:sp>
      <p:sp>
        <p:nvSpPr>
          <p:cNvPr id="3" name="Symbol zastępczy tekstu 2">
            <a:extLst>
              <a:ext uri="{FF2B5EF4-FFF2-40B4-BE49-F238E27FC236}">
                <a16:creationId xmlns:a16="http://schemas.microsoft.com/office/drawing/2014/main" id="{E9C40D05-1124-4EA2-8604-A17FD35232FB}"/>
              </a:ext>
            </a:extLst>
          </p:cNvPr>
          <p:cNvSpPr>
            <a:spLocks noGrp="1"/>
          </p:cNvSpPr>
          <p:nvPr>
            <p:ph type="body" sz="quarter" idx="11"/>
          </p:nvPr>
        </p:nvSpPr>
        <p:spPr>
          <a:xfrm>
            <a:off x="234950" y="977900"/>
            <a:ext cx="11266660" cy="5584825"/>
          </a:xfrm>
        </p:spPr>
        <p:txBody>
          <a:bodyPr>
            <a:normAutofit fontScale="92500" lnSpcReduction="10000"/>
          </a:bodyPr>
          <a:lstStyle/>
          <a:p>
            <a:pPr algn="just"/>
            <a:r>
              <a:rPr lang="pl-PL" dirty="0"/>
              <a:t>Law of </a:t>
            </a:r>
            <a:r>
              <a:rPr lang="pl-PL" dirty="0" err="1"/>
              <a:t>evidene</a:t>
            </a:r>
            <a:r>
              <a:rPr lang="pl-PL" dirty="0"/>
              <a:t> </a:t>
            </a:r>
            <a:r>
              <a:rPr lang="pl-PL" dirty="0" err="1"/>
              <a:t>is</a:t>
            </a:r>
            <a:r>
              <a:rPr lang="pl-PL" dirty="0"/>
              <a:t> </a:t>
            </a:r>
            <a:r>
              <a:rPr lang="pl-PL" dirty="0" err="1"/>
              <a:t>concerned</a:t>
            </a:r>
            <a:r>
              <a:rPr lang="pl-PL" dirty="0"/>
              <a:t> with:</a:t>
            </a:r>
          </a:p>
          <a:p>
            <a:pPr lvl="1" algn="just"/>
            <a:r>
              <a:rPr lang="pl-PL" dirty="0" err="1"/>
              <a:t>Types</a:t>
            </a:r>
            <a:r>
              <a:rPr lang="pl-PL" dirty="0"/>
              <a:t> of </a:t>
            </a:r>
            <a:r>
              <a:rPr lang="pl-PL" dirty="0" err="1"/>
              <a:t>evidence</a:t>
            </a:r>
            <a:r>
              <a:rPr lang="pl-PL" dirty="0"/>
              <a:t> </a:t>
            </a:r>
            <a:r>
              <a:rPr lang="pl-PL" dirty="0" err="1"/>
              <a:t>admissible</a:t>
            </a:r>
            <a:r>
              <a:rPr lang="pl-PL" dirty="0"/>
              <a:t> in a </a:t>
            </a:r>
            <a:r>
              <a:rPr lang="pl-PL" dirty="0" err="1"/>
              <a:t>case</a:t>
            </a:r>
            <a:endParaRPr lang="pl-PL" dirty="0"/>
          </a:p>
          <a:p>
            <a:pPr lvl="1" algn="just"/>
            <a:r>
              <a:rPr lang="pl-PL" dirty="0"/>
              <a:t>The </a:t>
            </a:r>
            <a:r>
              <a:rPr lang="pl-PL" dirty="0" err="1"/>
              <a:t>principles</a:t>
            </a:r>
            <a:r>
              <a:rPr lang="pl-PL" dirty="0"/>
              <a:t> </a:t>
            </a:r>
            <a:r>
              <a:rPr lang="pl-PL" dirty="0" err="1"/>
              <a:t>govern</a:t>
            </a:r>
            <a:r>
              <a:rPr lang="pl-PL" dirty="0"/>
              <a:t> the </a:t>
            </a:r>
            <a:r>
              <a:rPr lang="pl-PL" dirty="0" err="1"/>
              <a:t>manner</a:t>
            </a:r>
            <a:r>
              <a:rPr lang="pl-PL" dirty="0"/>
              <a:t> </a:t>
            </a:r>
            <a:r>
              <a:rPr lang="pl-PL" dirty="0" err="1"/>
              <a:t>how</a:t>
            </a:r>
            <a:r>
              <a:rPr lang="pl-PL" dirty="0"/>
              <a:t> </a:t>
            </a:r>
            <a:r>
              <a:rPr lang="pl-PL" dirty="0" err="1"/>
              <a:t>evidence</a:t>
            </a:r>
            <a:r>
              <a:rPr lang="pl-PL" dirty="0"/>
              <a:t> </a:t>
            </a:r>
            <a:r>
              <a:rPr lang="pl-PL" dirty="0" err="1"/>
              <a:t>should</a:t>
            </a:r>
            <a:r>
              <a:rPr lang="pl-PL" dirty="0"/>
              <a:t> be/</a:t>
            </a:r>
            <a:r>
              <a:rPr lang="pl-PL" dirty="0" err="1"/>
              <a:t>are</a:t>
            </a:r>
            <a:r>
              <a:rPr lang="pl-PL" dirty="0"/>
              <a:t> </a:t>
            </a:r>
            <a:r>
              <a:rPr lang="pl-PL" dirty="0" err="1"/>
              <a:t>evaluated</a:t>
            </a:r>
            <a:r>
              <a:rPr lang="pl-PL" dirty="0"/>
              <a:t> </a:t>
            </a:r>
          </a:p>
          <a:p>
            <a:pPr lvl="1" algn="just"/>
            <a:r>
              <a:rPr lang="pl-PL" dirty="0"/>
              <a:t>A party/</a:t>
            </a:r>
            <a:r>
              <a:rPr lang="pl-PL" dirty="0" err="1"/>
              <a:t>participant</a:t>
            </a:r>
            <a:r>
              <a:rPr lang="pl-PL" dirty="0"/>
              <a:t> of a </a:t>
            </a:r>
            <a:r>
              <a:rPr lang="pl-PL" dirty="0" err="1"/>
              <a:t>trial</a:t>
            </a:r>
            <a:r>
              <a:rPr lang="pl-PL" dirty="0"/>
              <a:t> </a:t>
            </a:r>
            <a:r>
              <a:rPr lang="pl-PL" dirty="0" err="1"/>
              <a:t>obliged</a:t>
            </a:r>
            <a:r>
              <a:rPr lang="pl-PL" dirty="0"/>
              <a:t> to </a:t>
            </a:r>
            <a:r>
              <a:rPr lang="pl-PL" dirty="0" err="1"/>
              <a:t>present</a:t>
            </a:r>
            <a:r>
              <a:rPr lang="pl-PL" dirty="0"/>
              <a:t> </a:t>
            </a:r>
            <a:r>
              <a:rPr lang="pl-PL" dirty="0" err="1"/>
              <a:t>evidence</a:t>
            </a:r>
            <a:r>
              <a:rPr lang="pl-PL" dirty="0"/>
              <a:t> </a:t>
            </a:r>
          </a:p>
          <a:p>
            <a:pPr lvl="1" algn="just"/>
            <a:r>
              <a:rPr lang="pl-PL" dirty="0"/>
              <a:t>The </a:t>
            </a:r>
            <a:r>
              <a:rPr lang="pl-PL" dirty="0" err="1"/>
              <a:t>principles</a:t>
            </a:r>
            <a:r>
              <a:rPr lang="pl-PL" dirty="0"/>
              <a:t> </a:t>
            </a:r>
            <a:r>
              <a:rPr lang="pl-PL" dirty="0" err="1"/>
              <a:t>govern</a:t>
            </a:r>
            <a:r>
              <a:rPr lang="pl-PL" dirty="0"/>
              <a:t> the </a:t>
            </a:r>
            <a:r>
              <a:rPr lang="pl-PL" dirty="0" err="1"/>
              <a:t>course</a:t>
            </a:r>
            <a:r>
              <a:rPr lang="pl-PL" dirty="0"/>
              <a:t> of </a:t>
            </a:r>
            <a:r>
              <a:rPr lang="pl-PL" dirty="0" err="1"/>
              <a:t>evidence</a:t>
            </a:r>
            <a:r>
              <a:rPr lang="pl-PL" dirty="0"/>
              <a:t> in a </a:t>
            </a:r>
            <a:r>
              <a:rPr lang="pl-PL" dirty="0" err="1"/>
              <a:t>trial</a:t>
            </a:r>
            <a:endParaRPr lang="pl-PL" dirty="0"/>
          </a:p>
          <a:p>
            <a:pPr lvl="1" algn="just"/>
            <a:endParaRPr lang="pl-PL" dirty="0"/>
          </a:p>
          <a:p>
            <a:pPr algn="just"/>
            <a:r>
              <a:rPr lang="pl-PL" b="1" dirty="0" err="1"/>
              <a:t>All</a:t>
            </a:r>
            <a:r>
              <a:rPr lang="pl-PL" b="1" dirty="0"/>
              <a:t> </a:t>
            </a:r>
            <a:r>
              <a:rPr lang="pl-PL" b="1" dirty="0" err="1"/>
              <a:t>evidence</a:t>
            </a:r>
            <a:r>
              <a:rPr lang="pl-PL" b="1" dirty="0"/>
              <a:t> </a:t>
            </a:r>
            <a:r>
              <a:rPr lang="pl-PL" b="1" dirty="0" err="1"/>
              <a:t>must</a:t>
            </a:r>
            <a:r>
              <a:rPr lang="pl-PL" b="1" dirty="0"/>
              <a:t> be </a:t>
            </a:r>
            <a:r>
              <a:rPr lang="pl-PL" b="1" dirty="0" err="1"/>
              <a:t>relevant</a:t>
            </a:r>
            <a:r>
              <a:rPr lang="pl-PL" b="1" dirty="0"/>
              <a:t> to the </a:t>
            </a:r>
            <a:r>
              <a:rPr lang="pl-PL" b="1" dirty="0" err="1"/>
              <a:t>fact</a:t>
            </a:r>
            <a:r>
              <a:rPr lang="pl-PL" b="1" dirty="0"/>
              <a:t> in </a:t>
            </a:r>
            <a:r>
              <a:rPr lang="pl-PL" b="1" dirty="0" err="1"/>
              <a:t>issue</a:t>
            </a:r>
            <a:r>
              <a:rPr lang="pl-PL" b="1" dirty="0"/>
              <a:t> </a:t>
            </a:r>
            <a:r>
              <a:rPr lang="pl-PL" b="1" dirty="0" err="1"/>
              <a:t>or</a:t>
            </a:r>
            <a:r>
              <a:rPr lang="pl-PL" b="1" dirty="0"/>
              <a:t> </a:t>
            </a:r>
            <a:r>
              <a:rPr lang="pl-PL" b="1" dirty="0" err="1"/>
              <a:t>collateral</a:t>
            </a:r>
            <a:r>
              <a:rPr lang="pl-PL" b="1" dirty="0"/>
              <a:t> </a:t>
            </a:r>
            <a:r>
              <a:rPr lang="pl-PL" b="1" dirty="0" err="1"/>
              <a:t>facts</a:t>
            </a:r>
            <a:r>
              <a:rPr lang="pl-PL" b="1" dirty="0"/>
              <a:t>. </a:t>
            </a:r>
            <a:endParaRPr lang="pl-PL" dirty="0"/>
          </a:p>
          <a:p>
            <a:pPr lvl="1" algn="just"/>
            <a:r>
              <a:rPr lang="pl-PL" dirty="0" err="1"/>
              <a:t>Fact</a:t>
            </a:r>
            <a:r>
              <a:rPr lang="pl-PL" dirty="0"/>
              <a:t> in </a:t>
            </a:r>
            <a:r>
              <a:rPr lang="pl-PL" dirty="0" err="1"/>
              <a:t>issue</a:t>
            </a:r>
            <a:r>
              <a:rPr lang="pl-PL" dirty="0"/>
              <a:t> – </a:t>
            </a:r>
            <a:r>
              <a:rPr lang="pl-PL" dirty="0" err="1"/>
              <a:t>an</a:t>
            </a:r>
            <a:r>
              <a:rPr lang="pl-PL" dirty="0"/>
              <a:t> </a:t>
            </a:r>
            <a:r>
              <a:rPr lang="pl-PL" dirty="0" err="1"/>
              <a:t>essential</a:t>
            </a:r>
            <a:r>
              <a:rPr lang="pl-PL" dirty="0"/>
              <a:t> </a:t>
            </a:r>
            <a:r>
              <a:rPr lang="pl-PL" dirty="0" err="1"/>
              <a:t>fact</a:t>
            </a:r>
            <a:r>
              <a:rPr lang="pl-PL" dirty="0"/>
              <a:t>; </a:t>
            </a:r>
            <a:r>
              <a:rPr lang="pl-PL" dirty="0" err="1"/>
              <a:t>depends</a:t>
            </a:r>
            <a:r>
              <a:rPr lang="pl-PL" dirty="0"/>
              <a:t> on the </a:t>
            </a:r>
            <a:r>
              <a:rPr lang="pl-PL" dirty="0" err="1"/>
              <a:t>substantive</a:t>
            </a:r>
            <a:r>
              <a:rPr lang="pl-PL" dirty="0"/>
              <a:t> law </a:t>
            </a:r>
          </a:p>
          <a:p>
            <a:pPr lvl="1" algn="just"/>
            <a:r>
              <a:rPr lang="pl-PL" dirty="0" err="1"/>
              <a:t>Collateral</a:t>
            </a:r>
            <a:r>
              <a:rPr lang="pl-PL" dirty="0"/>
              <a:t> </a:t>
            </a:r>
            <a:r>
              <a:rPr lang="pl-PL" dirty="0" err="1"/>
              <a:t>facts</a:t>
            </a:r>
            <a:r>
              <a:rPr lang="pl-PL" dirty="0"/>
              <a:t> – </a:t>
            </a:r>
            <a:r>
              <a:rPr lang="pl-PL" dirty="0" err="1"/>
              <a:t>fact</a:t>
            </a:r>
            <a:r>
              <a:rPr lang="pl-PL" dirty="0"/>
              <a:t> of </a:t>
            </a:r>
            <a:r>
              <a:rPr lang="pl-PL" dirty="0" err="1"/>
              <a:t>which</a:t>
            </a:r>
            <a:r>
              <a:rPr lang="pl-PL" dirty="0"/>
              <a:t> proof </a:t>
            </a:r>
            <a:r>
              <a:rPr lang="pl-PL" dirty="0" err="1"/>
              <a:t>may</a:t>
            </a:r>
            <a:r>
              <a:rPr lang="pl-PL" dirty="0"/>
              <a:t> be </a:t>
            </a:r>
            <a:r>
              <a:rPr lang="pl-PL" dirty="0" err="1"/>
              <a:t>permitted</a:t>
            </a:r>
            <a:r>
              <a:rPr lang="pl-PL" dirty="0"/>
              <a:t> but </a:t>
            </a:r>
            <a:r>
              <a:rPr lang="pl-PL" dirty="0" err="1"/>
              <a:t>which</a:t>
            </a:r>
            <a:r>
              <a:rPr lang="pl-PL" dirty="0"/>
              <a:t> </a:t>
            </a:r>
            <a:r>
              <a:rPr lang="pl-PL" dirty="0" err="1"/>
              <a:t>does</a:t>
            </a:r>
            <a:r>
              <a:rPr lang="pl-PL" dirty="0"/>
              <a:t> not </a:t>
            </a:r>
            <a:r>
              <a:rPr lang="pl-PL" dirty="0" err="1"/>
              <a:t>constitute</a:t>
            </a:r>
            <a:r>
              <a:rPr lang="pl-PL" dirty="0"/>
              <a:t> a </a:t>
            </a:r>
            <a:r>
              <a:rPr lang="pl-PL" dirty="0" err="1"/>
              <a:t>fact</a:t>
            </a:r>
            <a:r>
              <a:rPr lang="pl-PL" dirty="0"/>
              <a:t> of </a:t>
            </a:r>
            <a:r>
              <a:rPr lang="pl-PL" dirty="0" err="1"/>
              <a:t>issue</a:t>
            </a:r>
            <a:endParaRPr lang="pl-PL" dirty="0"/>
          </a:p>
          <a:p>
            <a:pPr algn="just"/>
            <a:endParaRPr lang="pl-PL" dirty="0"/>
          </a:p>
          <a:p>
            <a:pPr algn="just"/>
            <a:r>
              <a:rPr lang="pl-PL" b="1" dirty="0" err="1"/>
              <a:t>Admissibility</a:t>
            </a:r>
            <a:r>
              <a:rPr lang="pl-PL" b="1" dirty="0"/>
              <a:t> of </a:t>
            </a:r>
            <a:r>
              <a:rPr lang="pl-PL" b="1" dirty="0" err="1"/>
              <a:t>evidence</a:t>
            </a:r>
            <a:r>
              <a:rPr lang="pl-PL" b="1" dirty="0"/>
              <a:t> </a:t>
            </a:r>
            <a:r>
              <a:rPr lang="pl-PL" dirty="0"/>
              <a:t>– </a:t>
            </a:r>
            <a:r>
              <a:rPr lang="pl-PL" dirty="0" err="1"/>
              <a:t>information</a:t>
            </a:r>
            <a:r>
              <a:rPr lang="pl-PL" dirty="0"/>
              <a:t> was </a:t>
            </a:r>
            <a:r>
              <a:rPr lang="pl-PL" dirty="0" err="1"/>
              <a:t>gathered</a:t>
            </a:r>
            <a:r>
              <a:rPr lang="pl-PL" dirty="0"/>
              <a:t> in </a:t>
            </a:r>
            <a:r>
              <a:rPr lang="pl-PL" dirty="0" err="1"/>
              <a:t>accordance</a:t>
            </a:r>
            <a:r>
              <a:rPr lang="pl-PL" dirty="0"/>
              <a:t> with the law and </a:t>
            </a:r>
            <a:r>
              <a:rPr lang="pl-PL" dirty="0" err="1"/>
              <a:t>evidence</a:t>
            </a:r>
            <a:r>
              <a:rPr lang="pl-PL" dirty="0"/>
              <a:t> was </a:t>
            </a:r>
            <a:r>
              <a:rPr lang="pl-PL" dirty="0" err="1"/>
              <a:t>taken</a:t>
            </a:r>
            <a:r>
              <a:rPr lang="pl-PL" dirty="0"/>
              <a:t> </a:t>
            </a:r>
            <a:r>
              <a:rPr lang="pl-PL" dirty="0" err="1"/>
              <a:t>corectly</a:t>
            </a:r>
            <a:r>
              <a:rPr lang="pl-PL" dirty="0"/>
              <a:t>. </a:t>
            </a:r>
          </a:p>
          <a:p>
            <a:pPr algn="just"/>
            <a:r>
              <a:rPr lang="pl-PL" b="1" dirty="0" err="1"/>
              <a:t>Relevance</a:t>
            </a:r>
            <a:r>
              <a:rPr lang="pl-PL" b="1" dirty="0"/>
              <a:t> of </a:t>
            </a:r>
            <a:r>
              <a:rPr lang="pl-PL" b="1" dirty="0" err="1"/>
              <a:t>evidence</a:t>
            </a:r>
            <a:r>
              <a:rPr lang="pl-PL" b="1" dirty="0"/>
              <a:t> </a:t>
            </a:r>
            <a:r>
              <a:rPr lang="pl-PL" dirty="0"/>
              <a:t>– </a:t>
            </a:r>
            <a:r>
              <a:rPr lang="pl-PL" dirty="0" err="1"/>
              <a:t>evidence</a:t>
            </a:r>
            <a:r>
              <a:rPr lang="pl-PL" dirty="0"/>
              <a:t> </a:t>
            </a:r>
            <a:r>
              <a:rPr lang="pl-PL" dirty="0" err="1"/>
              <a:t>must</a:t>
            </a:r>
            <a:r>
              <a:rPr lang="pl-PL" dirty="0"/>
              <a:t> be </a:t>
            </a:r>
            <a:r>
              <a:rPr lang="pl-PL" dirty="0" err="1"/>
              <a:t>relevant</a:t>
            </a:r>
            <a:r>
              <a:rPr lang="pl-PL" dirty="0"/>
              <a:t> to the </a:t>
            </a:r>
            <a:r>
              <a:rPr lang="pl-PL" dirty="0" err="1"/>
              <a:t>case</a:t>
            </a:r>
            <a:r>
              <a:rPr lang="pl-PL" dirty="0"/>
              <a:t> (and </a:t>
            </a:r>
            <a:r>
              <a:rPr lang="pl-PL" dirty="0" err="1"/>
              <a:t>then</a:t>
            </a:r>
            <a:r>
              <a:rPr lang="pl-PL" dirty="0"/>
              <a:t> </a:t>
            </a:r>
            <a:r>
              <a:rPr lang="pl-PL" dirty="0" err="1"/>
              <a:t>can</a:t>
            </a:r>
            <a:r>
              <a:rPr lang="pl-PL" dirty="0"/>
              <a:t> be </a:t>
            </a:r>
            <a:r>
              <a:rPr lang="pl-PL" dirty="0" err="1"/>
              <a:t>used</a:t>
            </a:r>
            <a:r>
              <a:rPr lang="pl-PL" dirty="0"/>
              <a:t> in a </a:t>
            </a:r>
            <a:r>
              <a:rPr lang="pl-PL" dirty="0" err="1"/>
              <a:t>court</a:t>
            </a:r>
            <a:r>
              <a:rPr lang="pl-PL" dirty="0"/>
              <a:t>)</a:t>
            </a:r>
            <a:endParaRPr lang="en-GB" dirty="0"/>
          </a:p>
        </p:txBody>
      </p:sp>
    </p:spTree>
    <p:extLst>
      <p:ext uri="{BB962C8B-B14F-4D97-AF65-F5344CB8AC3E}">
        <p14:creationId xmlns:p14="http://schemas.microsoft.com/office/powerpoint/2010/main" val="228104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7D075B-9F94-4813-BA5A-E04C23B0CAB2}"/>
              </a:ext>
            </a:extLst>
          </p:cNvPr>
          <p:cNvSpPr>
            <a:spLocks noGrp="1"/>
          </p:cNvSpPr>
          <p:nvPr>
            <p:ph type="body" sz="quarter" idx="10"/>
          </p:nvPr>
        </p:nvSpPr>
        <p:spPr/>
        <p:txBody>
          <a:bodyPr>
            <a:normAutofit fontScale="77500" lnSpcReduction="20000"/>
          </a:bodyPr>
          <a:lstStyle/>
          <a:p>
            <a:r>
              <a:rPr lang="pl-PL" dirty="0"/>
              <a:t>Direct </a:t>
            </a:r>
            <a:r>
              <a:rPr lang="pl-PL" dirty="0" err="1"/>
              <a:t>evidence</a:t>
            </a:r>
            <a:r>
              <a:rPr lang="pl-PL" dirty="0"/>
              <a:t> and </a:t>
            </a:r>
            <a:r>
              <a:rPr lang="pl-PL" dirty="0" err="1"/>
              <a:t>circumstantial</a:t>
            </a:r>
            <a:r>
              <a:rPr lang="pl-PL" dirty="0"/>
              <a:t> </a:t>
            </a:r>
            <a:r>
              <a:rPr lang="pl-PL" dirty="0" err="1"/>
              <a:t>evidence</a:t>
            </a:r>
            <a:r>
              <a:rPr lang="pl-PL" dirty="0"/>
              <a:t> </a:t>
            </a:r>
            <a:endParaRPr lang="en-GB" dirty="0"/>
          </a:p>
        </p:txBody>
      </p:sp>
      <p:sp>
        <p:nvSpPr>
          <p:cNvPr id="3" name="Symbol zastępczy tekstu 2">
            <a:extLst>
              <a:ext uri="{FF2B5EF4-FFF2-40B4-BE49-F238E27FC236}">
                <a16:creationId xmlns:a16="http://schemas.microsoft.com/office/drawing/2014/main" id="{85CE5C7B-A117-4017-853C-C8B9B8CC5E5F}"/>
              </a:ext>
            </a:extLst>
          </p:cNvPr>
          <p:cNvSpPr>
            <a:spLocks noGrp="1"/>
          </p:cNvSpPr>
          <p:nvPr>
            <p:ph type="body" sz="quarter" idx="11"/>
          </p:nvPr>
        </p:nvSpPr>
        <p:spPr>
          <a:xfrm>
            <a:off x="234950" y="977900"/>
            <a:ext cx="11222592" cy="5584825"/>
          </a:xfrm>
        </p:spPr>
        <p:txBody>
          <a:bodyPr/>
          <a:lstStyle/>
          <a:p>
            <a:pPr algn="just"/>
            <a:r>
              <a:rPr lang="en-GB" b="1" dirty="0"/>
              <a:t>Direct evidence </a:t>
            </a:r>
            <a:r>
              <a:rPr lang="en-GB" dirty="0"/>
              <a:t>directly links a person to a crime; it demonstrates the ultimate fact to be proved</a:t>
            </a:r>
            <a:r>
              <a:rPr lang="pl-PL" dirty="0"/>
              <a:t>; </a:t>
            </a:r>
            <a:r>
              <a:rPr lang="en-GB" dirty="0"/>
              <a:t>direct evidence is the testimony of a person who claims to have personal knowledge of the commission of the crime which has been charged, such as an eyewitness </a:t>
            </a:r>
            <a:r>
              <a:rPr lang="pl-PL" dirty="0"/>
              <a:t>; </a:t>
            </a:r>
            <a:r>
              <a:rPr lang="en-GB" dirty="0"/>
              <a:t>Direct evidence” means evidence which immediately points to the question at issue.”</a:t>
            </a:r>
            <a:endParaRPr lang="pl-PL" dirty="0"/>
          </a:p>
          <a:p>
            <a:pPr lvl="1" algn="just"/>
            <a:r>
              <a:rPr lang="pl-PL" dirty="0">
                <a:hlinkClick r:id="rId2"/>
              </a:rPr>
              <a:t>https://www.law.cornell.edu/wex/direct_evidence</a:t>
            </a:r>
            <a:endParaRPr lang="pl-PL" dirty="0"/>
          </a:p>
          <a:p>
            <a:pPr algn="just"/>
            <a:r>
              <a:rPr lang="en-GB" b="1" dirty="0"/>
              <a:t>Circumstantial evidence </a:t>
            </a:r>
            <a:r>
              <a:rPr lang="en-GB" dirty="0"/>
              <a:t>is indirect evidence that does not, on its face, prove a fact in issue but gives rise to a logical inference that the fact exists. Circumstantial evidence requires drawing additional reasonable inferences in order to support the claim. </a:t>
            </a:r>
            <a:endParaRPr lang="pl-PL" dirty="0"/>
          </a:p>
          <a:p>
            <a:pPr lvl="1" algn="just"/>
            <a:r>
              <a:rPr lang="pl-PL" dirty="0">
                <a:hlinkClick r:id="rId3"/>
              </a:rPr>
              <a:t>https://www.law.cornell.edu/wex/circumstantial_evidence</a:t>
            </a:r>
            <a:r>
              <a:rPr lang="pl-PL" dirty="0"/>
              <a:t> </a:t>
            </a:r>
          </a:p>
          <a:p>
            <a:pPr algn="just"/>
            <a:endParaRPr lang="en-GB" dirty="0"/>
          </a:p>
        </p:txBody>
      </p:sp>
    </p:spTree>
    <p:extLst>
      <p:ext uri="{BB962C8B-B14F-4D97-AF65-F5344CB8AC3E}">
        <p14:creationId xmlns:p14="http://schemas.microsoft.com/office/powerpoint/2010/main" val="279192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3CF6F60-85C0-4415-BF26-A3568FE4DAA3}"/>
              </a:ext>
            </a:extLst>
          </p:cNvPr>
          <p:cNvSpPr>
            <a:spLocks noGrp="1"/>
          </p:cNvSpPr>
          <p:nvPr>
            <p:ph type="body" sz="quarter" idx="10"/>
          </p:nvPr>
        </p:nvSpPr>
        <p:spPr/>
        <p:txBody>
          <a:bodyPr>
            <a:normAutofit fontScale="77500" lnSpcReduction="20000"/>
          </a:bodyPr>
          <a:lstStyle/>
          <a:p>
            <a:r>
              <a:rPr lang="en-GB" dirty="0"/>
              <a:t>Circumstantial evidence</a:t>
            </a:r>
          </a:p>
        </p:txBody>
      </p:sp>
      <p:sp>
        <p:nvSpPr>
          <p:cNvPr id="3" name="Symbol zastępczy tekstu 2">
            <a:extLst>
              <a:ext uri="{FF2B5EF4-FFF2-40B4-BE49-F238E27FC236}">
                <a16:creationId xmlns:a16="http://schemas.microsoft.com/office/drawing/2014/main" id="{1FEE10E6-68A4-4998-A03C-D3E125D17414}"/>
              </a:ext>
            </a:extLst>
          </p:cNvPr>
          <p:cNvSpPr>
            <a:spLocks noGrp="1"/>
          </p:cNvSpPr>
          <p:nvPr>
            <p:ph type="body" sz="quarter" idx="11"/>
          </p:nvPr>
        </p:nvSpPr>
        <p:spPr>
          <a:xfrm>
            <a:off x="234950" y="977900"/>
            <a:ext cx="11299710" cy="5584825"/>
          </a:xfrm>
        </p:spPr>
        <p:txBody>
          <a:bodyPr/>
          <a:lstStyle/>
          <a:p>
            <a:pPr algn="just"/>
            <a:r>
              <a:rPr lang="pl-PL" dirty="0"/>
              <a:t>„</a:t>
            </a:r>
            <a:r>
              <a:rPr lang="pl-PL" dirty="0" err="1"/>
              <a:t>Circumstantial</a:t>
            </a:r>
            <a:r>
              <a:rPr lang="pl-PL" dirty="0"/>
              <a:t> </a:t>
            </a:r>
            <a:r>
              <a:rPr lang="pl-PL" dirty="0" err="1"/>
              <a:t>evidence</a:t>
            </a:r>
            <a:r>
              <a:rPr lang="pl-PL" dirty="0"/>
              <a:t> </a:t>
            </a:r>
            <a:r>
              <a:rPr lang="pl-PL" dirty="0" err="1"/>
              <a:t>may</a:t>
            </a:r>
            <a:r>
              <a:rPr lang="pl-PL" dirty="0"/>
              <a:t> be </a:t>
            </a:r>
            <a:r>
              <a:rPr lang="pl-PL" dirty="0" err="1"/>
              <a:t>sometimes</a:t>
            </a:r>
            <a:r>
              <a:rPr lang="pl-PL" dirty="0"/>
              <a:t> </a:t>
            </a:r>
            <a:r>
              <a:rPr lang="pl-PL" dirty="0" err="1"/>
              <a:t>conclusive</a:t>
            </a:r>
            <a:r>
              <a:rPr lang="pl-PL" dirty="0"/>
              <a:t>, but </a:t>
            </a:r>
            <a:r>
              <a:rPr lang="pl-PL" dirty="0" err="1"/>
              <a:t>it</a:t>
            </a:r>
            <a:r>
              <a:rPr lang="pl-PL" dirty="0"/>
              <a:t> </a:t>
            </a:r>
            <a:r>
              <a:rPr lang="pl-PL" dirty="0" err="1"/>
              <a:t>must</a:t>
            </a:r>
            <a:r>
              <a:rPr lang="pl-PL" dirty="0"/>
              <a:t> </a:t>
            </a:r>
            <a:r>
              <a:rPr lang="pl-PL" dirty="0" err="1"/>
              <a:t>always</a:t>
            </a:r>
            <a:r>
              <a:rPr lang="pl-PL" dirty="0"/>
              <a:t> be </a:t>
            </a:r>
            <a:r>
              <a:rPr lang="pl-PL" dirty="0" err="1"/>
              <a:t>narrowly</a:t>
            </a:r>
            <a:r>
              <a:rPr lang="pl-PL" dirty="0"/>
              <a:t> </a:t>
            </a:r>
            <a:r>
              <a:rPr lang="pl-PL" dirty="0" err="1"/>
              <a:t>examined</a:t>
            </a:r>
            <a:r>
              <a:rPr lang="pl-PL" dirty="0"/>
              <a:t>, </a:t>
            </a:r>
            <a:r>
              <a:rPr lang="pl-PL" dirty="0" err="1"/>
              <a:t>if</a:t>
            </a:r>
            <a:r>
              <a:rPr lang="pl-PL" dirty="0"/>
              <a:t> </a:t>
            </a:r>
            <a:r>
              <a:rPr lang="pl-PL" dirty="0" err="1"/>
              <a:t>only</a:t>
            </a:r>
            <a:r>
              <a:rPr lang="pl-PL" dirty="0"/>
              <a:t> </a:t>
            </a:r>
            <a:r>
              <a:rPr lang="pl-PL" dirty="0" err="1"/>
              <a:t>because</a:t>
            </a:r>
            <a:r>
              <a:rPr lang="pl-PL" dirty="0"/>
              <a:t> </a:t>
            </a:r>
            <a:r>
              <a:rPr lang="pl-PL" dirty="0" err="1"/>
              <a:t>evidence</a:t>
            </a:r>
            <a:r>
              <a:rPr lang="pl-PL" dirty="0"/>
              <a:t> od </a:t>
            </a:r>
            <a:r>
              <a:rPr lang="pl-PL" dirty="0" err="1"/>
              <a:t>this</a:t>
            </a:r>
            <a:r>
              <a:rPr lang="pl-PL" dirty="0"/>
              <a:t> </a:t>
            </a:r>
            <a:r>
              <a:rPr lang="pl-PL" dirty="0" err="1"/>
              <a:t>kind</a:t>
            </a:r>
            <a:r>
              <a:rPr lang="pl-PL" dirty="0"/>
              <a:t> </a:t>
            </a:r>
            <a:r>
              <a:rPr lang="pl-PL" dirty="0" err="1"/>
              <a:t>may</a:t>
            </a:r>
            <a:r>
              <a:rPr lang="pl-PL" dirty="0"/>
              <a:t> be </a:t>
            </a:r>
            <a:r>
              <a:rPr lang="pl-PL" dirty="0" err="1"/>
              <a:t>fabricated</a:t>
            </a:r>
            <a:r>
              <a:rPr lang="pl-PL" dirty="0"/>
              <a:t> to </a:t>
            </a:r>
            <a:r>
              <a:rPr lang="pl-PL" dirty="0" err="1"/>
              <a:t>cast</a:t>
            </a:r>
            <a:r>
              <a:rPr lang="pl-PL" dirty="0"/>
              <a:t> </a:t>
            </a:r>
            <a:r>
              <a:rPr lang="pl-PL" dirty="0" err="1"/>
              <a:t>suspicion</a:t>
            </a:r>
            <a:r>
              <a:rPr lang="pl-PL" dirty="0"/>
              <a:t> on </a:t>
            </a:r>
            <a:r>
              <a:rPr lang="pl-PL" dirty="0" err="1"/>
              <a:t>another</a:t>
            </a:r>
            <a:r>
              <a:rPr lang="pl-PL" dirty="0"/>
              <a:t>. (…) It </a:t>
            </a:r>
            <a:r>
              <a:rPr lang="pl-PL" dirty="0" err="1"/>
              <a:t>is</a:t>
            </a:r>
            <a:r>
              <a:rPr lang="pl-PL" dirty="0"/>
              <a:t> </a:t>
            </a:r>
            <a:r>
              <a:rPr lang="pl-PL" dirty="0" err="1"/>
              <a:t>also</a:t>
            </a:r>
            <a:r>
              <a:rPr lang="pl-PL" dirty="0"/>
              <a:t> </a:t>
            </a:r>
            <a:r>
              <a:rPr lang="pl-PL" dirty="0" err="1"/>
              <a:t>necessary</a:t>
            </a:r>
            <a:r>
              <a:rPr lang="pl-PL" dirty="0"/>
              <a:t> </a:t>
            </a:r>
            <a:r>
              <a:rPr lang="pl-PL" dirty="0" err="1"/>
              <a:t>before</a:t>
            </a:r>
            <a:r>
              <a:rPr lang="pl-PL" dirty="0"/>
              <a:t> </a:t>
            </a:r>
            <a:r>
              <a:rPr lang="pl-PL" dirty="0" err="1"/>
              <a:t>drawing</a:t>
            </a:r>
            <a:r>
              <a:rPr lang="pl-PL" dirty="0"/>
              <a:t> the </a:t>
            </a:r>
            <a:r>
              <a:rPr lang="pl-PL" dirty="0" err="1"/>
              <a:t>inference</a:t>
            </a:r>
            <a:r>
              <a:rPr lang="pl-PL" dirty="0"/>
              <a:t> of the </a:t>
            </a:r>
            <a:r>
              <a:rPr lang="pl-PL" dirty="0" err="1"/>
              <a:t>accused’s</a:t>
            </a:r>
            <a:r>
              <a:rPr lang="pl-PL" dirty="0"/>
              <a:t> </a:t>
            </a:r>
            <a:r>
              <a:rPr lang="pl-PL" dirty="0" err="1"/>
              <a:t>guilt</a:t>
            </a:r>
            <a:r>
              <a:rPr lang="pl-PL" dirty="0"/>
              <a:t> from </a:t>
            </a:r>
            <a:r>
              <a:rPr lang="pl-PL" dirty="0" err="1"/>
              <a:t>circumstantial</a:t>
            </a:r>
            <a:r>
              <a:rPr lang="pl-PL" dirty="0"/>
              <a:t> </a:t>
            </a:r>
            <a:r>
              <a:rPr lang="pl-PL" dirty="0" err="1"/>
              <a:t>evidence</a:t>
            </a:r>
            <a:r>
              <a:rPr lang="pl-PL" dirty="0"/>
              <a:t> to be </a:t>
            </a:r>
            <a:r>
              <a:rPr lang="pl-PL" dirty="0" err="1"/>
              <a:t>sure</a:t>
            </a:r>
            <a:r>
              <a:rPr lang="pl-PL" dirty="0"/>
              <a:t> </a:t>
            </a:r>
            <a:r>
              <a:rPr lang="pl-PL" dirty="0" err="1"/>
              <a:t>that</a:t>
            </a:r>
            <a:r>
              <a:rPr lang="pl-PL" dirty="0"/>
              <a:t> </a:t>
            </a:r>
            <a:r>
              <a:rPr lang="pl-PL" dirty="0" err="1"/>
              <a:t>there</a:t>
            </a:r>
            <a:r>
              <a:rPr lang="pl-PL" dirty="0"/>
              <a:t> </a:t>
            </a:r>
            <a:r>
              <a:rPr lang="pl-PL" dirty="0" err="1"/>
              <a:t>are</a:t>
            </a:r>
            <a:r>
              <a:rPr lang="pl-PL" dirty="0"/>
              <a:t> no </a:t>
            </a:r>
            <a:r>
              <a:rPr lang="pl-PL" dirty="0" err="1"/>
              <a:t>other</a:t>
            </a:r>
            <a:r>
              <a:rPr lang="pl-PL" dirty="0"/>
              <a:t> co-</a:t>
            </a:r>
            <a:r>
              <a:rPr lang="pl-PL" dirty="0" err="1"/>
              <a:t>existing</a:t>
            </a:r>
            <a:r>
              <a:rPr lang="pl-PL" dirty="0"/>
              <a:t> </a:t>
            </a:r>
            <a:r>
              <a:rPr lang="pl-PL" dirty="0" err="1"/>
              <a:t>circumstances</a:t>
            </a:r>
            <a:r>
              <a:rPr lang="pl-PL" dirty="0"/>
              <a:t> </a:t>
            </a:r>
            <a:r>
              <a:rPr lang="pl-PL" dirty="0" err="1"/>
              <a:t>which</a:t>
            </a:r>
            <a:r>
              <a:rPr lang="pl-PL" dirty="0"/>
              <a:t> </a:t>
            </a:r>
            <a:r>
              <a:rPr lang="pl-PL" dirty="0" err="1"/>
              <a:t>would</a:t>
            </a:r>
            <a:r>
              <a:rPr lang="pl-PL" dirty="0"/>
              <a:t> </a:t>
            </a:r>
            <a:r>
              <a:rPr lang="pl-PL" dirty="0" err="1"/>
              <a:t>weaken</a:t>
            </a:r>
            <a:r>
              <a:rPr lang="pl-PL" dirty="0"/>
              <a:t> </a:t>
            </a:r>
            <a:r>
              <a:rPr lang="pl-PL" dirty="0" err="1"/>
              <a:t>or</a:t>
            </a:r>
            <a:r>
              <a:rPr lang="pl-PL" dirty="0"/>
              <a:t> </a:t>
            </a:r>
            <a:r>
              <a:rPr lang="pl-PL" dirty="0" err="1"/>
              <a:t>destroy</a:t>
            </a:r>
            <a:r>
              <a:rPr lang="pl-PL" dirty="0"/>
              <a:t> the </a:t>
            </a:r>
            <a:r>
              <a:rPr lang="pl-PL" dirty="0" err="1"/>
              <a:t>interference</a:t>
            </a:r>
            <a:r>
              <a:rPr lang="pl-PL" dirty="0"/>
              <a:t>”. </a:t>
            </a:r>
          </a:p>
          <a:p>
            <a:pPr algn="just"/>
            <a:r>
              <a:rPr lang="pl-PL" dirty="0" err="1"/>
              <a:t>See</a:t>
            </a:r>
            <a:r>
              <a:rPr lang="pl-PL" dirty="0"/>
              <a:t>: A. L-T </a:t>
            </a:r>
            <a:r>
              <a:rPr lang="pl-PL" dirty="0" err="1"/>
              <a:t>Choo</a:t>
            </a:r>
            <a:r>
              <a:rPr lang="pl-PL" dirty="0"/>
              <a:t>, </a:t>
            </a:r>
            <a:r>
              <a:rPr lang="pl-PL" dirty="0" err="1"/>
              <a:t>Evidence</a:t>
            </a:r>
            <a:r>
              <a:rPr lang="pl-PL" dirty="0"/>
              <a:t>, Oxford 2018, p. 5.</a:t>
            </a:r>
          </a:p>
          <a:p>
            <a:pPr algn="just"/>
            <a:endParaRPr lang="en-GB" dirty="0"/>
          </a:p>
        </p:txBody>
      </p:sp>
    </p:spTree>
    <p:extLst>
      <p:ext uri="{BB962C8B-B14F-4D97-AF65-F5344CB8AC3E}">
        <p14:creationId xmlns:p14="http://schemas.microsoft.com/office/powerpoint/2010/main" val="248442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n example of circumstantial evidence that is allowed to be used as  evidence in court? - Quora">
            <a:extLst>
              <a:ext uri="{FF2B5EF4-FFF2-40B4-BE49-F238E27FC236}">
                <a16:creationId xmlns:a16="http://schemas.microsoft.com/office/drawing/2014/main" id="{085408FF-6916-4DEA-8C3D-6B16A3DE82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1357" y="0"/>
            <a:ext cx="5709285" cy="6858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69383"/>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docProps/app.xml><?xml version="1.0" encoding="utf-8"?>
<Properties xmlns="http://schemas.openxmlformats.org/officeDocument/2006/extended-properties" xmlns:vt="http://schemas.openxmlformats.org/officeDocument/2006/docPropsVTypes">
  <TotalTime>260</TotalTime>
  <Words>3832</Words>
  <Application>Microsoft Office PowerPoint</Application>
  <PresentationFormat>Panoramiczny</PresentationFormat>
  <Paragraphs>154</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Arial Black</vt:lpstr>
      <vt:lpstr>Calibri</vt:lpstr>
      <vt:lpstr>Calibri Light</vt:lpstr>
      <vt:lpstr>Motyw1</vt:lpstr>
      <vt:lpstr>Gathering of evidence and human rights protection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Gathering of evidence and human rights protection</dc:title>
  <dc:creator>Dominika Czerniak</dc:creator>
  <cp:lastModifiedBy>Dominika Czerniak</cp:lastModifiedBy>
  <cp:revision>3</cp:revision>
  <dcterms:created xsi:type="dcterms:W3CDTF">2023-05-18T03:02:20Z</dcterms:created>
  <dcterms:modified xsi:type="dcterms:W3CDTF">2023-05-18T07:23:01Z</dcterms:modified>
</cp:coreProperties>
</file>