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57" r:id="rId3"/>
    <p:sldId id="258" r:id="rId4"/>
    <p:sldId id="259" r:id="rId5"/>
    <p:sldId id="281" r:id="rId6"/>
    <p:sldId id="282" r:id="rId7"/>
    <p:sldId id="283" r:id="rId8"/>
    <p:sldId id="287" r:id="rId9"/>
    <p:sldId id="289" r:id="rId10"/>
    <p:sldId id="288" r:id="rId11"/>
    <p:sldId id="290" r:id="rId12"/>
    <p:sldId id="260" r:id="rId13"/>
    <p:sldId id="261" r:id="rId14"/>
    <p:sldId id="262" r:id="rId15"/>
    <p:sldId id="263" r:id="rId16"/>
    <p:sldId id="284" r:id="rId17"/>
    <p:sldId id="285" r:id="rId18"/>
    <p:sldId id="265" r:id="rId19"/>
    <p:sldId id="267" r:id="rId20"/>
    <p:sldId id="268" r:id="rId21"/>
    <p:sldId id="286" r:id="rId22"/>
    <p:sldId id="293" r:id="rId23"/>
    <p:sldId id="274" r:id="rId24"/>
    <p:sldId id="275" r:id="rId25"/>
    <p:sldId id="276" r:id="rId26"/>
    <p:sldId id="279" r:id="rId27"/>
    <p:sldId id="280" r:id="rId28"/>
    <p:sldId id="270" r:id="rId29"/>
    <p:sldId id="272" r:id="rId30"/>
    <p:sldId id="269" r:id="rId3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94660"/>
  </p:normalViewPr>
  <p:slideViewPr>
    <p:cSldViewPr snapToGrid="0">
      <p:cViewPr varScale="1">
        <p:scale>
          <a:sx n="75" d="100"/>
          <a:sy n="75" d="100"/>
        </p:scale>
        <p:origin x="749"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4AF8082C-0922-4249-A612-B415F5231620}" type="datetime1">
              <a:rPr lang="en-US" smtClean="0"/>
              <a:t>6/7/2024</a:t>
            </a:fld>
            <a:endParaRPr lang="en-US" dirty="0"/>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06412471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7358347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237354878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313042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2168965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211085078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6/7/2024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4994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236582491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57747917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43238450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306244412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79946797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22283156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6300555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20444699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8082C-0922-4249-A612-B415F5231620}" type="datetime1">
              <a:rPr lang="en-US" smtClean="0"/>
              <a:t>6/7/2024</a:t>
            </a:fld>
            <a:endParaRPr lang="en-US" dirty="0"/>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F9944-A4F6-4C59-AEBD-678D6480B8EA}" type="slidenum">
              <a:rPr lang="en-US" smtClean="0"/>
              <a:pPr/>
              <a:t>‹#›</a:t>
            </a:fld>
            <a:endParaRPr lang="en-US" dirty="0"/>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50706389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echr.coe.int/documents/guide_art_15_eng.pdf"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https://policehumanrightsresources.org/gafgen-v-germany-application-no-22978-05"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law.cornell.edu/wex/fruit_of_the_poisonous_tree"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www.echr.coe.int/documents/guide_art_6_criminal_eng.pdf"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uscourts.gov/educational-resources/educational-activities/facts-and-case-summary-miranda-v-arizona"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2D06A8-D38C-42B2-A587-206594E84FD0}"/>
              </a:ext>
            </a:extLst>
          </p:cNvPr>
          <p:cNvSpPr>
            <a:spLocks noGrp="1"/>
          </p:cNvSpPr>
          <p:nvPr>
            <p:ph type="ctrTitle"/>
          </p:nvPr>
        </p:nvSpPr>
        <p:spPr>
          <a:xfrm>
            <a:off x="793214" y="2146851"/>
            <a:ext cx="10755867" cy="2658269"/>
          </a:xfrm>
        </p:spPr>
        <p:txBody>
          <a:bodyPr anchor="b">
            <a:normAutofit/>
          </a:bodyPr>
          <a:lstStyle/>
          <a:p>
            <a:r>
              <a:rPr lang="en-GB" dirty="0"/>
              <a:t>Illegally</a:t>
            </a:r>
            <a:r>
              <a:rPr lang="pl-PL" dirty="0"/>
              <a:t> </a:t>
            </a:r>
            <a:r>
              <a:rPr lang="pl-PL" dirty="0" err="1"/>
              <a:t>obtained</a:t>
            </a:r>
            <a:r>
              <a:rPr lang="pl-PL" dirty="0"/>
              <a:t> </a:t>
            </a:r>
            <a:r>
              <a:rPr lang="pl-PL" dirty="0" err="1"/>
              <a:t>evidence</a:t>
            </a:r>
            <a:r>
              <a:rPr lang="pl-PL" dirty="0"/>
              <a:t> </a:t>
            </a:r>
            <a:endParaRPr lang="en-GB" dirty="0"/>
          </a:p>
        </p:txBody>
      </p:sp>
      <p:sp>
        <p:nvSpPr>
          <p:cNvPr id="3" name="Podtytuł 2">
            <a:extLst>
              <a:ext uri="{FF2B5EF4-FFF2-40B4-BE49-F238E27FC236}">
                <a16:creationId xmlns:a16="http://schemas.microsoft.com/office/drawing/2014/main" id="{85DF88F3-030A-455F-B1A9-4C31A3947F55}"/>
              </a:ext>
            </a:extLst>
          </p:cNvPr>
          <p:cNvSpPr>
            <a:spLocks noGrp="1"/>
          </p:cNvSpPr>
          <p:nvPr>
            <p:ph type="subTitle" idx="1"/>
          </p:nvPr>
        </p:nvSpPr>
        <p:spPr>
          <a:xfrm>
            <a:off x="4882102" y="4810937"/>
            <a:ext cx="6666980" cy="1172200"/>
          </a:xfrm>
        </p:spPr>
        <p:txBody>
          <a:bodyPr anchor="t">
            <a:normAutofit/>
          </a:bodyPr>
          <a:lstStyle/>
          <a:p>
            <a:endParaRPr lang="en-GB" dirty="0"/>
          </a:p>
        </p:txBody>
      </p:sp>
    </p:spTree>
    <p:extLst>
      <p:ext uri="{BB962C8B-B14F-4D97-AF65-F5344CB8AC3E}">
        <p14:creationId xmlns:p14="http://schemas.microsoft.com/office/powerpoint/2010/main" val="2229572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D2D6FE6-6B59-4649-B37A-E3EFC139A5DC}"/>
              </a:ext>
            </a:extLst>
          </p:cNvPr>
          <p:cNvSpPr>
            <a:spLocks noGrp="1"/>
          </p:cNvSpPr>
          <p:nvPr>
            <p:ph type="body" sz="quarter" idx="10"/>
          </p:nvPr>
        </p:nvSpPr>
        <p:spPr/>
        <p:txBody>
          <a:bodyPr>
            <a:normAutofit fontScale="62500" lnSpcReduction="20000"/>
          </a:bodyPr>
          <a:lstStyle/>
          <a:p>
            <a:r>
              <a:rPr lang="en-GB" dirty="0"/>
              <a:t>Arguments for the admissibility of evidence obtained in violation of the law:</a:t>
            </a:r>
            <a:endParaRPr lang="pl-PL" dirty="0"/>
          </a:p>
        </p:txBody>
      </p:sp>
      <p:sp>
        <p:nvSpPr>
          <p:cNvPr id="3" name="Symbol zastępczy tekstu 2">
            <a:extLst>
              <a:ext uri="{FF2B5EF4-FFF2-40B4-BE49-F238E27FC236}">
                <a16:creationId xmlns:a16="http://schemas.microsoft.com/office/drawing/2014/main" id="{81F998B6-1F55-40DE-B72A-EAE533CEF5A1}"/>
              </a:ext>
            </a:extLst>
          </p:cNvPr>
          <p:cNvSpPr>
            <a:spLocks noGrp="1"/>
          </p:cNvSpPr>
          <p:nvPr>
            <p:ph type="body" sz="quarter" idx="11"/>
          </p:nvPr>
        </p:nvSpPr>
        <p:spPr>
          <a:xfrm>
            <a:off x="234950" y="977900"/>
            <a:ext cx="10925137" cy="5584825"/>
          </a:xfrm>
        </p:spPr>
        <p:txBody>
          <a:bodyPr>
            <a:normAutofit lnSpcReduction="10000"/>
          </a:bodyPr>
          <a:lstStyle/>
          <a:p>
            <a:pPr marL="0" indent="0" algn="just">
              <a:buNone/>
            </a:pPr>
            <a:r>
              <a:rPr lang="en-GB" dirty="0"/>
              <a:t>1. the need to achieve the objectives of the criminal trial, understood as the achievement of a state of substantive justice (everyone who commit a crime should be punished)</a:t>
            </a:r>
            <a:endParaRPr lang="pl-PL" dirty="0"/>
          </a:p>
          <a:p>
            <a:pPr marL="0" indent="0" algn="just">
              <a:buNone/>
            </a:pPr>
            <a:r>
              <a:rPr lang="en-GB" dirty="0"/>
              <a:t>2. the desire to protect the interests of victims of crime</a:t>
            </a:r>
            <a:endParaRPr lang="pl-PL" dirty="0"/>
          </a:p>
          <a:p>
            <a:pPr marL="0" indent="0" algn="just">
              <a:buNone/>
            </a:pPr>
            <a:r>
              <a:rPr lang="en-GB" dirty="0"/>
              <a:t>3. violations of individual rights in gathering evidence is a separate issue from the question of its admissibility in a criminal trial (sanctions outside the trial)</a:t>
            </a:r>
            <a:endParaRPr lang="pl-PL" dirty="0"/>
          </a:p>
          <a:p>
            <a:pPr marL="0" indent="0" algn="just">
              <a:buNone/>
            </a:pPr>
            <a:r>
              <a:rPr lang="en-GB" dirty="0"/>
              <a:t>4. deficiencies in the activities of law enforcement authorities do not spill over into the activities of the court (so if  the Police violated some rights, it should not have any influence of the court activity)</a:t>
            </a:r>
            <a:endParaRPr lang="pl-PL" dirty="0"/>
          </a:p>
          <a:p>
            <a:pPr marL="0" indent="0" algn="just">
              <a:buNone/>
            </a:pPr>
            <a:r>
              <a:rPr lang="en-GB" dirty="0"/>
              <a:t>5. the protection of the public interest in a properly functioning and trustworthy justice system</a:t>
            </a:r>
            <a:endParaRPr lang="pl-PL" dirty="0"/>
          </a:p>
          <a:p>
            <a:pPr marL="0" indent="0" algn="r">
              <a:buNone/>
            </a:pPr>
            <a:r>
              <a:rPr lang="pl-PL" dirty="0" err="1"/>
              <a:t>See</a:t>
            </a:r>
            <a:r>
              <a:rPr lang="pl-PL" dirty="0"/>
              <a:t>: </a:t>
            </a:r>
            <a:r>
              <a:rPr lang="pl-PL" dirty="0" err="1"/>
              <a:t>presentation</a:t>
            </a:r>
            <a:r>
              <a:rPr lang="pl-PL" dirty="0"/>
              <a:t> </a:t>
            </a:r>
            <a:r>
              <a:rPr lang="pl-PL" dirty="0" err="1"/>
              <a:t>made</a:t>
            </a:r>
            <a:r>
              <a:rPr lang="pl-PL" dirty="0"/>
              <a:t> by prof. W. Jasiński</a:t>
            </a:r>
          </a:p>
          <a:p>
            <a:pPr marL="0" indent="0" algn="r">
              <a:buNone/>
            </a:pPr>
            <a:endParaRPr lang="en-GB" dirty="0"/>
          </a:p>
        </p:txBody>
      </p:sp>
    </p:spTree>
    <p:extLst>
      <p:ext uri="{BB962C8B-B14F-4D97-AF65-F5344CB8AC3E}">
        <p14:creationId xmlns:p14="http://schemas.microsoft.com/office/powerpoint/2010/main" val="4009799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5EBC433-9529-4F70-AD7D-78C80A88B830}"/>
              </a:ext>
            </a:extLst>
          </p:cNvPr>
          <p:cNvSpPr>
            <a:spLocks noGrp="1"/>
          </p:cNvSpPr>
          <p:nvPr>
            <p:ph type="body" sz="quarter" idx="10"/>
          </p:nvPr>
        </p:nvSpPr>
        <p:spPr/>
        <p:txBody>
          <a:bodyPr>
            <a:normAutofit fontScale="62500" lnSpcReduction="20000"/>
          </a:bodyPr>
          <a:lstStyle/>
          <a:p>
            <a:r>
              <a:rPr lang="en-GB" dirty="0"/>
              <a:t>Arguments for the </a:t>
            </a:r>
            <a:r>
              <a:rPr lang="pl-PL" dirty="0"/>
              <a:t>in</a:t>
            </a:r>
            <a:r>
              <a:rPr lang="en-GB" dirty="0"/>
              <a:t>admissibility of evidence obtained in violation of the law:</a:t>
            </a:r>
            <a:endParaRPr lang="pl-PL" dirty="0"/>
          </a:p>
          <a:p>
            <a:endParaRPr lang="en-GB" dirty="0"/>
          </a:p>
        </p:txBody>
      </p:sp>
      <p:sp>
        <p:nvSpPr>
          <p:cNvPr id="3" name="Symbol zastępczy tekstu 2">
            <a:extLst>
              <a:ext uri="{FF2B5EF4-FFF2-40B4-BE49-F238E27FC236}">
                <a16:creationId xmlns:a16="http://schemas.microsoft.com/office/drawing/2014/main" id="{B4E59AC9-93AE-483F-BFE7-28C59F12CB71}"/>
              </a:ext>
            </a:extLst>
          </p:cNvPr>
          <p:cNvSpPr>
            <a:spLocks noGrp="1"/>
          </p:cNvSpPr>
          <p:nvPr>
            <p:ph type="body" sz="quarter" idx="11"/>
          </p:nvPr>
        </p:nvSpPr>
        <p:spPr>
          <a:xfrm>
            <a:off x="234950" y="977900"/>
            <a:ext cx="11145474" cy="5584825"/>
          </a:xfrm>
        </p:spPr>
        <p:txBody>
          <a:bodyPr/>
          <a:lstStyle/>
          <a:p>
            <a:pPr algn="just"/>
            <a:r>
              <a:rPr lang="en-GB" dirty="0"/>
              <a:t>Credibility of evidence (physical evidence vs. personal evidence - can evidence obtained under torture be credible?)</a:t>
            </a:r>
            <a:endParaRPr lang="pl-PL" dirty="0"/>
          </a:p>
          <a:p>
            <a:pPr algn="just"/>
            <a:r>
              <a:rPr lang="en-GB" dirty="0"/>
              <a:t>Rule of law (different nature and purpose of legal norms, so also different consequences of violations)</a:t>
            </a:r>
            <a:endParaRPr lang="pl-PL" dirty="0"/>
          </a:p>
          <a:p>
            <a:pPr algn="just"/>
            <a:r>
              <a:rPr lang="en-GB" dirty="0"/>
              <a:t>Protection of individual rights Deterrence of procedural authorities from violating the law (deterrence principle)</a:t>
            </a:r>
            <a:endParaRPr lang="pl-PL" dirty="0"/>
          </a:p>
          <a:p>
            <a:pPr algn="just"/>
            <a:r>
              <a:rPr lang="en-GB" dirty="0"/>
              <a:t>Moral integrity of the judiciary - behaviour of procedural authorities contrary to the law undermines the moral legitimacy of the administration of justice (the court becomes an accomplice to violations by accepting them)</a:t>
            </a:r>
            <a:endParaRPr lang="pl-PL" dirty="0"/>
          </a:p>
          <a:p>
            <a:pPr algn="just"/>
            <a:endParaRPr lang="pl-PL" dirty="0"/>
          </a:p>
          <a:p>
            <a:pPr marL="0" indent="0" algn="r">
              <a:buNone/>
            </a:pPr>
            <a:r>
              <a:rPr lang="pl-PL" dirty="0" err="1"/>
              <a:t>See</a:t>
            </a:r>
            <a:r>
              <a:rPr lang="pl-PL" dirty="0"/>
              <a:t>: </a:t>
            </a:r>
            <a:r>
              <a:rPr lang="pl-PL" dirty="0" err="1"/>
              <a:t>presentation</a:t>
            </a:r>
            <a:r>
              <a:rPr lang="pl-PL" dirty="0"/>
              <a:t> </a:t>
            </a:r>
            <a:r>
              <a:rPr lang="pl-PL" dirty="0" err="1"/>
              <a:t>made</a:t>
            </a:r>
            <a:r>
              <a:rPr lang="pl-PL" dirty="0"/>
              <a:t> by prof. W. Jasiński</a:t>
            </a:r>
          </a:p>
          <a:p>
            <a:pPr marL="0" indent="0" algn="r">
              <a:buNone/>
            </a:pPr>
            <a:endParaRPr lang="en-GB" dirty="0"/>
          </a:p>
        </p:txBody>
      </p:sp>
    </p:spTree>
    <p:extLst>
      <p:ext uri="{BB962C8B-B14F-4D97-AF65-F5344CB8AC3E}">
        <p14:creationId xmlns:p14="http://schemas.microsoft.com/office/powerpoint/2010/main" val="393979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6A90BB-EE29-45CC-89CC-85F82E5B3D17}"/>
              </a:ext>
            </a:extLst>
          </p:cNvPr>
          <p:cNvSpPr>
            <a:spLocks noGrp="1"/>
          </p:cNvSpPr>
          <p:nvPr>
            <p:ph type="body" sz="quarter" idx="10"/>
          </p:nvPr>
        </p:nvSpPr>
        <p:spPr>
          <a:xfrm>
            <a:off x="234950" y="295275"/>
            <a:ext cx="8523288" cy="331788"/>
          </a:xfrm>
        </p:spPr>
        <p:txBody>
          <a:bodyPr>
            <a:normAutofit/>
          </a:bodyPr>
          <a:lstStyle/>
          <a:p>
            <a:r>
              <a:rPr lang="pl-PL" sz="1500"/>
              <a:t>Definition </a:t>
            </a:r>
            <a:endParaRPr lang="en-GB" sz="1500"/>
          </a:p>
        </p:txBody>
      </p:sp>
      <p:sp>
        <p:nvSpPr>
          <p:cNvPr id="3" name="Symbol zastępczy zawartości 2">
            <a:extLst>
              <a:ext uri="{FF2B5EF4-FFF2-40B4-BE49-F238E27FC236}">
                <a16:creationId xmlns:a16="http://schemas.microsoft.com/office/drawing/2014/main" id="{2F7D4A86-E6CA-47DA-9C2C-403735974F2B}"/>
              </a:ext>
            </a:extLst>
          </p:cNvPr>
          <p:cNvSpPr>
            <a:spLocks noGrp="1"/>
          </p:cNvSpPr>
          <p:nvPr>
            <p:ph type="body" sz="quarter" idx="11"/>
          </p:nvPr>
        </p:nvSpPr>
        <p:spPr>
          <a:xfrm>
            <a:off x="234950" y="977900"/>
            <a:ext cx="11387845" cy="5584825"/>
          </a:xfrm>
        </p:spPr>
        <p:txBody>
          <a:bodyPr>
            <a:normAutofit/>
          </a:bodyPr>
          <a:lstStyle/>
          <a:p>
            <a:pPr algn="just"/>
            <a:r>
              <a:rPr lang="en-GB" sz="3600" dirty="0"/>
              <a:t>The exclusionary rule </a:t>
            </a:r>
            <a:r>
              <a:rPr lang="pl-PL" sz="3600" b="0" dirty="0"/>
              <a:t>- m</a:t>
            </a:r>
            <a:r>
              <a:rPr lang="en-GB" sz="3600" b="0" dirty="0"/>
              <a:t>ore general definition </a:t>
            </a:r>
          </a:p>
          <a:p>
            <a:pPr algn="just"/>
            <a:r>
              <a:rPr lang="en-GB" sz="3600" b="0" dirty="0"/>
              <a:t>Legislation, case law practice that prohibits the use as evidence of information, things, etc. obtained in violation of the law. </a:t>
            </a:r>
          </a:p>
          <a:p>
            <a:pPr algn="just"/>
            <a:r>
              <a:rPr lang="en-GB" sz="3600" b="0" dirty="0"/>
              <a:t>Not every violation of the law has the same gravity. We will evaluate differently, for example, a violation of the night time during a search, and a search without legal grounds.</a:t>
            </a:r>
          </a:p>
        </p:txBody>
      </p:sp>
    </p:spTree>
    <p:extLst>
      <p:ext uri="{BB962C8B-B14F-4D97-AF65-F5344CB8AC3E}">
        <p14:creationId xmlns:p14="http://schemas.microsoft.com/office/powerpoint/2010/main" val="3095165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6A90BB-EE29-45CC-89CC-85F82E5B3D17}"/>
              </a:ext>
            </a:extLst>
          </p:cNvPr>
          <p:cNvSpPr>
            <a:spLocks noGrp="1"/>
          </p:cNvSpPr>
          <p:nvPr>
            <p:ph type="ctrTitle"/>
          </p:nvPr>
        </p:nvSpPr>
        <p:spPr>
          <a:xfrm>
            <a:off x="838200" y="4894263"/>
            <a:ext cx="9144000" cy="1251560"/>
          </a:xfrm>
        </p:spPr>
        <p:txBody>
          <a:bodyPr anchor="t">
            <a:normAutofit/>
          </a:bodyPr>
          <a:lstStyle/>
          <a:p>
            <a:r>
              <a:rPr lang="pl-PL" err="1"/>
              <a:t>Evidence</a:t>
            </a:r>
            <a:r>
              <a:rPr lang="pl-PL"/>
              <a:t> and </a:t>
            </a:r>
            <a:r>
              <a:rPr lang="pl-PL" err="1"/>
              <a:t>ECtHR</a:t>
            </a:r>
            <a:r>
              <a:rPr lang="pl-PL"/>
              <a:t> </a:t>
            </a:r>
            <a:endParaRPr lang="en-GB"/>
          </a:p>
        </p:txBody>
      </p:sp>
      <p:sp>
        <p:nvSpPr>
          <p:cNvPr id="3" name="Symbol zastępczy zawartości 2">
            <a:extLst>
              <a:ext uri="{FF2B5EF4-FFF2-40B4-BE49-F238E27FC236}">
                <a16:creationId xmlns:a16="http://schemas.microsoft.com/office/drawing/2014/main" id="{2F7D4A86-E6CA-47DA-9C2C-403735974F2B}"/>
              </a:ext>
            </a:extLst>
          </p:cNvPr>
          <p:cNvSpPr>
            <a:spLocks noGrp="1"/>
          </p:cNvSpPr>
          <p:nvPr>
            <p:ph type="subTitle" idx="1"/>
          </p:nvPr>
        </p:nvSpPr>
        <p:spPr>
          <a:xfrm>
            <a:off x="1079652" y="1244906"/>
            <a:ext cx="10388907" cy="3344679"/>
          </a:xfrm>
        </p:spPr>
        <p:txBody>
          <a:bodyPr anchor="b">
            <a:normAutofit/>
          </a:bodyPr>
          <a:lstStyle/>
          <a:p>
            <a:pPr algn="just"/>
            <a:r>
              <a:rPr lang="en-GB" sz="2800" b="0" dirty="0"/>
              <a:t>While Article 6 guarantees the right to a fair hearing, it does not lay down any rules on the admissibility of evidence as such, </a:t>
            </a:r>
            <a:r>
              <a:rPr lang="en-GB" sz="2800" dirty="0"/>
              <a:t>which is primarily a matter for regulation under national law</a:t>
            </a:r>
            <a:r>
              <a:rPr lang="en-GB" sz="2800" b="0" dirty="0"/>
              <a:t> (Schenk v. Switzerland, §§ 45-46</a:t>
            </a:r>
            <a:r>
              <a:rPr lang="pl-PL" sz="2800" b="0" dirty="0"/>
              <a:t>). </a:t>
            </a:r>
          </a:p>
          <a:p>
            <a:pPr algn="just"/>
            <a:endParaRPr lang="pl-PL" sz="2800" b="0" dirty="0"/>
          </a:p>
          <a:p>
            <a:pPr algn="just"/>
            <a:r>
              <a:rPr lang="en-GB" sz="2800" b="0" dirty="0"/>
              <a:t>Evidence, rules of admissibility of evidence depend on national law, as well as on traditions, customs and procedural practices.</a:t>
            </a:r>
            <a:endParaRPr lang="pl-PL" sz="2800" b="0" dirty="0"/>
          </a:p>
          <a:p>
            <a:endParaRPr lang="pl-PL" sz="1500" b="0" dirty="0"/>
          </a:p>
        </p:txBody>
      </p:sp>
    </p:spTree>
    <p:extLst>
      <p:ext uri="{BB962C8B-B14F-4D97-AF65-F5344CB8AC3E}">
        <p14:creationId xmlns:p14="http://schemas.microsoft.com/office/powerpoint/2010/main" val="197205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6A90BB-EE29-45CC-89CC-85F82E5B3D17}"/>
              </a:ext>
            </a:extLst>
          </p:cNvPr>
          <p:cNvSpPr>
            <a:spLocks noGrp="1"/>
          </p:cNvSpPr>
          <p:nvPr>
            <p:ph type="body" sz="quarter" idx="10"/>
          </p:nvPr>
        </p:nvSpPr>
        <p:spPr>
          <a:xfrm>
            <a:off x="234950" y="295275"/>
            <a:ext cx="8523288" cy="331788"/>
          </a:xfrm>
        </p:spPr>
        <p:txBody>
          <a:bodyPr>
            <a:normAutofit lnSpcReduction="10000"/>
          </a:bodyPr>
          <a:lstStyle/>
          <a:p>
            <a:r>
              <a:rPr lang="pl-PL" sz="1800" dirty="0" err="1"/>
              <a:t>Evidence</a:t>
            </a:r>
            <a:r>
              <a:rPr lang="pl-PL" sz="1800" dirty="0"/>
              <a:t> and </a:t>
            </a:r>
            <a:r>
              <a:rPr lang="pl-PL" sz="1800" dirty="0" err="1"/>
              <a:t>ECtHR</a:t>
            </a:r>
            <a:r>
              <a:rPr lang="pl-PL" sz="1800" dirty="0"/>
              <a:t> </a:t>
            </a:r>
            <a:endParaRPr lang="en-GB" sz="1800" dirty="0"/>
          </a:p>
        </p:txBody>
      </p:sp>
      <p:sp>
        <p:nvSpPr>
          <p:cNvPr id="3" name="Symbol zastępczy zawartości 2">
            <a:extLst>
              <a:ext uri="{FF2B5EF4-FFF2-40B4-BE49-F238E27FC236}">
                <a16:creationId xmlns:a16="http://schemas.microsoft.com/office/drawing/2014/main" id="{2F7D4A86-E6CA-47DA-9C2C-403735974F2B}"/>
              </a:ext>
            </a:extLst>
          </p:cNvPr>
          <p:cNvSpPr>
            <a:spLocks noGrp="1"/>
          </p:cNvSpPr>
          <p:nvPr>
            <p:ph type="body" sz="quarter" idx="11"/>
          </p:nvPr>
        </p:nvSpPr>
        <p:spPr>
          <a:xfrm>
            <a:off x="234950" y="977900"/>
            <a:ext cx="10616664" cy="5584825"/>
          </a:xfrm>
        </p:spPr>
        <p:txBody>
          <a:bodyPr>
            <a:normAutofit/>
          </a:bodyPr>
          <a:lstStyle/>
          <a:p>
            <a:pPr algn="just"/>
            <a:r>
              <a:rPr lang="en-GB" b="0" i="1" dirty="0"/>
              <a:t>The question which must be answered is </a:t>
            </a:r>
            <a:r>
              <a:rPr lang="en-GB" b="1" i="1" dirty="0"/>
              <a:t>whether the proceedings as a whole, including the way in which the evidence was obtained, were fair</a:t>
            </a:r>
            <a:r>
              <a:rPr lang="en-GB" b="0" i="1" dirty="0"/>
              <a:t> (</a:t>
            </a:r>
            <a:r>
              <a:rPr lang="en-GB" b="0" i="1" dirty="0" err="1"/>
              <a:t>Ayetullah</a:t>
            </a:r>
            <a:r>
              <a:rPr lang="en-GB" b="0" i="1" dirty="0"/>
              <a:t> Ay v. Turkey, §§ 123- 130). This involves an examination of the alleged unlawfulness in question and, where the violation of another Convention right is concerned, the nature of the violation found (Khan v. the United Kingdom, § 34</a:t>
            </a:r>
            <a:r>
              <a:rPr lang="pl-PL" b="0" i="1" dirty="0"/>
              <a:t>). </a:t>
            </a:r>
          </a:p>
          <a:p>
            <a:pPr algn="just"/>
            <a:endParaRPr lang="pl-PL" i="1" dirty="0"/>
          </a:p>
          <a:p>
            <a:pPr algn="just"/>
            <a:r>
              <a:rPr lang="pl-PL" dirty="0" err="1"/>
              <a:t>So</a:t>
            </a:r>
            <a:r>
              <a:rPr lang="pl-PL" dirty="0"/>
              <a:t>, </a:t>
            </a:r>
            <a:r>
              <a:rPr lang="en-GB" dirty="0"/>
              <a:t>formally the ECtHR does not interfere with the principles and conditions of admissibility of evidence - in practice, however, it sets limits to interference in the sphere of individual rights and freedoms</a:t>
            </a:r>
            <a:r>
              <a:rPr lang="pl-PL" dirty="0"/>
              <a:t>.</a:t>
            </a:r>
            <a:endParaRPr lang="en-GB" b="0" dirty="0"/>
          </a:p>
        </p:txBody>
      </p:sp>
    </p:spTree>
    <p:extLst>
      <p:ext uri="{BB962C8B-B14F-4D97-AF65-F5344CB8AC3E}">
        <p14:creationId xmlns:p14="http://schemas.microsoft.com/office/powerpoint/2010/main" val="53498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6A90BB-EE29-45CC-89CC-85F82E5B3D17}"/>
              </a:ext>
            </a:extLst>
          </p:cNvPr>
          <p:cNvSpPr>
            <a:spLocks noGrp="1"/>
          </p:cNvSpPr>
          <p:nvPr>
            <p:ph type="body" sz="quarter" idx="10"/>
          </p:nvPr>
        </p:nvSpPr>
        <p:spPr>
          <a:xfrm>
            <a:off x="234950" y="295275"/>
            <a:ext cx="8523288" cy="331788"/>
          </a:xfrm>
        </p:spPr>
        <p:txBody>
          <a:bodyPr>
            <a:normAutofit/>
          </a:bodyPr>
          <a:lstStyle/>
          <a:p>
            <a:r>
              <a:rPr lang="pl-PL" sz="1500" err="1"/>
              <a:t>Evidence</a:t>
            </a:r>
            <a:r>
              <a:rPr lang="pl-PL" sz="1500"/>
              <a:t> and </a:t>
            </a:r>
            <a:r>
              <a:rPr lang="pl-PL" sz="1500" err="1"/>
              <a:t>ECtHR</a:t>
            </a:r>
            <a:r>
              <a:rPr lang="pl-PL" sz="1500"/>
              <a:t> </a:t>
            </a:r>
            <a:endParaRPr lang="en-GB" sz="1500"/>
          </a:p>
        </p:txBody>
      </p:sp>
      <p:sp>
        <p:nvSpPr>
          <p:cNvPr id="3" name="Symbol zastępczy zawartości 2">
            <a:extLst>
              <a:ext uri="{FF2B5EF4-FFF2-40B4-BE49-F238E27FC236}">
                <a16:creationId xmlns:a16="http://schemas.microsoft.com/office/drawing/2014/main" id="{2F7D4A86-E6CA-47DA-9C2C-403735974F2B}"/>
              </a:ext>
            </a:extLst>
          </p:cNvPr>
          <p:cNvSpPr>
            <a:spLocks noGrp="1"/>
          </p:cNvSpPr>
          <p:nvPr>
            <p:ph type="body" sz="quarter" idx="11"/>
          </p:nvPr>
        </p:nvSpPr>
        <p:spPr>
          <a:xfrm>
            <a:off x="234950" y="977900"/>
            <a:ext cx="11387845" cy="5584825"/>
          </a:xfrm>
        </p:spPr>
        <p:txBody>
          <a:bodyPr>
            <a:normAutofit/>
          </a:bodyPr>
          <a:lstStyle/>
          <a:p>
            <a:pPr algn="just"/>
            <a:r>
              <a:rPr lang="en-GB" sz="2200" dirty="0"/>
              <a:t>In determining whether the proceedings as a whole were fair, regard must also be had to whether the rights of the defence have been respected.</a:t>
            </a:r>
            <a:endParaRPr lang="pl-PL" sz="2200" dirty="0"/>
          </a:p>
          <a:p>
            <a:pPr marL="285750" indent="-285750" algn="just">
              <a:buFontTx/>
              <a:buChar char="-"/>
            </a:pPr>
            <a:r>
              <a:rPr lang="en-GB" sz="2200" b="0" dirty="0"/>
              <a:t>the use of evidence obtained </a:t>
            </a:r>
            <a:r>
              <a:rPr lang="en-GB" sz="2200" b="1" dirty="0"/>
              <a:t>through an identification parade </a:t>
            </a:r>
            <a:r>
              <a:rPr lang="en-GB" sz="2200" b="0" dirty="0"/>
              <a:t>(Laska and </a:t>
            </a:r>
            <a:r>
              <a:rPr lang="en-GB" sz="2200" b="0" dirty="0" err="1"/>
              <a:t>Lika</a:t>
            </a:r>
            <a:r>
              <a:rPr lang="en-GB" sz="2200" b="0" dirty="0"/>
              <a:t> v. Albania), </a:t>
            </a:r>
            <a:endParaRPr lang="pl-PL" sz="2200" b="0" dirty="0"/>
          </a:p>
          <a:p>
            <a:pPr marL="285750" indent="-285750" algn="just">
              <a:buFontTx/>
              <a:buChar char="-"/>
            </a:pPr>
            <a:r>
              <a:rPr lang="en-GB" sz="2200" b="0" dirty="0"/>
              <a:t>an </a:t>
            </a:r>
            <a:r>
              <a:rPr lang="en-GB" sz="2200" b="1" dirty="0"/>
              <a:t>improper taking of samples from a suspect for a forensic analysis</a:t>
            </a:r>
            <a:r>
              <a:rPr lang="en-GB" sz="2200" b="0" dirty="0"/>
              <a:t> (</a:t>
            </a:r>
            <a:r>
              <a:rPr lang="en-GB" sz="2200" b="0" dirty="0" err="1"/>
              <a:t>Horvatić</a:t>
            </a:r>
            <a:r>
              <a:rPr lang="en-GB" sz="2200" b="0" dirty="0"/>
              <a:t> v. Croatia), </a:t>
            </a:r>
            <a:endParaRPr lang="pl-PL" sz="2200" b="0" dirty="0"/>
          </a:p>
          <a:p>
            <a:pPr marL="285750" indent="-285750" algn="just">
              <a:buFontTx/>
              <a:buChar char="-"/>
            </a:pPr>
            <a:r>
              <a:rPr lang="en-GB" sz="2200" b="0" dirty="0"/>
              <a:t>exertion of </a:t>
            </a:r>
            <a:r>
              <a:rPr lang="en-GB" sz="2200" b="1" dirty="0"/>
              <a:t>pressure on a co-accused </a:t>
            </a:r>
            <a:r>
              <a:rPr lang="en-GB" sz="2200" b="0" dirty="0"/>
              <a:t>(</a:t>
            </a:r>
            <a:r>
              <a:rPr lang="en-GB" sz="2200" b="0" dirty="0" err="1"/>
              <a:t>Erkapić</a:t>
            </a:r>
            <a:r>
              <a:rPr lang="en-GB" sz="2200" b="0" dirty="0"/>
              <a:t> v. Croatia; </a:t>
            </a:r>
            <a:r>
              <a:rPr lang="en-GB" sz="2200" b="0" dirty="0" err="1"/>
              <a:t>Dominka</a:t>
            </a:r>
            <a:r>
              <a:rPr lang="en-GB" sz="2200" b="0" dirty="0"/>
              <a:t> v. Slovakia (</a:t>
            </a:r>
            <a:r>
              <a:rPr lang="en-GB" sz="2200" b="0" dirty="0" err="1"/>
              <a:t>dec.</a:t>
            </a:r>
            <a:r>
              <a:rPr lang="en-GB" sz="2200" b="0" dirty="0"/>
              <a:t>); Stephens v. Malta (no. 3), §§ 64-67; </a:t>
            </a:r>
            <a:endParaRPr lang="pl-PL" sz="2200" b="0" dirty="0"/>
          </a:p>
          <a:p>
            <a:pPr marL="285750" indent="-285750" algn="just">
              <a:buFontTx/>
              <a:buChar char="-"/>
            </a:pPr>
            <a:r>
              <a:rPr lang="en-GB" sz="2200" b="1" dirty="0"/>
              <a:t>use of planted evidence against an accused </a:t>
            </a:r>
            <a:r>
              <a:rPr lang="en-GB" sz="2200" b="0" dirty="0"/>
              <a:t>(</a:t>
            </a:r>
            <a:r>
              <a:rPr lang="en-GB" sz="2200" b="0" dirty="0" err="1"/>
              <a:t>Layijov</a:t>
            </a:r>
            <a:r>
              <a:rPr lang="en-GB" sz="2200" b="0" dirty="0"/>
              <a:t> v. Azerbaijan, § 64; </a:t>
            </a:r>
            <a:r>
              <a:rPr lang="en-GB" sz="2200" b="0" dirty="0" err="1"/>
              <a:t>Sakit</a:t>
            </a:r>
            <a:r>
              <a:rPr lang="en-GB" sz="2200" b="0" dirty="0"/>
              <a:t> </a:t>
            </a:r>
            <a:r>
              <a:rPr lang="en-GB" sz="2200" b="0" dirty="0" err="1"/>
              <a:t>Zahidov</a:t>
            </a:r>
            <a:r>
              <a:rPr lang="en-GB" sz="2200" b="0" dirty="0"/>
              <a:t> v. Azerbaijan, §§ 46-49; </a:t>
            </a:r>
            <a:r>
              <a:rPr lang="en-GB" sz="2200" b="0" dirty="0" err="1"/>
              <a:t>Kobiashvili</a:t>
            </a:r>
            <a:r>
              <a:rPr lang="en-GB" sz="2200" b="0" dirty="0"/>
              <a:t> v. Georgia, §§ 56-58), </a:t>
            </a:r>
            <a:endParaRPr lang="pl-PL" sz="2200" b="0" dirty="0"/>
          </a:p>
          <a:p>
            <a:pPr marL="285750" indent="-285750" algn="just">
              <a:buFontTx/>
              <a:buChar char="-"/>
            </a:pPr>
            <a:r>
              <a:rPr lang="en-GB" sz="2200" dirty="0"/>
              <a:t>unfair use of other incriminating witness and material evidence against an accused (</a:t>
            </a:r>
            <a:r>
              <a:rPr lang="en-GB" sz="2200" dirty="0" err="1"/>
              <a:t>Ilgar</a:t>
            </a:r>
            <a:r>
              <a:rPr lang="en-GB" sz="2200" dirty="0"/>
              <a:t> Mammadov v. Azerbaijan (no. 2); </a:t>
            </a:r>
            <a:r>
              <a:rPr lang="en-GB" sz="2200" dirty="0" err="1"/>
              <a:t>Ayetullah</a:t>
            </a:r>
            <a:r>
              <a:rPr lang="en-GB" sz="2200" dirty="0"/>
              <a:t> Ay v. Turkey); </a:t>
            </a:r>
            <a:endParaRPr lang="pl-PL" sz="2200" dirty="0"/>
          </a:p>
          <a:p>
            <a:pPr marL="285750" indent="-285750" algn="just">
              <a:buFontTx/>
              <a:buChar char="-"/>
            </a:pPr>
            <a:r>
              <a:rPr lang="en-GB" sz="2200" b="1" dirty="0"/>
              <a:t>use of self-incriminating statements in the proceedings </a:t>
            </a:r>
            <a:r>
              <a:rPr lang="en-GB" sz="2200" dirty="0"/>
              <a:t>(</a:t>
            </a:r>
            <a:r>
              <a:rPr lang="en-GB" sz="2200" dirty="0" err="1"/>
              <a:t>Belugin</a:t>
            </a:r>
            <a:r>
              <a:rPr lang="en-GB" sz="2200" dirty="0"/>
              <a:t> v. Russia, § 68-80)</a:t>
            </a:r>
            <a:r>
              <a:rPr lang="pl-PL" sz="2200" dirty="0"/>
              <a:t> </a:t>
            </a:r>
            <a:r>
              <a:rPr lang="pl-PL" sz="2200" dirty="0">
                <a:sym typeface="Wingdings" panose="05000000000000000000" pitchFamily="2" charset="2"/>
              </a:rPr>
              <a:t> </a:t>
            </a:r>
            <a:r>
              <a:rPr lang="pl-PL" sz="2200" dirty="0" err="1">
                <a:sym typeface="Wingdings" panose="05000000000000000000" pitchFamily="2" charset="2"/>
              </a:rPr>
              <a:t>remember</a:t>
            </a:r>
            <a:r>
              <a:rPr lang="pl-PL" sz="2200" dirty="0">
                <a:sym typeface="Wingdings" panose="05000000000000000000" pitchFamily="2" charset="2"/>
              </a:rPr>
              <a:t> </a:t>
            </a:r>
            <a:r>
              <a:rPr lang="pl-PL" sz="2200" dirty="0" err="1">
                <a:sym typeface="Wingdings" panose="05000000000000000000" pitchFamily="2" charset="2"/>
              </a:rPr>
              <a:t>about</a:t>
            </a:r>
            <a:r>
              <a:rPr lang="pl-PL" sz="2200" dirty="0">
                <a:sym typeface="Wingdings" panose="05000000000000000000" pitchFamily="2" charset="2"/>
              </a:rPr>
              <a:t> </a:t>
            </a:r>
            <a:r>
              <a:rPr lang="pl-PL" sz="2200" dirty="0" err="1">
                <a:sym typeface="Wingdings" panose="05000000000000000000" pitchFamily="2" charset="2"/>
              </a:rPr>
              <a:t>access</a:t>
            </a:r>
            <a:r>
              <a:rPr lang="pl-PL" sz="2200" dirty="0">
                <a:sym typeface="Wingdings" panose="05000000000000000000" pitchFamily="2" charset="2"/>
              </a:rPr>
              <a:t> to a </a:t>
            </a:r>
            <a:r>
              <a:rPr lang="pl-PL" sz="2200" dirty="0" err="1">
                <a:sym typeface="Wingdings" panose="05000000000000000000" pitchFamily="2" charset="2"/>
              </a:rPr>
              <a:t>lawyer</a:t>
            </a:r>
            <a:r>
              <a:rPr lang="en-GB" sz="2200" dirty="0"/>
              <a:t>; </a:t>
            </a:r>
            <a:endParaRPr lang="pl-PL" sz="2200" dirty="0"/>
          </a:p>
          <a:p>
            <a:pPr marL="285750" indent="-285750" algn="just">
              <a:buFontTx/>
              <a:buChar char="-"/>
            </a:pPr>
            <a:r>
              <a:rPr lang="en-GB" sz="2200" dirty="0"/>
              <a:t>and use of expert evidence in the proceedings (</a:t>
            </a:r>
            <a:r>
              <a:rPr lang="en-GB" sz="2200" dirty="0" err="1"/>
              <a:t>Erduran</a:t>
            </a:r>
            <a:r>
              <a:rPr lang="en-GB" sz="2200" dirty="0"/>
              <a:t> and </a:t>
            </a:r>
            <a:r>
              <a:rPr lang="en-GB" sz="2200" dirty="0" err="1"/>
              <a:t>Em</a:t>
            </a:r>
            <a:r>
              <a:rPr lang="en-GB" sz="2200" dirty="0"/>
              <a:t> Export </a:t>
            </a:r>
            <a:r>
              <a:rPr lang="en-GB" sz="2200" dirty="0" err="1"/>
              <a:t>Dış</a:t>
            </a:r>
            <a:r>
              <a:rPr lang="en-GB" sz="2200" dirty="0"/>
              <a:t> Tic A.Ş. v. Turkey, §§ 107-112</a:t>
            </a:r>
            <a:r>
              <a:rPr lang="pl-PL" sz="2200" dirty="0"/>
              <a:t>)</a:t>
            </a:r>
            <a:endParaRPr lang="en-GB" sz="2200" i="1" dirty="0"/>
          </a:p>
          <a:p>
            <a:pPr marL="285750" indent="-285750" algn="just">
              <a:buFontTx/>
              <a:buChar char="-"/>
            </a:pPr>
            <a:endParaRPr lang="en-GB" sz="2200" b="0" i="1" dirty="0"/>
          </a:p>
        </p:txBody>
      </p:sp>
    </p:spTree>
    <p:extLst>
      <p:ext uri="{BB962C8B-B14F-4D97-AF65-F5344CB8AC3E}">
        <p14:creationId xmlns:p14="http://schemas.microsoft.com/office/powerpoint/2010/main" val="884661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E29F9EB-7713-4184-81F6-DD475BFD27BA}"/>
              </a:ext>
            </a:extLst>
          </p:cNvPr>
          <p:cNvSpPr>
            <a:spLocks noGrp="1"/>
          </p:cNvSpPr>
          <p:nvPr>
            <p:ph type="body" sz="quarter" idx="10"/>
          </p:nvPr>
        </p:nvSpPr>
        <p:spPr/>
        <p:txBody>
          <a:bodyPr>
            <a:normAutofit fontScale="77500" lnSpcReduction="20000"/>
          </a:bodyPr>
          <a:lstStyle/>
          <a:p>
            <a:r>
              <a:rPr lang="en-GB" dirty="0" err="1"/>
              <a:t>Kobiashvili</a:t>
            </a:r>
            <a:r>
              <a:rPr lang="en-GB" dirty="0"/>
              <a:t> v. Georgia</a:t>
            </a:r>
          </a:p>
        </p:txBody>
      </p:sp>
      <p:sp>
        <p:nvSpPr>
          <p:cNvPr id="3" name="Symbol zastępczy tekstu 2">
            <a:extLst>
              <a:ext uri="{FF2B5EF4-FFF2-40B4-BE49-F238E27FC236}">
                <a16:creationId xmlns:a16="http://schemas.microsoft.com/office/drawing/2014/main" id="{665F11E2-00A2-43F0-9367-2E11F49352AF}"/>
              </a:ext>
            </a:extLst>
          </p:cNvPr>
          <p:cNvSpPr>
            <a:spLocks noGrp="1"/>
          </p:cNvSpPr>
          <p:nvPr>
            <p:ph type="body" sz="quarter" idx="11"/>
          </p:nvPr>
        </p:nvSpPr>
        <p:spPr>
          <a:xfrm>
            <a:off x="234950" y="977900"/>
            <a:ext cx="11024289" cy="5584825"/>
          </a:xfrm>
        </p:spPr>
        <p:txBody>
          <a:bodyPr>
            <a:normAutofit fontScale="92500" lnSpcReduction="20000"/>
          </a:bodyPr>
          <a:lstStyle/>
          <a:p>
            <a:pPr algn="just"/>
            <a:r>
              <a:rPr lang="en-GB" sz="2400" dirty="0"/>
              <a:t>61.  In the current case </a:t>
            </a:r>
            <a:r>
              <a:rPr lang="en-GB" sz="2400" b="1" dirty="0"/>
              <a:t>the personal search of the applicant was conducted, in the absence of a prior judicial warrant, </a:t>
            </a:r>
            <a:r>
              <a:rPr lang="en-GB" sz="2400" dirty="0"/>
              <a:t>on the basis of a decision issued by the head of the relevant police department on 4 July 2004. That was a valid procedure to be followed in exigent circumstances, as provided for under Article 290 §§ 2 and 4 of the CCP</a:t>
            </a:r>
            <a:r>
              <a:rPr lang="pl-PL" sz="2400" dirty="0"/>
              <a:t>. </a:t>
            </a:r>
            <a:r>
              <a:rPr lang="en-GB" sz="2400" dirty="0"/>
              <a:t>The Court notes, however, that </a:t>
            </a:r>
            <a:r>
              <a:rPr lang="en-GB" sz="2400" b="1" dirty="0"/>
              <a:t>the decision, without referring to any relevant factual circumstances, simply consisted of a pre-typed text with the applicant’s full name added by hand and a note that he was suspected of unlawful drugs possession</a:t>
            </a:r>
            <a:r>
              <a:rPr lang="en-GB" sz="2400" dirty="0"/>
              <a:t>. It explicitly identified the applicant by his name and address, whereas the police officers who conducted the search on the basis of that decision consistently claimed throughout the domestic proceedings that the operational information at their disposal before the search had simply stated that a certain person at a certain address had been under the influence of drugs (see paragraphs 22-28 above). </a:t>
            </a:r>
            <a:r>
              <a:rPr lang="en-GB" sz="2400" b="1" dirty="0"/>
              <a:t>Furthermore, the decision was not substantiated as it did not give the exigent circumstances that allegedly necessitated an urgent search without a prior judicial warrant</a:t>
            </a:r>
            <a:r>
              <a:rPr lang="pl-PL" sz="2400" b="1" dirty="0"/>
              <a:t>. </a:t>
            </a:r>
            <a:r>
              <a:rPr lang="en-GB" sz="2400" dirty="0"/>
              <a:t>It appears that the concrete circumstances (information) triggering the urgent search of the applicant in the absence of a prior judicial warrant were not identified at a later stage either, as the criminal case file compiled against the applicant did not contain the relevant inquiry file and/or the operational information (see in this respect paragraphs 68 and 69 below). The relevant police officers also failed to shed light on the matter (see for their rather general and inconsistent statements paragraphs 12, 22 and 28 above). </a:t>
            </a:r>
            <a:r>
              <a:rPr lang="en-GB" sz="2400" b="1" dirty="0"/>
              <a:t>Thus the pre-search circumstances were left unidentified.</a:t>
            </a:r>
          </a:p>
        </p:txBody>
      </p:sp>
    </p:spTree>
    <p:extLst>
      <p:ext uri="{BB962C8B-B14F-4D97-AF65-F5344CB8AC3E}">
        <p14:creationId xmlns:p14="http://schemas.microsoft.com/office/powerpoint/2010/main" val="3646290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7933E6F-E838-4DD8-8995-A057094DB0A0}"/>
              </a:ext>
            </a:extLst>
          </p:cNvPr>
          <p:cNvSpPr>
            <a:spLocks noGrp="1"/>
          </p:cNvSpPr>
          <p:nvPr>
            <p:ph type="body" sz="quarter" idx="10"/>
          </p:nvPr>
        </p:nvSpPr>
        <p:spPr/>
        <p:txBody>
          <a:bodyPr>
            <a:normAutofit fontScale="77500" lnSpcReduction="20000"/>
          </a:bodyPr>
          <a:lstStyle/>
          <a:p>
            <a:r>
              <a:rPr lang="en-GB" dirty="0" err="1"/>
              <a:t>Kobiashvili</a:t>
            </a:r>
            <a:r>
              <a:rPr lang="en-GB" dirty="0"/>
              <a:t> v. Georgia</a:t>
            </a:r>
          </a:p>
        </p:txBody>
      </p:sp>
      <p:sp>
        <p:nvSpPr>
          <p:cNvPr id="3" name="Symbol zastępczy tekstu 2">
            <a:extLst>
              <a:ext uri="{FF2B5EF4-FFF2-40B4-BE49-F238E27FC236}">
                <a16:creationId xmlns:a16="http://schemas.microsoft.com/office/drawing/2014/main" id="{0D5F6215-BEA9-48A3-A941-CDC9F4752DE1}"/>
              </a:ext>
            </a:extLst>
          </p:cNvPr>
          <p:cNvSpPr>
            <a:spLocks noGrp="1"/>
          </p:cNvSpPr>
          <p:nvPr>
            <p:ph type="body" sz="quarter" idx="11"/>
          </p:nvPr>
        </p:nvSpPr>
        <p:spPr>
          <a:xfrm>
            <a:off x="234950" y="977900"/>
            <a:ext cx="11431913" cy="5584825"/>
          </a:xfrm>
        </p:spPr>
        <p:txBody>
          <a:bodyPr>
            <a:normAutofit lnSpcReduction="10000"/>
          </a:bodyPr>
          <a:lstStyle/>
          <a:p>
            <a:pPr algn="just"/>
            <a:r>
              <a:rPr lang="en-GB" dirty="0"/>
              <a:t>65.  To sum up, in the absence of prior judicial authorisation and in view of the </a:t>
            </a:r>
            <a:r>
              <a:rPr lang="en-GB" i="1" dirty="0"/>
              <a:t>prima facie </a:t>
            </a:r>
            <a:r>
              <a:rPr lang="en-GB" dirty="0"/>
              <a:t>deficient authorisation from the police officers’ superior, given the fact that the inquiry file against the applicant and/or the operational information that allegedly triggered the search were missing from the case file, and having regard to the inconsistent and conflicting evidence concerning the actual circumstances of the personal search, the Court concludes that the manner in which the search was carried out cast doubt on the reliability and accuracy of the evidence obtained as a result (see </a:t>
            </a:r>
            <a:r>
              <a:rPr lang="en-GB" i="1" dirty="0" err="1"/>
              <a:t>Lisica</a:t>
            </a:r>
            <a:r>
              <a:rPr lang="en-GB" dirty="0"/>
              <a:t>, § 60, and </a:t>
            </a:r>
            <a:r>
              <a:rPr lang="en-GB" i="1" dirty="0" err="1"/>
              <a:t>Zahidov</a:t>
            </a:r>
            <a:r>
              <a:rPr lang="en-GB" i="1" dirty="0"/>
              <a:t>, </a:t>
            </a:r>
            <a:r>
              <a:rPr lang="en-GB" dirty="0"/>
              <a:t>§ 55, both cited above; contrast with </a:t>
            </a:r>
            <a:r>
              <a:rPr lang="en-GB" i="1" dirty="0" err="1"/>
              <a:t>Dragoş</a:t>
            </a:r>
            <a:r>
              <a:rPr lang="en-GB" i="1" dirty="0"/>
              <a:t> </a:t>
            </a:r>
            <a:r>
              <a:rPr lang="en-GB" i="1" dirty="0" err="1"/>
              <a:t>Ioan</a:t>
            </a:r>
            <a:r>
              <a:rPr lang="en-GB" i="1" dirty="0"/>
              <a:t> </a:t>
            </a:r>
            <a:r>
              <a:rPr lang="en-GB" i="1" dirty="0" err="1"/>
              <a:t>Rusu</a:t>
            </a:r>
            <a:r>
              <a:rPr lang="en-GB" i="1" dirty="0"/>
              <a:t> v. Romania</a:t>
            </a:r>
            <a:r>
              <a:rPr lang="en-GB" dirty="0"/>
              <a:t>, no. </a:t>
            </a:r>
            <a:r>
              <a:rPr lang="en-GB" u="sng" dirty="0"/>
              <a:t>22767/08</a:t>
            </a:r>
            <a:r>
              <a:rPr lang="en-GB" dirty="0"/>
              <a:t>, § 54, 31 October 2017, and </a:t>
            </a:r>
            <a:r>
              <a:rPr lang="en-GB" i="1" dirty="0" err="1"/>
              <a:t>Prade</a:t>
            </a:r>
            <a:r>
              <a:rPr lang="en-GB" i="1" dirty="0"/>
              <a:t>¸ </a:t>
            </a:r>
            <a:r>
              <a:rPr lang="en-GB" dirty="0"/>
              <a:t>cited above, § 39, in which the applicants never contested the reliability and accuracy of the evidence as such).</a:t>
            </a:r>
          </a:p>
          <a:p>
            <a:pPr algn="just"/>
            <a:br>
              <a:rPr lang="en-GB" dirty="0"/>
            </a:br>
            <a:endParaRPr lang="en-GB" dirty="0"/>
          </a:p>
        </p:txBody>
      </p:sp>
    </p:spTree>
    <p:extLst>
      <p:ext uri="{BB962C8B-B14F-4D97-AF65-F5344CB8AC3E}">
        <p14:creationId xmlns:p14="http://schemas.microsoft.com/office/powerpoint/2010/main" val="2682111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6A90BB-EE29-45CC-89CC-85F82E5B3D17}"/>
              </a:ext>
            </a:extLst>
          </p:cNvPr>
          <p:cNvSpPr>
            <a:spLocks noGrp="1"/>
          </p:cNvSpPr>
          <p:nvPr>
            <p:ph type="body" sz="quarter" idx="10"/>
          </p:nvPr>
        </p:nvSpPr>
        <p:spPr>
          <a:xfrm>
            <a:off x="234950" y="295275"/>
            <a:ext cx="8523288" cy="331788"/>
          </a:xfrm>
        </p:spPr>
        <p:txBody>
          <a:bodyPr>
            <a:normAutofit/>
          </a:bodyPr>
          <a:lstStyle/>
          <a:p>
            <a:r>
              <a:rPr lang="pl-PL" sz="1500" err="1"/>
              <a:t>Evidence</a:t>
            </a:r>
            <a:r>
              <a:rPr lang="pl-PL" sz="1500"/>
              <a:t> and </a:t>
            </a:r>
            <a:r>
              <a:rPr lang="pl-PL" sz="1500" err="1"/>
              <a:t>ECtHR</a:t>
            </a:r>
            <a:r>
              <a:rPr lang="pl-PL" sz="1500"/>
              <a:t> </a:t>
            </a:r>
            <a:endParaRPr lang="en-GB" sz="1500"/>
          </a:p>
        </p:txBody>
      </p:sp>
      <p:sp>
        <p:nvSpPr>
          <p:cNvPr id="3" name="Symbol zastępczy zawartości 2">
            <a:extLst>
              <a:ext uri="{FF2B5EF4-FFF2-40B4-BE49-F238E27FC236}">
                <a16:creationId xmlns:a16="http://schemas.microsoft.com/office/drawing/2014/main" id="{2F7D4A86-E6CA-47DA-9C2C-403735974F2B}"/>
              </a:ext>
            </a:extLst>
          </p:cNvPr>
          <p:cNvSpPr>
            <a:spLocks noGrp="1"/>
          </p:cNvSpPr>
          <p:nvPr>
            <p:ph type="body" sz="quarter" idx="11"/>
          </p:nvPr>
        </p:nvSpPr>
        <p:spPr>
          <a:xfrm>
            <a:off x="234950" y="977900"/>
            <a:ext cx="10947170" cy="5584825"/>
          </a:xfrm>
        </p:spPr>
        <p:txBody>
          <a:bodyPr>
            <a:normAutofit/>
          </a:bodyPr>
          <a:lstStyle/>
          <a:p>
            <a:pPr algn="just"/>
            <a:r>
              <a:rPr lang="en-GB" sz="2600" b="0" dirty="0"/>
              <a:t>The ECtHR does not impose a system of disqualifications of evidence</a:t>
            </a:r>
            <a:r>
              <a:rPr lang="pl-PL" sz="2600" b="0" dirty="0"/>
              <a:t> (</a:t>
            </a:r>
            <a:r>
              <a:rPr lang="pl-PL" sz="2600" b="0" dirty="0" err="1"/>
              <a:t>exclusionary</a:t>
            </a:r>
            <a:r>
              <a:rPr lang="pl-PL" sz="2600" b="0" dirty="0"/>
              <a:t> </a:t>
            </a:r>
            <a:r>
              <a:rPr lang="pl-PL" sz="2600" b="0" dirty="0" err="1"/>
              <a:t>rule</a:t>
            </a:r>
            <a:r>
              <a:rPr lang="pl-PL" sz="2600" b="0" dirty="0"/>
              <a:t>)</a:t>
            </a:r>
            <a:r>
              <a:rPr lang="en-GB" sz="2600" b="0" dirty="0"/>
              <a:t> - this would jeopardise the differences that exist between countries.</a:t>
            </a:r>
            <a:r>
              <a:rPr lang="pl-PL" sz="2600" b="0" dirty="0"/>
              <a:t>But </a:t>
            </a:r>
            <a:r>
              <a:rPr lang="pl-PL" sz="2600" b="0" dirty="0" err="1"/>
              <a:t>it</a:t>
            </a:r>
            <a:r>
              <a:rPr lang="pl-PL" sz="2600" b="0" dirty="0"/>
              <a:t> </a:t>
            </a:r>
            <a:r>
              <a:rPr lang="pl-PL" sz="2600" b="0" dirty="0" err="1"/>
              <a:t>does</a:t>
            </a:r>
            <a:r>
              <a:rPr lang="pl-PL" sz="2600" b="0" dirty="0"/>
              <a:t> not </a:t>
            </a:r>
            <a:r>
              <a:rPr lang="pl-PL" sz="2600" b="0" dirty="0" err="1"/>
              <a:t>mean</a:t>
            </a:r>
            <a:r>
              <a:rPr lang="pl-PL" sz="2600" b="0" dirty="0"/>
              <a:t> </a:t>
            </a:r>
            <a:r>
              <a:rPr lang="pl-PL" sz="2600" b="0" dirty="0" err="1"/>
              <a:t>that</a:t>
            </a:r>
            <a:r>
              <a:rPr lang="pl-PL" sz="2600" b="0" dirty="0"/>
              <a:t> </a:t>
            </a:r>
            <a:r>
              <a:rPr lang="pl-PL" sz="2600" b="0" dirty="0" err="1"/>
              <a:t>it</a:t>
            </a:r>
            <a:r>
              <a:rPr lang="pl-PL" sz="2600" b="0" dirty="0"/>
              <a:t> </a:t>
            </a:r>
            <a:r>
              <a:rPr lang="pl-PL" sz="2600" b="0" dirty="0" err="1"/>
              <a:t>is</a:t>
            </a:r>
            <a:r>
              <a:rPr lang="pl-PL" sz="2600" b="0" dirty="0"/>
              <a:t> </a:t>
            </a:r>
            <a:r>
              <a:rPr lang="pl-PL" sz="2600" b="0" dirty="0" err="1"/>
              <a:t>impossible</a:t>
            </a:r>
            <a:r>
              <a:rPr lang="pl-PL" sz="2600" b="0" dirty="0"/>
              <a:t> to </a:t>
            </a:r>
            <a:r>
              <a:rPr lang="pl-PL" sz="2600" b="0" dirty="0" err="1"/>
              <a:t>identify</a:t>
            </a:r>
            <a:r>
              <a:rPr lang="pl-PL" sz="2600" b="0" dirty="0"/>
              <a:t> </a:t>
            </a:r>
            <a:r>
              <a:rPr lang="pl-PL" sz="2600" b="0" dirty="0" err="1"/>
              <a:t>some</a:t>
            </a:r>
            <a:r>
              <a:rPr lang="pl-PL" sz="2600" b="0" dirty="0"/>
              <a:t> </a:t>
            </a:r>
            <a:r>
              <a:rPr lang="pl-PL" sz="2600" b="0" dirty="0" err="1"/>
              <a:t>general</a:t>
            </a:r>
            <a:r>
              <a:rPr lang="pl-PL" sz="2600" b="0" dirty="0"/>
              <a:t> </a:t>
            </a:r>
            <a:r>
              <a:rPr lang="pl-PL" sz="2600" b="0" dirty="0" err="1"/>
              <a:t>rules</a:t>
            </a:r>
            <a:r>
              <a:rPr lang="pl-PL" sz="2600" b="0" dirty="0"/>
              <a:t> </a:t>
            </a:r>
            <a:r>
              <a:rPr lang="pl-PL" sz="2600" b="0" dirty="0" err="1"/>
              <a:t>cosidering</a:t>
            </a:r>
            <a:r>
              <a:rPr lang="pl-PL" sz="2600" b="0" dirty="0"/>
              <a:t> the problem of </a:t>
            </a:r>
            <a:r>
              <a:rPr lang="pl-PL" sz="2600" b="0" dirty="0" err="1"/>
              <a:t>evidence</a:t>
            </a:r>
            <a:r>
              <a:rPr lang="pl-PL" sz="2600" b="0" dirty="0"/>
              <a:t>. </a:t>
            </a:r>
          </a:p>
          <a:p>
            <a:pPr algn="just"/>
            <a:r>
              <a:rPr lang="en-GB" sz="2600" b="0" dirty="0"/>
              <a:t>M. </a:t>
            </a:r>
            <a:r>
              <a:rPr lang="en-GB" sz="2600" b="0" dirty="0" err="1"/>
              <a:t>Wąsek-Wiaderek</a:t>
            </a:r>
            <a:r>
              <a:rPr lang="en-GB" sz="2600" b="0" dirty="0"/>
              <a:t> points out that in the case law of the ECHR two groups of </a:t>
            </a:r>
            <a:r>
              <a:rPr lang="en-GB" sz="2600" b="0" i="1" dirty="0"/>
              <a:t>sui generis </a:t>
            </a:r>
            <a:r>
              <a:rPr lang="en-GB" sz="2600" b="0" dirty="0"/>
              <a:t>evidentiary limitations </a:t>
            </a:r>
            <a:r>
              <a:rPr lang="pl-PL" sz="2600" b="0" dirty="0"/>
              <a:t>(</a:t>
            </a:r>
            <a:r>
              <a:rPr lang="pl-PL" sz="2600" b="0" dirty="0" err="1"/>
              <a:t>exclusionary</a:t>
            </a:r>
            <a:r>
              <a:rPr lang="pl-PL" sz="2600" b="0" dirty="0"/>
              <a:t> </a:t>
            </a:r>
            <a:r>
              <a:rPr lang="pl-PL" sz="2600" b="0" dirty="0" err="1"/>
              <a:t>rule</a:t>
            </a:r>
            <a:r>
              <a:rPr lang="pl-PL" sz="2600" b="0" dirty="0"/>
              <a:t>) </a:t>
            </a:r>
            <a:r>
              <a:rPr lang="en-GB" sz="2600" b="0" dirty="0"/>
              <a:t>may be distinguished:</a:t>
            </a:r>
            <a:endParaRPr lang="pl-PL" sz="2600" b="0" dirty="0"/>
          </a:p>
          <a:p>
            <a:pPr marL="0" indent="0" algn="just">
              <a:buNone/>
            </a:pPr>
            <a:endParaRPr lang="pl-PL" sz="2600" b="0" dirty="0"/>
          </a:p>
          <a:p>
            <a:pPr marL="285750" indent="-285750" algn="just">
              <a:buFontTx/>
              <a:buChar char="-"/>
            </a:pPr>
            <a:r>
              <a:rPr lang="en-GB" sz="2600" i="1" dirty="0" err="1"/>
              <a:t>sensu</a:t>
            </a:r>
            <a:r>
              <a:rPr lang="en-GB" sz="2600" i="1" dirty="0"/>
              <a:t> </a:t>
            </a:r>
            <a:r>
              <a:rPr lang="en-GB" sz="2600" i="1" dirty="0" err="1"/>
              <a:t>stricto</a:t>
            </a:r>
            <a:r>
              <a:rPr lang="en-GB" sz="2600" i="1" dirty="0"/>
              <a:t> </a:t>
            </a:r>
            <a:r>
              <a:rPr lang="en-GB" sz="2600" b="0" dirty="0"/>
              <a:t>- the use as evidence of things, information, statements always results in an unfairness of the proceedings, a violation of the ECHR </a:t>
            </a:r>
            <a:endParaRPr lang="pl-PL" sz="2600" b="0" dirty="0"/>
          </a:p>
          <a:p>
            <a:pPr marL="285750" indent="-285750" algn="just">
              <a:buFontTx/>
              <a:buChar char="-"/>
            </a:pPr>
            <a:r>
              <a:rPr lang="en-GB" sz="2600" i="1" dirty="0" err="1"/>
              <a:t>sensu</a:t>
            </a:r>
            <a:r>
              <a:rPr lang="en-GB" sz="2600" i="1" dirty="0"/>
              <a:t> largo </a:t>
            </a:r>
            <a:r>
              <a:rPr lang="en-GB" sz="2600" b="0" dirty="0"/>
              <a:t>- the impact of the violation on the general fairness of the proceedings is examined; there is no automatic approach</a:t>
            </a:r>
            <a:r>
              <a:rPr lang="pl-PL" sz="2600" b="0" dirty="0"/>
              <a:t>.</a:t>
            </a:r>
            <a:endParaRPr lang="en-GB" sz="2600" b="0" dirty="0"/>
          </a:p>
        </p:txBody>
      </p:sp>
    </p:spTree>
    <p:extLst>
      <p:ext uri="{BB962C8B-B14F-4D97-AF65-F5344CB8AC3E}">
        <p14:creationId xmlns:p14="http://schemas.microsoft.com/office/powerpoint/2010/main" val="3854087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6A90BB-EE29-45CC-89CC-85F82E5B3D17}"/>
              </a:ext>
            </a:extLst>
          </p:cNvPr>
          <p:cNvSpPr>
            <a:spLocks noGrp="1"/>
          </p:cNvSpPr>
          <p:nvPr>
            <p:ph type="body" sz="quarter" idx="10"/>
          </p:nvPr>
        </p:nvSpPr>
        <p:spPr>
          <a:xfrm>
            <a:off x="234950" y="295275"/>
            <a:ext cx="8523288" cy="331788"/>
          </a:xfrm>
        </p:spPr>
        <p:txBody>
          <a:bodyPr>
            <a:normAutofit/>
          </a:bodyPr>
          <a:lstStyle/>
          <a:p>
            <a:r>
              <a:rPr lang="pl-PL" sz="1500"/>
              <a:t>Exclusionary </a:t>
            </a:r>
            <a:r>
              <a:rPr lang="pl-PL" sz="1500" err="1"/>
              <a:t>rule</a:t>
            </a:r>
            <a:r>
              <a:rPr lang="pl-PL" sz="1500"/>
              <a:t> </a:t>
            </a:r>
            <a:r>
              <a:rPr lang="pl-PL" sz="1500" i="1"/>
              <a:t>sensu stricto</a:t>
            </a:r>
            <a:endParaRPr lang="en-GB" sz="1500"/>
          </a:p>
        </p:txBody>
      </p:sp>
      <p:sp>
        <p:nvSpPr>
          <p:cNvPr id="3" name="Symbol zastępczy zawartości 2">
            <a:extLst>
              <a:ext uri="{FF2B5EF4-FFF2-40B4-BE49-F238E27FC236}">
                <a16:creationId xmlns:a16="http://schemas.microsoft.com/office/drawing/2014/main" id="{2F7D4A86-E6CA-47DA-9C2C-403735974F2B}"/>
              </a:ext>
            </a:extLst>
          </p:cNvPr>
          <p:cNvSpPr>
            <a:spLocks noGrp="1"/>
          </p:cNvSpPr>
          <p:nvPr>
            <p:ph type="body" sz="quarter" idx="11"/>
          </p:nvPr>
        </p:nvSpPr>
        <p:spPr>
          <a:xfrm>
            <a:off x="234950" y="977900"/>
            <a:ext cx="11420896" cy="5584825"/>
          </a:xfrm>
        </p:spPr>
        <p:txBody>
          <a:bodyPr>
            <a:normAutofit/>
          </a:bodyPr>
          <a:lstStyle/>
          <a:p>
            <a:pPr marL="342900" indent="-342900" algn="just">
              <a:buAutoNum type="arabicParenR"/>
            </a:pPr>
            <a:r>
              <a:rPr lang="en-GB" b="0" dirty="0"/>
              <a:t>the inadmissibility of the use as evidence of statements obtained from a person as a direct result of </a:t>
            </a:r>
            <a:r>
              <a:rPr lang="en-GB" b="0" dirty="0" err="1"/>
              <a:t>torturę</a:t>
            </a:r>
            <a:r>
              <a:rPr lang="pl-PL" b="0" dirty="0"/>
              <a:t> (</a:t>
            </a:r>
            <a:r>
              <a:rPr lang="pl-PL" b="0" dirty="0" err="1"/>
              <a:t>Article</a:t>
            </a:r>
            <a:r>
              <a:rPr lang="pl-PL" b="0" dirty="0"/>
              <a:t> 3)</a:t>
            </a:r>
            <a:r>
              <a:rPr lang="en-GB" b="0" dirty="0"/>
              <a:t>;</a:t>
            </a:r>
            <a:endParaRPr lang="pl-PL" b="0" dirty="0"/>
          </a:p>
          <a:p>
            <a:pPr marL="342900" indent="-342900" algn="just">
              <a:buAutoNum type="arabicParenR"/>
            </a:pPr>
            <a:r>
              <a:rPr lang="en-GB" b="0" dirty="0"/>
              <a:t>the inadmissibility of the use in evidence of statements obtained from a person as a direct result of inhuman or degrading treatment</a:t>
            </a:r>
            <a:r>
              <a:rPr lang="pl-PL" b="0" dirty="0"/>
              <a:t> (</a:t>
            </a:r>
            <a:r>
              <a:rPr lang="pl-PL" b="0" dirty="0" err="1"/>
              <a:t>Article</a:t>
            </a:r>
            <a:r>
              <a:rPr lang="pl-PL" b="0" dirty="0"/>
              <a:t> 3)</a:t>
            </a:r>
            <a:r>
              <a:rPr lang="en-GB" b="0" dirty="0"/>
              <a:t>;</a:t>
            </a:r>
            <a:endParaRPr lang="pl-PL" b="0" dirty="0"/>
          </a:p>
          <a:p>
            <a:pPr marL="342900" indent="-342900" algn="just">
              <a:buAutoNum type="arabicParenR"/>
            </a:pPr>
            <a:r>
              <a:rPr lang="en-GB" b="0" dirty="0"/>
              <a:t>inadmissibility of the use of evidence other than statements or confessions (i.e. substantive evidence) obtained directly as a result of </a:t>
            </a:r>
            <a:r>
              <a:rPr lang="en-GB" b="0" dirty="0" err="1"/>
              <a:t>tortur</a:t>
            </a:r>
            <a:r>
              <a:rPr lang="pl-PL" b="0" dirty="0"/>
              <a:t>e (</a:t>
            </a:r>
            <a:r>
              <a:rPr lang="pl-PL" b="0" dirty="0" err="1"/>
              <a:t>Article</a:t>
            </a:r>
            <a:r>
              <a:rPr lang="pl-PL" b="0" dirty="0"/>
              <a:t> 3)</a:t>
            </a:r>
            <a:r>
              <a:rPr lang="en-GB" b="0" dirty="0"/>
              <a:t>;</a:t>
            </a:r>
            <a:endParaRPr lang="pl-PL" b="0" dirty="0"/>
          </a:p>
          <a:p>
            <a:pPr marL="342900" indent="-342900" algn="just">
              <a:buAutoNum type="arabicParenR"/>
            </a:pPr>
            <a:r>
              <a:rPr lang="en-GB" b="0" dirty="0"/>
              <a:t>inadmissibility of the use of evidence obtained as a result of a defectively conducted fake transaction, which consisted in inciting the accused to commit a criminal act</a:t>
            </a:r>
            <a:r>
              <a:rPr lang="pl-PL" b="0" dirty="0"/>
              <a:t> (</a:t>
            </a:r>
            <a:r>
              <a:rPr lang="pl-PL" b="0" dirty="0" err="1"/>
              <a:t>Article</a:t>
            </a:r>
            <a:r>
              <a:rPr lang="pl-PL" b="0" dirty="0"/>
              <a:t> 8) – </a:t>
            </a:r>
            <a:r>
              <a:rPr lang="pl-PL" b="0" i="1" dirty="0" err="1"/>
              <a:t>entrampment</a:t>
            </a:r>
            <a:r>
              <a:rPr lang="pl-PL" b="0" i="1" dirty="0"/>
              <a:t> </a:t>
            </a:r>
          </a:p>
          <a:p>
            <a:pPr marL="342900" indent="-342900" algn="just">
              <a:buAutoNum type="arabicParenR"/>
            </a:pPr>
            <a:endParaRPr lang="pl-PL" i="1" dirty="0"/>
          </a:p>
          <a:p>
            <a:pPr marL="0" indent="0" algn="just">
              <a:buNone/>
            </a:pPr>
            <a:r>
              <a:rPr lang="pl-PL" b="0" i="1" dirty="0" err="1"/>
              <a:t>See</a:t>
            </a:r>
            <a:r>
              <a:rPr lang="pl-PL" b="0" i="1" dirty="0"/>
              <a:t> </a:t>
            </a:r>
            <a:r>
              <a:rPr lang="pl-PL" b="0" i="1" dirty="0" err="1"/>
              <a:t>also</a:t>
            </a:r>
            <a:r>
              <a:rPr lang="pl-PL" b="0" i="1" dirty="0"/>
              <a:t>: </a:t>
            </a:r>
            <a:r>
              <a:rPr lang="pl-PL" b="0" i="1" dirty="0" err="1"/>
              <a:t>article</a:t>
            </a:r>
            <a:r>
              <a:rPr lang="pl-PL" b="0" i="1" dirty="0"/>
              <a:t> 15 ECHR</a:t>
            </a:r>
            <a:endParaRPr lang="en-GB" b="0" i="1" dirty="0"/>
          </a:p>
        </p:txBody>
      </p:sp>
    </p:spTree>
    <p:extLst>
      <p:ext uri="{BB962C8B-B14F-4D97-AF65-F5344CB8AC3E}">
        <p14:creationId xmlns:p14="http://schemas.microsoft.com/office/powerpoint/2010/main" val="2577115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AC1C25-A1A4-4CF2-A5C5-8D546230A791}"/>
              </a:ext>
            </a:extLst>
          </p:cNvPr>
          <p:cNvSpPr>
            <a:spLocks noGrp="1"/>
          </p:cNvSpPr>
          <p:nvPr>
            <p:ph type="body" sz="quarter" idx="10"/>
          </p:nvPr>
        </p:nvSpPr>
        <p:spPr>
          <a:xfrm>
            <a:off x="234950" y="295275"/>
            <a:ext cx="8523288" cy="331788"/>
          </a:xfrm>
        </p:spPr>
        <p:txBody>
          <a:bodyPr>
            <a:normAutofit lnSpcReduction="10000"/>
          </a:bodyPr>
          <a:lstStyle/>
          <a:p>
            <a:r>
              <a:rPr lang="pl-PL" sz="1800" dirty="0"/>
              <a:t>Definition </a:t>
            </a:r>
            <a:endParaRPr lang="en-GB" sz="1800" dirty="0"/>
          </a:p>
        </p:txBody>
      </p:sp>
      <p:sp>
        <p:nvSpPr>
          <p:cNvPr id="3" name="Symbol zastępczy zawartości 2">
            <a:extLst>
              <a:ext uri="{FF2B5EF4-FFF2-40B4-BE49-F238E27FC236}">
                <a16:creationId xmlns:a16="http://schemas.microsoft.com/office/drawing/2014/main" id="{A605A510-F787-4341-AEF7-925FB630A7E8}"/>
              </a:ext>
            </a:extLst>
          </p:cNvPr>
          <p:cNvSpPr>
            <a:spLocks noGrp="1"/>
          </p:cNvSpPr>
          <p:nvPr>
            <p:ph type="body" sz="quarter" idx="11"/>
          </p:nvPr>
        </p:nvSpPr>
        <p:spPr>
          <a:xfrm>
            <a:off x="234950" y="977900"/>
            <a:ext cx="11453946" cy="5584825"/>
          </a:xfrm>
        </p:spPr>
        <p:txBody>
          <a:bodyPr>
            <a:normAutofit/>
          </a:bodyPr>
          <a:lstStyle/>
          <a:p>
            <a:r>
              <a:rPr lang="en-US" dirty="0"/>
              <a:t>Illegally obtained evidence </a:t>
            </a:r>
            <a:r>
              <a:rPr lang="en-US" b="0" dirty="0"/>
              <a:t>- Evidence directly obtained by some means contrary to law. </a:t>
            </a:r>
          </a:p>
          <a:p>
            <a:pPr marL="0" indent="0">
              <a:buNone/>
            </a:pPr>
            <a:r>
              <a:rPr lang="en-US" dirty="0"/>
              <a:t>	</a:t>
            </a:r>
            <a:r>
              <a:rPr lang="en-US" b="0" dirty="0"/>
              <a:t>e.g. search without a warrant, torture during interrogation </a:t>
            </a:r>
          </a:p>
          <a:p>
            <a:endParaRPr lang="en-US" b="0" dirty="0"/>
          </a:p>
          <a:p>
            <a:r>
              <a:rPr lang="en-US" b="0" dirty="0"/>
              <a:t>Indirectly illegal evidence should be distinguished from directly illegal evidence. </a:t>
            </a:r>
          </a:p>
          <a:p>
            <a:endParaRPr lang="en-US" dirty="0"/>
          </a:p>
          <a:p>
            <a:pPr algn="just"/>
            <a:r>
              <a:rPr lang="en-US" b="0" dirty="0"/>
              <a:t>Important note: not every violation of law should have the same consequences and e.g. leads to prohibition of using certain evidence</a:t>
            </a:r>
            <a:r>
              <a:rPr lang="pl-PL" b="0"/>
              <a:t>. </a:t>
            </a:r>
            <a:r>
              <a:rPr lang="en-US" b="0"/>
              <a:t> </a:t>
            </a:r>
            <a:endParaRPr lang="en-US" b="0" dirty="0"/>
          </a:p>
        </p:txBody>
      </p:sp>
    </p:spTree>
    <p:extLst>
      <p:ext uri="{BB962C8B-B14F-4D97-AF65-F5344CB8AC3E}">
        <p14:creationId xmlns:p14="http://schemas.microsoft.com/office/powerpoint/2010/main" val="391098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6A90BB-EE29-45CC-89CC-85F82E5B3D17}"/>
              </a:ext>
            </a:extLst>
          </p:cNvPr>
          <p:cNvSpPr>
            <a:spLocks noGrp="1"/>
          </p:cNvSpPr>
          <p:nvPr>
            <p:ph type="body" sz="quarter" idx="10"/>
          </p:nvPr>
        </p:nvSpPr>
        <p:spPr>
          <a:xfrm>
            <a:off x="234950" y="295275"/>
            <a:ext cx="8523288" cy="331788"/>
          </a:xfrm>
        </p:spPr>
        <p:txBody>
          <a:bodyPr>
            <a:normAutofit/>
          </a:bodyPr>
          <a:lstStyle/>
          <a:p>
            <a:r>
              <a:rPr lang="pl-PL" sz="1500"/>
              <a:t>Exclusionary </a:t>
            </a:r>
            <a:r>
              <a:rPr lang="pl-PL" sz="1500" err="1"/>
              <a:t>rule</a:t>
            </a:r>
            <a:r>
              <a:rPr lang="pl-PL" sz="1500"/>
              <a:t> </a:t>
            </a:r>
            <a:r>
              <a:rPr lang="pl-PL" sz="1500" i="1"/>
              <a:t>sensu largo</a:t>
            </a:r>
            <a:endParaRPr lang="en-GB" sz="1500"/>
          </a:p>
        </p:txBody>
      </p:sp>
      <p:sp>
        <p:nvSpPr>
          <p:cNvPr id="3" name="Symbol zastępczy zawartości 2">
            <a:extLst>
              <a:ext uri="{FF2B5EF4-FFF2-40B4-BE49-F238E27FC236}">
                <a16:creationId xmlns:a16="http://schemas.microsoft.com/office/drawing/2014/main" id="{2F7D4A86-E6CA-47DA-9C2C-403735974F2B}"/>
              </a:ext>
            </a:extLst>
          </p:cNvPr>
          <p:cNvSpPr>
            <a:spLocks noGrp="1"/>
          </p:cNvSpPr>
          <p:nvPr>
            <p:ph type="body" sz="quarter" idx="11"/>
          </p:nvPr>
        </p:nvSpPr>
        <p:spPr>
          <a:xfrm>
            <a:off x="234950" y="977900"/>
            <a:ext cx="11101407" cy="5584825"/>
          </a:xfrm>
        </p:spPr>
        <p:txBody>
          <a:bodyPr>
            <a:normAutofit/>
          </a:bodyPr>
          <a:lstStyle/>
          <a:p>
            <a:pPr marL="342900" indent="-342900" algn="just">
              <a:buAutoNum type="arabicParenR"/>
            </a:pPr>
            <a:r>
              <a:rPr lang="en-GB" b="0" dirty="0"/>
              <a:t>the inadmissibility (in general) of the use in criminal proceedings of material (substantive) evidence obtained as a direct result of a violation of the prohibition of inhuman or degrading treatment</a:t>
            </a:r>
            <a:r>
              <a:rPr lang="pl-PL" b="0" dirty="0"/>
              <a:t> (</a:t>
            </a:r>
            <a:r>
              <a:rPr lang="pl-PL" b="0" dirty="0" err="1"/>
              <a:t>Article</a:t>
            </a:r>
            <a:r>
              <a:rPr lang="pl-PL" b="0" dirty="0"/>
              <a:t> 3)</a:t>
            </a:r>
            <a:r>
              <a:rPr lang="en-GB" b="0" dirty="0"/>
              <a:t>;</a:t>
            </a:r>
            <a:endParaRPr lang="pl-PL" b="0" dirty="0"/>
          </a:p>
          <a:p>
            <a:pPr marL="342900" indent="-342900" algn="just">
              <a:buAutoNum type="arabicParenR"/>
            </a:pPr>
            <a:r>
              <a:rPr lang="en-GB" b="0" dirty="0"/>
              <a:t>the inadmissibility (in general) of the use in criminal proceedings of evidence obtained indirectly as a result of inhuman treatment (i.e. the so-called "fruit of the poisoned tree")</a:t>
            </a:r>
            <a:r>
              <a:rPr lang="pl-PL" b="0" dirty="0"/>
              <a:t> (</a:t>
            </a:r>
            <a:r>
              <a:rPr lang="pl-PL" b="0" dirty="0" err="1"/>
              <a:t>Article</a:t>
            </a:r>
            <a:r>
              <a:rPr lang="pl-PL" b="0" dirty="0"/>
              <a:t> 3)</a:t>
            </a:r>
            <a:r>
              <a:rPr lang="en-GB" b="0" dirty="0"/>
              <a:t>;</a:t>
            </a:r>
            <a:r>
              <a:rPr lang="pl-PL" b="0" dirty="0"/>
              <a:t> </a:t>
            </a:r>
            <a:r>
              <a:rPr lang="pl-PL" b="0" dirty="0">
                <a:sym typeface="Wingdings" panose="05000000000000000000" pitchFamily="2" charset="2"/>
              </a:rPr>
              <a:t> </a:t>
            </a:r>
            <a:r>
              <a:rPr lang="pl-PL" b="0" dirty="0" err="1">
                <a:sym typeface="Wingdings" panose="05000000000000000000" pitchFamily="2" charset="2"/>
              </a:rPr>
              <a:t>Jalloh</a:t>
            </a:r>
            <a:r>
              <a:rPr lang="pl-PL" b="0" dirty="0">
                <a:sym typeface="Wingdings" panose="05000000000000000000" pitchFamily="2" charset="2"/>
              </a:rPr>
              <a:t> </a:t>
            </a:r>
            <a:r>
              <a:rPr lang="pl-PL" b="0" dirty="0" err="1">
                <a:sym typeface="Wingdings" panose="05000000000000000000" pitchFamily="2" charset="2"/>
              </a:rPr>
              <a:t>case</a:t>
            </a:r>
            <a:r>
              <a:rPr lang="pl-PL" b="0" dirty="0">
                <a:sym typeface="Wingdings" panose="05000000000000000000" pitchFamily="2" charset="2"/>
              </a:rPr>
              <a:t> </a:t>
            </a:r>
            <a:endParaRPr lang="pl-PL" b="0" dirty="0"/>
          </a:p>
          <a:p>
            <a:pPr marL="342900" indent="-342900" algn="just">
              <a:buAutoNum type="arabicParenR"/>
            </a:pPr>
            <a:r>
              <a:rPr lang="en-GB" b="0" dirty="0"/>
              <a:t>the relative admissibility of the use in criminal proceedings of evidence obtained in violation of the right to privacy (Article 8 of the Convention) or of the procedural requirements for conducting it. </a:t>
            </a:r>
            <a:endParaRPr lang="en-GB" b="0" i="1" dirty="0"/>
          </a:p>
        </p:txBody>
      </p:sp>
    </p:spTree>
    <p:extLst>
      <p:ext uri="{BB962C8B-B14F-4D97-AF65-F5344CB8AC3E}">
        <p14:creationId xmlns:p14="http://schemas.microsoft.com/office/powerpoint/2010/main" val="1440248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06CF01C-7B3B-4CC7-98D1-5047B7A8EF3D}"/>
              </a:ext>
            </a:extLst>
          </p:cNvPr>
          <p:cNvSpPr>
            <a:spLocks noGrp="1"/>
          </p:cNvSpPr>
          <p:nvPr>
            <p:ph type="body" sz="quarter" idx="10"/>
          </p:nvPr>
        </p:nvSpPr>
        <p:spPr/>
        <p:txBody>
          <a:bodyPr>
            <a:normAutofit fontScale="77500" lnSpcReduction="20000"/>
          </a:bodyPr>
          <a:lstStyle/>
          <a:p>
            <a:r>
              <a:rPr lang="pl-PL" dirty="0"/>
              <a:t>Khan v. UK. </a:t>
            </a:r>
            <a:endParaRPr lang="en-GB" dirty="0"/>
          </a:p>
        </p:txBody>
      </p:sp>
      <p:sp>
        <p:nvSpPr>
          <p:cNvPr id="3" name="Symbol zastępczy tekstu 2">
            <a:extLst>
              <a:ext uri="{FF2B5EF4-FFF2-40B4-BE49-F238E27FC236}">
                <a16:creationId xmlns:a16="http://schemas.microsoft.com/office/drawing/2014/main" id="{75CAF0FC-7AFB-434E-9951-E976861AE212}"/>
              </a:ext>
            </a:extLst>
          </p:cNvPr>
          <p:cNvSpPr>
            <a:spLocks noGrp="1"/>
          </p:cNvSpPr>
          <p:nvPr>
            <p:ph type="body" sz="quarter" idx="11"/>
          </p:nvPr>
        </p:nvSpPr>
        <p:spPr>
          <a:xfrm>
            <a:off x="234950" y="977900"/>
            <a:ext cx="11597166" cy="5584825"/>
          </a:xfrm>
        </p:spPr>
        <p:txBody>
          <a:bodyPr>
            <a:normAutofit lnSpcReduction="10000"/>
          </a:bodyPr>
          <a:lstStyle/>
          <a:p>
            <a:pPr algn="just"/>
            <a:r>
              <a:rPr lang="en-GB" sz="2000" dirty="0"/>
              <a:t>30.  The applicant does not submit that Article 6 requires an automatic rule of exclusion of evidence obtained in consequence of a breach of Article 8, but argues that where evidence has been obtained in breach of a Convention right, three requirements must be fulfilled by the domestic courts:</a:t>
            </a:r>
          </a:p>
          <a:p>
            <a:pPr marL="457200" lvl="1" indent="0" algn="just">
              <a:buNone/>
            </a:pPr>
            <a:r>
              <a:rPr lang="en-GB" sz="1600" dirty="0"/>
              <a:t>–there must be an effective procedure during the trial by which the applicant can challenge the admissibility of evidence;</a:t>
            </a:r>
          </a:p>
          <a:p>
            <a:pPr marL="457200" lvl="1" indent="0" algn="just">
              <a:buNone/>
            </a:pPr>
            <a:r>
              <a:rPr lang="en-GB" sz="1600" dirty="0"/>
              <a:t>–the trial court should have regard to the nature of the violation; and</a:t>
            </a:r>
          </a:p>
          <a:p>
            <a:pPr marL="457200" lvl="1" indent="0" algn="just">
              <a:buNone/>
            </a:pPr>
            <a:r>
              <a:rPr lang="en-GB" sz="1600" dirty="0"/>
              <a:t>–the conviction should not be based solely on evidence obtained in consequence of a breach of a Convention right.</a:t>
            </a:r>
          </a:p>
          <a:p>
            <a:pPr algn="just"/>
            <a:r>
              <a:rPr lang="en-GB" sz="2000" dirty="0"/>
              <a:t>The applicant argues that the procedure under section 78 of PACE is not capable of affording a ground for the exclusion of evidence, given that the House of Lords' judgment indicates that a breach of Article 8 was not capable of affording a ground for the exclusion of evidence under that section. He submits that the absence of an effective procedure, by which he could challenge the use of evidence obtained in breach of Article 8, is in breach of Article 6 of the Convention.</a:t>
            </a:r>
          </a:p>
          <a:p>
            <a:pPr algn="just"/>
            <a:r>
              <a:rPr lang="en-GB" sz="2000" dirty="0"/>
              <a:t>31.  The applicant further submits that the nature of the breach amounted to a fundamental violation of the Convention as there was a complete absence of a statutory scheme regulating the use of secret aural surveillance devices by the police. Finally, the applicant contends that it is contrary to the rule of law to permit a criminal conviction to be based solely on evidence obtained by illegal acts of law-enforcement agents. He maintains that he can still claim to be the victim of a violation of the right to a fair hearing even though he was in fact guilty and pleaded guilty to the offence with which he had been charged. In the present circumstances, if the evidence had been excluded as inadmissible by the trial court, the prosecution would have discontinued the proceedings. The applicant submits that the Court's role is not to determine whether or not there was a miscarriage of justice but whether or not the applicant, innocent or guilty, received a fair trial.</a:t>
            </a:r>
          </a:p>
        </p:txBody>
      </p:sp>
    </p:spTree>
    <p:extLst>
      <p:ext uri="{BB962C8B-B14F-4D97-AF65-F5344CB8AC3E}">
        <p14:creationId xmlns:p14="http://schemas.microsoft.com/office/powerpoint/2010/main" val="2009555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6A41E7F-E99A-43C0-8959-8171B5615948}"/>
              </a:ext>
            </a:extLst>
          </p:cNvPr>
          <p:cNvSpPr>
            <a:spLocks noGrp="1"/>
          </p:cNvSpPr>
          <p:nvPr>
            <p:ph type="body" sz="quarter" idx="10"/>
          </p:nvPr>
        </p:nvSpPr>
        <p:spPr/>
        <p:txBody>
          <a:bodyPr>
            <a:normAutofit fontScale="77500" lnSpcReduction="20000"/>
          </a:bodyPr>
          <a:lstStyle/>
          <a:p>
            <a:r>
              <a:rPr lang="pl-PL" dirty="0"/>
              <a:t>Khan v. UK</a:t>
            </a:r>
            <a:endParaRPr lang="en-GB" dirty="0"/>
          </a:p>
        </p:txBody>
      </p:sp>
      <p:sp>
        <p:nvSpPr>
          <p:cNvPr id="3" name="Symbol zastępczy tekstu 2">
            <a:extLst>
              <a:ext uri="{FF2B5EF4-FFF2-40B4-BE49-F238E27FC236}">
                <a16:creationId xmlns:a16="http://schemas.microsoft.com/office/drawing/2014/main" id="{B2A1AF8F-3599-4221-8B1A-A19EE517EEAD}"/>
              </a:ext>
            </a:extLst>
          </p:cNvPr>
          <p:cNvSpPr>
            <a:spLocks noGrp="1"/>
          </p:cNvSpPr>
          <p:nvPr>
            <p:ph type="body" sz="quarter" idx="11"/>
          </p:nvPr>
        </p:nvSpPr>
        <p:spPr>
          <a:xfrm>
            <a:off x="234950" y="977900"/>
            <a:ext cx="11652250" cy="5584825"/>
          </a:xfrm>
        </p:spPr>
        <p:txBody>
          <a:bodyPr>
            <a:normAutofit/>
          </a:bodyPr>
          <a:lstStyle/>
          <a:p>
            <a:pPr algn="just"/>
            <a:r>
              <a:rPr lang="en-GB" sz="1800" dirty="0"/>
              <a:t>36.  The Court notes at the outset that, in contrast to the position examined in the Schenk case, the fixing of the listening device and the recording of the applicant's conversation were not unlawful in the sense of being contrary to domestic criminal law. In particular, as Lord Nolan observed, under English law there is in general nothing unlawful about a breach of privacy. Moreover, as was further noted, there was no suggestion that, in fixing the device, the police had operated otherwise than in accordance with the Home Office Guidelines. In addition, as the House of Lords found, the admissions made by the applicant during the conversation with B. were made voluntarily, there being no entrapment and the applicant being under no inducement to make such admissions. The “unlawfulness” of which complaint is made in the present case relates exclusively to the fact that there was no statutory authority for the interference with the applicant's right to respect for private life and that, accordingly, such interference was not “in accordance with the law”, as that phrase has been interpreted in Article 8 § 2 of the Convention.</a:t>
            </a:r>
          </a:p>
          <a:p>
            <a:pPr algn="just"/>
            <a:r>
              <a:rPr lang="en-GB" sz="1800" dirty="0"/>
              <a:t>37.  The Court next notes that the contested material in the present case was in effect the only evidence against the applicant and that the applicant's plea of guilty was tendered only on the basis of the judge's ruling that the evidence should be admitted. However, the relevance of the existence of evidence other than the contested matter depends on the circumstances of the case. In the present circumstances, where the tape recording was acknowledged to be very strong evidence, and where there was no risk of it being unreliable, the need for supporting evidence is correspondingly weaker. It is true that, in the case of Schenk, weight was attached by the Court to the fact that the tape recording at issue in that case was not the only evidence against the applicant. However, the Court notes in this regard that the recording in the Schenk case, although not the only evidence, was described by the Criminal Cassation Division of the Vaud Cantonal Court as having “a perhaps decisive influence, or at the least a not inconsiderable one, on the outcome of the criminal proceedings” (ibid., pp. 19-22, § 28). Moreover, this element was not the determining factor in the Court's conclusion.</a:t>
            </a:r>
          </a:p>
          <a:p>
            <a:pPr algn="just"/>
            <a:endParaRPr lang="en-GB" sz="1800" dirty="0"/>
          </a:p>
        </p:txBody>
      </p:sp>
    </p:spTree>
    <p:extLst>
      <p:ext uri="{BB962C8B-B14F-4D97-AF65-F5344CB8AC3E}">
        <p14:creationId xmlns:p14="http://schemas.microsoft.com/office/powerpoint/2010/main" val="367339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35AC9B-E269-4334-B3F8-BE1A067437A0}"/>
              </a:ext>
            </a:extLst>
          </p:cNvPr>
          <p:cNvSpPr>
            <a:spLocks noGrp="1"/>
          </p:cNvSpPr>
          <p:nvPr>
            <p:ph type="body" sz="quarter" idx="10"/>
          </p:nvPr>
        </p:nvSpPr>
        <p:spPr>
          <a:xfrm>
            <a:off x="234950" y="295275"/>
            <a:ext cx="8523288" cy="331788"/>
          </a:xfrm>
        </p:spPr>
        <p:txBody>
          <a:bodyPr>
            <a:normAutofit/>
          </a:bodyPr>
          <a:lstStyle/>
          <a:p>
            <a:r>
              <a:rPr lang="pl-PL" sz="1500" err="1"/>
              <a:t>Prohibition</a:t>
            </a:r>
            <a:r>
              <a:rPr lang="pl-PL" sz="1500"/>
              <a:t> of </a:t>
            </a:r>
            <a:r>
              <a:rPr lang="pl-PL" sz="1500" err="1"/>
              <a:t>torture</a:t>
            </a:r>
            <a:r>
              <a:rPr lang="pl-PL" sz="1500"/>
              <a:t>, </a:t>
            </a:r>
            <a:r>
              <a:rPr lang="pl-PL" sz="1500" err="1"/>
              <a:t>inhuman</a:t>
            </a:r>
            <a:r>
              <a:rPr lang="pl-PL" sz="1500"/>
              <a:t>/</a:t>
            </a:r>
            <a:r>
              <a:rPr lang="pl-PL" sz="1500" err="1"/>
              <a:t>degreeding</a:t>
            </a:r>
            <a:r>
              <a:rPr lang="pl-PL" sz="1500"/>
              <a:t> </a:t>
            </a:r>
            <a:r>
              <a:rPr lang="pl-PL" sz="1500" err="1"/>
              <a:t>treatment</a:t>
            </a:r>
            <a:r>
              <a:rPr lang="pl-PL" sz="1500"/>
              <a:t> </a:t>
            </a:r>
            <a:endParaRPr lang="en-GB" sz="1500"/>
          </a:p>
        </p:txBody>
      </p:sp>
      <p:sp>
        <p:nvSpPr>
          <p:cNvPr id="3" name="Symbol zastępczy zawartości 2">
            <a:extLst>
              <a:ext uri="{FF2B5EF4-FFF2-40B4-BE49-F238E27FC236}">
                <a16:creationId xmlns:a16="http://schemas.microsoft.com/office/drawing/2014/main" id="{565D47CD-75CC-4562-83DD-20FED107CDA7}"/>
              </a:ext>
            </a:extLst>
          </p:cNvPr>
          <p:cNvSpPr>
            <a:spLocks noGrp="1"/>
          </p:cNvSpPr>
          <p:nvPr>
            <p:ph type="body" sz="quarter" idx="11"/>
          </p:nvPr>
        </p:nvSpPr>
        <p:spPr>
          <a:xfrm>
            <a:off x="234950" y="977900"/>
            <a:ext cx="11387845" cy="5584825"/>
          </a:xfrm>
        </p:spPr>
        <p:txBody>
          <a:bodyPr>
            <a:normAutofit fontScale="92500" lnSpcReduction="10000"/>
          </a:bodyPr>
          <a:lstStyle/>
          <a:p>
            <a:pPr algn="just"/>
            <a:r>
              <a:rPr lang="en-GB" b="0" dirty="0"/>
              <a:t>The prohibition of torture as expressed in Article 3 of the Convention is absolute and universal. States parties to the Convention cannot exempt themselves from this prohibition even in a state of war or other public danger threatening the life of the nation (Article 15 of the Convention).</a:t>
            </a:r>
            <a:endParaRPr lang="pl-PL" b="0" dirty="0"/>
          </a:p>
          <a:p>
            <a:pPr algn="just"/>
            <a:endParaRPr lang="pl-PL" dirty="0"/>
          </a:p>
          <a:p>
            <a:pPr algn="just"/>
            <a:r>
              <a:rPr lang="en-GB" dirty="0"/>
              <a:t>1. In time of war or other public emergency threatening the life of the nation any High Contracting Party may take measures derogating from its obligations under this Convention to the extent strictly required by the exigencies of the situation, provided that such measures are not inconsistent with its other obligations under international law.</a:t>
            </a:r>
            <a:endParaRPr lang="pl-PL" dirty="0"/>
          </a:p>
          <a:p>
            <a:pPr algn="just"/>
            <a:r>
              <a:rPr lang="en-GB" dirty="0"/>
              <a:t>2. No derogation from Article 2, except in respect of deaths resulting from lawful acts of war, or from Articles 3, 4 (paragraph 1) and 7 shall be made under this provision</a:t>
            </a:r>
            <a:endParaRPr lang="pl-PL" dirty="0"/>
          </a:p>
          <a:p>
            <a:pPr algn="just"/>
            <a:endParaRPr lang="pl-PL" b="0" dirty="0"/>
          </a:p>
          <a:p>
            <a:pPr algn="just"/>
            <a:r>
              <a:rPr lang="pl-PL" dirty="0" err="1"/>
              <a:t>See</a:t>
            </a:r>
            <a:r>
              <a:rPr lang="pl-PL" dirty="0"/>
              <a:t>: </a:t>
            </a:r>
            <a:r>
              <a:rPr lang="pl-PL" dirty="0">
                <a:hlinkClick r:id="rId2"/>
              </a:rPr>
              <a:t>https://www.echr.coe.int/documents/guide_art_15_eng.pdf</a:t>
            </a:r>
            <a:r>
              <a:rPr lang="pl-PL" dirty="0"/>
              <a:t> </a:t>
            </a:r>
            <a:endParaRPr lang="en-GB" b="0" dirty="0"/>
          </a:p>
        </p:txBody>
      </p:sp>
    </p:spTree>
    <p:extLst>
      <p:ext uri="{BB962C8B-B14F-4D97-AF65-F5344CB8AC3E}">
        <p14:creationId xmlns:p14="http://schemas.microsoft.com/office/powerpoint/2010/main" val="2823931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35AC9B-E269-4334-B3F8-BE1A067437A0}"/>
              </a:ext>
            </a:extLst>
          </p:cNvPr>
          <p:cNvSpPr>
            <a:spLocks noGrp="1"/>
          </p:cNvSpPr>
          <p:nvPr>
            <p:ph type="body" sz="quarter" idx="10"/>
          </p:nvPr>
        </p:nvSpPr>
        <p:spPr>
          <a:xfrm>
            <a:off x="234950" y="295275"/>
            <a:ext cx="8523288" cy="331788"/>
          </a:xfrm>
        </p:spPr>
        <p:txBody>
          <a:bodyPr>
            <a:normAutofit/>
          </a:bodyPr>
          <a:lstStyle/>
          <a:p>
            <a:r>
              <a:rPr lang="pl-PL" sz="1500" err="1"/>
              <a:t>Jalloh</a:t>
            </a:r>
            <a:r>
              <a:rPr lang="pl-PL" sz="1500"/>
              <a:t> v. Germany </a:t>
            </a:r>
            <a:endParaRPr lang="en-GB" sz="1500"/>
          </a:p>
        </p:txBody>
      </p:sp>
      <p:sp>
        <p:nvSpPr>
          <p:cNvPr id="3" name="Symbol zastępczy zawartości 2">
            <a:extLst>
              <a:ext uri="{FF2B5EF4-FFF2-40B4-BE49-F238E27FC236}">
                <a16:creationId xmlns:a16="http://schemas.microsoft.com/office/drawing/2014/main" id="{565D47CD-75CC-4562-83DD-20FED107CDA7}"/>
              </a:ext>
            </a:extLst>
          </p:cNvPr>
          <p:cNvSpPr>
            <a:spLocks noGrp="1"/>
          </p:cNvSpPr>
          <p:nvPr>
            <p:ph type="body" sz="quarter" idx="11"/>
          </p:nvPr>
        </p:nvSpPr>
        <p:spPr>
          <a:xfrm>
            <a:off x="234950" y="977900"/>
            <a:ext cx="11112423" cy="5584825"/>
          </a:xfrm>
        </p:spPr>
        <p:txBody>
          <a:bodyPr>
            <a:normAutofit/>
          </a:bodyPr>
          <a:lstStyle/>
          <a:p>
            <a:pPr algn="just"/>
            <a:r>
              <a:rPr lang="pl-PL" dirty="0"/>
              <a:t>I</a:t>
            </a:r>
            <a:r>
              <a:rPr lang="en-GB" b="0" dirty="0" err="1"/>
              <a:t>ncriminating</a:t>
            </a:r>
            <a:r>
              <a:rPr lang="en-GB" b="0" dirty="0"/>
              <a:t> evidence, whether in the form of a confession or material evidence obtained as a result of acts of violence, brutality or other conduct amounting to torture, may in no circumstances be used as evidence of guilt, regardless of its probative value [i.e. its relevance to the possibility of establishing guilt]". </a:t>
            </a:r>
            <a:r>
              <a:rPr lang="en-GB" dirty="0"/>
              <a:t>To accept any other thesis would constitute an indirect justification of conduct deserving of moral condemnation, which the drafters of Article 3 of the Convention intended to prohibit, or, as neatly expressed in the United States Supreme Court's judgment in </a:t>
            </a:r>
            <a:r>
              <a:rPr lang="en-GB" dirty="0" err="1"/>
              <a:t>Rochin</a:t>
            </a:r>
            <a:r>
              <a:rPr lang="en-GB" dirty="0"/>
              <a:t>, "[...] would amount to placing the cloak of law on brutality</a:t>
            </a:r>
            <a:r>
              <a:rPr lang="pl-PL" dirty="0"/>
              <a:t>.</a:t>
            </a:r>
            <a:endParaRPr lang="en-GB" dirty="0"/>
          </a:p>
        </p:txBody>
      </p:sp>
    </p:spTree>
    <p:extLst>
      <p:ext uri="{BB962C8B-B14F-4D97-AF65-F5344CB8AC3E}">
        <p14:creationId xmlns:p14="http://schemas.microsoft.com/office/powerpoint/2010/main" val="565028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35AC9B-E269-4334-B3F8-BE1A067437A0}"/>
              </a:ext>
            </a:extLst>
          </p:cNvPr>
          <p:cNvSpPr>
            <a:spLocks noGrp="1"/>
          </p:cNvSpPr>
          <p:nvPr>
            <p:ph type="body" sz="quarter" idx="10"/>
          </p:nvPr>
        </p:nvSpPr>
        <p:spPr>
          <a:xfrm>
            <a:off x="234950" y="295275"/>
            <a:ext cx="8523288" cy="331788"/>
          </a:xfrm>
        </p:spPr>
        <p:txBody>
          <a:bodyPr>
            <a:normAutofit/>
          </a:bodyPr>
          <a:lstStyle/>
          <a:p>
            <a:r>
              <a:rPr lang="pl-PL" sz="1500" err="1"/>
              <a:t>Prohibition</a:t>
            </a:r>
            <a:r>
              <a:rPr lang="pl-PL" sz="1500"/>
              <a:t> of </a:t>
            </a:r>
            <a:r>
              <a:rPr lang="pl-PL" sz="1500" err="1"/>
              <a:t>torture</a:t>
            </a:r>
            <a:r>
              <a:rPr lang="pl-PL" sz="1500"/>
              <a:t>, </a:t>
            </a:r>
            <a:r>
              <a:rPr lang="pl-PL" sz="1500" err="1"/>
              <a:t>inhuman</a:t>
            </a:r>
            <a:r>
              <a:rPr lang="pl-PL" sz="1500"/>
              <a:t>/</a:t>
            </a:r>
            <a:r>
              <a:rPr lang="pl-PL" sz="1500" err="1"/>
              <a:t>degreeding</a:t>
            </a:r>
            <a:r>
              <a:rPr lang="pl-PL" sz="1500"/>
              <a:t> </a:t>
            </a:r>
            <a:r>
              <a:rPr lang="pl-PL" sz="1500" err="1"/>
              <a:t>treatment</a:t>
            </a:r>
            <a:r>
              <a:rPr lang="pl-PL" sz="1500"/>
              <a:t> </a:t>
            </a:r>
            <a:endParaRPr lang="en-GB" sz="1500"/>
          </a:p>
        </p:txBody>
      </p:sp>
      <p:sp>
        <p:nvSpPr>
          <p:cNvPr id="3" name="Symbol zastępczy zawartości 2">
            <a:extLst>
              <a:ext uri="{FF2B5EF4-FFF2-40B4-BE49-F238E27FC236}">
                <a16:creationId xmlns:a16="http://schemas.microsoft.com/office/drawing/2014/main" id="{565D47CD-75CC-4562-83DD-20FED107CDA7}"/>
              </a:ext>
            </a:extLst>
          </p:cNvPr>
          <p:cNvSpPr>
            <a:spLocks noGrp="1"/>
          </p:cNvSpPr>
          <p:nvPr>
            <p:ph type="body" sz="quarter" idx="11"/>
          </p:nvPr>
        </p:nvSpPr>
        <p:spPr>
          <a:xfrm>
            <a:off x="234950" y="977900"/>
            <a:ext cx="10837002" cy="5584825"/>
          </a:xfrm>
        </p:spPr>
        <p:txBody>
          <a:bodyPr>
            <a:normAutofit/>
          </a:bodyPr>
          <a:lstStyle/>
          <a:p>
            <a:r>
              <a:rPr lang="en-GB" b="0" dirty="0"/>
              <a:t>The prohibition of torture is absolute and applies to the use of evidence that -may have been (there is a real risk of being) obtained as a result of torture/inhuman or degrading treatment in another State. Whether or not that State is party to the ECHR. (El-</a:t>
            </a:r>
            <a:r>
              <a:rPr lang="en-GB" b="0" dirty="0" err="1"/>
              <a:t>Haski</a:t>
            </a:r>
            <a:r>
              <a:rPr lang="en-GB" b="0" dirty="0"/>
              <a:t> v. Belgium; Othman (Abu Qatada) v. United Kingdom)</a:t>
            </a:r>
            <a:r>
              <a:rPr lang="pl-PL" b="0" dirty="0"/>
              <a:t>.</a:t>
            </a:r>
          </a:p>
          <a:p>
            <a:r>
              <a:rPr lang="en-GB" dirty="0"/>
              <a:t>Procedural authorities are not allowed to use evidence obtained as a result of torture by private individuals e.g. members of a criminal group (</a:t>
            </a:r>
            <a:r>
              <a:rPr lang="en-GB" dirty="0" err="1"/>
              <a:t>Ćwik</a:t>
            </a:r>
            <a:r>
              <a:rPr lang="en-GB" dirty="0"/>
              <a:t> v. Poland)</a:t>
            </a:r>
            <a:r>
              <a:rPr lang="pl-PL" dirty="0"/>
              <a:t>.</a:t>
            </a:r>
          </a:p>
          <a:p>
            <a:pPr algn="just"/>
            <a:r>
              <a:rPr lang="en-GB" dirty="0"/>
              <a:t>It does not matter the gravity of the case, the seriousness of the crime, whether, for example, the use of torture would not have helped to save the kidnapped child</a:t>
            </a:r>
            <a:r>
              <a:rPr lang="pl-PL" dirty="0"/>
              <a:t>; </a:t>
            </a:r>
            <a:r>
              <a:rPr lang="pl-PL" dirty="0" err="1"/>
              <a:t>Gafgen</a:t>
            </a:r>
            <a:r>
              <a:rPr lang="pl-PL" dirty="0"/>
              <a:t> v. Germany</a:t>
            </a:r>
          </a:p>
          <a:p>
            <a:pPr algn="just"/>
            <a:r>
              <a:rPr lang="en-GB" dirty="0">
                <a:hlinkClick r:id="rId2"/>
              </a:rPr>
              <a:t>https://policehumanrightsresources.org/gafgen-v-germany-application-no-22978-05</a:t>
            </a:r>
            <a:r>
              <a:rPr lang="pl-PL" dirty="0"/>
              <a:t> </a:t>
            </a:r>
            <a:endParaRPr lang="en-GB" dirty="0"/>
          </a:p>
          <a:p>
            <a:endParaRPr lang="en-GB" dirty="0"/>
          </a:p>
          <a:p>
            <a:endParaRPr lang="en-GB" b="0" dirty="0"/>
          </a:p>
        </p:txBody>
      </p:sp>
    </p:spTree>
    <p:extLst>
      <p:ext uri="{BB962C8B-B14F-4D97-AF65-F5344CB8AC3E}">
        <p14:creationId xmlns:p14="http://schemas.microsoft.com/office/powerpoint/2010/main" val="1768894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767FEA-B7C3-4C7C-9F66-CC3BED536533}"/>
              </a:ext>
            </a:extLst>
          </p:cNvPr>
          <p:cNvSpPr>
            <a:spLocks noGrp="1"/>
          </p:cNvSpPr>
          <p:nvPr>
            <p:ph type="body" sz="quarter" idx="10"/>
          </p:nvPr>
        </p:nvSpPr>
        <p:spPr>
          <a:xfrm>
            <a:off x="234950" y="295275"/>
            <a:ext cx="8523288" cy="331788"/>
          </a:xfrm>
        </p:spPr>
        <p:txBody>
          <a:bodyPr>
            <a:normAutofit/>
          </a:bodyPr>
          <a:lstStyle/>
          <a:p>
            <a:r>
              <a:rPr lang="pl-PL" sz="1500" err="1"/>
              <a:t>Torture</a:t>
            </a:r>
            <a:r>
              <a:rPr lang="pl-PL" sz="1500"/>
              <a:t> - </a:t>
            </a:r>
            <a:r>
              <a:rPr lang="pl-PL" sz="1500" err="1"/>
              <a:t>definition</a:t>
            </a:r>
            <a:endParaRPr lang="en-GB" sz="1500"/>
          </a:p>
        </p:txBody>
      </p:sp>
      <p:sp>
        <p:nvSpPr>
          <p:cNvPr id="3" name="Symbol zastępczy zawartości 2">
            <a:extLst>
              <a:ext uri="{FF2B5EF4-FFF2-40B4-BE49-F238E27FC236}">
                <a16:creationId xmlns:a16="http://schemas.microsoft.com/office/drawing/2014/main" id="{62D96477-D8C3-4BD5-B48D-06F75792927F}"/>
              </a:ext>
            </a:extLst>
          </p:cNvPr>
          <p:cNvSpPr>
            <a:spLocks noGrp="1"/>
          </p:cNvSpPr>
          <p:nvPr>
            <p:ph type="body" sz="quarter" idx="11"/>
          </p:nvPr>
        </p:nvSpPr>
        <p:spPr>
          <a:xfrm>
            <a:off x="234950" y="977900"/>
            <a:ext cx="11575132" cy="5584825"/>
          </a:xfrm>
        </p:spPr>
        <p:txBody>
          <a:bodyPr>
            <a:normAutofit fontScale="92500"/>
          </a:bodyPr>
          <a:lstStyle/>
          <a:p>
            <a:pPr algn="just"/>
            <a:r>
              <a:rPr lang="en-GB" b="0" dirty="0"/>
              <a:t>Article 1</a:t>
            </a:r>
          </a:p>
          <a:p>
            <a:pPr algn="just"/>
            <a:r>
              <a:rPr lang="en-GB" b="0" dirty="0"/>
              <a:t>1. For the purposes of this Convention, the term "torture" means any act by which severe pain or suffering, whether physical or mental, is intentionally inflicted on a person for such purposes as obtaining from him or a third person information or a confession, punishing him for an act he or a third person has committed or is suspected of having committed, or intimidating or coercing him or a third person, or for any reason based on discrimination of any kind, when such pain or suffering is inflicted by or at the instigation of or with the consent or acquiescence of a public official or other person acting in an official capacity. It does not include pain or suffering arising only from, inherent in or incidental to lawful sanctions.</a:t>
            </a:r>
          </a:p>
          <a:p>
            <a:pPr algn="just"/>
            <a:r>
              <a:rPr lang="en-GB" b="0" dirty="0"/>
              <a:t>2. This article is without prejudice to any international instrument or national legislation which does or may contain provisions of wider application.</a:t>
            </a:r>
          </a:p>
          <a:p>
            <a:pPr algn="just"/>
            <a:r>
              <a:rPr lang="pl-PL" dirty="0"/>
              <a:t>UN </a:t>
            </a:r>
            <a:r>
              <a:rPr lang="en-GB" dirty="0"/>
              <a:t>Convention against Torture and Other Cruel, Inhuman or Degrading Treatment or Punishment</a:t>
            </a:r>
            <a:r>
              <a:rPr lang="pl-PL" dirty="0"/>
              <a:t> (10.12.1984)</a:t>
            </a:r>
            <a:endParaRPr lang="en-GB" dirty="0"/>
          </a:p>
        </p:txBody>
      </p:sp>
    </p:spTree>
    <p:extLst>
      <p:ext uri="{BB962C8B-B14F-4D97-AF65-F5344CB8AC3E}">
        <p14:creationId xmlns:p14="http://schemas.microsoft.com/office/powerpoint/2010/main" val="99870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A0547F-BD61-47F0-B59C-BECBAED62DF8}"/>
              </a:ext>
            </a:extLst>
          </p:cNvPr>
          <p:cNvSpPr>
            <a:spLocks noGrp="1"/>
          </p:cNvSpPr>
          <p:nvPr>
            <p:ph type="body" sz="quarter" idx="10"/>
          </p:nvPr>
        </p:nvSpPr>
        <p:spPr>
          <a:xfrm>
            <a:off x="234950" y="295275"/>
            <a:ext cx="8523288" cy="331788"/>
          </a:xfrm>
        </p:spPr>
        <p:txBody>
          <a:bodyPr>
            <a:normAutofit/>
          </a:bodyPr>
          <a:lstStyle/>
          <a:p>
            <a:r>
              <a:rPr lang="en-GB" sz="1500"/>
              <a:t>S. </a:t>
            </a:r>
            <a:r>
              <a:rPr lang="en-GB" sz="1500" err="1"/>
              <a:t>Sykuna</a:t>
            </a:r>
            <a:r>
              <a:rPr lang="en-GB" sz="1500"/>
              <a:t>, </a:t>
            </a:r>
            <a:r>
              <a:rPr lang="pl-PL" sz="1500"/>
              <a:t>Tortury w XXI w.</a:t>
            </a:r>
            <a:r>
              <a:rPr lang="en-GB" sz="1500"/>
              <a:t>, </a:t>
            </a:r>
            <a:r>
              <a:rPr lang="en-GB" sz="1500" err="1"/>
              <a:t>Gdańsk</a:t>
            </a:r>
            <a:r>
              <a:rPr lang="en-GB" sz="1500"/>
              <a:t> 2013</a:t>
            </a:r>
          </a:p>
        </p:txBody>
      </p:sp>
      <p:sp>
        <p:nvSpPr>
          <p:cNvPr id="3" name="Symbol zastępczy zawartości 2">
            <a:extLst>
              <a:ext uri="{FF2B5EF4-FFF2-40B4-BE49-F238E27FC236}">
                <a16:creationId xmlns:a16="http://schemas.microsoft.com/office/drawing/2014/main" id="{5538B0BF-D3C6-4CCC-81E3-930332997CA2}"/>
              </a:ext>
            </a:extLst>
          </p:cNvPr>
          <p:cNvSpPr>
            <a:spLocks noGrp="1"/>
          </p:cNvSpPr>
          <p:nvPr>
            <p:ph type="body" sz="quarter" idx="11"/>
          </p:nvPr>
        </p:nvSpPr>
        <p:spPr>
          <a:xfrm>
            <a:off x="234950" y="977900"/>
            <a:ext cx="11288693" cy="5584825"/>
          </a:xfrm>
        </p:spPr>
        <p:txBody>
          <a:bodyPr>
            <a:normAutofit lnSpcReduction="10000"/>
          </a:bodyPr>
          <a:lstStyle/>
          <a:p>
            <a:pPr algn="just"/>
            <a:r>
              <a:rPr lang="en-GB" sz="2400" b="0" dirty="0"/>
              <a:t>"In the modern debate on this topic, perhaps the most spectacular example of using the concept of torture techniques and introducing it into the public discourse was the proposal of Alan M. Dershowitz. In regard to the terrorist threat, this author </a:t>
            </a:r>
            <a:r>
              <a:rPr lang="en-GB" sz="2400" b="1" dirty="0"/>
              <a:t>allowed for the possibility that, with judicial authorization, certain services would have the competence to interrogate suspects more 'hard', using certain techniques to do so</a:t>
            </a:r>
            <a:r>
              <a:rPr lang="en-GB" sz="2400" b="0" dirty="0"/>
              <a:t>. Alan M. Dershowitz, </a:t>
            </a:r>
            <a:r>
              <a:rPr lang="en-GB" sz="2400" b="1" dirty="0">
                <a:solidFill>
                  <a:srgbClr val="FF0000"/>
                </a:solidFill>
              </a:rPr>
              <a:t>did not stop at just general postulates, but proposed explicitly certain forms of interrogation, including inserting sterilised needles under the suspect's fingernails</a:t>
            </a:r>
            <a:r>
              <a:rPr lang="en-GB" sz="2400" b="0" dirty="0"/>
              <a:t>. Aware of the negative reaction to his proposal, </a:t>
            </a:r>
            <a:r>
              <a:rPr lang="en-GB" sz="2400" b="1" dirty="0"/>
              <a:t>he defended it by building some comparison with the execution of the death penalty. He wrote explicitly that death is underestimated and pain overestimated in modern times</a:t>
            </a:r>
            <a:r>
              <a:rPr lang="en-GB" sz="2400" b="0" dirty="0"/>
              <a:t>. As it seems, for Alan M. Dershowitz, the manner in which an activity is carried out, including interrogation techniques, can mitigate its public perception. </a:t>
            </a:r>
            <a:r>
              <a:rPr lang="en-GB" sz="2400" b="1" dirty="0">
                <a:solidFill>
                  <a:srgbClr val="00B050"/>
                </a:solidFill>
              </a:rPr>
              <a:t>Modern techniques of capital punishment, which involve putting the condemned person to sleep by administering an appropriate agent, have made "the aesthetics of death more satisfying". Why then could it not be the same with torture? </a:t>
            </a:r>
            <a:r>
              <a:rPr lang="en-GB" sz="2400" b="0" dirty="0"/>
              <a:t>If their techniques are changed, it may be that people are far more quickly willing to accept them. This author argued that this is all the more likely if one realises that death is something final and pain is only something transient</a:t>
            </a:r>
            <a:r>
              <a:rPr lang="pl-PL" sz="2400" b="0" dirty="0"/>
              <a:t>”. </a:t>
            </a:r>
            <a:endParaRPr lang="en-GB" sz="2400" b="0" dirty="0"/>
          </a:p>
        </p:txBody>
      </p:sp>
    </p:spTree>
    <p:extLst>
      <p:ext uri="{BB962C8B-B14F-4D97-AF65-F5344CB8AC3E}">
        <p14:creationId xmlns:p14="http://schemas.microsoft.com/office/powerpoint/2010/main" val="252125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D88B35-6FDF-4E6C-96B1-F3B4F9A676A6}"/>
              </a:ext>
            </a:extLst>
          </p:cNvPr>
          <p:cNvSpPr>
            <a:spLocks noGrp="1"/>
          </p:cNvSpPr>
          <p:nvPr>
            <p:ph type="body" sz="quarter" idx="10"/>
          </p:nvPr>
        </p:nvSpPr>
        <p:spPr>
          <a:xfrm>
            <a:off x="234950" y="295275"/>
            <a:ext cx="8523288" cy="331788"/>
          </a:xfrm>
        </p:spPr>
        <p:txBody>
          <a:bodyPr>
            <a:normAutofit/>
          </a:bodyPr>
          <a:lstStyle/>
          <a:p>
            <a:pPr algn="just"/>
            <a:r>
              <a:rPr lang="pl-PL" sz="1500" err="1"/>
              <a:t>Entrapment</a:t>
            </a:r>
            <a:r>
              <a:rPr lang="pl-PL" sz="1500"/>
              <a:t> </a:t>
            </a:r>
            <a:endParaRPr lang="en-GB" sz="1500"/>
          </a:p>
        </p:txBody>
      </p:sp>
      <p:sp>
        <p:nvSpPr>
          <p:cNvPr id="3" name="Symbol zastępczy zawartości 2">
            <a:extLst>
              <a:ext uri="{FF2B5EF4-FFF2-40B4-BE49-F238E27FC236}">
                <a16:creationId xmlns:a16="http://schemas.microsoft.com/office/drawing/2014/main" id="{042CDE98-8FFA-4E7C-B677-77654491DA2B}"/>
              </a:ext>
            </a:extLst>
          </p:cNvPr>
          <p:cNvSpPr>
            <a:spLocks noGrp="1"/>
          </p:cNvSpPr>
          <p:nvPr>
            <p:ph type="body" sz="quarter" idx="11"/>
          </p:nvPr>
        </p:nvSpPr>
        <p:spPr>
          <a:xfrm>
            <a:off x="234950" y="977900"/>
            <a:ext cx="11398862" cy="5584825"/>
          </a:xfrm>
        </p:spPr>
        <p:txBody>
          <a:bodyPr>
            <a:normAutofit fontScale="92500" lnSpcReduction="10000"/>
          </a:bodyPr>
          <a:lstStyle/>
          <a:p>
            <a:pPr algn="just"/>
            <a:r>
              <a:rPr lang="en-GB" b="0" dirty="0"/>
              <a:t>If the accused alleges that he was induced to commit the offence, the court must conduct a careful examination of the evidence in the file, as it is a condition of the fairness of the proceedings within the meaning of Article 6(1) of the Convention that all evidence obtained as a result of police inducement must be excluded from further proceedings. The fulfilment of this condition is of particular importance where the police action was initiated without providing a sufficient legal basis or adequate safeguards against abuse.</a:t>
            </a:r>
            <a:endParaRPr lang="pl-PL" b="0" dirty="0"/>
          </a:p>
          <a:p>
            <a:pPr algn="just"/>
            <a:endParaRPr lang="pl-PL" dirty="0"/>
          </a:p>
          <a:p>
            <a:pPr algn="just"/>
            <a:r>
              <a:rPr lang="en-GB" dirty="0"/>
              <a:t>232. The Court has recognised the need for the authorities to have recourse to special investigative methods, notably in organised crime and corruption cases. It has held, in this connection, that the use of special investigative methods – in particular, undercover techniques – does not in itself infringe the right to a fair trial. However, on account of the risk of police incitement entailed by such techniques, their use must be kept within </a:t>
            </a:r>
            <a:r>
              <a:rPr lang="en-GB" dirty="0">
                <a:solidFill>
                  <a:srgbClr val="FF0000"/>
                </a:solidFill>
              </a:rPr>
              <a:t>clear limits </a:t>
            </a:r>
            <a:r>
              <a:rPr lang="en-GB" dirty="0"/>
              <a:t>(Ramanauskas v. Lithuania [GC], § 51). </a:t>
            </a:r>
          </a:p>
          <a:p>
            <a:pPr marL="0" indent="0" algn="just">
              <a:buNone/>
            </a:pPr>
            <a:endParaRPr lang="en-GB" b="0" dirty="0"/>
          </a:p>
        </p:txBody>
      </p:sp>
    </p:spTree>
    <p:extLst>
      <p:ext uri="{BB962C8B-B14F-4D97-AF65-F5344CB8AC3E}">
        <p14:creationId xmlns:p14="http://schemas.microsoft.com/office/powerpoint/2010/main" val="3120899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D88B35-6FDF-4E6C-96B1-F3B4F9A676A6}"/>
              </a:ext>
            </a:extLst>
          </p:cNvPr>
          <p:cNvSpPr>
            <a:spLocks noGrp="1"/>
          </p:cNvSpPr>
          <p:nvPr>
            <p:ph type="body" sz="quarter" idx="10"/>
          </p:nvPr>
        </p:nvSpPr>
        <p:spPr>
          <a:xfrm>
            <a:off x="234950" y="295275"/>
            <a:ext cx="8523288" cy="331788"/>
          </a:xfrm>
        </p:spPr>
        <p:txBody>
          <a:bodyPr>
            <a:normAutofit/>
          </a:bodyPr>
          <a:lstStyle/>
          <a:p>
            <a:r>
              <a:rPr lang="pl-PL" sz="1500" err="1"/>
              <a:t>Entrapment</a:t>
            </a:r>
            <a:r>
              <a:rPr lang="pl-PL" sz="1500"/>
              <a:t> </a:t>
            </a:r>
            <a:endParaRPr lang="en-GB" sz="1500"/>
          </a:p>
        </p:txBody>
      </p:sp>
      <p:sp>
        <p:nvSpPr>
          <p:cNvPr id="3" name="Symbol zastępczy zawartości 2">
            <a:extLst>
              <a:ext uri="{FF2B5EF4-FFF2-40B4-BE49-F238E27FC236}">
                <a16:creationId xmlns:a16="http://schemas.microsoft.com/office/drawing/2014/main" id="{042CDE98-8FFA-4E7C-B677-77654491DA2B}"/>
              </a:ext>
            </a:extLst>
          </p:cNvPr>
          <p:cNvSpPr>
            <a:spLocks noGrp="1"/>
          </p:cNvSpPr>
          <p:nvPr>
            <p:ph type="body" sz="quarter" idx="11"/>
          </p:nvPr>
        </p:nvSpPr>
        <p:spPr>
          <a:xfrm>
            <a:off x="234950" y="977900"/>
            <a:ext cx="11376828" cy="5584825"/>
          </a:xfrm>
        </p:spPr>
        <p:txBody>
          <a:bodyPr>
            <a:normAutofit fontScale="92500" lnSpcReduction="10000"/>
          </a:bodyPr>
          <a:lstStyle/>
          <a:p>
            <a:pPr algn="just"/>
            <a:r>
              <a:rPr lang="en-GB" b="0" dirty="0"/>
              <a:t>233. </a:t>
            </a:r>
            <a:r>
              <a:rPr lang="en-GB" b="1" dirty="0"/>
              <a:t>While the rise of organised crime requires the States to take appropriate measures, the right to a fair trial, from which the requirement of the proper administration of justice is to be inferred, nevertheless applies to all types of criminal offence, from the most straightforward to the most complex.</a:t>
            </a:r>
            <a:r>
              <a:rPr lang="en-GB" b="0" dirty="0"/>
              <a:t> </a:t>
            </a:r>
            <a:r>
              <a:rPr lang="en-GB" b="1" dirty="0">
                <a:solidFill>
                  <a:srgbClr val="00B050"/>
                </a:solidFill>
              </a:rPr>
              <a:t>The right to the fair administration of justice holds so prominent a place in a democratic society that it cannot be sacrificed for the sake of expedience </a:t>
            </a:r>
            <a:r>
              <a:rPr lang="en-GB" b="0" dirty="0"/>
              <a:t>(ibid., § 53). </a:t>
            </a:r>
            <a:r>
              <a:rPr lang="en-GB" dirty="0"/>
              <a:t>In this connection, the Court has emphasised that the police may act undercover but not incite </a:t>
            </a:r>
            <a:r>
              <a:rPr lang="en-GB" b="0" dirty="0"/>
              <a:t>(Khudobin v. Russia, § 128)</a:t>
            </a:r>
            <a:r>
              <a:rPr lang="pl-PL" b="0" dirty="0"/>
              <a:t>. </a:t>
            </a:r>
          </a:p>
          <a:p>
            <a:pPr algn="just"/>
            <a:r>
              <a:rPr lang="en-GB" dirty="0"/>
              <a:t>239. In its case-law on the subject of entrapment, the Court has developed criteria to distinguish entrapment breaching Article 6 § 1 of the Convention from permissible conduct in the use of legitimate undercover techniques in criminal investigations</a:t>
            </a:r>
            <a:r>
              <a:rPr lang="en-GB" b="1" dirty="0"/>
              <a:t>. The Court has explained that whereas it is not possible to reduce the variety of situations which might occur in this context to a mere checklist of simplified criteria, </a:t>
            </a:r>
            <a:r>
              <a:rPr lang="en-GB" dirty="0"/>
              <a:t>the Court’s examination of complaints of entrapment has developed on the basis of two tests</a:t>
            </a:r>
            <a:r>
              <a:rPr lang="en-GB" b="1" dirty="0">
                <a:solidFill>
                  <a:srgbClr val="00B050"/>
                </a:solidFill>
              </a:rPr>
              <a:t>: the substantive and the procedural test of incitement</a:t>
            </a:r>
            <a:r>
              <a:rPr lang="en-GB" dirty="0"/>
              <a:t> (</a:t>
            </a:r>
            <a:r>
              <a:rPr lang="en-GB" dirty="0" err="1"/>
              <a:t>Matanović</a:t>
            </a:r>
            <a:r>
              <a:rPr lang="en-GB" dirty="0"/>
              <a:t> v. Croatia, § 122; Ramanauskas v. Lithuania (no. 2), § 55).</a:t>
            </a:r>
          </a:p>
          <a:p>
            <a:pPr algn="just"/>
            <a:endParaRPr lang="en-GB" b="0" dirty="0"/>
          </a:p>
        </p:txBody>
      </p:sp>
    </p:spTree>
    <p:extLst>
      <p:ext uri="{BB962C8B-B14F-4D97-AF65-F5344CB8AC3E}">
        <p14:creationId xmlns:p14="http://schemas.microsoft.com/office/powerpoint/2010/main" val="141047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1A2E78-F768-4C5B-A37E-290C03CE576B}"/>
              </a:ext>
            </a:extLst>
          </p:cNvPr>
          <p:cNvSpPr>
            <a:spLocks noGrp="1"/>
          </p:cNvSpPr>
          <p:nvPr>
            <p:ph type="body" sz="quarter" idx="10"/>
          </p:nvPr>
        </p:nvSpPr>
        <p:spPr>
          <a:xfrm>
            <a:off x="234950" y="295275"/>
            <a:ext cx="8523288" cy="331788"/>
          </a:xfrm>
        </p:spPr>
        <p:txBody>
          <a:bodyPr>
            <a:normAutofit fontScale="92500" lnSpcReduction="20000"/>
          </a:bodyPr>
          <a:lstStyle/>
          <a:p>
            <a:r>
              <a:rPr lang="pl-PL" sz="2200" dirty="0"/>
              <a:t>Definition</a:t>
            </a:r>
            <a:r>
              <a:rPr lang="pl-PL" sz="1500" dirty="0"/>
              <a:t> </a:t>
            </a:r>
            <a:endParaRPr lang="en-GB" sz="1500" dirty="0"/>
          </a:p>
        </p:txBody>
      </p:sp>
      <p:sp>
        <p:nvSpPr>
          <p:cNvPr id="3" name="Symbol zastępczy zawartości 2">
            <a:extLst>
              <a:ext uri="{FF2B5EF4-FFF2-40B4-BE49-F238E27FC236}">
                <a16:creationId xmlns:a16="http://schemas.microsoft.com/office/drawing/2014/main" id="{3F278249-4520-4EEF-9A9C-BFC40353A10A}"/>
              </a:ext>
            </a:extLst>
          </p:cNvPr>
          <p:cNvSpPr>
            <a:spLocks noGrp="1"/>
          </p:cNvSpPr>
          <p:nvPr>
            <p:ph type="body" sz="quarter" idx="11"/>
          </p:nvPr>
        </p:nvSpPr>
        <p:spPr>
          <a:xfrm>
            <a:off x="234950" y="977900"/>
            <a:ext cx="11431913" cy="5584825"/>
          </a:xfrm>
        </p:spPr>
        <p:txBody>
          <a:bodyPr>
            <a:normAutofit/>
          </a:bodyPr>
          <a:lstStyle/>
          <a:p>
            <a:pPr algn="just"/>
            <a:r>
              <a:rPr lang="en-US" sz="2400" b="0" dirty="0"/>
              <a:t>Fruit of the poisonous tree - </a:t>
            </a:r>
            <a:r>
              <a:rPr lang="en-US" sz="2400" dirty="0"/>
              <a:t>a</a:t>
            </a:r>
            <a:r>
              <a:rPr lang="en-US" sz="2400" b="0" dirty="0"/>
              <a:t> doctrine that extends the exclusionary rule to make evidence inadmissible in court if it was derived from evidence that was illegally obtained.</a:t>
            </a:r>
          </a:p>
          <a:p>
            <a:pPr algn="just"/>
            <a:r>
              <a:rPr lang="en-US" sz="2400" b="0" dirty="0"/>
              <a:t>Like the exclusionary rule itself, this doctrine is subject to three important exceptions. The evidence will not be excluded:</a:t>
            </a:r>
          </a:p>
          <a:p>
            <a:pPr lvl="2" algn="just"/>
            <a:r>
              <a:rPr lang="en-US" sz="2400" b="0" dirty="0"/>
              <a:t>if it was discovered from a source independent of the illegal activity;</a:t>
            </a:r>
          </a:p>
          <a:p>
            <a:pPr lvl="2" algn="just"/>
            <a:r>
              <a:rPr lang="en-US" sz="2400" b="0" dirty="0"/>
              <a:t>its discovery was inevitable;</a:t>
            </a:r>
          </a:p>
          <a:p>
            <a:pPr lvl="2" algn="just"/>
            <a:r>
              <a:rPr lang="en-US" sz="2400" b="0" dirty="0"/>
              <a:t>or if there is attenuation between the illegal activity and the discovery of the evidence; </a:t>
            </a:r>
          </a:p>
          <a:p>
            <a:pPr lvl="2" algn="just"/>
            <a:r>
              <a:rPr lang="en-US" sz="2400" dirty="0"/>
              <a:t>Police or other criminal proceedings authority acted in good faith</a:t>
            </a:r>
            <a:r>
              <a:rPr lang="pl-PL" sz="2400" dirty="0"/>
              <a:t>.</a:t>
            </a:r>
            <a:endParaRPr lang="en-US" sz="2400" b="0" dirty="0"/>
          </a:p>
          <a:p>
            <a:pPr algn="just"/>
            <a:r>
              <a:rPr lang="en-US" sz="2400" b="0" dirty="0">
                <a:hlinkClick r:id="rId2"/>
              </a:rPr>
              <a:t>https://www.law.cornell.edu/wex/fruit_of_the_poisonous_tree</a:t>
            </a:r>
            <a:r>
              <a:rPr lang="en-US" sz="2400" b="0" dirty="0"/>
              <a:t> </a:t>
            </a:r>
          </a:p>
        </p:txBody>
      </p:sp>
    </p:spTree>
    <p:extLst>
      <p:ext uri="{BB962C8B-B14F-4D97-AF65-F5344CB8AC3E}">
        <p14:creationId xmlns:p14="http://schemas.microsoft.com/office/powerpoint/2010/main" val="3306370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0B6E7D-6FF0-48E5-996C-4FE7AA4C8E55}"/>
              </a:ext>
            </a:extLst>
          </p:cNvPr>
          <p:cNvSpPr>
            <a:spLocks noGrp="1"/>
          </p:cNvSpPr>
          <p:nvPr>
            <p:ph type="body" sz="quarter" idx="10"/>
          </p:nvPr>
        </p:nvSpPr>
        <p:spPr>
          <a:xfrm>
            <a:off x="234950" y="295275"/>
            <a:ext cx="8523288" cy="331788"/>
          </a:xfrm>
        </p:spPr>
        <p:txBody>
          <a:bodyPr>
            <a:normAutofit/>
          </a:bodyPr>
          <a:lstStyle/>
          <a:p>
            <a:r>
              <a:rPr lang="pl-PL" sz="1500" err="1"/>
              <a:t>State</a:t>
            </a:r>
            <a:r>
              <a:rPr lang="pl-PL" sz="1500"/>
              <a:t> </a:t>
            </a:r>
            <a:r>
              <a:rPr lang="pl-PL" sz="1500" err="1"/>
              <a:t>positive</a:t>
            </a:r>
            <a:r>
              <a:rPr lang="pl-PL" sz="1500"/>
              <a:t> </a:t>
            </a:r>
            <a:r>
              <a:rPr lang="pl-PL" sz="1500" err="1"/>
              <a:t>obligation</a:t>
            </a:r>
            <a:r>
              <a:rPr lang="pl-PL" sz="1500"/>
              <a:t> in </a:t>
            </a:r>
            <a:r>
              <a:rPr lang="pl-PL" sz="1500" err="1"/>
              <a:t>gathering</a:t>
            </a:r>
            <a:r>
              <a:rPr lang="pl-PL" sz="1500"/>
              <a:t> </a:t>
            </a:r>
            <a:r>
              <a:rPr lang="pl-PL" sz="1500" err="1"/>
              <a:t>evidence</a:t>
            </a:r>
            <a:r>
              <a:rPr lang="pl-PL" sz="1500"/>
              <a:t> </a:t>
            </a:r>
            <a:endParaRPr lang="en-GB" sz="1500"/>
          </a:p>
        </p:txBody>
      </p:sp>
      <p:sp>
        <p:nvSpPr>
          <p:cNvPr id="3" name="Symbol zastępczy zawartości 2">
            <a:extLst>
              <a:ext uri="{FF2B5EF4-FFF2-40B4-BE49-F238E27FC236}">
                <a16:creationId xmlns:a16="http://schemas.microsoft.com/office/drawing/2014/main" id="{7EE238EE-A0DC-4228-AD56-CA9780A25F8C}"/>
              </a:ext>
            </a:extLst>
          </p:cNvPr>
          <p:cNvSpPr>
            <a:spLocks noGrp="1"/>
          </p:cNvSpPr>
          <p:nvPr>
            <p:ph type="body" sz="quarter" idx="11"/>
          </p:nvPr>
        </p:nvSpPr>
        <p:spPr>
          <a:xfrm>
            <a:off x="234950" y="977900"/>
            <a:ext cx="11343778" cy="5584825"/>
          </a:xfrm>
        </p:spPr>
        <p:txBody>
          <a:bodyPr>
            <a:normAutofit/>
          </a:bodyPr>
          <a:lstStyle/>
          <a:p>
            <a:pPr algn="just"/>
            <a:r>
              <a:rPr lang="pl-PL" sz="2200" b="0" dirty="0"/>
              <a:t>I</a:t>
            </a:r>
            <a:r>
              <a:rPr lang="en-GB" sz="2200" b="0" dirty="0"/>
              <a:t>t should be noted that in some instances, a positive obligation may arise on the part of the authorities to investigate and collect evidence in favour of the accused. In V.C.L. and A.N. v. the United Kingdom, §§ 195-200, concerning a case of human trafficking where the victims of trafficking were prosecuted for drug-related offences (committed in relation to their trafficking), the Court stressed that evidence concerning an accused’s status as a victim of trafficking should be considered as a “fundamental aspect” of the defence which he or she should be able to secure without restriction. In this connection, the Court referred to the positive obligation on the State under Article 4 of the Convention to investigate situations of potential trafficking.5 In the case at issue, the Court considered that the lack of a proper assessment of the applicants’ status as victims of trafficking prevented the authorities from securing evidence which may have constituted a fundamental aspect of their defence.</a:t>
            </a:r>
            <a:endParaRPr lang="pl-PL" sz="2200" b="0" dirty="0"/>
          </a:p>
          <a:p>
            <a:pPr algn="just"/>
            <a:r>
              <a:rPr lang="en-GB" sz="2200" b="0" dirty="0">
                <a:hlinkClick r:id="rId2"/>
              </a:rPr>
              <a:t>https://www.echr.coe.int/documents/guide_art_6_criminal_eng.pdf</a:t>
            </a:r>
            <a:r>
              <a:rPr lang="pl-PL" sz="2200" b="0" dirty="0"/>
              <a:t>, p. 45</a:t>
            </a:r>
            <a:endParaRPr lang="en-GB" sz="2200" b="0" dirty="0"/>
          </a:p>
        </p:txBody>
      </p:sp>
    </p:spTree>
    <p:extLst>
      <p:ext uri="{BB962C8B-B14F-4D97-AF65-F5344CB8AC3E}">
        <p14:creationId xmlns:p14="http://schemas.microsoft.com/office/powerpoint/2010/main" val="148204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6A90BB-EE29-45CC-89CC-85F82E5B3D17}"/>
              </a:ext>
            </a:extLst>
          </p:cNvPr>
          <p:cNvSpPr>
            <a:spLocks noGrp="1"/>
          </p:cNvSpPr>
          <p:nvPr>
            <p:ph type="body" sz="quarter" idx="10"/>
          </p:nvPr>
        </p:nvSpPr>
        <p:spPr>
          <a:xfrm>
            <a:off x="234950" y="295275"/>
            <a:ext cx="8523288" cy="331788"/>
          </a:xfrm>
        </p:spPr>
        <p:txBody>
          <a:bodyPr>
            <a:normAutofit/>
          </a:bodyPr>
          <a:lstStyle/>
          <a:p>
            <a:r>
              <a:rPr lang="pl-PL" sz="1500"/>
              <a:t>Definition </a:t>
            </a:r>
            <a:endParaRPr lang="en-GB" sz="1500"/>
          </a:p>
        </p:txBody>
      </p:sp>
      <p:sp>
        <p:nvSpPr>
          <p:cNvPr id="3" name="Symbol zastępczy zawartości 2">
            <a:extLst>
              <a:ext uri="{FF2B5EF4-FFF2-40B4-BE49-F238E27FC236}">
                <a16:creationId xmlns:a16="http://schemas.microsoft.com/office/drawing/2014/main" id="{2F7D4A86-E6CA-47DA-9C2C-403735974F2B}"/>
              </a:ext>
            </a:extLst>
          </p:cNvPr>
          <p:cNvSpPr>
            <a:spLocks noGrp="1"/>
          </p:cNvSpPr>
          <p:nvPr>
            <p:ph type="body" sz="quarter" idx="11"/>
          </p:nvPr>
        </p:nvSpPr>
        <p:spPr>
          <a:xfrm>
            <a:off x="234950" y="977900"/>
            <a:ext cx="11332761" cy="5584825"/>
          </a:xfrm>
        </p:spPr>
        <p:txBody>
          <a:bodyPr>
            <a:normAutofit/>
          </a:bodyPr>
          <a:lstStyle/>
          <a:p>
            <a:pPr algn="just"/>
            <a:r>
              <a:rPr lang="en-GB" dirty="0"/>
              <a:t>The exclusionary rule prevents the government from using most evidence gathered in violation</a:t>
            </a:r>
            <a:r>
              <a:rPr lang="en-GB" b="0" dirty="0"/>
              <a:t> of the United States Constitution.  </a:t>
            </a:r>
            <a:endParaRPr lang="pl-PL" b="0" dirty="0"/>
          </a:p>
          <a:p>
            <a:pPr algn="just"/>
            <a:r>
              <a:rPr lang="en-GB" b="0" dirty="0"/>
              <a:t>The decision in Mapp v. Ohio established that the exclusionary rule applies to evidence gained from </a:t>
            </a:r>
            <a:r>
              <a:rPr lang="en-GB" dirty="0"/>
              <a:t>an unreasonable search or seizure </a:t>
            </a:r>
            <a:r>
              <a:rPr lang="en-GB" b="0" dirty="0"/>
              <a:t>in violation of the Fourth Amendment. </a:t>
            </a:r>
            <a:endParaRPr lang="pl-PL" b="0" dirty="0"/>
          </a:p>
          <a:p>
            <a:pPr algn="just"/>
            <a:r>
              <a:rPr lang="en-GB" b="0" dirty="0"/>
              <a:t>The decision in Miranda v. Arizona established that the exclusionary rule applies </a:t>
            </a:r>
            <a:r>
              <a:rPr lang="en-GB" dirty="0"/>
              <a:t>to improperly elicited self-incriminatory statements gathered in violation of the Fifth Amendment, and to evidence gained in situations where the government violated the defendant's Sixth Amendment right to counsel</a:t>
            </a:r>
            <a:endParaRPr lang="pl-PL" dirty="0"/>
          </a:p>
          <a:p>
            <a:r>
              <a:rPr lang="en-GB" b="0" dirty="0"/>
              <a:t>https://www.law.cornell.edu/wex/exclusionary_rule</a:t>
            </a:r>
          </a:p>
        </p:txBody>
      </p:sp>
    </p:spTree>
    <p:extLst>
      <p:ext uri="{BB962C8B-B14F-4D97-AF65-F5344CB8AC3E}">
        <p14:creationId xmlns:p14="http://schemas.microsoft.com/office/powerpoint/2010/main" val="123441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038AC1-32C7-464C-A97D-CF93A40DC5A9}"/>
              </a:ext>
            </a:extLst>
          </p:cNvPr>
          <p:cNvSpPr>
            <a:spLocks noGrp="1"/>
          </p:cNvSpPr>
          <p:nvPr>
            <p:ph type="body" sz="quarter" idx="10"/>
          </p:nvPr>
        </p:nvSpPr>
        <p:spPr>
          <a:xfrm>
            <a:off x="234950" y="295275"/>
            <a:ext cx="8523288" cy="331788"/>
          </a:xfrm>
        </p:spPr>
        <p:txBody>
          <a:bodyPr>
            <a:normAutofit/>
          </a:bodyPr>
          <a:lstStyle/>
          <a:p>
            <a:r>
              <a:rPr lang="pl-PL" sz="1500" err="1"/>
              <a:t>Fourth</a:t>
            </a:r>
            <a:r>
              <a:rPr lang="pl-PL" sz="1500"/>
              <a:t> </a:t>
            </a:r>
            <a:r>
              <a:rPr lang="pl-PL" sz="1500" err="1"/>
              <a:t>amendement</a:t>
            </a:r>
            <a:r>
              <a:rPr lang="pl-PL" sz="1500"/>
              <a:t> </a:t>
            </a:r>
            <a:endParaRPr lang="en-GB" sz="1500"/>
          </a:p>
        </p:txBody>
      </p:sp>
      <p:sp>
        <p:nvSpPr>
          <p:cNvPr id="3" name="Symbol zastępczy tekstu 2">
            <a:extLst>
              <a:ext uri="{FF2B5EF4-FFF2-40B4-BE49-F238E27FC236}">
                <a16:creationId xmlns:a16="http://schemas.microsoft.com/office/drawing/2014/main" id="{B27A138F-7015-48C9-A8DE-34D0123D50F9}"/>
              </a:ext>
            </a:extLst>
          </p:cNvPr>
          <p:cNvSpPr>
            <a:spLocks noGrp="1"/>
          </p:cNvSpPr>
          <p:nvPr>
            <p:ph type="body" sz="quarter" idx="11"/>
          </p:nvPr>
        </p:nvSpPr>
        <p:spPr>
          <a:xfrm>
            <a:off x="1530350" y="1838325"/>
            <a:ext cx="8601075" cy="3497263"/>
          </a:xfrm>
        </p:spPr>
        <p:txBody>
          <a:bodyPr>
            <a:normAutofit/>
          </a:bodyPr>
          <a:lstStyle/>
          <a:p>
            <a:r>
              <a:rPr lang="en-GB" dirty="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pPr marL="0" indent="0">
              <a:buNone/>
            </a:pPr>
            <a:endParaRPr lang="en-GB" dirty="0"/>
          </a:p>
        </p:txBody>
      </p:sp>
    </p:spTree>
    <p:extLst>
      <p:ext uri="{BB962C8B-B14F-4D97-AF65-F5344CB8AC3E}">
        <p14:creationId xmlns:p14="http://schemas.microsoft.com/office/powerpoint/2010/main" val="343066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1F747AE-E504-4B06-A3EF-71B06B78908C}"/>
              </a:ext>
            </a:extLst>
          </p:cNvPr>
          <p:cNvSpPr>
            <a:spLocks noGrp="1"/>
          </p:cNvSpPr>
          <p:nvPr>
            <p:ph type="body" sz="quarter" idx="10"/>
          </p:nvPr>
        </p:nvSpPr>
        <p:spPr>
          <a:xfrm>
            <a:off x="234950" y="295275"/>
            <a:ext cx="8523288" cy="331788"/>
          </a:xfrm>
        </p:spPr>
        <p:txBody>
          <a:bodyPr>
            <a:normAutofit/>
          </a:bodyPr>
          <a:lstStyle/>
          <a:p>
            <a:r>
              <a:rPr lang="pl-PL" sz="1500" err="1"/>
              <a:t>Fifth</a:t>
            </a:r>
            <a:r>
              <a:rPr lang="pl-PL" sz="1500"/>
              <a:t> </a:t>
            </a:r>
            <a:r>
              <a:rPr lang="pl-PL" sz="1500" err="1"/>
              <a:t>amendment</a:t>
            </a:r>
            <a:endParaRPr lang="en-GB" sz="1500"/>
          </a:p>
        </p:txBody>
      </p:sp>
      <p:sp>
        <p:nvSpPr>
          <p:cNvPr id="3" name="Symbol zastępczy tekstu 2">
            <a:extLst>
              <a:ext uri="{FF2B5EF4-FFF2-40B4-BE49-F238E27FC236}">
                <a16:creationId xmlns:a16="http://schemas.microsoft.com/office/drawing/2014/main" id="{4B8FEF79-98A0-4B4E-86FD-B8914E273428}"/>
              </a:ext>
            </a:extLst>
          </p:cNvPr>
          <p:cNvSpPr>
            <a:spLocks noGrp="1"/>
          </p:cNvSpPr>
          <p:nvPr>
            <p:ph type="body" sz="quarter" idx="11"/>
          </p:nvPr>
        </p:nvSpPr>
        <p:spPr>
          <a:xfrm>
            <a:off x="1530350" y="1838325"/>
            <a:ext cx="8601075" cy="3497263"/>
          </a:xfrm>
        </p:spPr>
        <p:txBody>
          <a:bodyPr>
            <a:normAutofit/>
          </a:bodyPr>
          <a:lstStyle/>
          <a:p>
            <a:r>
              <a:rPr lang="en-GB" sz="2000" dirty="0"/>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a:t>
            </a:r>
          </a:p>
          <a:p>
            <a:br>
              <a:rPr lang="en-GB" sz="2000" dirty="0"/>
            </a:br>
            <a:endParaRPr lang="en-GB" sz="2000" dirty="0"/>
          </a:p>
        </p:txBody>
      </p:sp>
    </p:spTree>
    <p:extLst>
      <p:ext uri="{BB962C8B-B14F-4D97-AF65-F5344CB8AC3E}">
        <p14:creationId xmlns:p14="http://schemas.microsoft.com/office/powerpoint/2010/main" val="81708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9C2AC89-542E-4FC6-BE81-15A994A1CD9C}"/>
              </a:ext>
            </a:extLst>
          </p:cNvPr>
          <p:cNvSpPr>
            <a:spLocks noGrp="1"/>
          </p:cNvSpPr>
          <p:nvPr>
            <p:ph type="body" sz="quarter" idx="10"/>
          </p:nvPr>
        </p:nvSpPr>
        <p:spPr/>
        <p:txBody>
          <a:bodyPr>
            <a:normAutofit fontScale="77500" lnSpcReduction="20000"/>
          </a:bodyPr>
          <a:lstStyle/>
          <a:p>
            <a:r>
              <a:rPr lang="pl-PL" dirty="0"/>
              <a:t>Miranda </a:t>
            </a:r>
            <a:r>
              <a:rPr lang="pl-PL" dirty="0" err="1"/>
              <a:t>warning</a:t>
            </a:r>
            <a:r>
              <a:rPr lang="pl-PL" dirty="0"/>
              <a:t> </a:t>
            </a:r>
            <a:endParaRPr lang="en-GB" dirty="0"/>
          </a:p>
        </p:txBody>
      </p:sp>
      <p:pic>
        <p:nvPicPr>
          <p:cNvPr id="1028" name="Picture 4" descr="Miranda Rights FAQ | Immigration Attorney | Eatontown NJ">
            <a:extLst>
              <a:ext uri="{FF2B5EF4-FFF2-40B4-BE49-F238E27FC236}">
                <a16:creationId xmlns:a16="http://schemas.microsoft.com/office/drawing/2014/main" id="{366AE930-7890-4AFC-B09A-030712494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379" y="1214330"/>
            <a:ext cx="7879241" cy="511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21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C1756B7-B8E3-4D27-B195-323F0432CCEF}"/>
              </a:ext>
            </a:extLst>
          </p:cNvPr>
          <p:cNvSpPr>
            <a:spLocks noGrp="1"/>
          </p:cNvSpPr>
          <p:nvPr>
            <p:ph type="body" sz="quarter" idx="10"/>
          </p:nvPr>
        </p:nvSpPr>
        <p:spPr/>
        <p:txBody>
          <a:bodyPr>
            <a:normAutofit fontScale="77500" lnSpcReduction="20000"/>
          </a:bodyPr>
          <a:lstStyle/>
          <a:p>
            <a:r>
              <a:rPr lang="pl-PL" dirty="0"/>
              <a:t>Miranda v. Arizona</a:t>
            </a:r>
            <a:endParaRPr lang="en-GB" dirty="0"/>
          </a:p>
        </p:txBody>
      </p:sp>
      <p:sp>
        <p:nvSpPr>
          <p:cNvPr id="3" name="Symbol zastępczy tekstu 2">
            <a:extLst>
              <a:ext uri="{FF2B5EF4-FFF2-40B4-BE49-F238E27FC236}">
                <a16:creationId xmlns:a16="http://schemas.microsoft.com/office/drawing/2014/main" id="{F159D80D-546A-4482-8279-E0FBA8DB2E72}"/>
              </a:ext>
            </a:extLst>
          </p:cNvPr>
          <p:cNvSpPr>
            <a:spLocks noGrp="1"/>
          </p:cNvSpPr>
          <p:nvPr>
            <p:ph type="body" sz="quarter" idx="11"/>
          </p:nvPr>
        </p:nvSpPr>
        <p:spPr>
          <a:xfrm>
            <a:off x="234950" y="977900"/>
            <a:ext cx="11244626" cy="5584825"/>
          </a:xfrm>
        </p:spPr>
        <p:txBody>
          <a:bodyPr>
            <a:normAutofit fontScale="92500" lnSpcReduction="20000"/>
          </a:bodyPr>
          <a:lstStyle/>
          <a:p>
            <a:pPr algn="just"/>
            <a:r>
              <a:rPr lang="en-GB" dirty="0"/>
              <a:t>The Supreme Court’s decision in </a:t>
            </a:r>
            <a:r>
              <a:rPr lang="en-GB" i="1" dirty="0"/>
              <a:t>Miranda v. Arizona </a:t>
            </a:r>
            <a:r>
              <a:rPr lang="en-GB" dirty="0"/>
              <a:t>addressed four different cases involving custodial interrogations. In each of these cases, the defendant was questioned by police officers, detectives, or a prosecuting attorney in a room in which he was cut off from the outside world. </a:t>
            </a:r>
            <a:r>
              <a:rPr lang="en-GB" b="1" dirty="0"/>
              <a:t>In none of these cases was the defendant given a full and effective warning of his rights at the outset of the interrogation process. </a:t>
            </a:r>
            <a:r>
              <a:rPr lang="en-GB" dirty="0"/>
              <a:t>In all the cases, the questioning elicited oral admissions and, in three of them, signed statements that were admitted at trial.</a:t>
            </a:r>
          </a:p>
          <a:p>
            <a:pPr algn="just"/>
            <a:r>
              <a:rPr lang="en-GB" dirty="0"/>
              <a:t>Miranda was found guilty of kidnapping and rape and was sentenced to 20-30 years imprisonment on each count. On appeal, the Supreme Court of Arizona held that Miranda’s constitutional rights were not violated in obtaining the confession.</a:t>
            </a:r>
            <a:endParaRPr lang="pl-PL" dirty="0"/>
          </a:p>
          <a:p>
            <a:r>
              <a:rPr lang="en-GB" i="1" dirty="0">
                <a:solidFill>
                  <a:srgbClr val="00B050"/>
                </a:solidFill>
              </a:rPr>
              <a:t>Miranda v. Arizona: After Miranda’s conviction was overturned by the Supreme Court, the State of Arizona retried him. At the second trial, Miranda’s confession was not introduced into evidence. Miranda was once again convicted and sentenced to 20-30 years in prison.</a:t>
            </a:r>
          </a:p>
          <a:p>
            <a:r>
              <a:rPr lang="en-GB" dirty="0">
                <a:hlinkClick r:id="rId2"/>
              </a:rPr>
              <a:t>https://www.uscourts.gov/educational-resources/educational-activities/facts-and-case-summary-miranda-v-arizona</a:t>
            </a:r>
            <a:r>
              <a:rPr lang="pl-PL" dirty="0"/>
              <a:t> </a:t>
            </a:r>
            <a:br>
              <a:rPr lang="en-GB" dirty="0"/>
            </a:br>
            <a:endParaRPr lang="en-GB" dirty="0"/>
          </a:p>
        </p:txBody>
      </p:sp>
    </p:spTree>
    <p:extLst>
      <p:ext uri="{BB962C8B-B14F-4D97-AF65-F5344CB8AC3E}">
        <p14:creationId xmlns:p14="http://schemas.microsoft.com/office/powerpoint/2010/main" val="3202915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7D643AA1-0A27-265E-916D-E6BF3913632B}"/>
              </a:ext>
            </a:extLst>
          </p:cNvPr>
          <p:cNvSpPr>
            <a:spLocks noGrp="1"/>
          </p:cNvSpPr>
          <p:nvPr>
            <p:ph type="body" sz="quarter" idx="11"/>
          </p:nvPr>
        </p:nvSpPr>
        <p:spPr>
          <a:xfrm>
            <a:off x="1530350" y="1838325"/>
            <a:ext cx="8601075" cy="3497263"/>
          </a:xfrm>
        </p:spPr>
        <p:txBody>
          <a:bodyPr>
            <a:normAutofit/>
          </a:bodyPr>
          <a:lstStyle/>
          <a:p>
            <a:pPr algn="just"/>
            <a:r>
              <a:rPr lang="en-GB" sz="5400" dirty="0"/>
              <a:t>Should evidence obtained in breach of the law be admissible</a:t>
            </a:r>
            <a:r>
              <a:rPr lang="pl-PL" sz="5400" dirty="0"/>
              <a:t> in a </a:t>
            </a:r>
            <a:r>
              <a:rPr lang="pl-PL" sz="5400" dirty="0" err="1"/>
              <a:t>trial</a:t>
            </a:r>
            <a:r>
              <a:rPr lang="en-GB" sz="5400" dirty="0"/>
              <a:t> or not?</a:t>
            </a:r>
            <a:endParaRPr lang="en-US" sz="5400" dirty="0"/>
          </a:p>
        </p:txBody>
      </p:sp>
    </p:spTree>
    <p:extLst>
      <p:ext uri="{BB962C8B-B14F-4D97-AF65-F5344CB8AC3E}">
        <p14:creationId xmlns:p14="http://schemas.microsoft.com/office/powerpoint/2010/main" val="3888381598"/>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45944A0E-F130-4613-9743-3680F4E654E6}" vid="{63706564-5099-48B6-BCA0-D446B3348A0A}"/>
    </a:ext>
  </a:extLst>
</a:theme>
</file>

<file path=docProps/app.xml><?xml version="1.0" encoding="utf-8"?>
<Properties xmlns="http://schemas.openxmlformats.org/officeDocument/2006/extended-properties" xmlns:vt="http://schemas.openxmlformats.org/officeDocument/2006/docPropsVTypes">
  <TotalTime>17</TotalTime>
  <Words>4682</Words>
  <Application>Microsoft Office PowerPoint</Application>
  <PresentationFormat>Panoramiczny</PresentationFormat>
  <Paragraphs>131</Paragraphs>
  <Slides>30</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30</vt:i4>
      </vt:variant>
    </vt:vector>
  </HeadingPairs>
  <TitlesOfParts>
    <vt:vector size="36" baseType="lpstr">
      <vt:lpstr>Arial</vt:lpstr>
      <vt:lpstr>Arial Black</vt:lpstr>
      <vt:lpstr>Calibri</vt:lpstr>
      <vt:lpstr>Calibri Light</vt:lpstr>
      <vt:lpstr>Wingdings</vt:lpstr>
      <vt:lpstr>Motyw1</vt:lpstr>
      <vt:lpstr>Illegally obtained evidence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Evidence and ECtHR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Illegally obtained evidence </dc:title>
  <dc:creator>Dominika Czerniak</dc:creator>
  <cp:lastModifiedBy>Dominika Czerniak</cp:lastModifiedBy>
  <cp:revision>2</cp:revision>
  <dcterms:created xsi:type="dcterms:W3CDTF">2023-05-25T10:41:49Z</dcterms:created>
  <dcterms:modified xsi:type="dcterms:W3CDTF">2024-06-07T07:43:36Z</dcterms:modified>
</cp:coreProperties>
</file>