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8" r:id="rId4"/>
    <p:sldId id="260" r:id="rId5"/>
    <p:sldId id="257" r:id="rId6"/>
    <p:sldId id="262" r:id="rId7"/>
    <p:sldId id="259" r:id="rId8"/>
    <p:sldId id="261" r:id="rId9"/>
    <p:sldId id="270" r:id="rId10"/>
    <p:sldId id="263" r:id="rId11"/>
    <p:sldId id="264" r:id="rId12"/>
    <p:sldId id="265" r:id="rId13"/>
    <p:sldId id="266" r:id="rId14"/>
    <p:sldId id="267" r:id="rId15"/>
    <p:sldId id="268" r:id="rId16"/>
    <p:sldId id="271" r:id="rId17"/>
    <p:sldId id="281" r:id="rId18"/>
    <p:sldId id="276" r:id="rId19"/>
    <p:sldId id="277" r:id="rId20"/>
    <p:sldId id="279" r:id="rId21"/>
    <p:sldId id="280" r:id="rId22"/>
    <p:sldId id="282" r:id="rId23"/>
    <p:sldId id="283" r:id="rId24"/>
    <p:sldId id="284" r:id="rId25"/>
    <p:sldId id="285" r:id="rId26"/>
    <p:sldId id="273" r:id="rId27"/>
    <p:sldId id="274" r:id="rId28"/>
    <p:sldId id="286" r:id="rId29"/>
    <p:sldId id="287" r:id="rId30"/>
    <p:sldId id="288" r:id="rId31"/>
    <p:sldId id="289" r:id="rId3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05AFBF3-7BE4-44CD-9FB9-1B8E26D7A1D3}" type="datetimeFigureOut">
              <a:rPr lang="en-GB" smtClean="0"/>
              <a:t>15/03/2023</a:t>
            </a:fld>
            <a:endParaRPr lang="en-GB"/>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30BE997F-04BB-4A19-A8A7-42E8E02251DC}" type="slidenum">
              <a:rPr lang="en-GB" smtClean="0"/>
              <a:t>‹#›</a:t>
            </a:fld>
            <a:endParaRPr lang="en-GB"/>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963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54395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142935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350821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356497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3683587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05AFBF3-7BE4-44CD-9FB9-1B8E26D7A1D3}"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BE997F-04BB-4A19-A8A7-42E8E02251DC}" type="slidenum">
              <a:rPr lang="en-GB" smtClean="0"/>
              <a:t>‹#›</a:t>
            </a:fld>
            <a:endParaRPr lang="en-GB"/>
          </a:p>
        </p:txBody>
      </p:sp>
    </p:spTree>
    <p:extLst>
      <p:ext uri="{BB962C8B-B14F-4D97-AF65-F5344CB8AC3E}">
        <p14:creationId xmlns:p14="http://schemas.microsoft.com/office/powerpoint/2010/main" val="230661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286217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19038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57680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65048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402114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09600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357459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7852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AFBF3-7BE4-44CD-9FB9-1B8E26D7A1D3}" type="datetimeFigureOut">
              <a:rPr lang="en-GB" smtClean="0"/>
              <a:t>15/03/2023</a:t>
            </a:fld>
            <a:endParaRPr lang="en-GB"/>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E997F-04BB-4A19-A8A7-42E8E02251DC}" type="slidenum">
              <a:rPr lang="en-GB" smtClean="0"/>
              <a:t>‹#›</a:t>
            </a:fld>
            <a:endParaRPr lang="en-GB"/>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084134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unodc.org/e4j/en/crime-prevention-criminal-justice/module-14/key-issues/2--general-issues--public-prosecutors-as-the-gate-keepers-of-criminal-justice.html"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ppsc-sppc.gc.ca/eng/pub/fpsd-sfpg/fps-sfp/tpd/p1/ch01.html" TargetMode="External"/><Relationship Id="rId2" Type="http://schemas.openxmlformats.org/officeDocument/2006/relationships/hyperlink" Target="https://www.unodc.org/e4j/en/crime-prevention-criminal-justice/module-14/key-issues/2--the-institutional-and-functional-role-of-prosecutors_different-models-and-practices.htm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unodc.org/e4j/en/crime-prevention-criminal-justice/module-14/key-issues/2--the-institutional-and-functional-role-of-prosecutors_different-models-and-practices.html"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rm.coe.int/168007ff4d"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2F02E6-DD6C-4875-AC6E-0B5FC06B2819}"/>
              </a:ext>
            </a:extLst>
          </p:cNvPr>
          <p:cNvSpPr>
            <a:spLocks noGrp="1"/>
          </p:cNvSpPr>
          <p:nvPr>
            <p:ph type="ctrTitle"/>
          </p:nvPr>
        </p:nvSpPr>
        <p:spPr/>
        <p:txBody>
          <a:bodyPr/>
          <a:lstStyle/>
          <a:p>
            <a:r>
              <a:rPr lang="pl-PL" dirty="0" err="1"/>
              <a:t>Pretrial</a:t>
            </a:r>
            <a:r>
              <a:rPr lang="pl-PL" dirty="0"/>
              <a:t> </a:t>
            </a:r>
            <a:r>
              <a:rPr lang="pl-PL" dirty="0" err="1"/>
              <a:t>proceedings</a:t>
            </a:r>
            <a:r>
              <a:rPr lang="pl-PL" dirty="0"/>
              <a:t> in </a:t>
            </a:r>
            <a:r>
              <a:rPr lang="pl-PL" dirty="0" err="1"/>
              <a:t>criminal</a:t>
            </a:r>
            <a:r>
              <a:rPr lang="pl-PL" dirty="0"/>
              <a:t> </a:t>
            </a:r>
            <a:r>
              <a:rPr lang="pl-PL" dirty="0" err="1"/>
              <a:t>cases</a:t>
            </a:r>
            <a:endParaRPr lang="en-GB" dirty="0"/>
          </a:p>
        </p:txBody>
      </p:sp>
      <p:sp>
        <p:nvSpPr>
          <p:cNvPr id="3" name="Podtytuł 2">
            <a:extLst>
              <a:ext uri="{FF2B5EF4-FFF2-40B4-BE49-F238E27FC236}">
                <a16:creationId xmlns:a16="http://schemas.microsoft.com/office/drawing/2014/main" id="{A59A04D4-63DA-4328-891E-9953693C0601}"/>
              </a:ext>
            </a:extLst>
          </p:cNvPr>
          <p:cNvSpPr>
            <a:spLocks noGrp="1"/>
          </p:cNvSpPr>
          <p:nvPr>
            <p:ph type="subTitle" idx="1"/>
          </p:nvPr>
        </p:nvSpPr>
        <p:spPr/>
        <p:txBody>
          <a:bodyPr/>
          <a:lstStyle/>
          <a:p>
            <a:pPr lvl="0"/>
            <a:r>
              <a:rPr lang="en-US" dirty="0"/>
              <a:t>Investigation. The balance of power between the Police and public prosecutor. The role of investigative judge (</a:t>
            </a:r>
            <a:r>
              <a:rPr lang="en-US" i="1" dirty="0"/>
              <a:t>judge </a:t>
            </a:r>
            <a:r>
              <a:rPr lang="en-US" i="1" dirty="0" err="1"/>
              <a:t>d’instruction</a:t>
            </a:r>
            <a:r>
              <a:rPr lang="en-US" dirty="0"/>
              <a:t>).</a:t>
            </a:r>
            <a:endParaRPr lang="en-GB" dirty="0"/>
          </a:p>
        </p:txBody>
      </p:sp>
    </p:spTree>
    <p:extLst>
      <p:ext uri="{BB962C8B-B14F-4D97-AF65-F5344CB8AC3E}">
        <p14:creationId xmlns:p14="http://schemas.microsoft.com/office/powerpoint/2010/main" val="70948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A47AE3-5869-4241-9FE1-872A11D76CDF}"/>
              </a:ext>
            </a:extLst>
          </p:cNvPr>
          <p:cNvSpPr>
            <a:spLocks noGrp="1"/>
          </p:cNvSpPr>
          <p:nvPr>
            <p:ph type="body" sz="quarter" idx="10"/>
          </p:nvPr>
        </p:nvSpPr>
        <p:spPr>
          <a:xfrm>
            <a:off x="234950" y="295275"/>
            <a:ext cx="8523288" cy="331788"/>
          </a:xfrm>
        </p:spPr>
        <p:txBody>
          <a:bodyPr>
            <a:normAutofit/>
          </a:bodyPr>
          <a:lstStyle/>
          <a:p>
            <a:r>
              <a:rPr lang="pl-PL" sz="1500"/>
              <a:t>How </a:t>
            </a:r>
            <a:r>
              <a:rPr lang="pl-PL" sz="1500" err="1"/>
              <a:t>present</a:t>
            </a:r>
            <a:r>
              <a:rPr lang="pl-PL" sz="1500"/>
              <a:t> a </a:t>
            </a:r>
            <a:r>
              <a:rPr lang="pl-PL" sz="1500" err="1"/>
              <a:t>charges</a:t>
            </a:r>
            <a:r>
              <a:rPr lang="pl-PL" sz="1500"/>
              <a:t>?</a:t>
            </a:r>
            <a:endParaRPr lang="en-GB" sz="1500"/>
          </a:p>
        </p:txBody>
      </p:sp>
      <p:sp>
        <p:nvSpPr>
          <p:cNvPr id="3" name="Symbol zastępczy zawartości 2">
            <a:extLst>
              <a:ext uri="{FF2B5EF4-FFF2-40B4-BE49-F238E27FC236}">
                <a16:creationId xmlns:a16="http://schemas.microsoft.com/office/drawing/2014/main" id="{5DF0FFB6-DCF7-4837-87D5-A93AE7BA549E}"/>
              </a:ext>
            </a:extLst>
          </p:cNvPr>
          <p:cNvSpPr>
            <a:spLocks noGrp="1"/>
          </p:cNvSpPr>
          <p:nvPr>
            <p:ph type="body" sz="quarter" idx="11"/>
          </p:nvPr>
        </p:nvSpPr>
        <p:spPr>
          <a:xfrm>
            <a:off x="234950" y="977900"/>
            <a:ext cx="11288693" cy="5584825"/>
          </a:xfrm>
        </p:spPr>
        <p:txBody>
          <a:bodyPr>
            <a:normAutofit/>
          </a:bodyPr>
          <a:lstStyle/>
          <a:p>
            <a:pPr algn="just"/>
            <a:r>
              <a:rPr lang="en-GB" sz="3200" dirty="0"/>
              <a:t>16. The concept of “charge” has to be understood within the meaning of the Convention. </a:t>
            </a:r>
            <a:r>
              <a:rPr lang="en-GB" sz="3200" b="1" dirty="0"/>
              <a:t>The Court takes a “substantive”, rather than a “formal”, conception of the “charge” contemplated by Article 6 </a:t>
            </a:r>
            <a:r>
              <a:rPr lang="en-GB" sz="3200" dirty="0"/>
              <a:t>(</a:t>
            </a:r>
            <a:r>
              <a:rPr lang="en-GB" sz="3200" dirty="0" err="1"/>
              <a:t>Deweer</a:t>
            </a:r>
            <a:r>
              <a:rPr lang="en-GB" sz="3200" dirty="0"/>
              <a:t> v. Belgium, § 44). Charge may thus be defined as “</a:t>
            </a:r>
            <a:r>
              <a:rPr lang="en-GB" sz="3200" b="1" dirty="0"/>
              <a:t>the official notification given to an individual by the competent authority of an allegation that he has committed a criminal offence”, a definition that also corresponds to the test whether “the situation of the [suspect] has been substantially affected” </a:t>
            </a:r>
            <a:r>
              <a:rPr lang="en-GB" sz="3200" dirty="0"/>
              <a:t>(ibid., §§ 42 and 46; </a:t>
            </a:r>
            <a:r>
              <a:rPr lang="en-GB" sz="3200" dirty="0" err="1"/>
              <a:t>Eckle</a:t>
            </a:r>
            <a:r>
              <a:rPr lang="en-GB" sz="3200" dirty="0"/>
              <a:t> v. Germany, § 73, and also Ibrahim and Others v. the United Kingdom [GC], § 249; </a:t>
            </a:r>
            <a:r>
              <a:rPr lang="en-GB" sz="3200" dirty="0" err="1"/>
              <a:t>Simeonovi</a:t>
            </a:r>
            <a:r>
              <a:rPr lang="en-GB" sz="3200" dirty="0"/>
              <a:t> v. Bulgaria [GC], § 110).</a:t>
            </a:r>
          </a:p>
        </p:txBody>
      </p:sp>
    </p:spTree>
    <p:extLst>
      <p:ext uri="{BB962C8B-B14F-4D97-AF65-F5344CB8AC3E}">
        <p14:creationId xmlns:p14="http://schemas.microsoft.com/office/powerpoint/2010/main" val="427821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CE1042-C52A-4701-9B21-4344AFA8B0DC}"/>
              </a:ext>
            </a:extLst>
          </p:cNvPr>
          <p:cNvSpPr>
            <a:spLocks noGrp="1"/>
          </p:cNvSpPr>
          <p:nvPr>
            <p:ph type="body" sz="quarter" idx="10"/>
          </p:nvPr>
        </p:nvSpPr>
        <p:spPr>
          <a:xfrm>
            <a:off x="234950" y="295275"/>
            <a:ext cx="8523288" cy="331788"/>
          </a:xfrm>
        </p:spPr>
        <p:txBody>
          <a:bodyPr>
            <a:normAutofit/>
          </a:bodyPr>
          <a:lstStyle/>
          <a:p>
            <a:r>
              <a:rPr lang="pl-PL" sz="1500" err="1"/>
              <a:t>Evidence</a:t>
            </a:r>
            <a:r>
              <a:rPr lang="pl-PL" sz="1500"/>
              <a:t> in </a:t>
            </a:r>
            <a:r>
              <a:rPr lang="pl-PL" sz="1500" err="1"/>
              <a:t>pretrial</a:t>
            </a:r>
            <a:r>
              <a:rPr lang="pl-PL" sz="1500"/>
              <a:t> </a:t>
            </a:r>
            <a:r>
              <a:rPr lang="pl-PL" sz="1500" err="1"/>
              <a:t>Process</a:t>
            </a:r>
            <a:r>
              <a:rPr lang="pl-PL" sz="1500"/>
              <a:t> </a:t>
            </a:r>
            <a:endParaRPr lang="en-GB" sz="1500"/>
          </a:p>
        </p:txBody>
      </p:sp>
      <p:sp>
        <p:nvSpPr>
          <p:cNvPr id="3" name="Symbol zastępczy zawartości 2">
            <a:extLst>
              <a:ext uri="{FF2B5EF4-FFF2-40B4-BE49-F238E27FC236}">
                <a16:creationId xmlns:a16="http://schemas.microsoft.com/office/drawing/2014/main" id="{9D83FA20-E566-49B4-9D98-1CA570443566}"/>
              </a:ext>
            </a:extLst>
          </p:cNvPr>
          <p:cNvSpPr>
            <a:spLocks noGrp="1"/>
          </p:cNvSpPr>
          <p:nvPr>
            <p:ph type="body" sz="quarter" idx="11"/>
          </p:nvPr>
        </p:nvSpPr>
        <p:spPr>
          <a:xfrm>
            <a:off x="1530350" y="1838325"/>
            <a:ext cx="8601075" cy="3497263"/>
          </a:xfrm>
        </p:spPr>
        <p:txBody>
          <a:bodyPr>
            <a:normAutofit/>
          </a:bodyPr>
          <a:lstStyle/>
          <a:p>
            <a:r>
              <a:rPr lang="en-GB" sz="2200"/>
              <a:t>A complicated issue. </a:t>
            </a:r>
          </a:p>
          <a:p>
            <a:endParaRPr lang="en-GB" sz="2200"/>
          </a:p>
          <a:p>
            <a:r>
              <a:rPr lang="en-GB" sz="2200"/>
              <a:t>Principle - Article 6(3)(d) ECHR - evidence should be taken in the presence of the court and the parties (especially the accused). The accused should be able to question witnesses on an equal basis with the prosecution. </a:t>
            </a:r>
          </a:p>
          <a:p>
            <a:endParaRPr lang="en-GB" sz="2200"/>
          </a:p>
          <a:p>
            <a:r>
              <a:rPr lang="en-GB" sz="2200"/>
              <a:t>Is it consistent with the Convention to read out (or otherwise recreate) witness statements made in pre-trial proceedings?</a:t>
            </a:r>
          </a:p>
        </p:txBody>
      </p:sp>
      <p:sp>
        <p:nvSpPr>
          <p:cNvPr id="8" name="Text Placeholder 3">
            <a:extLst>
              <a:ext uri="{FF2B5EF4-FFF2-40B4-BE49-F238E27FC236}">
                <a16:creationId xmlns:a16="http://schemas.microsoft.com/office/drawing/2014/main" id="{AA0B91E5-33C8-814E-9BF7-BA85487955F3}"/>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356418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3C25B0-50B7-46F8-BB02-626D8AFB9E44}"/>
              </a:ext>
            </a:extLst>
          </p:cNvPr>
          <p:cNvSpPr>
            <a:spLocks noGrp="1"/>
          </p:cNvSpPr>
          <p:nvPr>
            <p:ph type="body" sz="quarter" idx="10"/>
          </p:nvPr>
        </p:nvSpPr>
        <p:spPr>
          <a:xfrm>
            <a:off x="234950" y="295275"/>
            <a:ext cx="8523288" cy="331788"/>
          </a:xfrm>
        </p:spPr>
        <p:txBody>
          <a:bodyPr>
            <a:normAutofit/>
          </a:bodyPr>
          <a:lstStyle/>
          <a:p>
            <a:r>
              <a:rPr lang="pl-PL" sz="1500" err="1"/>
              <a:t>Evidence</a:t>
            </a:r>
            <a:r>
              <a:rPr lang="pl-PL" sz="1500"/>
              <a:t> in </a:t>
            </a:r>
            <a:r>
              <a:rPr lang="pl-PL" sz="1500" err="1"/>
              <a:t>pretrial</a:t>
            </a:r>
            <a:r>
              <a:rPr lang="pl-PL" sz="1500"/>
              <a:t> </a:t>
            </a:r>
            <a:r>
              <a:rPr lang="pl-PL" sz="1500" err="1"/>
              <a:t>Process</a:t>
            </a:r>
            <a:r>
              <a:rPr lang="pl-PL" sz="1500"/>
              <a:t> </a:t>
            </a:r>
            <a:endParaRPr lang="en-GB" sz="1500"/>
          </a:p>
        </p:txBody>
      </p:sp>
      <p:sp>
        <p:nvSpPr>
          <p:cNvPr id="3" name="Symbol zastępczy zawartości 2">
            <a:extLst>
              <a:ext uri="{FF2B5EF4-FFF2-40B4-BE49-F238E27FC236}">
                <a16:creationId xmlns:a16="http://schemas.microsoft.com/office/drawing/2014/main" id="{2D877DF8-7823-4DE2-B8E5-422E03C05733}"/>
              </a:ext>
            </a:extLst>
          </p:cNvPr>
          <p:cNvSpPr>
            <a:spLocks noGrp="1"/>
          </p:cNvSpPr>
          <p:nvPr>
            <p:ph type="body" sz="quarter" idx="11"/>
          </p:nvPr>
        </p:nvSpPr>
        <p:spPr>
          <a:xfrm>
            <a:off x="234950" y="977900"/>
            <a:ext cx="11509031" cy="5584825"/>
          </a:xfrm>
        </p:spPr>
        <p:txBody>
          <a:bodyPr>
            <a:normAutofit/>
          </a:bodyPr>
          <a:lstStyle/>
          <a:p>
            <a:pPr algn="just"/>
            <a:r>
              <a:rPr lang="en-GB" sz="2200" dirty="0"/>
              <a:t>Some evidence can only be obtained in pre-trial proceedings. Any delay in securing/collecting it will risk the loss or destruction of evidence. E.g. visual inspection, search of premises, person, things. </a:t>
            </a:r>
            <a:endParaRPr lang="pl-PL" sz="2200" dirty="0"/>
          </a:p>
          <a:p>
            <a:pPr algn="just"/>
            <a:r>
              <a:rPr lang="en-GB" sz="2200" dirty="0"/>
              <a:t>Other evidence can 'normally' be taken in court proceedings (e.g. witness statements). Witnesses should appear before the court and give evidence directly, in the presence of the accused. </a:t>
            </a:r>
            <a:endParaRPr lang="pl-PL" sz="2200" dirty="0"/>
          </a:p>
          <a:p>
            <a:pPr algn="just"/>
            <a:r>
              <a:rPr lang="en-GB" sz="2200" dirty="0"/>
              <a:t>There are exceptions to this rule: </a:t>
            </a:r>
            <a:endParaRPr lang="pl-PL" sz="2200" dirty="0"/>
          </a:p>
          <a:p>
            <a:pPr marL="457200" lvl="1" indent="0" algn="just">
              <a:buNone/>
            </a:pPr>
            <a:r>
              <a:rPr lang="en-GB" sz="1800" dirty="0"/>
              <a:t>- the witness died</a:t>
            </a:r>
            <a:endParaRPr lang="pl-PL" sz="1800" dirty="0"/>
          </a:p>
          <a:p>
            <a:pPr marL="457200" lvl="1" indent="0" algn="just">
              <a:buNone/>
            </a:pPr>
            <a:r>
              <a:rPr lang="en-GB" sz="1800" dirty="0"/>
              <a:t>- has moved abroad and his or her address cannot be confirmed, and the trial authorities have done everything possible to ensure his or her presence at the trial </a:t>
            </a:r>
            <a:endParaRPr lang="pl-PL" sz="1800" dirty="0"/>
          </a:p>
          <a:p>
            <a:pPr marL="457200" lvl="1" indent="0" algn="just">
              <a:buNone/>
            </a:pPr>
            <a:r>
              <a:rPr lang="en-GB" sz="1800" dirty="0"/>
              <a:t>- the case is particularly sensitive (e.g. sexual offences against minors, sexual violence, human trafficking);</a:t>
            </a:r>
            <a:endParaRPr lang="pl-PL" sz="1800" dirty="0"/>
          </a:p>
          <a:p>
            <a:pPr marL="457200" lvl="1" indent="0" algn="just">
              <a:buNone/>
            </a:pPr>
            <a:r>
              <a:rPr lang="en-GB" sz="1800" dirty="0"/>
              <a:t>- there is a fear for the life/ health of the witness. </a:t>
            </a:r>
          </a:p>
        </p:txBody>
      </p:sp>
    </p:spTree>
    <p:extLst>
      <p:ext uri="{BB962C8B-B14F-4D97-AF65-F5344CB8AC3E}">
        <p14:creationId xmlns:p14="http://schemas.microsoft.com/office/powerpoint/2010/main" val="56696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FFCC06-1356-430E-A1E2-3841E21C7628}"/>
              </a:ext>
            </a:extLst>
          </p:cNvPr>
          <p:cNvSpPr>
            <a:spLocks noGrp="1"/>
          </p:cNvSpPr>
          <p:nvPr>
            <p:ph type="body" sz="quarter" idx="10"/>
          </p:nvPr>
        </p:nvSpPr>
        <p:spPr>
          <a:xfrm>
            <a:off x="234950" y="295275"/>
            <a:ext cx="8523288" cy="331788"/>
          </a:xfrm>
        </p:spPr>
        <p:txBody>
          <a:bodyPr>
            <a:normAutofit/>
          </a:bodyPr>
          <a:lstStyle/>
          <a:p>
            <a:r>
              <a:rPr lang="pl-PL" sz="1500" err="1"/>
              <a:t>When</a:t>
            </a:r>
            <a:r>
              <a:rPr lang="pl-PL" sz="1500"/>
              <a:t> a </a:t>
            </a:r>
            <a:r>
              <a:rPr lang="pl-PL" sz="1500" err="1"/>
              <a:t>witness</a:t>
            </a:r>
            <a:r>
              <a:rPr lang="pl-PL" sz="1500"/>
              <a:t> </a:t>
            </a:r>
            <a:r>
              <a:rPr lang="pl-PL" sz="1500" err="1"/>
              <a:t>does</a:t>
            </a:r>
            <a:r>
              <a:rPr lang="pl-PL" sz="1500"/>
              <a:t> not </a:t>
            </a:r>
            <a:r>
              <a:rPr lang="pl-PL" sz="1500" err="1"/>
              <a:t>appear</a:t>
            </a:r>
            <a:r>
              <a:rPr lang="pl-PL" sz="1500"/>
              <a:t> </a:t>
            </a:r>
            <a:r>
              <a:rPr lang="pl-PL" sz="1500" err="1"/>
              <a:t>during</a:t>
            </a:r>
            <a:r>
              <a:rPr lang="pl-PL" sz="1500"/>
              <a:t> a </a:t>
            </a:r>
            <a:r>
              <a:rPr lang="pl-PL" sz="1500" err="1"/>
              <a:t>trial</a:t>
            </a:r>
            <a:r>
              <a:rPr lang="pl-PL" sz="1500"/>
              <a:t>…</a:t>
            </a:r>
            <a:endParaRPr lang="en-GB" sz="1500"/>
          </a:p>
        </p:txBody>
      </p:sp>
      <p:sp>
        <p:nvSpPr>
          <p:cNvPr id="3" name="Symbol zastępczy zawartości 2">
            <a:extLst>
              <a:ext uri="{FF2B5EF4-FFF2-40B4-BE49-F238E27FC236}">
                <a16:creationId xmlns:a16="http://schemas.microsoft.com/office/drawing/2014/main" id="{22AC84AC-974E-48E8-9939-A8CE50952ADB}"/>
              </a:ext>
            </a:extLst>
          </p:cNvPr>
          <p:cNvSpPr>
            <a:spLocks noGrp="1"/>
          </p:cNvSpPr>
          <p:nvPr>
            <p:ph type="body" sz="quarter" idx="11"/>
          </p:nvPr>
        </p:nvSpPr>
        <p:spPr>
          <a:xfrm>
            <a:off x="234950" y="1099085"/>
            <a:ext cx="11332761" cy="5584825"/>
          </a:xfrm>
        </p:spPr>
        <p:txBody>
          <a:bodyPr>
            <a:normAutofit lnSpcReduction="10000"/>
          </a:bodyPr>
          <a:lstStyle/>
          <a:p>
            <a:pPr algn="just"/>
            <a:r>
              <a:rPr lang="en-GB" sz="2400" dirty="0"/>
              <a:t>(</a:t>
            </a:r>
            <a:r>
              <a:rPr lang="en-GB" sz="2400" dirty="0" err="1"/>
              <a:t>i</a:t>
            </a:r>
            <a:r>
              <a:rPr lang="en-GB" sz="2400" dirty="0"/>
              <a:t>) The Court should first examine the preliminary question of </a:t>
            </a:r>
            <a:r>
              <a:rPr lang="en-GB" sz="2400" b="1" dirty="0"/>
              <a:t>whether there was a good reason for admitting the evidence of an absent witness</a:t>
            </a:r>
            <a:r>
              <a:rPr lang="en-GB" sz="2400" dirty="0"/>
              <a:t>, keeping in mind that witnesses should as a general rule give evidence during the trial and that all reasonable efforts should be made to secure their attendance; </a:t>
            </a:r>
            <a:endParaRPr lang="pl-PL" sz="2400" dirty="0"/>
          </a:p>
          <a:p>
            <a:pPr algn="just"/>
            <a:r>
              <a:rPr lang="en-GB" sz="2400" dirty="0"/>
              <a:t>(ii) When a witness has not been examined at any prior stage of the proceedings, allowing the admission of a witness statement in lieu of live evidence at trial must be a </a:t>
            </a:r>
            <a:r>
              <a:rPr lang="en-GB" sz="2400" b="1" dirty="0"/>
              <a:t>measure of last resort</a:t>
            </a:r>
            <a:r>
              <a:rPr lang="en-GB" sz="2400" dirty="0"/>
              <a:t>; </a:t>
            </a:r>
            <a:endParaRPr lang="pl-PL" sz="2400" dirty="0"/>
          </a:p>
          <a:p>
            <a:pPr algn="just"/>
            <a:r>
              <a:rPr lang="en-GB" sz="2400" dirty="0"/>
              <a:t>(iii) Admitting as evidence statements of absent witnesses </a:t>
            </a:r>
            <a:r>
              <a:rPr lang="en-GB" sz="2400" b="1" dirty="0"/>
              <a:t>results in a potential disadvantage for the criminal defendant, who, in principle, should have an effective opportunity to challenge the evidence against him.</a:t>
            </a:r>
            <a:r>
              <a:rPr lang="en-GB" sz="2400" dirty="0"/>
              <a:t> In particular, he should be able to test the truthfulness and reliability of the evidence given by the witnesses, by having them orally examined in his presence, either at the time the witness was making the statement or at a later stage in the proceedings; </a:t>
            </a:r>
            <a:endParaRPr lang="pl-PL" sz="2400" dirty="0"/>
          </a:p>
          <a:p>
            <a:pPr algn="just"/>
            <a:r>
              <a:rPr lang="en-GB" sz="2400" dirty="0"/>
              <a:t>(iv) According to the </a:t>
            </a:r>
            <a:r>
              <a:rPr lang="en-GB" sz="2400" b="1" dirty="0"/>
              <a:t>“sole or decisive rule”, if the conviction of a defendant is solely or mainly based on evidence provided by witnesses whom the accused is unable to question at any stage of the proceedings, his defence rights are unduly restricted</a:t>
            </a:r>
            <a:r>
              <a:rPr lang="en-GB" sz="2400" dirty="0"/>
              <a:t>; </a:t>
            </a:r>
          </a:p>
        </p:txBody>
      </p:sp>
    </p:spTree>
    <p:extLst>
      <p:ext uri="{BB962C8B-B14F-4D97-AF65-F5344CB8AC3E}">
        <p14:creationId xmlns:p14="http://schemas.microsoft.com/office/powerpoint/2010/main" val="199845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8F6DE4-313F-4C3D-B08E-80899B3B31A4}"/>
              </a:ext>
            </a:extLst>
          </p:cNvPr>
          <p:cNvSpPr>
            <a:spLocks noGrp="1"/>
          </p:cNvSpPr>
          <p:nvPr>
            <p:ph type="body" sz="quarter" idx="10"/>
          </p:nvPr>
        </p:nvSpPr>
        <p:spPr>
          <a:xfrm>
            <a:off x="234950" y="295275"/>
            <a:ext cx="8523288" cy="331788"/>
          </a:xfrm>
        </p:spPr>
        <p:txBody>
          <a:bodyPr>
            <a:normAutofit/>
          </a:bodyPr>
          <a:lstStyle/>
          <a:p>
            <a:r>
              <a:rPr lang="pl-PL" sz="1500" dirty="0" err="1"/>
              <a:t>When</a:t>
            </a:r>
            <a:r>
              <a:rPr lang="pl-PL" sz="1500" dirty="0"/>
              <a:t> a </a:t>
            </a:r>
            <a:r>
              <a:rPr lang="pl-PL" sz="1500" dirty="0" err="1"/>
              <a:t>witness</a:t>
            </a:r>
            <a:r>
              <a:rPr lang="pl-PL" sz="1500" dirty="0"/>
              <a:t> </a:t>
            </a:r>
            <a:r>
              <a:rPr lang="pl-PL" sz="1500" dirty="0" err="1"/>
              <a:t>does</a:t>
            </a:r>
            <a:r>
              <a:rPr lang="pl-PL" sz="1500" dirty="0"/>
              <a:t> not </a:t>
            </a:r>
            <a:r>
              <a:rPr lang="pl-PL" sz="1500" dirty="0" err="1"/>
              <a:t>appear</a:t>
            </a:r>
            <a:r>
              <a:rPr lang="pl-PL" sz="1500" dirty="0"/>
              <a:t> </a:t>
            </a:r>
            <a:r>
              <a:rPr lang="pl-PL" sz="1500" dirty="0" err="1"/>
              <a:t>during</a:t>
            </a:r>
            <a:r>
              <a:rPr lang="pl-PL" sz="1500" dirty="0"/>
              <a:t> a </a:t>
            </a:r>
            <a:r>
              <a:rPr lang="pl-PL" sz="1500" dirty="0" err="1"/>
              <a:t>trial</a:t>
            </a:r>
            <a:r>
              <a:rPr lang="pl-PL" sz="1500" dirty="0"/>
              <a:t>…</a:t>
            </a:r>
            <a:endParaRPr lang="en-GB" sz="1500" dirty="0"/>
          </a:p>
        </p:txBody>
      </p:sp>
      <p:sp>
        <p:nvSpPr>
          <p:cNvPr id="3" name="Symbol zastępczy zawartości 2">
            <a:extLst>
              <a:ext uri="{FF2B5EF4-FFF2-40B4-BE49-F238E27FC236}">
                <a16:creationId xmlns:a16="http://schemas.microsoft.com/office/drawing/2014/main" id="{94A2AA3D-D5D3-49B9-9EE4-BD9AD8DE21A9}"/>
              </a:ext>
            </a:extLst>
          </p:cNvPr>
          <p:cNvSpPr>
            <a:spLocks noGrp="1"/>
          </p:cNvSpPr>
          <p:nvPr>
            <p:ph type="body" sz="quarter" idx="11"/>
          </p:nvPr>
        </p:nvSpPr>
        <p:spPr>
          <a:xfrm>
            <a:off x="234950" y="977900"/>
            <a:ext cx="11244626" cy="5584825"/>
          </a:xfrm>
        </p:spPr>
        <p:txBody>
          <a:bodyPr>
            <a:normAutofit lnSpcReduction="10000"/>
          </a:bodyPr>
          <a:lstStyle/>
          <a:p>
            <a:pPr algn="just"/>
            <a:r>
              <a:rPr lang="en-GB" dirty="0"/>
              <a:t>(vi) </a:t>
            </a:r>
            <a:r>
              <a:rPr lang="en-GB" b="1" dirty="0"/>
              <a:t>In particular, where a hearsay statement is the sole or decisive evidence against a defendant, its admission as evidence will not automatically result in a breach of Article 6 § 1</a:t>
            </a:r>
            <a:r>
              <a:rPr lang="en-GB" dirty="0"/>
              <a:t>. At the same time,</a:t>
            </a:r>
            <a:r>
              <a:rPr lang="pl-PL" dirty="0"/>
              <a:t> </a:t>
            </a:r>
            <a:r>
              <a:rPr lang="en-GB" dirty="0"/>
              <a:t>where a conviction is based solely or decisively on the evidence of absent witnesses, the Court must subject the proceedings to the most searching scrutiny. </a:t>
            </a:r>
            <a:r>
              <a:rPr lang="en-GB" b="1" dirty="0"/>
              <a:t>Because of the dangers of the admission of such evidence, it would constitute a very important factor to balance and one which would require sufficient counterbalancing factors, including the existence of strong procedural safeguards. </a:t>
            </a:r>
            <a:r>
              <a:rPr lang="en-GB" dirty="0"/>
              <a:t>The question in each case is whether there are sufficient counterbalancing factors in place, including measures that permit a fair and proper assessment of the reliability of that evidence to take place. This would permit a conviction to be based on such evidence only if it is sufficiently reliable given its importance to the case.</a:t>
            </a:r>
            <a:endParaRPr lang="pl-PL" dirty="0"/>
          </a:p>
          <a:p>
            <a:pPr algn="just"/>
            <a:endParaRPr lang="pl-PL" dirty="0"/>
          </a:p>
          <a:p>
            <a:pPr algn="just"/>
            <a:r>
              <a:rPr lang="en-GB" i="1" dirty="0"/>
              <a:t>Al-Khawaja and </a:t>
            </a:r>
            <a:r>
              <a:rPr lang="en-GB" i="1" dirty="0" err="1"/>
              <a:t>Tahery</a:t>
            </a:r>
            <a:r>
              <a:rPr lang="en-GB" i="1" dirty="0"/>
              <a:t> v. the United Kingdom</a:t>
            </a:r>
          </a:p>
        </p:txBody>
      </p:sp>
    </p:spTree>
    <p:extLst>
      <p:ext uri="{BB962C8B-B14F-4D97-AF65-F5344CB8AC3E}">
        <p14:creationId xmlns:p14="http://schemas.microsoft.com/office/powerpoint/2010/main" val="368494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A3186D-98C2-4B02-B5FD-5F714BC81990}"/>
              </a:ext>
            </a:extLst>
          </p:cNvPr>
          <p:cNvSpPr>
            <a:spLocks noGrp="1"/>
          </p:cNvSpPr>
          <p:nvPr>
            <p:ph type="body" sz="quarter" idx="10"/>
          </p:nvPr>
        </p:nvSpPr>
        <p:spPr>
          <a:xfrm>
            <a:off x="234950" y="295275"/>
            <a:ext cx="8523288" cy="331788"/>
          </a:xfrm>
        </p:spPr>
        <p:txBody>
          <a:bodyPr>
            <a:normAutofit/>
          </a:bodyPr>
          <a:lstStyle/>
          <a:p>
            <a:r>
              <a:rPr lang="pl-PL" sz="1500" err="1"/>
              <a:t>When</a:t>
            </a:r>
            <a:r>
              <a:rPr lang="pl-PL" sz="1500"/>
              <a:t> a </a:t>
            </a:r>
            <a:r>
              <a:rPr lang="pl-PL" sz="1500" err="1"/>
              <a:t>witness</a:t>
            </a:r>
            <a:r>
              <a:rPr lang="pl-PL" sz="1500"/>
              <a:t> </a:t>
            </a:r>
            <a:r>
              <a:rPr lang="pl-PL" sz="1500" err="1"/>
              <a:t>does</a:t>
            </a:r>
            <a:r>
              <a:rPr lang="pl-PL" sz="1500"/>
              <a:t> not </a:t>
            </a:r>
            <a:r>
              <a:rPr lang="pl-PL" sz="1500" err="1"/>
              <a:t>appear</a:t>
            </a:r>
            <a:r>
              <a:rPr lang="pl-PL" sz="1500"/>
              <a:t> </a:t>
            </a:r>
            <a:r>
              <a:rPr lang="pl-PL" sz="1500" err="1"/>
              <a:t>during</a:t>
            </a:r>
            <a:r>
              <a:rPr lang="pl-PL" sz="1500"/>
              <a:t> a </a:t>
            </a:r>
            <a:r>
              <a:rPr lang="pl-PL" sz="1500" err="1"/>
              <a:t>trial</a:t>
            </a:r>
            <a:r>
              <a:rPr lang="pl-PL" sz="1500"/>
              <a:t>…</a:t>
            </a:r>
            <a:endParaRPr lang="en-GB" sz="1500"/>
          </a:p>
        </p:txBody>
      </p:sp>
      <p:sp>
        <p:nvSpPr>
          <p:cNvPr id="3" name="Symbol zastępczy zawartości 2">
            <a:extLst>
              <a:ext uri="{FF2B5EF4-FFF2-40B4-BE49-F238E27FC236}">
                <a16:creationId xmlns:a16="http://schemas.microsoft.com/office/drawing/2014/main" id="{2C931E8C-062E-4A35-91C1-9E6B7645D121}"/>
              </a:ext>
            </a:extLst>
          </p:cNvPr>
          <p:cNvSpPr>
            <a:spLocks noGrp="1"/>
          </p:cNvSpPr>
          <p:nvPr>
            <p:ph type="body" sz="quarter" idx="11"/>
          </p:nvPr>
        </p:nvSpPr>
        <p:spPr>
          <a:xfrm>
            <a:off x="234950" y="977900"/>
            <a:ext cx="11211575" cy="5584825"/>
          </a:xfrm>
        </p:spPr>
        <p:txBody>
          <a:bodyPr>
            <a:normAutofit lnSpcReduction="10000"/>
          </a:bodyPr>
          <a:lstStyle/>
          <a:p>
            <a:pPr algn="just"/>
            <a:r>
              <a:rPr lang="en-GB" dirty="0"/>
              <a:t>500. These principles have been further clarified in </a:t>
            </a:r>
            <a:r>
              <a:rPr lang="en-GB" dirty="0" err="1"/>
              <a:t>Schatschaschwili</a:t>
            </a:r>
            <a:r>
              <a:rPr lang="en-GB" dirty="0"/>
              <a:t> v. Germany [GC] (§§ 111-131) in which the Court confirmed that the absence of good reason for the non-attendance of a witness could not, of itself, be conclusive of the lack of fairness of a trial, although it remained a very important factor to be weighed in the balance when assessing the overall fairness, and one which might tip the balance in favour of finding a breach of Article 6 §§ 1 and 3(d). Furthermore, The Court explained that given that its concern was to ascertain whether the proceedings as a whole were fair, it should not only review the existence of sufficient counterbalancing factors in cases where the evidence of the absent witness was the sole or the decisive basis for the applicant’s conviction, but also in cases where it found it unclear whether the evidence in question was sole or decisive but nevertheless was satisfied that it carried significant weight and its admission might have handicapped the defence. </a:t>
            </a:r>
            <a:endParaRPr lang="pl-PL" dirty="0"/>
          </a:p>
          <a:p>
            <a:pPr algn="just"/>
            <a:r>
              <a:rPr lang="en-GB" dirty="0"/>
              <a:t>https://www.echr.coe.int/documents/guide_art_6_criminal_eng.pdf</a:t>
            </a:r>
          </a:p>
        </p:txBody>
      </p:sp>
    </p:spTree>
    <p:extLst>
      <p:ext uri="{BB962C8B-B14F-4D97-AF65-F5344CB8AC3E}">
        <p14:creationId xmlns:p14="http://schemas.microsoft.com/office/powerpoint/2010/main" val="254851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E849061-625B-4FC5-9361-02AA1D75A118}"/>
              </a:ext>
            </a:extLst>
          </p:cNvPr>
          <p:cNvSpPr>
            <a:spLocks noGrp="1"/>
          </p:cNvSpPr>
          <p:nvPr>
            <p:ph type="body" sz="quarter" idx="10"/>
          </p:nvPr>
        </p:nvSpPr>
        <p:spPr/>
        <p:txBody>
          <a:bodyPr>
            <a:normAutofit fontScale="77500" lnSpcReduction="20000"/>
          </a:bodyPr>
          <a:lstStyle/>
          <a:p>
            <a:r>
              <a:rPr lang="pl-PL" dirty="0"/>
              <a:t>The role of public </a:t>
            </a:r>
            <a:r>
              <a:rPr lang="pl-PL" dirty="0" err="1"/>
              <a:t>prosecutor</a:t>
            </a:r>
            <a:endParaRPr lang="en-GB" dirty="0"/>
          </a:p>
        </p:txBody>
      </p:sp>
      <p:sp>
        <p:nvSpPr>
          <p:cNvPr id="3" name="Symbol zastępczy tekstu 2">
            <a:extLst>
              <a:ext uri="{FF2B5EF4-FFF2-40B4-BE49-F238E27FC236}">
                <a16:creationId xmlns:a16="http://schemas.microsoft.com/office/drawing/2014/main" id="{83320862-75A7-47EB-819F-F8DDE06247A3}"/>
              </a:ext>
            </a:extLst>
          </p:cNvPr>
          <p:cNvSpPr>
            <a:spLocks noGrp="1"/>
          </p:cNvSpPr>
          <p:nvPr>
            <p:ph type="body" sz="quarter" idx="11"/>
          </p:nvPr>
        </p:nvSpPr>
        <p:spPr>
          <a:xfrm>
            <a:off x="234950" y="977900"/>
            <a:ext cx="11531064" cy="5584825"/>
          </a:xfrm>
        </p:spPr>
        <p:txBody>
          <a:bodyPr>
            <a:normAutofit fontScale="92500"/>
          </a:bodyPr>
          <a:lstStyle/>
          <a:p>
            <a:pPr algn="just"/>
            <a:r>
              <a:rPr lang="pl-PL" b="1" dirty="0"/>
              <a:t>Public </a:t>
            </a:r>
            <a:r>
              <a:rPr lang="pl-PL" b="1" dirty="0" err="1"/>
              <a:t>prosecutor</a:t>
            </a:r>
            <a:r>
              <a:rPr lang="pl-PL" b="1" dirty="0"/>
              <a:t> - </a:t>
            </a:r>
            <a:r>
              <a:rPr lang="en-GB" b="1" dirty="0"/>
              <a:t>gate keeper</a:t>
            </a:r>
            <a:r>
              <a:rPr lang="en-GB" dirty="0"/>
              <a:t> of criminal justice, insofar as without </a:t>
            </a:r>
            <a:r>
              <a:rPr lang="pl-PL" dirty="0" err="1"/>
              <a:t>his</a:t>
            </a:r>
            <a:r>
              <a:rPr lang="pl-PL" dirty="0"/>
              <a:t>/</a:t>
            </a:r>
            <a:r>
              <a:rPr lang="pl-PL" dirty="0" err="1"/>
              <a:t>hers</a:t>
            </a:r>
            <a:r>
              <a:rPr lang="en-GB" dirty="0"/>
              <a:t> initiative there cannot be the prosecution and repression of crimes</a:t>
            </a:r>
            <a:endParaRPr lang="pl-PL" dirty="0"/>
          </a:p>
          <a:p>
            <a:r>
              <a:rPr lang="en-GB" b="1" dirty="0">
                <a:solidFill>
                  <a:srgbClr val="00B050"/>
                </a:solidFill>
              </a:rPr>
              <a:t>In all criminal justice systems, public prosecutors:</a:t>
            </a:r>
          </a:p>
          <a:p>
            <a:pPr marL="457200" lvl="1" indent="0">
              <a:buNone/>
            </a:pPr>
            <a:r>
              <a:rPr lang="en-GB" b="1" dirty="0">
                <a:solidFill>
                  <a:srgbClr val="00B050"/>
                </a:solidFill>
              </a:rPr>
              <a:t>- decide whether to initiate or continue prosecutions;</a:t>
            </a:r>
          </a:p>
          <a:p>
            <a:pPr marL="457200" lvl="1" indent="0">
              <a:buNone/>
            </a:pPr>
            <a:r>
              <a:rPr lang="en-GB" b="1" dirty="0">
                <a:solidFill>
                  <a:srgbClr val="00B050"/>
                </a:solidFill>
              </a:rPr>
              <a:t>- conduct prosecutions before the courts;</a:t>
            </a:r>
          </a:p>
          <a:p>
            <a:pPr lvl="1">
              <a:buFontTx/>
              <a:buChar char="-"/>
            </a:pPr>
            <a:r>
              <a:rPr lang="en-GB" b="1" dirty="0">
                <a:solidFill>
                  <a:srgbClr val="00B050"/>
                </a:solidFill>
              </a:rPr>
              <a:t>may appeal or conduct appeals of all or some court decisions</a:t>
            </a:r>
            <a:endParaRPr lang="pl-PL" b="1" dirty="0">
              <a:solidFill>
                <a:srgbClr val="00B050"/>
              </a:solidFill>
            </a:endParaRPr>
          </a:p>
          <a:p>
            <a:pPr marL="0" indent="0" algn="just">
              <a:buNone/>
            </a:pPr>
            <a:r>
              <a:rPr lang="en-GB" dirty="0"/>
              <a:t>While the judge is entrusted with decision-making power, and he/she cannot initiate judicial process</a:t>
            </a:r>
            <a:r>
              <a:rPr lang="en-GB" b="1" dirty="0"/>
              <a:t>, the prosecutor's primary function is to initiate and conduct criminal action, to act as a party in judicial proceedings and, in many countries, to supervise and direct the police during the investigative phase</a:t>
            </a:r>
            <a:r>
              <a:rPr lang="en-GB" dirty="0"/>
              <a:t>. </a:t>
            </a:r>
            <a:endParaRPr lang="pl-PL" dirty="0"/>
          </a:p>
          <a:p>
            <a:pPr marL="0" indent="0" algn="just">
              <a:buNone/>
            </a:pPr>
            <a:r>
              <a:rPr lang="en-GB" dirty="0"/>
              <a:t>In some criminal justice systems, prosecutors also: ensure that victims are effectively assisted; decide on alternatives to prosecution; offer assistance to the court in reaching its decision as to the appropriate sentence; supervise the execution of court decisions.</a:t>
            </a:r>
            <a:endParaRPr lang="pl-PL" dirty="0">
              <a:solidFill>
                <a:srgbClr val="00B050"/>
              </a:solidFill>
            </a:endParaRPr>
          </a:p>
        </p:txBody>
      </p:sp>
    </p:spTree>
    <p:extLst>
      <p:ext uri="{BB962C8B-B14F-4D97-AF65-F5344CB8AC3E}">
        <p14:creationId xmlns:p14="http://schemas.microsoft.com/office/powerpoint/2010/main" val="293114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D7B964-CBDE-42EA-BC26-0B2A754FA5FA}"/>
              </a:ext>
            </a:extLst>
          </p:cNvPr>
          <p:cNvSpPr>
            <a:spLocks noGrp="1"/>
          </p:cNvSpPr>
          <p:nvPr>
            <p:ph type="body" sz="quarter" idx="10"/>
          </p:nvPr>
        </p:nvSpPr>
        <p:spPr/>
        <p:txBody>
          <a:bodyPr>
            <a:normAutofit fontScale="77500" lnSpcReduction="20000"/>
          </a:bodyPr>
          <a:lstStyle/>
          <a:p>
            <a:r>
              <a:rPr lang="pl-PL" dirty="0"/>
              <a:t>The role of public </a:t>
            </a:r>
            <a:r>
              <a:rPr lang="pl-PL" dirty="0" err="1"/>
              <a:t>prosecutor</a:t>
            </a:r>
            <a:endParaRPr lang="en-GB" dirty="0"/>
          </a:p>
          <a:p>
            <a:endParaRPr lang="en-GB" dirty="0"/>
          </a:p>
        </p:txBody>
      </p:sp>
      <p:sp>
        <p:nvSpPr>
          <p:cNvPr id="3" name="Symbol zastępczy tekstu 2">
            <a:extLst>
              <a:ext uri="{FF2B5EF4-FFF2-40B4-BE49-F238E27FC236}">
                <a16:creationId xmlns:a16="http://schemas.microsoft.com/office/drawing/2014/main" id="{787783A3-CEDA-43A2-9737-E05E1EC3A3DE}"/>
              </a:ext>
            </a:extLst>
          </p:cNvPr>
          <p:cNvSpPr>
            <a:spLocks noGrp="1"/>
          </p:cNvSpPr>
          <p:nvPr>
            <p:ph type="body" sz="quarter" idx="11"/>
          </p:nvPr>
        </p:nvSpPr>
        <p:spPr>
          <a:xfrm>
            <a:off x="234950" y="977900"/>
            <a:ext cx="11575132" cy="5584825"/>
          </a:xfrm>
        </p:spPr>
        <p:txBody>
          <a:bodyPr>
            <a:normAutofit/>
          </a:bodyPr>
          <a:lstStyle/>
          <a:p>
            <a:pPr algn="just"/>
            <a:r>
              <a:rPr lang="pl-PL" dirty="0"/>
              <a:t>„</a:t>
            </a:r>
            <a:r>
              <a:rPr lang="en-GB" dirty="0"/>
              <a:t>Prosecutors are required to apply the law to criminal cases, protect the rights of the persons involved in criminal proceedings, respect human dignity and fundamental rights, and ensure public security. In many countries, prosecutors also play a key role in applying and </a:t>
            </a:r>
            <a:r>
              <a:rPr lang="en-GB" b="1" dirty="0"/>
              <a:t>defining criminal policy</a:t>
            </a:r>
            <a:r>
              <a:rPr lang="en-GB" dirty="0"/>
              <a:t> by </a:t>
            </a:r>
            <a:r>
              <a:rPr lang="en-GB" i="1" dirty="0"/>
              <a:t>using their discretion</a:t>
            </a:r>
            <a:r>
              <a:rPr lang="en-GB" dirty="0"/>
              <a:t>, including adapting to social and societal changes. In some countries prosecutors also have competence in civil proceedings, to secure the protection of the rights, freedoms and interests of juveniles, elderly or disabled persons, or persons who, due to their state of health, are unable to take proceedings</a:t>
            </a:r>
            <a:r>
              <a:rPr lang="pl-PL" dirty="0"/>
              <a:t>”.</a:t>
            </a:r>
          </a:p>
          <a:p>
            <a:pPr algn="just"/>
            <a:r>
              <a:rPr lang="en-GB" dirty="0">
                <a:hlinkClick r:id="rId2"/>
              </a:rPr>
              <a:t>https://www.unodc.org/e4j/en/crime-prevention-criminal-justice/module-14/key-issues/2--general-issues--public-prosecutors-as-the-gate-keepers-of-criminal-justice.html</a:t>
            </a:r>
            <a:r>
              <a:rPr lang="pl-PL" dirty="0"/>
              <a:t> </a:t>
            </a:r>
            <a:endParaRPr lang="en-GB" dirty="0"/>
          </a:p>
          <a:p>
            <a:endParaRPr lang="en-GB" dirty="0"/>
          </a:p>
        </p:txBody>
      </p:sp>
    </p:spTree>
    <p:extLst>
      <p:ext uri="{BB962C8B-B14F-4D97-AF65-F5344CB8AC3E}">
        <p14:creationId xmlns:p14="http://schemas.microsoft.com/office/powerpoint/2010/main" val="301724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F4F7569-6DE2-49BF-8A0A-CAA76C6E47D9}"/>
              </a:ext>
            </a:extLst>
          </p:cNvPr>
          <p:cNvSpPr>
            <a:spLocks noGrp="1"/>
          </p:cNvSpPr>
          <p:nvPr>
            <p:ph type="body" sz="quarter" idx="10"/>
          </p:nvPr>
        </p:nvSpPr>
        <p:spPr>
          <a:xfrm>
            <a:off x="234950" y="240191"/>
            <a:ext cx="8523288" cy="331788"/>
          </a:xfrm>
        </p:spPr>
        <p:txBody>
          <a:bodyPr>
            <a:normAutofit fontScale="77500" lnSpcReduction="20000"/>
          </a:bodyPr>
          <a:lstStyle/>
          <a:p>
            <a:r>
              <a:rPr lang="pl-PL" dirty="0"/>
              <a:t>The role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2A08E633-DEF4-4FA5-A769-FCAB18836E08}"/>
              </a:ext>
            </a:extLst>
          </p:cNvPr>
          <p:cNvSpPr>
            <a:spLocks noGrp="1"/>
          </p:cNvSpPr>
          <p:nvPr>
            <p:ph type="body" sz="quarter" idx="11"/>
          </p:nvPr>
        </p:nvSpPr>
        <p:spPr>
          <a:xfrm>
            <a:off x="234950" y="977900"/>
            <a:ext cx="11255643" cy="5584825"/>
          </a:xfrm>
        </p:spPr>
        <p:txBody>
          <a:bodyPr/>
          <a:lstStyle/>
          <a:p>
            <a:pPr algn="just"/>
            <a:r>
              <a:rPr lang="pl-PL" dirty="0"/>
              <a:t>In </a:t>
            </a:r>
            <a:r>
              <a:rPr lang="pl-PL" dirty="0" err="1"/>
              <a:t>some</a:t>
            </a:r>
            <a:r>
              <a:rPr lang="pl-PL" dirty="0"/>
              <a:t> </a:t>
            </a:r>
            <a:r>
              <a:rPr lang="pl-PL" dirty="0" err="1"/>
              <a:t>countries</a:t>
            </a:r>
            <a:r>
              <a:rPr lang="pl-PL" dirty="0"/>
              <a:t>, </a:t>
            </a:r>
            <a:r>
              <a:rPr lang="pl-PL" dirty="0" err="1"/>
              <a:t>prosecutor</a:t>
            </a:r>
            <a:r>
              <a:rPr lang="pl-PL" dirty="0"/>
              <a:t> </a:t>
            </a:r>
            <a:r>
              <a:rPr lang="pl-PL" dirty="0" err="1"/>
              <a:t>is</a:t>
            </a:r>
            <a:r>
              <a:rPr lang="pl-PL" dirty="0"/>
              <a:t> oblige to </a:t>
            </a:r>
            <a:r>
              <a:rPr lang="pl-PL" dirty="0" err="1"/>
              <a:t>ensure</a:t>
            </a:r>
            <a:r>
              <a:rPr lang="pl-PL" dirty="0"/>
              <a:t> </a:t>
            </a:r>
            <a:r>
              <a:rPr lang="pl-PL" dirty="0" err="1"/>
              <a:t>that</a:t>
            </a:r>
            <a:r>
              <a:rPr lang="pl-PL" dirty="0"/>
              <a:t> </a:t>
            </a:r>
            <a:r>
              <a:rPr lang="pl-PL" b="1" dirty="0" err="1"/>
              <a:t>victims</a:t>
            </a:r>
            <a:r>
              <a:rPr lang="pl-PL" b="1" dirty="0"/>
              <a:t>’ </a:t>
            </a:r>
            <a:r>
              <a:rPr lang="pl-PL" b="1" dirty="0" err="1"/>
              <a:t>rights</a:t>
            </a:r>
            <a:r>
              <a:rPr lang="pl-PL" b="1" dirty="0"/>
              <a:t> </a:t>
            </a:r>
            <a:r>
              <a:rPr lang="pl-PL" dirty="0" err="1"/>
              <a:t>shall</a:t>
            </a:r>
            <a:r>
              <a:rPr lang="pl-PL" dirty="0"/>
              <a:t> be </a:t>
            </a:r>
            <a:r>
              <a:rPr lang="pl-PL" dirty="0" err="1"/>
              <a:t>respected</a:t>
            </a:r>
            <a:r>
              <a:rPr lang="pl-PL" dirty="0"/>
              <a:t>. </a:t>
            </a:r>
            <a:r>
              <a:rPr lang="pl-PL" dirty="0" err="1"/>
              <a:t>Victims</a:t>
            </a:r>
            <a:r>
              <a:rPr lang="pl-PL" dirty="0"/>
              <a:t> do not </a:t>
            </a:r>
            <a:r>
              <a:rPr lang="pl-PL" dirty="0" err="1"/>
              <a:t>always</a:t>
            </a:r>
            <a:r>
              <a:rPr lang="pl-PL" dirty="0"/>
              <a:t> </a:t>
            </a:r>
            <a:r>
              <a:rPr lang="pl-PL" dirty="0" err="1"/>
              <a:t>have</a:t>
            </a:r>
            <a:r>
              <a:rPr lang="pl-PL" dirty="0"/>
              <a:t> </a:t>
            </a:r>
            <a:r>
              <a:rPr lang="pl-PL" dirty="0" err="1"/>
              <a:t>indepentend</a:t>
            </a:r>
            <a:r>
              <a:rPr lang="pl-PL" dirty="0"/>
              <a:t> </a:t>
            </a:r>
            <a:r>
              <a:rPr lang="pl-PL" dirty="0" err="1"/>
              <a:t>position</a:t>
            </a:r>
            <a:r>
              <a:rPr lang="pl-PL" dirty="0"/>
              <a:t> (not </a:t>
            </a:r>
            <a:r>
              <a:rPr lang="pl-PL" dirty="0" err="1"/>
              <a:t>always</a:t>
            </a:r>
            <a:r>
              <a:rPr lang="pl-PL" dirty="0"/>
              <a:t> </a:t>
            </a:r>
            <a:r>
              <a:rPr lang="pl-PL" dirty="0" err="1"/>
              <a:t>is</a:t>
            </a:r>
            <a:r>
              <a:rPr lang="pl-PL" dirty="0"/>
              <a:t> a party in </a:t>
            </a:r>
            <a:r>
              <a:rPr lang="pl-PL" dirty="0" err="1"/>
              <a:t>criminal</a:t>
            </a:r>
            <a:r>
              <a:rPr lang="pl-PL" dirty="0"/>
              <a:t> </a:t>
            </a:r>
            <a:r>
              <a:rPr lang="pl-PL" dirty="0" err="1"/>
              <a:t>procedure</a:t>
            </a:r>
            <a:r>
              <a:rPr lang="pl-PL" dirty="0"/>
              <a:t>), but in </a:t>
            </a:r>
            <a:r>
              <a:rPr lang="pl-PL" dirty="0" err="1"/>
              <a:t>that</a:t>
            </a:r>
            <a:r>
              <a:rPr lang="pl-PL" dirty="0"/>
              <a:t> </a:t>
            </a:r>
            <a:r>
              <a:rPr lang="pl-PL" dirty="0" err="1"/>
              <a:t>situation</a:t>
            </a:r>
            <a:r>
              <a:rPr lang="pl-PL" dirty="0"/>
              <a:t> public </a:t>
            </a:r>
            <a:r>
              <a:rPr lang="pl-PL" dirty="0" err="1"/>
              <a:t>prosecutr</a:t>
            </a:r>
            <a:r>
              <a:rPr lang="pl-PL" dirty="0"/>
              <a:t> </a:t>
            </a:r>
            <a:r>
              <a:rPr lang="pl-PL" dirty="0" err="1"/>
              <a:t>represents</a:t>
            </a:r>
            <a:r>
              <a:rPr lang="pl-PL" dirty="0"/>
              <a:t> </a:t>
            </a:r>
            <a:r>
              <a:rPr lang="pl-PL" dirty="0" err="1"/>
              <a:t>them</a:t>
            </a:r>
            <a:r>
              <a:rPr lang="pl-PL" dirty="0"/>
              <a:t> in the </a:t>
            </a:r>
            <a:r>
              <a:rPr lang="pl-PL" dirty="0" err="1"/>
              <a:t>trial</a:t>
            </a:r>
            <a:r>
              <a:rPr lang="pl-PL" dirty="0"/>
              <a:t>. </a:t>
            </a:r>
          </a:p>
          <a:p>
            <a:pPr algn="just"/>
            <a:r>
              <a:rPr lang="pl-PL" dirty="0"/>
              <a:t>P</a:t>
            </a:r>
            <a:r>
              <a:rPr lang="en-GB" dirty="0" err="1"/>
              <a:t>rosecutors</a:t>
            </a:r>
            <a:r>
              <a:rPr lang="en-GB" dirty="0"/>
              <a:t> </a:t>
            </a:r>
            <a:r>
              <a:rPr lang="en-GB" b="1" dirty="0"/>
              <a:t>must also ensure that justice is done when public behaviours are at stake.</a:t>
            </a:r>
            <a:r>
              <a:rPr lang="en-GB" dirty="0"/>
              <a:t> To this end, they must be committed to the </a:t>
            </a:r>
            <a:r>
              <a:rPr lang="en-GB" b="1" dirty="0"/>
              <a:t>rule of law</a:t>
            </a:r>
            <a:r>
              <a:rPr lang="en-GB" dirty="0"/>
              <a:t> and safeguard the lawfulness of public actions</a:t>
            </a:r>
            <a:r>
              <a:rPr lang="en-GB" b="1" dirty="0"/>
              <a:t>. Prosecutors "shall control the State actions by bringing to the attention of the courts any instance of unlawful or corrupt behaviour by agents of the State or other officials </a:t>
            </a:r>
            <a:r>
              <a:rPr lang="en-GB" dirty="0"/>
              <a:t>in positions of authority and by prosecuting such offenders to the full extent of the law. In cases involving corruption, abuse of power, grave human rights violations, and other crimes committed by public officials, the role of prosecutors is particularly important and delicate</a:t>
            </a:r>
            <a:r>
              <a:rPr lang="pl-PL" dirty="0"/>
              <a:t>. </a:t>
            </a:r>
            <a:endParaRPr lang="en-GB" dirty="0"/>
          </a:p>
        </p:txBody>
      </p:sp>
    </p:spTree>
    <p:extLst>
      <p:ext uri="{BB962C8B-B14F-4D97-AF65-F5344CB8AC3E}">
        <p14:creationId xmlns:p14="http://schemas.microsoft.com/office/powerpoint/2010/main" val="371329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0061CD-06B4-4B59-AA10-7084D0331E5D}"/>
              </a:ext>
            </a:extLst>
          </p:cNvPr>
          <p:cNvSpPr>
            <a:spLocks noGrp="1"/>
          </p:cNvSpPr>
          <p:nvPr>
            <p:ph type="body" sz="quarter" idx="10"/>
          </p:nvPr>
        </p:nvSpPr>
        <p:spPr>
          <a:xfrm>
            <a:off x="234950" y="240190"/>
            <a:ext cx="8523288" cy="331788"/>
          </a:xfrm>
        </p:spPr>
        <p:txBody>
          <a:bodyPr>
            <a:normAutofit fontScale="77500" lnSpcReduction="20000"/>
          </a:bodyPr>
          <a:lstStyle/>
          <a:p>
            <a:r>
              <a:rPr lang="pl-PL" dirty="0"/>
              <a:t>The role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4B75CF53-BD2B-468C-99D5-00CFF82EA802}"/>
              </a:ext>
            </a:extLst>
          </p:cNvPr>
          <p:cNvSpPr>
            <a:spLocks noGrp="1"/>
          </p:cNvSpPr>
          <p:nvPr>
            <p:ph type="body" sz="quarter" idx="11"/>
          </p:nvPr>
        </p:nvSpPr>
        <p:spPr>
          <a:xfrm>
            <a:off x="234950" y="988917"/>
            <a:ext cx="11520048" cy="5489001"/>
          </a:xfrm>
        </p:spPr>
        <p:txBody>
          <a:bodyPr>
            <a:normAutofit fontScale="92500" lnSpcReduction="10000"/>
          </a:bodyPr>
          <a:lstStyle/>
          <a:p>
            <a:pPr algn="just"/>
            <a:r>
              <a:rPr lang="en-GB" dirty="0"/>
              <a:t>The problem is the separation of the prosecution from the executive. If the prosecutor is to 'watch the hands' of the public authorities, including politicians, then he or she must have adequate guarantees of independence. He or she must not fear consequences for initiating/conducting proceedings against public authorities. </a:t>
            </a:r>
            <a:endParaRPr lang="pl-PL" dirty="0"/>
          </a:p>
          <a:p>
            <a:pPr lvl="1"/>
            <a:r>
              <a:rPr lang="en-GB" dirty="0"/>
              <a:t>With respect to the organisation and the internal operation of the Public Prosecution, in</a:t>
            </a:r>
            <a:r>
              <a:rPr lang="pl-PL" dirty="0"/>
              <a:t> </a:t>
            </a:r>
            <a:r>
              <a:rPr lang="en-GB" dirty="0"/>
              <a:t>particular the assignment and re-assignment of cases, this should meet requirements of</a:t>
            </a:r>
            <a:r>
              <a:rPr lang="pl-PL" dirty="0"/>
              <a:t> </a:t>
            </a:r>
            <a:r>
              <a:rPr lang="en-GB" dirty="0"/>
              <a:t>impartiality and independence and maximise the proper operation of the criminal justice system,</a:t>
            </a:r>
            <a:r>
              <a:rPr lang="pl-PL" dirty="0"/>
              <a:t> </a:t>
            </a:r>
            <a:r>
              <a:rPr lang="en-GB" dirty="0"/>
              <a:t>in particular the level of legal qualification and specialisation devoted to each matter.</a:t>
            </a:r>
            <a:endParaRPr lang="pl-PL" dirty="0"/>
          </a:p>
          <a:p>
            <a:pPr algn="just"/>
            <a:r>
              <a:rPr lang="en-GB" b="1" dirty="0">
                <a:solidFill>
                  <a:srgbClr val="FF0000"/>
                </a:solidFill>
              </a:rPr>
              <a:t>States should take appropriate measures to ensure that public prosecutors are able to</a:t>
            </a:r>
            <a:r>
              <a:rPr lang="pl-PL" b="1" dirty="0">
                <a:solidFill>
                  <a:srgbClr val="FF0000"/>
                </a:solidFill>
              </a:rPr>
              <a:t> </a:t>
            </a:r>
            <a:r>
              <a:rPr lang="en-GB" b="1" dirty="0">
                <a:solidFill>
                  <a:srgbClr val="FF0000"/>
                </a:solidFill>
              </a:rPr>
              <a:t>perform their professional duties and responsibilities without unjustified interference or</a:t>
            </a:r>
            <a:r>
              <a:rPr lang="pl-PL" b="1" dirty="0">
                <a:solidFill>
                  <a:srgbClr val="FF0000"/>
                </a:solidFill>
              </a:rPr>
              <a:t> </a:t>
            </a:r>
            <a:r>
              <a:rPr lang="en-GB" b="1" dirty="0">
                <a:solidFill>
                  <a:srgbClr val="FF0000"/>
                </a:solidFill>
              </a:rPr>
              <a:t>unjustified exposure to civil, penal or other liability.</a:t>
            </a:r>
            <a:r>
              <a:rPr lang="en-GB" dirty="0"/>
              <a:t> However, the public prosecution should</a:t>
            </a:r>
            <a:r>
              <a:rPr lang="pl-PL" dirty="0"/>
              <a:t> </a:t>
            </a:r>
            <a:r>
              <a:rPr lang="en-GB" dirty="0"/>
              <a:t>account periodically and publicly for its activities as a whole and, in particular, the way in</a:t>
            </a:r>
            <a:r>
              <a:rPr lang="pl-PL" dirty="0"/>
              <a:t> </a:t>
            </a:r>
            <a:r>
              <a:rPr lang="en-GB" dirty="0"/>
              <a:t>which its priorities were carried out.</a:t>
            </a:r>
            <a:endParaRPr lang="pl-PL" dirty="0"/>
          </a:p>
          <a:p>
            <a:pPr marL="0" indent="0" algn="r">
              <a:buNone/>
            </a:pPr>
            <a:r>
              <a:rPr lang="en-GB" sz="1800" b="1" dirty="0"/>
              <a:t>Recommendation Rec(2000)19</a:t>
            </a:r>
          </a:p>
          <a:p>
            <a:pPr marL="0" indent="0" algn="r">
              <a:buNone/>
            </a:pPr>
            <a:r>
              <a:rPr lang="en-GB" sz="1800" i="1" dirty="0"/>
              <a:t>Adopted by the Committee of Ministers</a:t>
            </a:r>
            <a:r>
              <a:rPr lang="pl-PL" sz="1800" i="1" dirty="0"/>
              <a:t> </a:t>
            </a:r>
            <a:r>
              <a:rPr lang="en-GB" sz="1800" i="1" dirty="0"/>
              <a:t>of the Council of Europe</a:t>
            </a:r>
            <a:r>
              <a:rPr lang="pl-PL" sz="1800" i="1" dirty="0"/>
              <a:t> </a:t>
            </a:r>
            <a:r>
              <a:rPr lang="en-GB" sz="1800" i="1" dirty="0"/>
              <a:t>on 6 October 2000</a:t>
            </a:r>
            <a:endParaRPr lang="en-GB" sz="1800" dirty="0"/>
          </a:p>
        </p:txBody>
      </p:sp>
    </p:spTree>
    <p:extLst>
      <p:ext uri="{BB962C8B-B14F-4D97-AF65-F5344CB8AC3E}">
        <p14:creationId xmlns:p14="http://schemas.microsoft.com/office/powerpoint/2010/main" val="300903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B52F35-095E-4967-A990-BDD4CBC2AE35}"/>
              </a:ext>
            </a:extLst>
          </p:cNvPr>
          <p:cNvSpPr>
            <a:spLocks noGrp="1"/>
          </p:cNvSpPr>
          <p:nvPr>
            <p:ph type="body" sz="quarter" idx="10"/>
          </p:nvPr>
        </p:nvSpPr>
        <p:spPr>
          <a:xfrm>
            <a:off x="234950" y="295275"/>
            <a:ext cx="8523288" cy="331788"/>
          </a:xfrm>
        </p:spPr>
        <p:txBody>
          <a:bodyPr>
            <a:normAutofit/>
          </a:bodyPr>
          <a:lstStyle/>
          <a:p>
            <a:r>
              <a:rPr lang="pl-PL" sz="1500" err="1"/>
              <a:t>Phases</a:t>
            </a:r>
            <a:r>
              <a:rPr lang="pl-PL" sz="1500"/>
              <a:t> of </a:t>
            </a:r>
            <a:r>
              <a:rPr lang="pl-PL" sz="1500" err="1"/>
              <a:t>Criminal</a:t>
            </a:r>
            <a:r>
              <a:rPr lang="pl-PL" sz="1500"/>
              <a:t> </a:t>
            </a:r>
            <a:r>
              <a:rPr lang="pl-PL" sz="1500" err="1"/>
              <a:t>Process</a:t>
            </a:r>
            <a:r>
              <a:rPr lang="pl-PL" sz="1500"/>
              <a:t> </a:t>
            </a:r>
            <a:endParaRPr lang="en-GB" sz="1500"/>
          </a:p>
        </p:txBody>
      </p:sp>
      <p:sp>
        <p:nvSpPr>
          <p:cNvPr id="3" name="Symbol zastępczy zawartości 2">
            <a:extLst>
              <a:ext uri="{FF2B5EF4-FFF2-40B4-BE49-F238E27FC236}">
                <a16:creationId xmlns:a16="http://schemas.microsoft.com/office/drawing/2014/main" id="{F3F64C2D-50BA-484D-96FC-6D770A54EC9E}"/>
              </a:ext>
            </a:extLst>
          </p:cNvPr>
          <p:cNvSpPr>
            <a:spLocks noGrp="1"/>
          </p:cNvSpPr>
          <p:nvPr>
            <p:ph type="body" sz="quarter" idx="11"/>
          </p:nvPr>
        </p:nvSpPr>
        <p:spPr>
          <a:xfrm>
            <a:off x="1530350" y="1838325"/>
            <a:ext cx="8601075" cy="3497263"/>
          </a:xfrm>
        </p:spPr>
        <p:txBody>
          <a:bodyPr>
            <a:normAutofit/>
          </a:bodyPr>
          <a:lstStyle/>
          <a:p>
            <a:r>
              <a:rPr lang="en-GB" sz="2200" dirty="0"/>
              <a:t>Pretrial proceedings - proceedings before referral to court. Carried out by the police or the public prosecutor, or alternatively by an investigating judge. The purpose of pre-trial proceedings is to prepare the case for trial. </a:t>
            </a:r>
            <a:endParaRPr lang="pl-PL" sz="2200" dirty="0"/>
          </a:p>
          <a:p>
            <a:pPr marL="0" indent="0">
              <a:buNone/>
            </a:pPr>
            <a:endParaRPr lang="en-GB" sz="2200" dirty="0"/>
          </a:p>
          <a:p>
            <a:r>
              <a:rPr lang="en-GB" sz="2200" dirty="0"/>
              <a:t>Judicial proceedings - the main proceedings that seek to punish/indict the accused. Depending on the trial model, the court evaluates the evidence presented by the parties/gathers evidence together with the parties and, based on the evidence gathered, delivers a verdict in the case. </a:t>
            </a:r>
          </a:p>
          <a:p>
            <a:endParaRPr lang="en-GB" sz="2200" dirty="0"/>
          </a:p>
        </p:txBody>
      </p:sp>
      <p:sp>
        <p:nvSpPr>
          <p:cNvPr id="8" name="Text Placeholder 3">
            <a:extLst>
              <a:ext uri="{FF2B5EF4-FFF2-40B4-BE49-F238E27FC236}">
                <a16:creationId xmlns:a16="http://schemas.microsoft.com/office/drawing/2014/main" id="{92DF7403-4340-6D7B-B43C-8AD728138D44}"/>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325704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0061CD-06B4-4B59-AA10-7084D0331E5D}"/>
              </a:ext>
            </a:extLst>
          </p:cNvPr>
          <p:cNvSpPr>
            <a:spLocks noGrp="1"/>
          </p:cNvSpPr>
          <p:nvPr>
            <p:ph type="body" sz="quarter" idx="10"/>
          </p:nvPr>
        </p:nvSpPr>
        <p:spPr>
          <a:xfrm>
            <a:off x="234950" y="240190"/>
            <a:ext cx="8523288" cy="331788"/>
          </a:xfrm>
        </p:spPr>
        <p:txBody>
          <a:bodyPr>
            <a:normAutofit fontScale="77500" lnSpcReduction="20000"/>
          </a:bodyPr>
          <a:lstStyle/>
          <a:p>
            <a:r>
              <a:rPr lang="pl-PL" dirty="0"/>
              <a:t>The role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4B75CF53-BD2B-468C-99D5-00CFF82EA802}"/>
              </a:ext>
            </a:extLst>
          </p:cNvPr>
          <p:cNvSpPr>
            <a:spLocks noGrp="1"/>
          </p:cNvSpPr>
          <p:nvPr>
            <p:ph type="body" sz="quarter" idx="11"/>
          </p:nvPr>
        </p:nvSpPr>
        <p:spPr>
          <a:xfrm>
            <a:off x="234950" y="988917"/>
            <a:ext cx="11751402" cy="5764423"/>
          </a:xfrm>
        </p:spPr>
        <p:txBody>
          <a:bodyPr>
            <a:normAutofit fontScale="92500" lnSpcReduction="10000"/>
          </a:bodyPr>
          <a:lstStyle/>
          <a:p>
            <a:pPr marL="0" indent="0" algn="just">
              <a:buNone/>
            </a:pPr>
            <a:r>
              <a:rPr lang="en-GB" sz="2000" dirty="0"/>
              <a:t>13. Where the public prosecution is part of or subordinate to the government, states should</a:t>
            </a:r>
            <a:r>
              <a:rPr lang="pl-PL" sz="2000" dirty="0"/>
              <a:t> </a:t>
            </a:r>
            <a:r>
              <a:rPr lang="en-GB" sz="2000" dirty="0"/>
              <a:t>take effective measures to guarantee that:</a:t>
            </a:r>
          </a:p>
          <a:p>
            <a:pPr marL="0" indent="0" algn="just">
              <a:buNone/>
            </a:pPr>
            <a:r>
              <a:rPr lang="en-GB" sz="2000" i="1" dirty="0"/>
              <a:t>a. </a:t>
            </a:r>
            <a:r>
              <a:rPr lang="en-GB" sz="2000" dirty="0"/>
              <a:t>the nature and the scope of the powers of the government with respect to the public</a:t>
            </a:r>
            <a:r>
              <a:rPr lang="pl-PL" sz="2000" dirty="0"/>
              <a:t> </a:t>
            </a:r>
            <a:r>
              <a:rPr lang="en-GB" sz="2000" dirty="0"/>
              <a:t>prosecution are established by law;</a:t>
            </a:r>
          </a:p>
          <a:p>
            <a:pPr marL="0" indent="0" algn="just">
              <a:buNone/>
            </a:pPr>
            <a:r>
              <a:rPr lang="en-GB" sz="2000" i="1" dirty="0"/>
              <a:t>b. </a:t>
            </a:r>
            <a:r>
              <a:rPr lang="en-GB" sz="2000" b="1" dirty="0"/>
              <a:t>government exercises its powers in a transparent way </a:t>
            </a:r>
            <a:r>
              <a:rPr lang="en-GB" sz="2000" dirty="0"/>
              <a:t>and in accordance with international</a:t>
            </a:r>
            <a:r>
              <a:rPr lang="pl-PL" sz="2000" dirty="0"/>
              <a:t> </a:t>
            </a:r>
            <a:r>
              <a:rPr lang="en-GB" sz="2000" dirty="0"/>
              <a:t>treaties, national legislation and general principles of law;</a:t>
            </a:r>
          </a:p>
          <a:p>
            <a:pPr marL="0" indent="0" algn="just">
              <a:buNone/>
            </a:pPr>
            <a:r>
              <a:rPr lang="en-GB" sz="2000" i="1" dirty="0"/>
              <a:t>c. </a:t>
            </a:r>
            <a:r>
              <a:rPr lang="en-GB" sz="2000" dirty="0"/>
              <a:t>where government gives instructions of a general nature, such </a:t>
            </a:r>
            <a:r>
              <a:rPr lang="en-GB" sz="2000" b="1" dirty="0"/>
              <a:t>instructions must be in writing</a:t>
            </a:r>
            <a:r>
              <a:rPr lang="pl-PL" sz="2000" b="1" dirty="0"/>
              <a:t> </a:t>
            </a:r>
            <a:r>
              <a:rPr lang="en-GB" sz="2000" b="1" dirty="0"/>
              <a:t>and published in an adequate way;</a:t>
            </a:r>
          </a:p>
          <a:p>
            <a:pPr marL="0" indent="0" algn="just">
              <a:buNone/>
            </a:pPr>
            <a:r>
              <a:rPr lang="en-GB" sz="2000" i="1" dirty="0"/>
              <a:t>d. </a:t>
            </a:r>
            <a:r>
              <a:rPr lang="en-GB" sz="2000" dirty="0"/>
              <a:t>where the government has the power to give instructions to prosecute a specific case, </a:t>
            </a:r>
            <a:r>
              <a:rPr lang="en-GB" sz="2000" b="1" dirty="0"/>
              <a:t>such</a:t>
            </a:r>
            <a:r>
              <a:rPr lang="pl-PL" sz="2000" b="1" dirty="0"/>
              <a:t> </a:t>
            </a:r>
            <a:r>
              <a:rPr lang="en-GB" sz="2000" b="1" dirty="0"/>
              <a:t>instructions must carry with them adequate guarantees that transparency and equity are</a:t>
            </a:r>
            <a:r>
              <a:rPr lang="pl-PL" sz="2000" b="1" dirty="0"/>
              <a:t> </a:t>
            </a:r>
            <a:r>
              <a:rPr lang="en-GB" sz="2000" b="1" dirty="0"/>
              <a:t>respected in accordance with national law, the government being under a duty, for example:</a:t>
            </a:r>
          </a:p>
          <a:p>
            <a:pPr marL="457200" lvl="1" indent="0" algn="just">
              <a:buNone/>
            </a:pPr>
            <a:r>
              <a:rPr lang="en-GB" sz="1600" dirty="0"/>
              <a:t>− to seek prior written advice from either the competent public prosecutor or the body that is</a:t>
            </a:r>
            <a:r>
              <a:rPr lang="pl-PL" sz="1600" dirty="0"/>
              <a:t> </a:t>
            </a:r>
            <a:r>
              <a:rPr lang="en-GB" sz="1600" dirty="0"/>
              <a:t>carrying out the public prosecution;</a:t>
            </a:r>
          </a:p>
          <a:p>
            <a:pPr marL="457200" lvl="1" indent="0" algn="just">
              <a:buNone/>
            </a:pPr>
            <a:r>
              <a:rPr lang="en-GB" sz="1600" dirty="0"/>
              <a:t>− </a:t>
            </a:r>
            <a:r>
              <a:rPr lang="en-GB" sz="1600" b="1" dirty="0"/>
              <a:t>duly to explain its written instructions</a:t>
            </a:r>
            <a:r>
              <a:rPr lang="en-GB" sz="1600" dirty="0"/>
              <a:t>, especially when they deviate from the public</a:t>
            </a:r>
            <a:r>
              <a:rPr lang="pl-PL" sz="1600" dirty="0"/>
              <a:t> </a:t>
            </a:r>
            <a:r>
              <a:rPr lang="en-GB" sz="1600" dirty="0"/>
              <a:t>prosecutor’s advices and to transmit them through the hierarchical channels;</a:t>
            </a:r>
          </a:p>
          <a:p>
            <a:pPr marL="457200" lvl="1" indent="0" algn="just">
              <a:buNone/>
            </a:pPr>
            <a:r>
              <a:rPr lang="en-GB" sz="1600" dirty="0"/>
              <a:t>− </a:t>
            </a:r>
            <a:r>
              <a:rPr lang="en-GB" sz="1600" b="1" dirty="0"/>
              <a:t>to see to it that, before the trial, the advice and the instructions become part of the file so</a:t>
            </a:r>
            <a:r>
              <a:rPr lang="pl-PL" sz="1600" b="1" dirty="0"/>
              <a:t> </a:t>
            </a:r>
            <a:r>
              <a:rPr lang="en-GB" sz="1600" b="1" dirty="0"/>
              <a:t>that the other parties may take cognisance of it and make comments;</a:t>
            </a:r>
          </a:p>
          <a:p>
            <a:pPr marL="0" indent="0" algn="just">
              <a:buNone/>
            </a:pPr>
            <a:r>
              <a:rPr lang="en-GB" sz="2000" i="1" dirty="0"/>
              <a:t>e. </a:t>
            </a:r>
            <a:r>
              <a:rPr lang="en-GB" sz="2000" dirty="0"/>
              <a:t>public prosecutors remain free to submit to the court any legal arguments of their choice, even</a:t>
            </a:r>
            <a:r>
              <a:rPr lang="pl-PL" sz="2000" dirty="0"/>
              <a:t> </a:t>
            </a:r>
            <a:r>
              <a:rPr lang="en-GB" sz="2000" dirty="0"/>
              <a:t>where they are under a duty to reflect in writing the instructions received;</a:t>
            </a:r>
            <a:endParaRPr lang="pl-PL" sz="2000" dirty="0"/>
          </a:p>
          <a:p>
            <a:pPr marL="0" indent="0">
              <a:buNone/>
            </a:pPr>
            <a:r>
              <a:rPr lang="en-GB" sz="2000" i="1" dirty="0"/>
              <a:t>f. </a:t>
            </a:r>
            <a:r>
              <a:rPr lang="en-GB" sz="2000" b="1" dirty="0"/>
              <a:t>instructions not to prosecute in a specific case should, in principle, be prohibited</a:t>
            </a:r>
            <a:r>
              <a:rPr lang="en-GB" sz="2000" dirty="0"/>
              <a:t>. Should</a:t>
            </a:r>
            <a:r>
              <a:rPr lang="pl-PL" sz="2000" dirty="0"/>
              <a:t> </a:t>
            </a:r>
            <a:r>
              <a:rPr lang="en-GB" sz="2000" dirty="0"/>
              <a:t>that not be the case, such instructions must remain exceptional and be subjected not only to</a:t>
            </a:r>
            <a:r>
              <a:rPr lang="pl-PL" sz="2000" dirty="0"/>
              <a:t> </a:t>
            </a:r>
            <a:r>
              <a:rPr lang="en-GB" sz="2000" dirty="0"/>
              <a:t>the requirements indicated in paragraphs </a:t>
            </a:r>
            <a:r>
              <a:rPr lang="en-GB" sz="2000" i="1" dirty="0"/>
              <a:t>d. </a:t>
            </a:r>
            <a:r>
              <a:rPr lang="en-GB" sz="2000" dirty="0"/>
              <a:t>and </a:t>
            </a:r>
            <a:r>
              <a:rPr lang="en-GB" sz="2000" i="1" dirty="0"/>
              <a:t>e. </a:t>
            </a:r>
            <a:r>
              <a:rPr lang="en-GB" sz="2000" dirty="0"/>
              <a:t>above but also to an appropriate specific</a:t>
            </a:r>
            <a:r>
              <a:rPr lang="pl-PL" sz="2000" dirty="0"/>
              <a:t> </a:t>
            </a:r>
            <a:r>
              <a:rPr lang="en-GB" sz="2000" dirty="0"/>
              <a:t>control with a view in particular to guaranteeing transparency.</a:t>
            </a:r>
          </a:p>
        </p:txBody>
      </p:sp>
    </p:spTree>
    <p:extLst>
      <p:ext uri="{BB962C8B-B14F-4D97-AF65-F5344CB8AC3E}">
        <p14:creationId xmlns:p14="http://schemas.microsoft.com/office/powerpoint/2010/main" val="55173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0061CD-06B4-4B59-AA10-7084D0331E5D}"/>
              </a:ext>
            </a:extLst>
          </p:cNvPr>
          <p:cNvSpPr>
            <a:spLocks noGrp="1"/>
          </p:cNvSpPr>
          <p:nvPr>
            <p:ph type="body" sz="quarter" idx="10"/>
          </p:nvPr>
        </p:nvSpPr>
        <p:spPr>
          <a:xfrm>
            <a:off x="234950" y="185105"/>
            <a:ext cx="8523288" cy="331788"/>
          </a:xfrm>
        </p:spPr>
        <p:txBody>
          <a:bodyPr>
            <a:normAutofit fontScale="77500" lnSpcReduction="20000"/>
          </a:bodyPr>
          <a:lstStyle/>
          <a:p>
            <a:r>
              <a:rPr lang="pl-PL" dirty="0"/>
              <a:t>The role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4B75CF53-BD2B-468C-99D5-00CFF82EA802}"/>
              </a:ext>
            </a:extLst>
          </p:cNvPr>
          <p:cNvSpPr>
            <a:spLocks noGrp="1"/>
          </p:cNvSpPr>
          <p:nvPr>
            <p:ph type="body" sz="quarter" idx="11"/>
          </p:nvPr>
        </p:nvSpPr>
        <p:spPr>
          <a:xfrm>
            <a:off x="234950" y="988917"/>
            <a:ext cx="11751402" cy="5764423"/>
          </a:xfrm>
        </p:spPr>
        <p:txBody>
          <a:bodyPr>
            <a:normAutofit/>
          </a:bodyPr>
          <a:lstStyle/>
          <a:p>
            <a:r>
              <a:rPr lang="en-GB" dirty="0"/>
              <a:t>In countries where the public prosecution is independent of the government, the state</a:t>
            </a:r>
            <a:r>
              <a:rPr lang="pl-PL" dirty="0"/>
              <a:t> </a:t>
            </a:r>
            <a:r>
              <a:rPr lang="en-GB" dirty="0"/>
              <a:t>should take effective measures to guarantee that the nature and the scope of the independence</a:t>
            </a:r>
            <a:r>
              <a:rPr lang="pl-PL" dirty="0"/>
              <a:t> </a:t>
            </a:r>
            <a:r>
              <a:rPr lang="en-GB" dirty="0"/>
              <a:t>of the public prosecution is established by law.</a:t>
            </a:r>
            <a:endParaRPr lang="pl-PL" dirty="0"/>
          </a:p>
          <a:p>
            <a:endParaRPr lang="pl-PL" sz="2000" dirty="0"/>
          </a:p>
          <a:p>
            <a:pPr algn="just"/>
            <a:r>
              <a:rPr lang="pl-PL" dirty="0"/>
              <a:t>„</a:t>
            </a:r>
            <a:r>
              <a:rPr lang="en-GB" dirty="0"/>
              <a:t>Where the public prosecutor is independent of the executive authority, the nature and</a:t>
            </a:r>
            <a:r>
              <a:rPr lang="pl-PL" dirty="0"/>
              <a:t> </a:t>
            </a:r>
            <a:r>
              <a:rPr lang="en-GB" dirty="0"/>
              <a:t>extent of that independence must be fixed by law so as to rule out (a) informal practices that</a:t>
            </a:r>
            <a:r>
              <a:rPr lang="pl-PL" dirty="0"/>
              <a:t> </a:t>
            </a:r>
            <a:r>
              <a:rPr lang="en-GB" dirty="0"/>
              <a:t>could undermine that principle and (b) any risk of drift towards self-interest by public</a:t>
            </a:r>
            <a:r>
              <a:rPr lang="pl-PL" dirty="0"/>
              <a:t> </a:t>
            </a:r>
            <a:r>
              <a:rPr lang="en-GB" dirty="0"/>
              <a:t>prosecutors themselves</a:t>
            </a:r>
            <a:r>
              <a:rPr lang="pl-PL" dirty="0"/>
              <a:t>”. </a:t>
            </a:r>
          </a:p>
          <a:p>
            <a:pPr algn="just"/>
            <a:endParaRPr lang="pl-PL" dirty="0"/>
          </a:p>
          <a:p>
            <a:pPr marL="0" indent="0" algn="r">
              <a:buNone/>
            </a:pPr>
            <a:r>
              <a:rPr lang="en-GB" b="1" dirty="0"/>
              <a:t>Recommendation Rec(2000)19</a:t>
            </a:r>
          </a:p>
          <a:p>
            <a:pPr marL="0" indent="0" algn="r">
              <a:buNone/>
            </a:pPr>
            <a:r>
              <a:rPr lang="en-GB" i="1" dirty="0"/>
              <a:t>Adopted by the Committee of Ministers</a:t>
            </a:r>
            <a:r>
              <a:rPr lang="pl-PL" i="1" dirty="0"/>
              <a:t> </a:t>
            </a:r>
            <a:r>
              <a:rPr lang="en-GB" i="1" dirty="0"/>
              <a:t>of the Council of Europe</a:t>
            </a:r>
            <a:r>
              <a:rPr lang="pl-PL" i="1" dirty="0"/>
              <a:t> </a:t>
            </a:r>
            <a:r>
              <a:rPr lang="en-GB" i="1" dirty="0"/>
              <a:t>on 6 October 2000</a:t>
            </a:r>
            <a:endParaRPr lang="en-GB" dirty="0"/>
          </a:p>
          <a:p>
            <a:pPr algn="just"/>
            <a:endParaRPr lang="pl-PL" dirty="0"/>
          </a:p>
          <a:p>
            <a:pPr algn="just"/>
            <a:endParaRPr lang="en-GB" sz="2000" dirty="0"/>
          </a:p>
        </p:txBody>
      </p:sp>
    </p:spTree>
    <p:extLst>
      <p:ext uri="{BB962C8B-B14F-4D97-AF65-F5344CB8AC3E}">
        <p14:creationId xmlns:p14="http://schemas.microsoft.com/office/powerpoint/2010/main" val="216890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7590BF4-286A-4276-AFD8-D17DB242AF33}"/>
              </a:ext>
            </a:extLst>
          </p:cNvPr>
          <p:cNvSpPr>
            <a:spLocks noGrp="1"/>
          </p:cNvSpPr>
          <p:nvPr>
            <p:ph type="body" sz="quarter" idx="10"/>
          </p:nvPr>
        </p:nvSpPr>
        <p:spPr/>
        <p:txBody>
          <a:bodyPr>
            <a:normAutofit fontScale="77500" lnSpcReduction="20000"/>
          </a:bodyPr>
          <a:lstStyle/>
          <a:p>
            <a:r>
              <a:rPr lang="pl-PL" dirty="0"/>
              <a:t>The role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2B54747B-0417-4CD3-9E8F-ABA58132B0FE}"/>
              </a:ext>
            </a:extLst>
          </p:cNvPr>
          <p:cNvSpPr>
            <a:spLocks noGrp="1"/>
          </p:cNvSpPr>
          <p:nvPr>
            <p:ph type="body" sz="quarter" idx="11"/>
          </p:nvPr>
        </p:nvSpPr>
        <p:spPr>
          <a:xfrm>
            <a:off x="234950" y="977900"/>
            <a:ext cx="11376828" cy="5584825"/>
          </a:xfrm>
        </p:spPr>
        <p:txBody>
          <a:bodyPr>
            <a:normAutofit fontScale="92500" lnSpcReduction="20000"/>
          </a:bodyPr>
          <a:lstStyle/>
          <a:p>
            <a:pPr algn="just"/>
            <a:r>
              <a:rPr lang="pl-PL" b="1" dirty="0"/>
              <a:t>The </a:t>
            </a:r>
            <a:r>
              <a:rPr lang="en-GB" b="1" dirty="0"/>
              <a:t>main components</a:t>
            </a:r>
            <a:r>
              <a:rPr lang="en-GB" dirty="0"/>
              <a:t> that can affect prosecutors' activity can be identified as follows:</a:t>
            </a:r>
          </a:p>
          <a:p>
            <a:pPr lvl="1" algn="just"/>
            <a:r>
              <a:rPr lang="en-GB" dirty="0"/>
              <a:t>Criminal justice systems which are </a:t>
            </a:r>
            <a:r>
              <a:rPr lang="en-GB" b="1" dirty="0"/>
              <a:t>adversarial in nature and those which are inquisitorial</a:t>
            </a:r>
            <a:r>
              <a:rPr lang="en-GB" dirty="0"/>
              <a:t>;</a:t>
            </a:r>
          </a:p>
          <a:p>
            <a:pPr lvl="1" algn="just"/>
            <a:r>
              <a:rPr lang="en-GB" dirty="0"/>
              <a:t>Systems where prosecutors are entrusted with criminal investigation and those where </a:t>
            </a:r>
            <a:r>
              <a:rPr lang="en-GB" b="1" dirty="0"/>
              <a:t>prosecutors are excluded from the investigative phase, in which case investigation remains the exclusive domain of the police </a:t>
            </a:r>
            <a:r>
              <a:rPr lang="en-GB" dirty="0"/>
              <a:t>(or other investigative agencies); the investigation and prosecution functions are therefore separate and independent, even though some cooperation is possible;</a:t>
            </a:r>
          </a:p>
          <a:p>
            <a:pPr lvl="1" algn="just"/>
            <a:r>
              <a:rPr lang="en-GB" b="1" dirty="0"/>
              <a:t>Systems where prosecution is mandatory </a:t>
            </a:r>
            <a:r>
              <a:rPr lang="en-GB" dirty="0"/>
              <a:t>(according to the legality principle) and others where </a:t>
            </a:r>
            <a:r>
              <a:rPr lang="en-GB" b="1" dirty="0"/>
              <a:t>the prosecutor has discretion not to prosecute </a:t>
            </a:r>
            <a:r>
              <a:rPr lang="en-GB" dirty="0"/>
              <a:t>(following the opportunity principle) if, for example, the public interest does not demand it;</a:t>
            </a:r>
          </a:p>
          <a:p>
            <a:pPr lvl="1" algn="just"/>
            <a:r>
              <a:rPr lang="en-GB" dirty="0"/>
              <a:t>Systems where the </a:t>
            </a:r>
            <a:r>
              <a:rPr lang="en-GB" b="1" dirty="0"/>
              <a:t>public prosecution service is centralized, and those where it is decentralized;</a:t>
            </a:r>
          </a:p>
          <a:p>
            <a:pPr lvl="1" algn="just"/>
            <a:r>
              <a:rPr lang="en-GB" dirty="0"/>
              <a:t>Systems where prosecutors and judges belong to a single professional corps and others where they are entirely separate;</a:t>
            </a:r>
          </a:p>
          <a:p>
            <a:pPr lvl="1" algn="just"/>
            <a:r>
              <a:rPr lang="en-GB" b="1" dirty="0"/>
              <a:t>Some systems allow for private prosecution while others do not do so, or recognise the possibility of private prosecution only on a limited basis;</a:t>
            </a:r>
          </a:p>
          <a:p>
            <a:pPr lvl="1" algn="just"/>
            <a:r>
              <a:rPr lang="en-GB" dirty="0"/>
              <a:t>Systems where prosecutors are subject to the directives and supervision of subjects that bear political responsibility for their activities (hierarchical structure) and system where prosecutors enjoy guarantees of independence that are similar to those of judges;</a:t>
            </a:r>
          </a:p>
          <a:p>
            <a:pPr algn="just"/>
            <a:endParaRPr lang="en-GB" dirty="0"/>
          </a:p>
        </p:txBody>
      </p:sp>
    </p:spTree>
    <p:extLst>
      <p:ext uri="{BB962C8B-B14F-4D97-AF65-F5344CB8AC3E}">
        <p14:creationId xmlns:p14="http://schemas.microsoft.com/office/powerpoint/2010/main" val="103988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7590BF4-286A-4276-AFD8-D17DB242AF33}"/>
              </a:ext>
            </a:extLst>
          </p:cNvPr>
          <p:cNvSpPr>
            <a:spLocks noGrp="1"/>
          </p:cNvSpPr>
          <p:nvPr>
            <p:ph type="body" sz="quarter" idx="10"/>
          </p:nvPr>
        </p:nvSpPr>
        <p:spPr/>
        <p:txBody>
          <a:bodyPr>
            <a:normAutofit fontScale="77500" lnSpcReduction="20000"/>
          </a:bodyPr>
          <a:lstStyle/>
          <a:p>
            <a:r>
              <a:rPr lang="pl-PL" dirty="0"/>
              <a:t>The role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2B54747B-0417-4CD3-9E8F-ABA58132B0FE}"/>
              </a:ext>
            </a:extLst>
          </p:cNvPr>
          <p:cNvSpPr>
            <a:spLocks noGrp="1"/>
          </p:cNvSpPr>
          <p:nvPr>
            <p:ph type="body" sz="quarter" idx="11"/>
          </p:nvPr>
        </p:nvSpPr>
        <p:spPr>
          <a:xfrm>
            <a:off x="234950" y="977900"/>
            <a:ext cx="11376828" cy="5584825"/>
          </a:xfrm>
        </p:spPr>
        <p:txBody>
          <a:bodyPr>
            <a:normAutofit/>
          </a:bodyPr>
          <a:lstStyle/>
          <a:p>
            <a:pPr algn="just"/>
            <a:r>
              <a:rPr lang="pl-PL" dirty="0"/>
              <a:t>The role of public </a:t>
            </a:r>
            <a:r>
              <a:rPr lang="pl-PL" dirty="0" err="1"/>
              <a:t>prosecutor</a:t>
            </a:r>
            <a:r>
              <a:rPr lang="pl-PL" dirty="0"/>
              <a:t> </a:t>
            </a:r>
            <a:r>
              <a:rPr lang="pl-PL" dirty="0" err="1"/>
              <a:t>depends</a:t>
            </a:r>
            <a:r>
              <a:rPr lang="pl-PL" dirty="0"/>
              <a:t> on </a:t>
            </a:r>
            <a:r>
              <a:rPr lang="pl-PL" dirty="0" err="1"/>
              <a:t>how</a:t>
            </a:r>
            <a:r>
              <a:rPr lang="pl-PL" dirty="0"/>
              <a:t> the public </a:t>
            </a:r>
            <a:r>
              <a:rPr lang="pl-PL" dirty="0" err="1"/>
              <a:t>prosecutor</a:t>
            </a:r>
            <a:r>
              <a:rPr lang="pl-PL" dirty="0"/>
              <a:t> </a:t>
            </a:r>
            <a:r>
              <a:rPr lang="pl-PL" dirty="0" err="1"/>
              <a:t>office</a:t>
            </a:r>
            <a:r>
              <a:rPr lang="pl-PL" dirty="0"/>
              <a:t> </a:t>
            </a:r>
            <a:r>
              <a:rPr lang="pl-PL" dirty="0" err="1"/>
              <a:t>is</a:t>
            </a:r>
            <a:r>
              <a:rPr lang="pl-PL" dirty="0"/>
              <a:t> </a:t>
            </a:r>
            <a:r>
              <a:rPr lang="pl-PL" dirty="0" err="1"/>
              <a:t>organized</a:t>
            </a:r>
            <a:r>
              <a:rPr lang="pl-PL" dirty="0"/>
              <a:t>. </a:t>
            </a:r>
          </a:p>
          <a:p>
            <a:pPr algn="just"/>
            <a:r>
              <a:rPr lang="en-GB" dirty="0"/>
              <a:t>The hierarchical model </a:t>
            </a:r>
            <a:endParaRPr lang="pl-PL" dirty="0"/>
          </a:p>
          <a:p>
            <a:pPr lvl="1" algn="just"/>
            <a:r>
              <a:rPr lang="en-GB" dirty="0"/>
              <a:t>can be identified as a prosecutorial system in which the executive or legislative power, directly or indirectly, through a hierarchical chain, influences the general conduct of prosecutors.</a:t>
            </a:r>
          </a:p>
          <a:p>
            <a:pPr lvl="1" algn="just"/>
            <a:r>
              <a:rPr lang="en-GB" dirty="0"/>
              <a:t>In several countries, with either civil law or common law systems, the prosecution service has a </a:t>
            </a:r>
            <a:r>
              <a:rPr lang="en-GB" i="1" dirty="0"/>
              <a:t>hierarchical structure</a:t>
            </a:r>
            <a:r>
              <a:rPr lang="en-GB" dirty="0"/>
              <a:t> which is headed either by the Minister of Justice (in some States the Attorney General, who is a member of the Government) or by the Prosecutor General, who is entrusted with various powers. More specifically, in some States, the Prosecutor General is appointed (and can also be removed) by the Government, which maintains extensive powers on the prosecution service. In other States, the Prosecutor General is appointed by the Parliament and has to report to it on a regular basis.</a:t>
            </a:r>
          </a:p>
          <a:p>
            <a:pPr algn="just"/>
            <a:endParaRPr lang="en-GB" dirty="0"/>
          </a:p>
        </p:txBody>
      </p:sp>
    </p:spTree>
    <p:extLst>
      <p:ext uri="{BB962C8B-B14F-4D97-AF65-F5344CB8AC3E}">
        <p14:creationId xmlns:p14="http://schemas.microsoft.com/office/powerpoint/2010/main" val="3245593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7590BF4-286A-4276-AFD8-D17DB242AF33}"/>
              </a:ext>
            </a:extLst>
          </p:cNvPr>
          <p:cNvSpPr>
            <a:spLocks noGrp="1"/>
          </p:cNvSpPr>
          <p:nvPr>
            <p:ph type="body" sz="quarter" idx="10"/>
          </p:nvPr>
        </p:nvSpPr>
        <p:spPr/>
        <p:txBody>
          <a:bodyPr>
            <a:normAutofit fontScale="77500" lnSpcReduction="20000"/>
          </a:bodyPr>
          <a:lstStyle/>
          <a:p>
            <a:r>
              <a:rPr lang="pl-PL" dirty="0"/>
              <a:t>The role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2B54747B-0417-4CD3-9E8F-ABA58132B0FE}"/>
              </a:ext>
            </a:extLst>
          </p:cNvPr>
          <p:cNvSpPr>
            <a:spLocks noGrp="1"/>
          </p:cNvSpPr>
          <p:nvPr>
            <p:ph type="body" sz="quarter" idx="11"/>
          </p:nvPr>
        </p:nvSpPr>
        <p:spPr>
          <a:xfrm>
            <a:off x="234950" y="977900"/>
            <a:ext cx="11376828" cy="5584825"/>
          </a:xfrm>
        </p:spPr>
        <p:txBody>
          <a:bodyPr>
            <a:normAutofit fontScale="92500" lnSpcReduction="20000"/>
          </a:bodyPr>
          <a:lstStyle/>
          <a:p>
            <a:pPr algn="just"/>
            <a:r>
              <a:rPr lang="pl-PL" sz="2400" dirty="0" err="1"/>
              <a:t>Example</a:t>
            </a:r>
            <a:r>
              <a:rPr lang="pl-PL" sz="2400" dirty="0"/>
              <a:t> – Canada</a:t>
            </a:r>
          </a:p>
          <a:p>
            <a:pPr algn="just"/>
            <a:r>
              <a:rPr lang="pl-PL" sz="3000" dirty="0"/>
              <a:t>„</a:t>
            </a:r>
            <a:r>
              <a:rPr lang="en-GB" sz="3000" dirty="0"/>
              <a:t>In Canada, for example, the decision-making function of the prosecution is independent from inappropriate political control, direction and influence. At the same time, however, since the Attorney General is fully accountable to Parliament for the prosecution function, the law ensures various measures of oversight for the exercise of prosecutorial discretion. The Attorney General may issue directives in respect of specific prosecutions or in respect of prosecutions more generally. The law moreover requires the Director of public prosecutions to notify the Attorney General about important questions of general interest, and gives the Attorney General the power to intervene in proceedings or to assume conduct of prosecutions (both activities shall be in writing and made public).The Attorney General consults with the Director of public prosecutions on policy, legislative or litigation matters which may have a significant impact on prosecutions or police powers</a:t>
            </a:r>
            <a:r>
              <a:rPr lang="pl-PL" sz="3000" dirty="0"/>
              <a:t>” </a:t>
            </a:r>
          </a:p>
          <a:p>
            <a:pPr algn="just"/>
            <a:r>
              <a:rPr lang="en-GB" sz="2000" dirty="0">
                <a:hlinkClick r:id="rId2"/>
              </a:rPr>
              <a:t>https://www.unodc.org/e4j/en/crime-prevention-criminal-justice/module-14/key-issues/2--the-institutional-and-functional-role-of-prosecutors_different-models-and-practices.html</a:t>
            </a:r>
            <a:endParaRPr lang="pl-PL" sz="2000" dirty="0"/>
          </a:p>
          <a:p>
            <a:pPr algn="just"/>
            <a:r>
              <a:rPr lang="en-GB" sz="2000" dirty="0">
                <a:hlinkClick r:id="rId3"/>
              </a:rPr>
              <a:t>https://www.ppsc-sppc.gc.ca/eng/pub/fpsd-sfpg/fps-sfp/tpd/p1/ch01.html</a:t>
            </a:r>
            <a:r>
              <a:rPr lang="pl-PL" sz="2000" dirty="0"/>
              <a:t> </a:t>
            </a:r>
            <a:endParaRPr lang="en-GB" sz="2000" dirty="0"/>
          </a:p>
        </p:txBody>
      </p:sp>
    </p:spTree>
    <p:extLst>
      <p:ext uri="{BB962C8B-B14F-4D97-AF65-F5344CB8AC3E}">
        <p14:creationId xmlns:p14="http://schemas.microsoft.com/office/powerpoint/2010/main" val="331657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7590BF4-286A-4276-AFD8-D17DB242AF33}"/>
              </a:ext>
            </a:extLst>
          </p:cNvPr>
          <p:cNvSpPr>
            <a:spLocks noGrp="1"/>
          </p:cNvSpPr>
          <p:nvPr>
            <p:ph type="body" sz="quarter" idx="10"/>
          </p:nvPr>
        </p:nvSpPr>
        <p:spPr/>
        <p:txBody>
          <a:bodyPr>
            <a:normAutofit fontScale="77500" lnSpcReduction="20000"/>
          </a:bodyPr>
          <a:lstStyle/>
          <a:p>
            <a:r>
              <a:rPr lang="pl-PL" dirty="0"/>
              <a:t>The role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2B54747B-0417-4CD3-9E8F-ABA58132B0FE}"/>
              </a:ext>
            </a:extLst>
          </p:cNvPr>
          <p:cNvSpPr>
            <a:spLocks noGrp="1"/>
          </p:cNvSpPr>
          <p:nvPr>
            <p:ph type="body" sz="quarter" idx="11"/>
          </p:nvPr>
        </p:nvSpPr>
        <p:spPr>
          <a:xfrm>
            <a:off x="234950" y="977900"/>
            <a:ext cx="11376828" cy="5584825"/>
          </a:xfrm>
        </p:spPr>
        <p:txBody>
          <a:bodyPr>
            <a:normAutofit fontScale="85000" lnSpcReduction="20000"/>
          </a:bodyPr>
          <a:lstStyle/>
          <a:p>
            <a:pPr algn="just"/>
            <a:r>
              <a:rPr lang="pl-PL" dirty="0"/>
              <a:t>The role of public </a:t>
            </a:r>
            <a:r>
              <a:rPr lang="pl-PL" dirty="0" err="1"/>
              <a:t>prosecutor</a:t>
            </a:r>
            <a:r>
              <a:rPr lang="pl-PL" dirty="0"/>
              <a:t> </a:t>
            </a:r>
            <a:r>
              <a:rPr lang="pl-PL" dirty="0" err="1"/>
              <a:t>depends</a:t>
            </a:r>
            <a:r>
              <a:rPr lang="pl-PL" dirty="0"/>
              <a:t> on </a:t>
            </a:r>
            <a:r>
              <a:rPr lang="pl-PL" dirty="0" err="1"/>
              <a:t>how</a:t>
            </a:r>
            <a:r>
              <a:rPr lang="pl-PL" dirty="0"/>
              <a:t> the public </a:t>
            </a:r>
            <a:r>
              <a:rPr lang="pl-PL" dirty="0" err="1"/>
              <a:t>prosecutor</a:t>
            </a:r>
            <a:r>
              <a:rPr lang="pl-PL" dirty="0"/>
              <a:t> </a:t>
            </a:r>
            <a:r>
              <a:rPr lang="pl-PL" dirty="0" err="1"/>
              <a:t>office</a:t>
            </a:r>
            <a:r>
              <a:rPr lang="pl-PL" dirty="0"/>
              <a:t> </a:t>
            </a:r>
            <a:r>
              <a:rPr lang="pl-PL" dirty="0" err="1"/>
              <a:t>is</a:t>
            </a:r>
            <a:r>
              <a:rPr lang="pl-PL" dirty="0"/>
              <a:t> </a:t>
            </a:r>
            <a:r>
              <a:rPr lang="pl-PL" dirty="0" err="1"/>
              <a:t>organized</a:t>
            </a:r>
            <a:r>
              <a:rPr lang="pl-PL" dirty="0"/>
              <a:t>. </a:t>
            </a:r>
          </a:p>
          <a:p>
            <a:pPr algn="just"/>
            <a:r>
              <a:rPr lang="en-GB" b="1" dirty="0"/>
              <a:t>The judicial model</a:t>
            </a:r>
          </a:p>
          <a:p>
            <a:pPr lvl="1" algn="just"/>
            <a:r>
              <a:rPr lang="en-GB" dirty="0"/>
              <a:t>The second model is non-hierarchical or 'judicial'. In models of this kind, the prosecutors are part of the judiciary and have no ties with the executive and legislative branches.</a:t>
            </a:r>
          </a:p>
          <a:p>
            <a:pPr lvl="1" algn="just"/>
            <a:r>
              <a:rPr lang="en-GB" dirty="0"/>
              <a:t>In judicial models, prosecutors are fully independent from the political branches and enjoy the same guarantees as judges. As a consequence, their institutional </a:t>
            </a:r>
            <a:r>
              <a:rPr lang="en-GB" b="1" dirty="0"/>
              <a:t>independence is very high: they are not part of a hierarchical structure and the Executive or Legislature cannot in any way issue instructions to them. The independence is further enhanced, in some countries, thanks to the presence of self-governing councils in which prosecutors (and sometimes also judges) are represented. </a:t>
            </a:r>
            <a:r>
              <a:rPr lang="en-GB" dirty="0"/>
              <a:t>All decisions concerning the </a:t>
            </a:r>
            <a:r>
              <a:rPr lang="en-GB" i="1" dirty="0"/>
              <a:t>status</a:t>
            </a:r>
            <a:r>
              <a:rPr lang="en-GB" dirty="0"/>
              <a:t> of prosecutors, from recruitment to retirement, are concentrated exclusively in the hands of these councils, and the political powers play no role. Some cooperation between the councils and the Executive may be possible as regards, for example, the management of financial resources and about matters concerning courts' administration.</a:t>
            </a:r>
          </a:p>
          <a:p>
            <a:pPr lvl="1" algn="just"/>
            <a:r>
              <a:rPr lang="en-GB" dirty="0"/>
              <a:t>Prosecutors usually have a monopoly in initiating criminal action and such a monopoly is exercised in full independence, i.e. without any of the direct or indirect forms of political accountability existing in other countries. They can pursue crimes in full independence, i.e. without taking into account the choices of criminal policy that - in the hierarchical systems - are made by subjects that are politically accountable.</a:t>
            </a:r>
          </a:p>
          <a:p>
            <a:pPr algn="just"/>
            <a:r>
              <a:rPr lang="en-GB" dirty="0">
                <a:hlinkClick r:id="rId2"/>
              </a:rPr>
              <a:t>https://www.unodc.org/e4j/en/crime-prevention-criminal-justice/module-14/key-issues/2--the-institutional-and-functional-role-of-prosecutors_different-models-and-practices.html</a:t>
            </a:r>
            <a:r>
              <a:rPr lang="pl-PL" dirty="0"/>
              <a:t> </a:t>
            </a:r>
            <a:endParaRPr lang="en-GB" dirty="0"/>
          </a:p>
        </p:txBody>
      </p:sp>
    </p:spTree>
    <p:extLst>
      <p:ext uri="{BB962C8B-B14F-4D97-AF65-F5344CB8AC3E}">
        <p14:creationId xmlns:p14="http://schemas.microsoft.com/office/powerpoint/2010/main" val="3336060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53D8E79-4936-49C6-8CA5-9AD462F788BF}"/>
              </a:ext>
            </a:extLst>
          </p:cNvPr>
          <p:cNvSpPr>
            <a:spLocks noGrp="1"/>
          </p:cNvSpPr>
          <p:nvPr>
            <p:ph type="body" sz="quarter" idx="10"/>
          </p:nvPr>
        </p:nvSpPr>
        <p:spPr/>
        <p:txBody>
          <a:bodyPr>
            <a:normAutofit fontScale="77500" lnSpcReduction="20000"/>
          </a:bodyPr>
          <a:lstStyle/>
          <a:p>
            <a:r>
              <a:rPr lang="pl-PL" dirty="0" err="1"/>
              <a:t>Powers</a:t>
            </a:r>
            <a:r>
              <a:rPr lang="pl-PL" dirty="0"/>
              <a:t> of public </a:t>
            </a:r>
            <a:r>
              <a:rPr lang="pl-PL" dirty="0" err="1"/>
              <a:t>prosecutor</a:t>
            </a:r>
            <a:r>
              <a:rPr lang="pl-PL" dirty="0"/>
              <a:t> </a:t>
            </a:r>
            <a:endParaRPr lang="en-GB" dirty="0"/>
          </a:p>
        </p:txBody>
      </p:sp>
      <p:sp>
        <p:nvSpPr>
          <p:cNvPr id="3" name="Symbol zastępczy tekstu 2">
            <a:extLst>
              <a:ext uri="{FF2B5EF4-FFF2-40B4-BE49-F238E27FC236}">
                <a16:creationId xmlns:a16="http://schemas.microsoft.com/office/drawing/2014/main" id="{231A14CD-B8A2-44A3-8E97-16F1BB60C281}"/>
              </a:ext>
            </a:extLst>
          </p:cNvPr>
          <p:cNvSpPr>
            <a:spLocks noGrp="1"/>
          </p:cNvSpPr>
          <p:nvPr>
            <p:ph type="body" sz="quarter" idx="11"/>
          </p:nvPr>
        </p:nvSpPr>
        <p:spPr>
          <a:xfrm>
            <a:off x="234950" y="977900"/>
            <a:ext cx="11211575" cy="5584825"/>
          </a:xfrm>
        </p:spPr>
        <p:txBody>
          <a:bodyPr/>
          <a:lstStyle/>
          <a:p>
            <a:pPr algn="just"/>
            <a:r>
              <a:rPr lang="pl-PL" b="1" dirty="0"/>
              <a:t>C</a:t>
            </a:r>
            <a:r>
              <a:rPr lang="en-GB" b="1" dirty="0" err="1"/>
              <a:t>onduct</a:t>
            </a:r>
            <a:r>
              <a:rPr lang="en-GB" b="1" dirty="0"/>
              <a:t>, direct or supervise investigations;</a:t>
            </a:r>
            <a:endParaRPr lang="pl-PL" b="1" dirty="0"/>
          </a:p>
          <a:p>
            <a:pPr lvl="1" algn="just"/>
            <a:r>
              <a:rPr lang="en-GB" dirty="0"/>
              <a:t>Depends on the police-prosecution relationship and the model of organisation of the prosecution service in the country concerned </a:t>
            </a:r>
          </a:p>
          <a:p>
            <a:pPr algn="just"/>
            <a:r>
              <a:rPr lang="en-GB" b="1" dirty="0"/>
              <a:t>decide on alternatives to prosecution;</a:t>
            </a:r>
            <a:endParaRPr lang="pl-PL" b="1" dirty="0"/>
          </a:p>
          <a:p>
            <a:pPr marL="457200" lvl="1" indent="0" algn="just">
              <a:buNone/>
            </a:pPr>
            <a:r>
              <a:rPr lang="en-GB" dirty="0"/>
              <a:t>Depends on the system the country has in place - legalism/opportunism of prosecution. The powers of the prosecutor in plea </a:t>
            </a:r>
            <a:r>
              <a:rPr lang="en-GB" dirty="0" err="1"/>
              <a:t>barganing</a:t>
            </a:r>
            <a:r>
              <a:rPr lang="en-GB" dirty="0"/>
              <a:t> are also important - the extent of negotiations, the nature of the agreement, the benefits to the accused.</a:t>
            </a:r>
          </a:p>
          <a:p>
            <a:pPr algn="just"/>
            <a:r>
              <a:rPr lang="en-GB" b="1" dirty="0"/>
              <a:t>supervise the execution of court decisions;</a:t>
            </a:r>
            <a:endParaRPr lang="pl-PL" b="1" dirty="0"/>
          </a:p>
          <a:p>
            <a:pPr lvl="1" algn="just"/>
            <a:r>
              <a:rPr lang="en-GB" dirty="0"/>
              <a:t>Powers of the prosecutor in enforcement proceedings.</a:t>
            </a:r>
          </a:p>
        </p:txBody>
      </p:sp>
    </p:spTree>
    <p:extLst>
      <p:ext uri="{BB962C8B-B14F-4D97-AF65-F5344CB8AC3E}">
        <p14:creationId xmlns:p14="http://schemas.microsoft.com/office/powerpoint/2010/main" val="209695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1030C25-0E96-4DBC-AC19-1449F7210F43}"/>
              </a:ext>
            </a:extLst>
          </p:cNvPr>
          <p:cNvSpPr>
            <a:spLocks noGrp="1"/>
          </p:cNvSpPr>
          <p:nvPr>
            <p:ph type="body" sz="quarter" idx="10"/>
          </p:nvPr>
        </p:nvSpPr>
        <p:spPr/>
        <p:txBody>
          <a:bodyPr>
            <a:normAutofit fontScale="77500" lnSpcReduction="20000"/>
          </a:bodyPr>
          <a:lstStyle/>
          <a:p>
            <a:r>
              <a:rPr lang="pl-PL" dirty="0"/>
              <a:t>The role of the Police </a:t>
            </a:r>
            <a:endParaRPr lang="en-GB" dirty="0"/>
          </a:p>
        </p:txBody>
      </p:sp>
      <p:sp>
        <p:nvSpPr>
          <p:cNvPr id="3" name="Symbol zastępczy tekstu 2">
            <a:extLst>
              <a:ext uri="{FF2B5EF4-FFF2-40B4-BE49-F238E27FC236}">
                <a16:creationId xmlns:a16="http://schemas.microsoft.com/office/drawing/2014/main" id="{34394B98-6435-43AA-9581-BE946439B8DF}"/>
              </a:ext>
            </a:extLst>
          </p:cNvPr>
          <p:cNvSpPr>
            <a:spLocks noGrp="1"/>
          </p:cNvSpPr>
          <p:nvPr>
            <p:ph type="body" sz="quarter" idx="11"/>
          </p:nvPr>
        </p:nvSpPr>
        <p:spPr>
          <a:xfrm>
            <a:off x="234950" y="977900"/>
            <a:ext cx="11531064" cy="5584825"/>
          </a:xfrm>
        </p:spPr>
        <p:txBody>
          <a:bodyPr>
            <a:normAutofit fontScale="92500" lnSpcReduction="20000"/>
          </a:bodyPr>
          <a:lstStyle/>
          <a:p>
            <a:pPr algn="just"/>
            <a:r>
              <a:rPr lang="pl-PL" dirty="0"/>
              <a:t>22. </a:t>
            </a:r>
            <a:r>
              <a:rPr lang="en-GB" dirty="0"/>
              <a:t>In countries where the police is placed under the authority of the public prosecution or</a:t>
            </a:r>
            <a:r>
              <a:rPr lang="pl-PL" dirty="0"/>
              <a:t> </a:t>
            </a:r>
            <a:r>
              <a:rPr lang="en-GB" dirty="0"/>
              <a:t>where police investigations are either conducted or supervised by the public prosecutor, that</a:t>
            </a:r>
            <a:r>
              <a:rPr lang="pl-PL" dirty="0"/>
              <a:t> </a:t>
            </a:r>
            <a:r>
              <a:rPr lang="en-GB" dirty="0"/>
              <a:t>state should take effective measures to guarantee that the public prosecutor may:</a:t>
            </a:r>
          </a:p>
          <a:p>
            <a:pPr lvl="1" algn="just"/>
            <a:r>
              <a:rPr lang="en-GB" i="1" dirty="0"/>
              <a:t>a. </a:t>
            </a:r>
            <a:r>
              <a:rPr lang="en-GB" b="1" dirty="0"/>
              <a:t>give instructions as appropriate to the police </a:t>
            </a:r>
            <a:r>
              <a:rPr lang="en-GB" dirty="0"/>
              <a:t>with a view to an effective implementation of</a:t>
            </a:r>
            <a:r>
              <a:rPr lang="pl-PL" dirty="0"/>
              <a:t> </a:t>
            </a:r>
            <a:r>
              <a:rPr lang="en-GB" dirty="0"/>
              <a:t>crime policy priorities, notably with respect to deciding which </a:t>
            </a:r>
            <a:r>
              <a:rPr lang="en-GB" b="1" dirty="0"/>
              <a:t>categories of cases should be</a:t>
            </a:r>
            <a:r>
              <a:rPr lang="pl-PL" b="1" dirty="0"/>
              <a:t> </a:t>
            </a:r>
            <a:r>
              <a:rPr lang="en-GB" b="1" dirty="0"/>
              <a:t>dealt with first, the means used to search for evidence, the staff used, the duration of</a:t>
            </a:r>
            <a:r>
              <a:rPr lang="pl-PL" b="1" dirty="0"/>
              <a:t> </a:t>
            </a:r>
            <a:r>
              <a:rPr lang="en-GB" b="1" dirty="0"/>
              <a:t>investigations, information to be given to the public prosecutor, etc.;</a:t>
            </a:r>
            <a:endParaRPr lang="pl-PL" b="1" dirty="0"/>
          </a:p>
          <a:p>
            <a:pPr lvl="1" algn="just"/>
            <a:r>
              <a:rPr lang="en-GB" i="1" dirty="0"/>
              <a:t>b. </a:t>
            </a:r>
            <a:r>
              <a:rPr lang="en-GB" dirty="0"/>
              <a:t>where different police agencies are available, allocate individual cases to the agency that it</a:t>
            </a:r>
            <a:r>
              <a:rPr lang="pl-PL" dirty="0"/>
              <a:t> </a:t>
            </a:r>
            <a:r>
              <a:rPr lang="en-GB" dirty="0"/>
              <a:t>deems best suited to deal with it;</a:t>
            </a:r>
          </a:p>
          <a:p>
            <a:pPr lvl="1" algn="just"/>
            <a:r>
              <a:rPr lang="en-GB" i="1" dirty="0"/>
              <a:t>c. </a:t>
            </a:r>
            <a:r>
              <a:rPr lang="en-GB" dirty="0"/>
              <a:t>carry out evaluations and controls in so far as these are necessary in order to monitor</a:t>
            </a:r>
            <a:r>
              <a:rPr lang="pl-PL" dirty="0"/>
              <a:t> </a:t>
            </a:r>
            <a:r>
              <a:rPr lang="en-GB" dirty="0"/>
              <a:t>compliance with its instructions and the law;</a:t>
            </a:r>
          </a:p>
          <a:p>
            <a:pPr lvl="1" algn="just"/>
            <a:r>
              <a:rPr lang="en-GB" i="1" dirty="0"/>
              <a:t>d. </a:t>
            </a:r>
            <a:r>
              <a:rPr lang="en-GB" dirty="0"/>
              <a:t>sanction or promote sanctioning, if appropriate, of eventual violations.</a:t>
            </a:r>
          </a:p>
          <a:p>
            <a:pPr algn="just"/>
            <a:r>
              <a:rPr lang="en-GB" dirty="0"/>
              <a:t>23. States where the police is independent of the public prosecution should take effective</a:t>
            </a:r>
            <a:r>
              <a:rPr lang="pl-PL" dirty="0"/>
              <a:t> </a:t>
            </a:r>
            <a:r>
              <a:rPr lang="en-GB" dirty="0"/>
              <a:t>measures to guarantee that there is appropriate and functional co-operation between the</a:t>
            </a:r>
            <a:r>
              <a:rPr lang="pl-PL" dirty="0"/>
              <a:t> </a:t>
            </a:r>
            <a:r>
              <a:rPr lang="en-GB" dirty="0"/>
              <a:t>Public Prosecution and the police.</a:t>
            </a:r>
            <a:endParaRPr lang="pl-PL" dirty="0"/>
          </a:p>
          <a:p>
            <a:pPr marL="0" indent="0" algn="r">
              <a:buNone/>
            </a:pPr>
            <a:r>
              <a:rPr lang="en-GB" b="1" dirty="0"/>
              <a:t>Recommendation Rec(2000)19</a:t>
            </a:r>
          </a:p>
          <a:p>
            <a:pPr marL="0" indent="0" algn="r">
              <a:buNone/>
            </a:pPr>
            <a:r>
              <a:rPr lang="en-GB" i="1" dirty="0"/>
              <a:t>Adopted by the Committee of Ministers</a:t>
            </a:r>
            <a:r>
              <a:rPr lang="pl-PL" i="1" dirty="0"/>
              <a:t> </a:t>
            </a:r>
            <a:r>
              <a:rPr lang="en-GB" i="1" dirty="0"/>
              <a:t>of the Council of Europe</a:t>
            </a:r>
            <a:r>
              <a:rPr lang="pl-PL" i="1" dirty="0"/>
              <a:t> </a:t>
            </a:r>
            <a:r>
              <a:rPr lang="en-GB" i="1" dirty="0"/>
              <a:t>on 6 October 2000</a:t>
            </a:r>
            <a:endParaRPr lang="en-GB" dirty="0"/>
          </a:p>
          <a:p>
            <a:pPr algn="just"/>
            <a:endParaRPr lang="en-GB" b="1" dirty="0"/>
          </a:p>
        </p:txBody>
      </p:sp>
    </p:spTree>
    <p:extLst>
      <p:ext uri="{BB962C8B-B14F-4D97-AF65-F5344CB8AC3E}">
        <p14:creationId xmlns:p14="http://schemas.microsoft.com/office/powerpoint/2010/main" val="325231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1030C25-0E96-4DBC-AC19-1449F7210F43}"/>
              </a:ext>
            </a:extLst>
          </p:cNvPr>
          <p:cNvSpPr>
            <a:spLocks noGrp="1"/>
          </p:cNvSpPr>
          <p:nvPr>
            <p:ph type="body" sz="quarter" idx="10"/>
          </p:nvPr>
        </p:nvSpPr>
        <p:spPr/>
        <p:txBody>
          <a:bodyPr>
            <a:normAutofit fontScale="77500" lnSpcReduction="20000"/>
          </a:bodyPr>
          <a:lstStyle/>
          <a:p>
            <a:r>
              <a:rPr lang="pl-PL" dirty="0"/>
              <a:t>The role of the Police </a:t>
            </a:r>
            <a:endParaRPr lang="en-GB" dirty="0"/>
          </a:p>
        </p:txBody>
      </p:sp>
      <p:sp>
        <p:nvSpPr>
          <p:cNvPr id="3" name="Symbol zastępczy tekstu 2">
            <a:extLst>
              <a:ext uri="{FF2B5EF4-FFF2-40B4-BE49-F238E27FC236}">
                <a16:creationId xmlns:a16="http://schemas.microsoft.com/office/drawing/2014/main" id="{34394B98-6435-43AA-9581-BE946439B8DF}"/>
              </a:ext>
            </a:extLst>
          </p:cNvPr>
          <p:cNvSpPr>
            <a:spLocks noGrp="1"/>
          </p:cNvSpPr>
          <p:nvPr>
            <p:ph type="body" sz="quarter" idx="11"/>
          </p:nvPr>
        </p:nvSpPr>
        <p:spPr>
          <a:xfrm>
            <a:off x="234950" y="977900"/>
            <a:ext cx="11531064" cy="5584825"/>
          </a:xfrm>
        </p:spPr>
        <p:txBody>
          <a:bodyPr>
            <a:normAutofit fontScale="92500" lnSpcReduction="10000"/>
          </a:bodyPr>
          <a:lstStyle/>
          <a:p>
            <a:pPr algn="just"/>
            <a:r>
              <a:rPr lang="en-GB" dirty="0"/>
              <a:t>The police are directed by prosecutors and subject to their instructions. Prosecutors can have the power and the duty to initiate the investigation themselves, even in the absence of reports of the police or other parties, whenever they personally deem, for whatever reason, that a violation of the law has been committed. In some countries, the responsibility for leading investigations may also be shared with 'investigative judges', who usually lead investigations in more serious cases.</a:t>
            </a:r>
          </a:p>
          <a:p>
            <a:pPr algn="just"/>
            <a:r>
              <a:rPr lang="en-GB" dirty="0"/>
              <a:t>This model presents some pros and cons. </a:t>
            </a:r>
            <a:endParaRPr lang="pl-PL" dirty="0"/>
          </a:p>
          <a:p>
            <a:pPr lvl="1" algn="just"/>
            <a:r>
              <a:rPr lang="en-GB" dirty="0"/>
              <a:t>It can facilitate coordination and enhance the effectiveness of the investigative activities, which are the responsibility of the sole prosecutors. There is very little room for the Executive, to which the police usually belong, to interfere with investigations. </a:t>
            </a:r>
            <a:endParaRPr lang="pl-PL" dirty="0"/>
          </a:p>
          <a:p>
            <a:pPr lvl="1" algn="just"/>
            <a:r>
              <a:rPr lang="en-GB" dirty="0"/>
              <a:t>On the other hand, however, both the decisions about investigation and prosecution are concentrated in the hands of prosecutors, without the necessary 'distance' that would allow prosecutors to decide about prosecution in an impartial and objective way (without being influenced by the investigative activity). In fact, being directly involved in the investigation, prosecutors might be inclined to behave as police officers, with the purpose of pursuing the suspect's conviction, rather than as neutral 'guardians of the law'.</a:t>
            </a:r>
          </a:p>
          <a:p>
            <a:pPr algn="just"/>
            <a:endParaRPr lang="en-GB" b="1" dirty="0"/>
          </a:p>
        </p:txBody>
      </p:sp>
    </p:spTree>
    <p:extLst>
      <p:ext uri="{BB962C8B-B14F-4D97-AF65-F5344CB8AC3E}">
        <p14:creationId xmlns:p14="http://schemas.microsoft.com/office/powerpoint/2010/main" val="134737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6B5158D-DE74-41F1-868E-A2EABE5E365D}"/>
              </a:ext>
            </a:extLst>
          </p:cNvPr>
          <p:cNvSpPr>
            <a:spLocks noGrp="1"/>
          </p:cNvSpPr>
          <p:nvPr>
            <p:ph type="body" sz="quarter" idx="10"/>
          </p:nvPr>
        </p:nvSpPr>
        <p:spPr/>
        <p:txBody>
          <a:bodyPr>
            <a:normAutofit fontScale="77500" lnSpcReduction="20000"/>
          </a:bodyPr>
          <a:lstStyle/>
          <a:p>
            <a:r>
              <a:rPr lang="pl-PL" dirty="0"/>
              <a:t>The role of the Police </a:t>
            </a:r>
            <a:endParaRPr lang="en-GB" dirty="0"/>
          </a:p>
        </p:txBody>
      </p:sp>
      <p:sp>
        <p:nvSpPr>
          <p:cNvPr id="3" name="Symbol zastępczy tekstu 2">
            <a:extLst>
              <a:ext uri="{FF2B5EF4-FFF2-40B4-BE49-F238E27FC236}">
                <a16:creationId xmlns:a16="http://schemas.microsoft.com/office/drawing/2014/main" id="{81C19666-8AE2-43F6-B430-5AF4321EDE9F}"/>
              </a:ext>
            </a:extLst>
          </p:cNvPr>
          <p:cNvSpPr>
            <a:spLocks noGrp="1"/>
          </p:cNvSpPr>
          <p:nvPr>
            <p:ph type="body" sz="quarter" idx="11"/>
          </p:nvPr>
        </p:nvSpPr>
        <p:spPr>
          <a:xfrm>
            <a:off x="234950" y="977900"/>
            <a:ext cx="11817503" cy="5584825"/>
          </a:xfrm>
        </p:spPr>
        <p:txBody>
          <a:bodyPr/>
          <a:lstStyle/>
          <a:p>
            <a:pPr algn="just"/>
            <a:r>
              <a:rPr lang="pl-PL" dirty="0"/>
              <a:t>The </a:t>
            </a:r>
            <a:r>
              <a:rPr lang="pl-PL" dirty="0" err="1"/>
              <a:t>judicial</a:t>
            </a:r>
            <a:r>
              <a:rPr lang="pl-PL" dirty="0"/>
              <a:t> model of </a:t>
            </a:r>
            <a:r>
              <a:rPr lang="pl-PL" dirty="0" err="1"/>
              <a:t>prosecution</a:t>
            </a:r>
            <a:r>
              <a:rPr lang="pl-PL" dirty="0"/>
              <a:t> </a:t>
            </a:r>
          </a:p>
          <a:p>
            <a:pPr algn="just"/>
            <a:r>
              <a:rPr lang="en-GB" dirty="0"/>
              <a:t>The police are exclusively entrusted with investigations, while prosecutors, having received the documentation related to police enquiries, shall decide, </a:t>
            </a:r>
            <a:r>
              <a:rPr lang="en-GB" b="1" dirty="0"/>
              <a:t>in full autonomy, whether to go ahead with criminal initiative. Prosecutors are therefore in a position to make an evaluation of the evidence collected by the police in a detached ('quasi-judicial') manner</a:t>
            </a:r>
            <a:r>
              <a:rPr lang="en-GB" dirty="0"/>
              <a:t>. This procedural arrangement "places the prosecution service as a filter between the police investigation and formal criminal proceedings before the judiciary, as a review measure to ensure that the rights of the person suspected of criminal activity are protected and have been respected during the course of the criminal investigation" </a:t>
            </a:r>
          </a:p>
        </p:txBody>
      </p:sp>
    </p:spTree>
    <p:extLst>
      <p:ext uri="{BB962C8B-B14F-4D97-AF65-F5344CB8AC3E}">
        <p14:creationId xmlns:p14="http://schemas.microsoft.com/office/powerpoint/2010/main" val="301421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9D22A3-88BC-4513-90D4-E4762E1F7882}"/>
              </a:ext>
            </a:extLst>
          </p:cNvPr>
          <p:cNvSpPr>
            <a:spLocks noGrp="1"/>
          </p:cNvSpPr>
          <p:nvPr>
            <p:ph type="body" sz="quarter" idx="10"/>
          </p:nvPr>
        </p:nvSpPr>
        <p:spPr>
          <a:xfrm>
            <a:off x="234950" y="295275"/>
            <a:ext cx="8523288" cy="331788"/>
          </a:xfrm>
        </p:spPr>
        <p:txBody>
          <a:bodyPr>
            <a:normAutofit/>
          </a:bodyPr>
          <a:lstStyle/>
          <a:p>
            <a:r>
              <a:rPr lang="pl-PL" sz="1500" err="1"/>
              <a:t>Common</a:t>
            </a:r>
            <a:r>
              <a:rPr lang="pl-PL" sz="1500"/>
              <a:t> </a:t>
            </a:r>
            <a:r>
              <a:rPr lang="pl-PL" sz="1500" err="1"/>
              <a:t>standards</a:t>
            </a:r>
            <a:r>
              <a:rPr lang="pl-PL" sz="1500"/>
              <a:t>? </a:t>
            </a:r>
            <a:endParaRPr lang="en-GB" sz="1500"/>
          </a:p>
        </p:txBody>
      </p:sp>
      <p:sp>
        <p:nvSpPr>
          <p:cNvPr id="3" name="Symbol zastępczy zawartości 2">
            <a:extLst>
              <a:ext uri="{FF2B5EF4-FFF2-40B4-BE49-F238E27FC236}">
                <a16:creationId xmlns:a16="http://schemas.microsoft.com/office/drawing/2014/main" id="{A5F15A29-C4E8-46A7-87A6-E4E712120B66}"/>
              </a:ext>
            </a:extLst>
          </p:cNvPr>
          <p:cNvSpPr>
            <a:spLocks noGrp="1"/>
          </p:cNvSpPr>
          <p:nvPr>
            <p:ph type="body" sz="quarter" idx="11"/>
          </p:nvPr>
        </p:nvSpPr>
        <p:spPr>
          <a:xfrm>
            <a:off x="234950" y="977900"/>
            <a:ext cx="11288693" cy="5584825"/>
          </a:xfrm>
        </p:spPr>
        <p:txBody>
          <a:bodyPr>
            <a:normAutofit/>
          </a:bodyPr>
          <a:lstStyle/>
          <a:p>
            <a:pPr algn="just"/>
            <a:r>
              <a:rPr lang="en-GB" sz="2200" dirty="0"/>
              <a:t>There is no single model for pre-trial proceedings. States decide for themselves how to organise the pre-trial phase. The guarantees of Article 6 ECHR do not apply explicitly to pre-trial proceedings. </a:t>
            </a:r>
          </a:p>
          <a:p>
            <a:pPr algn="just"/>
            <a:endParaRPr lang="en-GB" sz="2200" dirty="0"/>
          </a:p>
          <a:p>
            <a:pPr algn="just"/>
            <a:r>
              <a:rPr lang="en-GB" sz="2200" dirty="0"/>
              <a:t>However, this does not mean full freedom - States have a wide margin of discretion in the design of pre-trial proceedings, but certain principles emerge from ECtHR case-law. </a:t>
            </a:r>
            <a:endParaRPr lang="pl-PL" sz="2200" dirty="0"/>
          </a:p>
          <a:p>
            <a:pPr algn="just"/>
            <a:endParaRPr lang="pl-PL" sz="2200" dirty="0"/>
          </a:p>
          <a:p>
            <a:pPr algn="just"/>
            <a:r>
              <a:rPr lang="en-GB" sz="2200" dirty="0"/>
              <a:t>For example, a detention of an individual must be decided by a 'judicial authority'. Pre-trial detention cannot be decided by, for example, a prosecutor. The period of deprivation of liberty of an individual without a court decision must be limited by national law - there is no single maximum term, the ECtHR makes a casuistic assessment of national legislation. Some evidentiary measures (e.g. wiretapping, e-mail monitoring) must be taken by a "judicial authority".  </a:t>
            </a:r>
          </a:p>
        </p:txBody>
      </p:sp>
    </p:spTree>
    <p:extLst>
      <p:ext uri="{BB962C8B-B14F-4D97-AF65-F5344CB8AC3E}">
        <p14:creationId xmlns:p14="http://schemas.microsoft.com/office/powerpoint/2010/main" val="126406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6B5158D-DE74-41F1-868E-A2EABE5E365D}"/>
              </a:ext>
            </a:extLst>
          </p:cNvPr>
          <p:cNvSpPr>
            <a:spLocks noGrp="1"/>
          </p:cNvSpPr>
          <p:nvPr>
            <p:ph type="body" sz="quarter" idx="10"/>
          </p:nvPr>
        </p:nvSpPr>
        <p:spPr/>
        <p:txBody>
          <a:bodyPr>
            <a:normAutofit fontScale="77500" lnSpcReduction="20000"/>
          </a:bodyPr>
          <a:lstStyle/>
          <a:p>
            <a:r>
              <a:rPr lang="pl-PL" dirty="0"/>
              <a:t>The role of the Police </a:t>
            </a:r>
            <a:endParaRPr lang="en-GB" dirty="0"/>
          </a:p>
        </p:txBody>
      </p:sp>
      <p:sp>
        <p:nvSpPr>
          <p:cNvPr id="3" name="Symbol zastępczy tekstu 2">
            <a:extLst>
              <a:ext uri="{FF2B5EF4-FFF2-40B4-BE49-F238E27FC236}">
                <a16:creationId xmlns:a16="http://schemas.microsoft.com/office/drawing/2014/main" id="{81C19666-8AE2-43F6-B430-5AF4321EDE9F}"/>
              </a:ext>
            </a:extLst>
          </p:cNvPr>
          <p:cNvSpPr>
            <a:spLocks noGrp="1"/>
          </p:cNvSpPr>
          <p:nvPr>
            <p:ph type="body" sz="quarter" idx="11"/>
          </p:nvPr>
        </p:nvSpPr>
        <p:spPr>
          <a:xfrm>
            <a:off x="234950" y="977900"/>
            <a:ext cx="11817503" cy="5584825"/>
          </a:xfrm>
        </p:spPr>
        <p:txBody>
          <a:bodyPr/>
          <a:lstStyle/>
          <a:p>
            <a:pPr algn="just"/>
            <a:r>
              <a:rPr lang="en-GB" dirty="0"/>
              <a:t>This model is intended to prevent that the emotional involvement of prosecutors in the investigation could undermine the objectivity in the evaluation of the effective relevance of the evidence gathered (as has been said, the aim is to avoid any emergence of a ' </a:t>
            </a:r>
            <a:r>
              <a:rPr lang="en-GB" i="1" dirty="0"/>
              <a:t>hunter's syndrome'</a:t>
            </a:r>
            <a:r>
              <a:rPr lang="en-GB" dirty="0"/>
              <a:t> on the part of the prosecutor in the exercise of criminal initiative). It also helps to prevent miscarriages of justice in that there is an independent body - the prosecutor's office - that reviews the investigation and decides whether the case should proceed to trial. Upon receiving the investigation report, it is the prosecution service that decides what action should be taken, which could include the initiation of a prosecution against the person, requesting further investigation into the matter, or declining to prosecute the case at all.</a:t>
            </a:r>
            <a:endParaRPr lang="pl-PL" dirty="0"/>
          </a:p>
          <a:p>
            <a:pPr marL="0" indent="0" algn="just">
              <a:buNone/>
            </a:pPr>
            <a:endParaRPr lang="en-GB" dirty="0"/>
          </a:p>
        </p:txBody>
      </p:sp>
    </p:spTree>
    <p:extLst>
      <p:ext uri="{BB962C8B-B14F-4D97-AF65-F5344CB8AC3E}">
        <p14:creationId xmlns:p14="http://schemas.microsoft.com/office/powerpoint/2010/main" val="194057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6B5158D-DE74-41F1-868E-A2EABE5E365D}"/>
              </a:ext>
            </a:extLst>
          </p:cNvPr>
          <p:cNvSpPr>
            <a:spLocks noGrp="1"/>
          </p:cNvSpPr>
          <p:nvPr>
            <p:ph type="body" sz="quarter" idx="10"/>
          </p:nvPr>
        </p:nvSpPr>
        <p:spPr/>
        <p:txBody>
          <a:bodyPr>
            <a:normAutofit fontScale="77500" lnSpcReduction="20000"/>
          </a:bodyPr>
          <a:lstStyle/>
          <a:p>
            <a:r>
              <a:rPr lang="pl-PL" dirty="0"/>
              <a:t>The role of the Police </a:t>
            </a:r>
            <a:endParaRPr lang="en-GB" dirty="0"/>
          </a:p>
        </p:txBody>
      </p:sp>
      <p:sp>
        <p:nvSpPr>
          <p:cNvPr id="3" name="Symbol zastępczy tekstu 2">
            <a:extLst>
              <a:ext uri="{FF2B5EF4-FFF2-40B4-BE49-F238E27FC236}">
                <a16:creationId xmlns:a16="http://schemas.microsoft.com/office/drawing/2014/main" id="{81C19666-8AE2-43F6-B430-5AF4321EDE9F}"/>
              </a:ext>
            </a:extLst>
          </p:cNvPr>
          <p:cNvSpPr>
            <a:spLocks noGrp="1"/>
          </p:cNvSpPr>
          <p:nvPr>
            <p:ph type="body" sz="quarter" idx="11"/>
          </p:nvPr>
        </p:nvSpPr>
        <p:spPr>
          <a:xfrm>
            <a:off x="234950" y="977900"/>
            <a:ext cx="11817503" cy="5584825"/>
          </a:xfrm>
        </p:spPr>
        <p:txBody>
          <a:bodyPr/>
          <a:lstStyle/>
          <a:p>
            <a:pPr algn="just"/>
            <a:r>
              <a:rPr lang="pl-PL" dirty="0"/>
              <a:t>P</a:t>
            </a:r>
            <a:r>
              <a:rPr lang="en-GB" dirty="0" err="1"/>
              <a:t>ossible</a:t>
            </a:r>
            <a:r>
              <a:rPr lang="en-GB" dirty="0"/>
              <a:t> concerns may include the need to limit - to a certain extent - the discretion of the police to decide which cases should be put before the prosecutors, and the need to guarantee a certain uniformity and objectivity in the police action, avoiding improper and undue influence by the Executive or other agencies. Moreover, because of the separation of the police and prosecutor roles, the prosecutor "will often only see evidence generated as the result of the police investigation against a particular criminal suspect rather than the full range of evidence" and potential suspects considered during the course of the investigation. T</a:t>
            </a:r>
          </a:p>
        </p:txBody>
      </p:sp>
    </p:spTree>
    <p:extLst>
      <p:ext uri="{BB962C8B-B14F-4D97-AF65-F5344CB8AC3E}">
        <p14:creationId xmlns:p14="http://schemas.microsoft.com/office/powerpoint/2010/main" val="55403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51D8EE-2808-402B-A994-03FFACEDF1AD}"/>
              </a:ext>
            </a:extLst>
          </p:cNvPr>
          <p:cNvSpPr>
            <a:spLocks noGrp="1"/>
          </p:cNvSpPr>
          <p:nvPr>
            <p:ph type="body" sz="quarter" idx="10"/>
          </p:nvPr>
        </p:nvSpPr>
        <p:spPr>
          <a:xfrm>
            <a:off x="234950" y="295275"/>
            <a:ext cx="8523288" cy="331788"/>
          </a:xfrm>
        </p:spPr>
        <p:txBody>
          <a:bodyPr>
            <a:normAutofit/>
          </a:bodyPr>
          <a:lstStyle/>
          <a:p>
            <a:r>
              <a:rPr lang="pl-PL" sz="1500" err="1"/>
              <a:t>Common</a:t>
            </a:r>
            <a:r>
              <a:rPr lang="pl-PL" sz="1500"/>
              <a:t> </a:t>
            </a:r>
            <a:r>
              <a:rPr lang="pl-PL" sz="1500" err="1"/>
              <a:t>standards</a:t>
            </a:r>
            <a:r>
              <a:rPr lang="pl-PL" sz="1500"/>
              <a:t>?</a:t>
            </a:r>
            <a:endParaRPr lang="en-GB" sz="1500"/>
          </a:p>
        </p:txBody>
      </p:sp>
      <p:sp>
        <p:nvSpPr>
          <p:cNvPr id="3" name="Symbol zastępczy zawartości 2">
            <a:extLst>
              <a:ext uri="{FF2B5EF4-FFF2-40B4-BE49-F238E27FC236}">
                <a16:creationId xmlns:a16="http://schemas.microsoft.com/office/drawing/2014/main" id="{79F1E345-CC57-43E7-BBF0-88F223FB01F0}"/>
              </a:ext>
            </a:extLst>
          </p:cNvPr>
          <p:cNvSpPr>
            <a:spLocks noGrp="1"/>
          </p:cNvSpPr>
          <p:nvPr>
            <p:ph type="body" sz="quarter" idx="11"/>
          </p:nvPr>
        </p:nvSpPr>
        <p:spPr>
          <a:xfrm>
            <a:off x="234950" y="977900"/>
            <a:ext cx="11387845" cy="5584825"/>
          </a:xfrm>
        </p:spPr>
        <p:txBody>
          <a:bodyPr>
            <a:normAutofit/>
          </a:bodyPr>
          <a:lstStyle/>
          <a:p>
            <a:pPr algn="just"/>
            <a:r>
              <a:rPr lang="en-GB" sz="2400" dirty="0"/>
              <a:t>48. As regards the pre-trial stage (inquiry, investigation), the Court considers </a:t>
            </a:r>
            <a:r>
              <a:rPr lang="en-GB" sz="2400" b="1" dirty="0"/>
              <a:t>criminal proceedings as a whole, including the pre-trial stage of the proceedings </a:t>
            </a:r>
            <a:r>
              <a:rPr lang="en-GB" sz="2400" dirty="0"/>
              <a:t>(</a:t>
            </a:r>
            <a:r>
              <a:rPr lang="en-GB" sz="2400" dirty="0" err="1"/>
              <a:t>Dvorski</a:t>
            </a:r>
            <a:r>
              <a:rPr lang="en-GB" sz="2400" dirty="0"/>
              <a:t> v. Croatia, § 76). In its early jurisprudence, the Court stressed that some requirements of Article 6, such as </a:t>
            </a:r>
            <a:r>
              <a:rPr lang="en-GB" sz="2400" b="1" dirty="0"/>
              <a:t>the reasonable-time requirement or the right of defence, may also be relevant at this stage of proceedings insofar as the fairness of the trial is likely to be seriously prejudiced by an initial failure to comply with them</a:t>
            </a:r>
            <a:r>
              <a:rPr lang="en-GB" sz="2400" dirty="0"/>
              <a:t> (</a:t>
            </a:r>
            <a:r>
              <a:rPr lang="en-GB" sz="2400" dirty="0" err="1"/>
              <a:t>Imbrioscia</a:t>
            </a:r>
            <a:r>
              <a:rPr lang="en-GB" sz="2400" dirty="0"/>
              <a:t> v. Switzerland, § 36). Although investigating judges do not determine a “criminal charge”, the steps taken by them have a direct influence on the conduct and fairness of the subsequent proceedings, including the actual trial. </a:t>
            </a:r>
            <a:r>
              <a:rPr lang="en-GB" sz="2400" b="1" dirty="0"/>
              <a:t>Accordingly, Article 6 § 1 may be held to be applicable to the investigation procedure conducted by an investigating judge, although some of the procedural safeguards envisaged by Article 6 § 1 might not apply </a:t>
            </a:r>
            <a:r>
              <a:rPr lang="en-GB" sz="2400" dirty="0"/>
              <a:t>(Vera Fernández-</a:t>
            </a:r>
            <a:r>
              <a:rPr lang="en-GB" sz="2400" dirty="0" err="1"/>
              <a:t>Huidobro</a:t>
            </a:r>
            <a:r>
              <a:rPr lang="en-GB" sz="2400" dirty="0"/>
              <a:t> v. Spain, §§ 108- 114).</a:t>
            </a:r>
          </a:p>
        </p:txBody>
      </p:sp>
    </p:spTree>
    <p:extLst>
      <p:ext uri="{BB962C8B-B14F-4D97-AF65-F5344CB8AC3E}">
        <p14:creationId xmlns:p14="http://schemas.microsoft.com/office/powerpoint/2010/main" val="388650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4CCFAD-DF41-4A40-8A67-778D482F9570}"/>
              </a:ext>
            </a:extLst>
          </p:cNvPr>
          <p:cNvSpPr>
            <a:spLocks noGrp="1"/>
          </p:cNvSpPr>
          <p:nvPr>
            <p:ph type="body" sz="quarter" idx="10"/>
          </p:nvPr>
        </p:nvSpPr>
        <p:spPr>
          <a:xfrm>
            <a:off x="234950" y="295275"/>
            <a:ext cx="8523288" cy="331788"/>
          </a:xfrm>
        </p:spPr>
        <p:txBody>
          <a:bodyPr>
            <a:normAutofit/>
          </a:bodyPr>
          <a:lstStyle/>
          <a:p>
            <a:r>
              <a:rPr lang="en-GB" sz="1500"/>
              <a:t>How the pre-trial proceedings should be organised</a:t>
            </a:r>
            <a:r>
              <a:rPr lang="pl-PL" sz="1500"/>
              <a:t>?</a:t>
            </a:r>
            <a:endParaRPr lang="en-GB" sz="1500"/>
          </a:p>
        </p:txBody>
      </p:sp>
      <p:sp>
        <p:nvSpPr>
          <p:cNvPr id="3" name="Symbol zastępczy zawartości 2">
            <a:extLst>
              <a:ext uri="{FF2B5EF4-FFF2-40B4-BE49-F238E27FC236}">
                <a16:creationId xmlns:a16="http://schemas.microsoft.com/office/drawing/2014/main" id="{1BFE4D84-D26E-4690-9057-48BFCFE1AF1F}"/>
              </a:ext>
            </a:extLst>
          </p:cNvPr>
          <p:cNvSpPr>
            <a:spLocks noGrp="1"/>
          </p:cNvSpPr>
          <p:nvPr>
            <p:ph type="body" sz="quarter" idx="11"/>
          </p:nvPr>
        </p:nvSpPr>
        <p:spPr>
          <a:xfrm>
            <a:off x="234950" y="977900"/>
            <a:ext cx="11167508" cy="5584825"/>
          </a:xfrm>
        </p:spPr>
        <p:txBody>
          <a:bodyPr>
            <a:normAutofit/>
          </a:bodyPr>
          <a:lstStyle/>
          <a:p>
            <a:pPr marL="0" indent="0">
              <a:buNone/>
            </a:pPr>
            <a:r>
              <a:rPr lang="pl-PL" sz="2400" dirty="0" err="1"/>
              <a:t>Some</a:t>
            </a:r>
            <a:r>
              <a:rPr lang="pl-PL" sz="2400" dirty="0"/>
              <a:t> </a:t>
            </a:r>
            <a:r>
              <a:rPr lang="pl-PL" sz="2400" dirty="0" err="1"/>
              <a:t>questions</a:t>
            </a:r>
            <a:r>
              <a:rPr lang="pl-PL" sz="2400" dirty="0"/>
              <a:t>:</a:t>
            </a:r>
          </a:p>
          <a:p>
            <a:r>
              <a:rPr lang="en-GB" sz="2400" dirty="0"/>
              <a:t>Should it have the aim of explaining the case as a whole? </a:t>
            </a:r>
            <a:endParaRPr lang="pl-PL" sz="2400" dirty="0"/>
          </a:p>
          <a:p>
            <a:r>
              <a:rPr lang="en-GB" sz="2400" dirty="0"/>
              <a:t>What should be the role of the parties in the proceedings?</a:t>
            </a:r>
            <a:endParaRPr lang="pl-PL" sz="2400" dirty="0"/>
          </a:p>
          <a:p>
            <a:r>
              <a:rPr lang="en-GB" sz="2400" dirty="0"/>
              <a:t>What role should the prosecutor have? </a:t>
            </a:r>
            <a:endParaRPr lang="pl-PL" sz="2400" dirty="0"/>
          </a:p>
          <a:p>
            <a:r>
              <a:rPr lang="en-GB" sz="2400" dirty="0"/>
              <a:t>How should the charge be presented?</a:t>
            </a:r>
            <a:endParaRPr lang="pl-PL" sz="2400" dirty="0"/>
          </a:p>
          <a:p>
            <a:r>
              <a:rPr lang="en-GB" sz="2400" dirty="0"/>
              <a:t>When does a person become a 'suspect’?</a:t>
            </a:r>
            <a:endParaRPr lang="pl-PL" sz="2400" dirty="0"/>
          </a:p>
          <a:p>
            <a:r>
              <a:rPr lang="en-GB" sz="2400" dirty="0"/>
              <a:t>Is the evidence gathered during the pre-trial investigation a valid piece of evidence which can be used for a conviction? Or is it material </a:t>
            </a:r>
            <a:r>
              <a:rPr lang="pl-PL" sz="2400" dirty="0"/>
              <a:t> (file) </a:t>
            </a:r>
            <a:r>
              <a:rPr lang="en-GB" sz="2400" dirty="0"/>
              <a:t>for the public prosecutor (who is preparing for trial)?</a:t>
            </a:r>
            <a:endParaRPr lang="pl-PL" sz="2400" dirty="0"/>
          </a:p>
          <a:p>
            <a:r>
              <a:rPr lang="en-GB" sz="2400" dirty="0"/>
              <a:t>The role of the court in pre-trial proceedings</a:t>
            </a:r>
            <a:r>
              <a:rPr lang="pl-PL" sz="2400" dirty="0"/>
              <a:t>?</a:t>
            </a:r>
          </a:p>
        </p:txBody>
      </p:sp>
    </p:spTree>
    <p:extLst>
      <p:ext uri="{BB962C8B-B14F-4D97-AF65-F5344CB8AC3E}">
        <p14:creationId xmlns:p14="http://schemas.microsoft.com/office/powerpoint/2010/main" val="67209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FCD47-2A97-4280-97D7-F7D7E618C063}"/>
              </a:ext>
            </a:extLst>
          </p:cNvPr>
          <p:cNvSpPr>
            <a:spLocks noGrp="1"/>
          </p:cNvSpPr>
          <p:nvPr>
            <p:ph type="body" sz="quarter" idx="10"/>
          </p:nvPr>
        </p:nvSpPr>
        <p:spPr>
          <a:xfrm>
            <a:off x="234950" y="295275"/>
            <a:ext cx="8523288" cy="331788"/>
          </a:xfrm>
        </p:spPr>
        <p:txBody>
          <a:bodyPr>
            <a:normAutofit/>
          </a:bodyPr>
          <a:lstStyle/>
          <a:p>
            <a:r>
              <a:rPr lang="pl-PL" sz="1500" dirty="0"/>
              <a:t>E</a:t>
            </a:r>
            <a:r>
              <a:rPr lang="en-GB" sz="1500" dirty="0" err="1"/>
              <a:t>ffective</a:t>
            </a:r>
            <a:r>
              <a:rPr lang="en-GB" sz="1500" dirty="0"/>
              <a:t> investigation</a:t>
            </a:r>
            <a:r>
              <a:rPr lang="pl-PL" sz="1500" dirty="0"/>
              <a:t> – </a:t>
            </a:r>
            <a:r>
              <a:rPr lang="pl-PL" sz="1500" dirty="0" err="1"/>
              <a:t>positive</a:t>
            </a:r>
            <a:r>
              <a:rPr lang="pl-PL" sz="1500" dirty="0"/>
              <a:t> </a:t>
            </a:r>
            <a:r>
              <a:rPr lang="pl-PL" sz="1500" dirty="0" err="1"/>
              <a:t>obligation</a:t>
            </a:r>
            <a:endParaRPr lang="en-GB" sz="1500" dirty="0"/>
          </a:p>
        </p:txBody>
      </p:sp>
      <p:sp>
        <p:nvSpPr>
          <p:cNvPr id="3" name="Symbol zastępczy zawartości 2">
            <a:extLst>
              <a:ext uri="{FF2B5EF4-FFF2-40B4-BE49-F238E27FC236}">
                <a16:creationId xmlns:a16="http://schemas.microsoft.com/office/drawing/2014/main" id="{8F1DA8AB-3FB8-40B2-B953-05764D5E4E19}"/>
              </a:ext>
            </a:extLst>
          </p:cNvPr>
          <p:cNvSpPr>
            <a:spLocks noGrp="1"/>
          </p:cNvSpPr>
          <p:nvPr>
            <p:ph type="body" sz="quarter" idx="11"/>
          </p:nvPr>
        </p:nvSpPr>
        <p:spPr>
          <a:xfrm>
            <a:off x="234950" y="977900"/>
            <a:ext cx="10936154" cy="5584825"/>
          </a:xfrm>
        </p:spPr>
        <p:txBody>
          <a:bodyPr>
            <a:normAutofit/>
          </a:bodyPr>
          <a:lstStyle/>
          <a:p>
            <a:pPr algn="just"/>
            <a:r>
              <a:rPr lang="en-GB" sz="2600" dirty="0">
                <a:hlinkClick r:id="rId2"/>
              </a:rPr>
              <a:t>https://rm.coe.int/168007ff4d</a:t>
            </a:r>
            <a:r>
              <a:rPr lang="pl-PL" sz="2600" dirty="0"/>
              <a:t> &lt;-- </a:t>
            </a:r>
            <a:r>
              <a:rPr lang="pl-PL" sz="2600" dirty="0" err="1"/>
              <a:t>What</a:t>
            </a:r>
            <a:r>
              <a:rPr lang="pl-PL" sz="2600" dirty="0"/>
              <a:t> „</a:t>
            </a:r>
            <a:r>
              <a:rPr lang="pl-PL" sz="2600" dirty="0" err="1"/>
              <a:t>positive</a:t>
            </a:r>
            <a:r>
              <a:rPr lang="pl-PL" sz="2600" dirty="0"/>
              <a:t> </a:t>
            </a:r>
            <a:r>
              <a:rPr lang="pl-PL" sz="2600" dirty="0" err="1"/>
              <a:t>obligations</a:t>
            </a:r>
            <a:r>
              <a:rPr lang="pl-PL" sz="2600" dirty="0"/>
              <a:t>” </a:t>
            </a:r>
            <a:r>
              <a:rPr lang="pl-PL" sz="2600" dirty="0" err="1"/>
              <a:t>are</a:t>
            </a:r>
            <a:r>
              <a:rPr lang="pl-PL" sz="2600" dirty="0"/>
              <a:t> </a:t>
            </a:r>
          </a:p>
          <a:p>
            <a:pPr algn="just"/>
            <a:endParaRPr lang="pl-PL" sz="2600" dirty="0"/>
          </a:p>
          <a:p>
            <a:pPr algn="just"/>
            <a:r>
              <a:rPr lang="en-GB" sz="2600" dirty="0"/>
              <a:t>The requirement for an effective investigation does not imply an obligation for an outcome - e.g. an indictment, a conviction of a person</a:t>
            </a:r>
            <a:r>
              <a:rPr lang="en-GB" sz="2600" b="1" dirty="0"/>
              <a:t>. It is a duty to act diligently, with due diligence, thoroughness of actions, especially in gathering evidence and striving to solve the case within a reasonable time</a:t>
            </a:r>
            <a:r>
              <a:rPr lang="en-GB" sz="2600" dirty="0"/>
              <a:t>. </a:t>
            </a:r>
            <a:endParaRPr lang="pl-PL" sz="2600" dirty="0"/>
          </a:p>
          <a:p>
            <a:pPr algn="just"/>
            <a:r>
              <a:rPr lang="en-GB" sz="2600" dirty="0"/>
              <a:t>Positive duties are a concept of the ECtHR developed in respect of Article 1 of the ECHR - it is the duty of a state - party to the Convention to ensure to all persons within its territory the rights and freedoms guaranteed by the Convention. Positive duties derive primarily from Articles 2, 3, 4 and 8 ECHR. </a:t>
            </a:r>
          </a:p>
        </p:txBody>
      </p:sp>
    </p:spTree>
    <p:extLst>
      <p:ext uri="{BB962C8B-B14F-4D97-AF65-F5344CB8AC3E}">
        <p14:creationId xmlns:p14="http://schemas.microsoft.com/office/powerpoint/2010/main" val="42746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1F587C-528C-4FE9-A43F-5E511A749317}"/>
              </a:ext>
            </a:extLst>
          </p:cNvPr>
          <p:cNvSpPr>
            <a:spLocks noGrp="1"/>
          </p:cNvSpPr>
          <p:nvPr>
            <p:ph type="body" sz="quarter" idx="10"/>
          </p:nvPr>
        </p:nvSpPr>
        <p:spPr>
          <a:xfrm>
            <a:off x="234950" y="295275"/>
            <a:ext cx="8523288" cy="331788"/>
          </a:xfrm>
        </p:spPr>
        <p:txBody>
          <a:bodyPr>
            <a:normAutofit/>
          </a:bodyPr>
          <a:lstStyle/>
          <a:p>
            <a:r>
              <a:rPr lang="pl-PL" sz="1700" err="1"/>
              <a:t>Resonable</a:t>
            </a:r>
            <a:r>
              <a:rPr lang="pl-PL" sz="1700"/>
              <a:t> </a:t>
            </a:r>
            <a:r>
              <a:rPr lang="pl-PL" sz="1700" err="1"/>
              <a:t>time</a:t>
            </a:r>
            <a:r>
              <a:rPr lang="pl-PL" sz="1700"/>
              <a:t> </a:t>
            </a:r>
            <a:endParaRPr lang="en-GB" sz="1700"/>
          </a:p>
        </p:txBody>
      </p:sp>
      <p:sp>
        <p:nvSpPr>
          <p:cNvPr id="3" name="Symbol zastępczy zawartości 2">
            <a:extLst>
              <a:ext uri="{FF2B5EF4-FFF2-40B4-BE49-F238E27FC236}">
                <a16:creationId xmlns:a16="http://schemas.microsoft.com/office/drawing/2014/main" id="{D08DEE49-E730-4D32-A6D0-997C3D1E9CF3}"/>
              </a:ext>
            </a:extLst>
          </p:cNvPr>
          <p:cNvSpPr>
            <a:spLocks noGrp="1"/>
          </p:cNvSpPr>
          <p:nvPr>
            <p:ph type="body" sz="quarter" idx="11"/>
          </p:nvPr>
        </p:nvSpPr>
        <p:spPr>
          <a:xfrm>
            <a:off x="234950" y="977900"/>
            <a:ext cx="11376828" cy="5584825"/>
          </a:xfrm>
        </p:spPr>
        <p:txBody>
          <a:bodyPr>
            <a:normAutofit fontScale="92500" lnSpcReduction="20000"/>
          </a:bodyPr>
          <a:lstStyle/>
          <a:p>
            <a:r>
              <a:rPr lang="en-GB" sz="2400" b="1" dirty="0"/>
              <a:t>Reasonable time exceeded </a:t>
            </a:r>
            <a:endParaRPr lang="pl-PL" sz="2400" b="1" dirty="0"/>
          </a:p>
          <a:p>
            <a:r>
              <a:rPr lang="en-GB" sz="2400" dirty="0"/>
              <a:t> 9 years and 7 months, without any particular complexity other than the number of people involved (35), despite the measures taken by the authorities to deal with the court’s exceptional workload following a period of rioting (</a:t>
            </a:r>
            <a:r>
              <a:rPr lang="en-GB" sz="2400" dirty="0" err="1"/>
              <a:t>Milasi</a:t>
            </a:r>
            <a:r>
              <a:rPr lang="en-GB" sz="2400" dirty="0"/>
              <a:t> v. Italy, §§ 14-20). </a:t>
            </a:r>
            <a:endParaRPr lang="pl-PL" sz="2400" dirty="0"/>
          </a:p>
          <a:p>
            <a:r>
              <a:rPr lang="en-GB" sz="2400" dirty="0"/>
              <a:t>13 years and 4 months, political troubles in the region and excessive workload for the courts, efforts by the State to improve the courts’ working conditions not having begun until years later (</a:t>
            </a:r>
            <a:r>
              <a:rPr lang="en-GB" sz="2400" dirty="0" err="1"/>
              <a:t>Baggetta</a:t>
            </a:r>
            <a:r>
              <a:rPr lang="en-GB" sz="2400" dirty="0"/>
              <a:t> v. Italy, §§ 20-25). </a:t>
            </a:r>
            <a:endParaRPr lang="pl-PL" sz="2400" dirty="0"/>
          </a:p>
          <a:p>
            <a:r>
              <a:rPr lang="en-GB" sz="2400" dirty="0"/>
              <a:t> 5 years, 5 months and 18 days, including 33 months between delivery of the judgment and production of the full written version by the judge responsible, without any adequate disciplinary measures being taken (B. v. Austria, §§ 48-55). </a:t>
            </a:r>
            <a:endParaRPr lang="pl-PL" sz="2400" dirty="0"/>
          </a:p>
          <a:p>
            <a:r>
              <a:rPr lang="en-GB" sz="2400" dirty="0"/>
              <a:t>5 years and 11 months, complexity of case on account of the number of people to be questioned and the technical nature of the documents for examination in a case of aggravated misappropriation, although this could not justify an investigation that had taken five years and two months; also, a number of periods of inactivity attributable to the authorities. Thus, while the length of the trial phase appeared reasonable, the investigation could not be said to have been conducted diligently (Rouille v. France, § 29). </a:t>
            </a:r>
            <a:endParaRPr lang="pl-PL" sz="2400" dirty="0"/>
          </a:p>
          <a:p>
            <a:r>
              <a:rPr lang="en-GB" sz="2400" dirty="0"/>
              <a:t>12 years, 7 months and 10 days, without any particular complexity or any tactics by the applicant to delay the proceedings, but including a period of two years and more than nine months between the lodging of the application with the administrative court and the receipt of the tax authorities’ initial pleadings (Clinique Mozart SARL v. France, §§ 34-36). </a:t>
            </a:r>
          </a:p>
        </p:txBody>
      </p:sp>
    </p:spTree>
    <p:extLst>
      <p:ext uri="{BB962C8B-B14F-4D97-AF65-F5344CB8AC3E}">
        <p14:creationId xmlns:p14="http://schemas.microsoft.com/office/powerpoint/2010/main" val="84679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42603-8981-49ED-8936-0CEC6FDDAADE}"/>
              </a:ext>
            </a:extLst>
          </p:cNvPr>
          <p:cNvSpPr>
            <a:spLocks noGrp="1"/>
          </p:cNvSpPr>
          <p:nvPr>
            <p:ph type="body" sz="quarter" idx="10"/>
          </p:nvPr>
        </p:nvSpPr>
        <p:spPr>
          <a:xfrm>
            <a:off x="234950" y="295275"/>
            <a:ext cx="8523288" cy="331788"/>
          </a:xfrm>
        </p:spPr>
        <p:txBody>
          <a:bodyPr>
            <a:normAutofit/>
          </a:bodyPr>
          <a:lstStyle/>
          <a:p>
            <a:r>
              <a:rPr lang="pl-PL" sz="1700" dirty="0" err="1"/>
              <a:t>Reasonable</a:t>
            </a:r>
            <a:r>
              <a:rPr lang="pl-PL" sz="1700" dirty="0"/>
              <a:t> </a:t>
            </a:r>
            <a:r>
              <a:rPr lang="pl-PL" sz="1700" dirty="0" err="1"/>
              <a:t>time</a:t>
            </a:r>
            <a:r>
              <a:rPr lang="pl-PL" sz="1700" dirty="0"/>
              <a:t> </a:t>
            </a:r>
            <a:endParaRPr lang="en-GB" sz="1700" dirty="0"/>
          </a:p>
        </p:txBody>
      </p:sp>
      <p:sp>
        <p:nvSpPr>
          <p:cNvPr id="3" name="Symbol zastępczy zawartości 2">
            <a:extLst>
              <a:ext uri="{FF2B5EF4-FFF2-40B4-BE49-F238E27FC236}">
                <a16:creationId xmlns:a16="http://schemas.microsoft.com/office/drawing/2014/main" id="{9A68CFF5-6B17-4CA0-8869-8DAFD5818FDB}"/>
              </a:ext>
            </a:extLst>
          </p:cNvPr>
          <p:cNvSpPr>
            <a:spLocks noGrp="1"/>
          </p:cNvSpPr>
          <p:nvPr>
            <p:ph type="body" sz="quarter" idx="11"/>
          </p:nvPr>
        </p:nvSpPr>
        <p:spPr>
          <a:xfrm>
            <a:off x="234950" y="977900"/>
            <a:ext cx="10914120" cy="5584825"/>
          </a:xfrm>
        </p:spPr>
        <p:txBody>
          <a:bodyPr>
            <a:normAutofit/>
          </a:bodyPr>
          <a:lstStyle/>
          <a:p>
            <a:pPr algn="just"/>
            <a:r>
              <a:rPr lang="en-GB" sz="2200" dirty="0"/>
              <a:t>Reasonable time not exceeded</a:t>
            </a:r>
            <a:r>
              <a:rPr lang="pl-PL" sz="2200" dirty="0"/>
              <a:t>:</a:t>
            </a:r>
          </a:p>
          <a:p>
            <a:pPr algn="just"/>
            <a:r>
              <a:rPr lang="en-GB" sz="2200" dirty="0"/>
              <a:t>5 years and 2 months, complexity of connected cases of fraud and fraudulent bankruptcy, with innumerable requests and appeals by the applicant not merely for his release, but also challenging most of the judges concerned and seeking the transfer of the proceedings to different jurisdictions (</a:t>
            </a:r>
            <a:r>
              <a:rPr lang="en-GB" sz="2200" dirty="0" err="1"/>
              <a:t>Ringeisen</a:t>
            </a:r>
            <a:r>
              <a:rPr lang="en-GB" sz="2200" dirty="0"/>
              <a:t> v. Austria, § 110). </a:t>
            </a:r>
            <a:endParaRPr lang="pl-PL" sz="2200" dirty="0"/>
          </a:p>
          <a:p>
            <a:pPr algn="just"/>
            <a:r>
              <a:rPr lang="en-GB" sz="2200" dirty="0"/>
              <a:t> 7 years and 4 months: the fact that more than seven years had already elapsed since the laying of charges without their having been determined in a judgment convicting or acquitting the accused certainly indicated an exceptionally long period which in most cases should be regarded as in excess of what was reasonable; moreover, for 15 months the judge had not questioned any of the numerous co-accused or any witnesses or carried out any other duties; however, the case had been especially complex (number of charges and persons involved, international dimension entailing particular difficulties in enforcing requests for judicial assistance abroad etc.) (</a:t>
            </a:r>
            <a:r>
              <a:rPr lang="en-GB" sz="2200" dirty="0" err="1"/>
              <a:t>Neumeister</a:t>
            </a:r>
            <a:r>
              <a:rPr lang="en-GB" sz="2200" dirty="0"/>
              <a:t> v. Austria, § 21).</a:t>
            </a:r>
          </a:p>
        </p:txBody>
      </p:sp>
    </p:spTree>
    <p:extLst>
      <p:ext uri="{BB962C8B-B14F-4D97-AF65-F5344CB8AC3E}">
        <p14:creationId xmlns:p14="http://schemas.microsoft.com/office/powerpoint/2010/main" val="332412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10FC12A-5501-AA85-4309-D920BB9F2AB7}"/>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err="1"/>
              <a:t>Charges</a:t>
            </a:r>
            <a:r>
              <a:rPr lang="pl-PL" dirty="0"/>
              <a:t> – </a:t>
            </a:r>
            <a:r>
              <a:rPr lang="pl-PL" dirty="0" err="1"/>
              <a:t>how</a:t>
            </a:r>
            <a:r>
              <a:rPr lang="pl-PL" dirty="0"/>
              <a:t> to </a:t>
            </a:r>
            <a:r>
              <a:rPr lang="pl-PL" dirty="0" err="1"/>
              <a:t>present</a:t>
            </a:r>
            <a:endParaRPr lang="en-US" dirty="0"/>
          </a:p>
        </p:txBody>
      </p:sp>
      <p:sp>
        <p:nvSpPr>
          <p:cNvPr id="10" name="Text Placeholder 2">
            <a:extLst>
              <a:ext uri="{FF2B5EF4-FFF2-40B4-BE49-F238E27FC236}">
                <a16:creationId xmlns:a16="http://schemas.microsoft.com/office/drawing/2014/main" id="{7B3070B8-792E-8E7C-F190-2DE8666F03E3}"/>
              </a:ext>
            </a:extLst>
          </p:cNvPr>
          <p:cNvSpPr>
            <a:spLocks noGrp="1"/>
          </p:cNvSpPr>
          <p:nvPr>
            <p:ph type="body" sz="quarter" idx="11"/>
          </p:nvPr>
        </p:nvSpPr>
        <p:spPr>
          <a:xfrm>
            <a:off x="234950" y="977900"/>
            <a:ext cx="10848019" cy="5584825"/>
          </a:xfrm>
        </p:spPr>
        <p:txBody>
          <a:bodyPr/>
          <a:lstStyle/>
          <a:p>
            <a:pPr marL="0" indent="0">
              <a:buNone/>
            </a:pPr>
            <a:r>
              <a:rPr lang="en-GB" dirty="0"/>
              <a:t>Is it necessary to issue a formal procedural decision (</a:t>
            </a:r>
            <a:r>
              <a:rPr lang="pl-PL" dirty="0" err="1"/>
              <a:t>charges</a:t>
            </a:r>
            <a:r>
              <a:rPr lang="pl-PL" dirty="0"/>
              <a:t> </a:t>
            </a:r>
            <a:r>
              <a:rPr lang="pl-PL" dirty="0" err="1"/>
              <a:t>decision</a:t>
            </a:r>
            <a:r>
              <a:rPr lang="en-GB" dirty="0"/>
              <a:t>)? </a:t>
            </a:r>
            <a:endParaRPr lang="pl-PL" dirty="0"/>
          </a:p>
          <a:p>
            <a:pPr marL="0" indent="0">
              <a:buNone/>
            </a:pPr>
            <a:r>
              <a:rPr lang="en-GB" dirty="0"/>
              <a:t>What is the nature of such a decision:</a:t>
            </a:r>
            <a:endParaRPr lang="pl-PL" dirty="0"/>
          </a:p>
          <a:p>
            <a:pPr marL="0" indent="0">
              <a:buNone/>
            </a:pPr>
            <a:r>
              <a:rPr lang="en-GB" dirty="0"/>
              <a:t>- whether it confers the status of suspect with all the consequences thereof </a:t>
            </a:r>
            <a:endParaRPr lang="pl-PL" dirty="0"/>
          </a:p>
          <a:p>
            <a:pPr marL="0" indent="0">
              <a:buNone/>
            </a:pPr>
            <a:r>
              <a:rPr lang="en-GB" dirty="0"/>
              <a:t>- whether it confirms the fact that the person is suspected of having committed a criminal offence, but the rights of the defence accrue prior to the issuing of the procedural decision. </a:t>
            </a:r>
            <a:endParaRPr lang="en-US" dirty="0"/>
          </a:p>
        </p:txBody>
      </p:sp>
    </p:spTree>
    <p:extLst>
      <p:ext uri="{BB962C8B-B14F-4D97-AF65-F5344CB8AC3E}">
        <p14:creationId xmlns:p14="http://schemas.microsoft.com/office/powerpoint/2010/main" val="3256438103"/>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45944A0E-F130-4613-9743-3680F4E654E6}" vid="{63706564-5099-48B6-BCA0-D446B3348A0A}"/>
    </a:ext>
  </a:extLst>
</a:theme>
</file>

<file path=docProps/app.xml><?xml version="1.0" encoding="utf-8"?>
<Properties xmlns="http://schemas.openxmlformats.org/officeDocument/2006/extended-properties" xmlns:vt="http://schemas.openxmlformats.org/officeDocument/2006/docPropsVTypes">
  <TotalTime>64</TotalTime>
  <Words>5269</Words>
  <Application>Microsoft Office PowerPoint</Application>
  <PresentationFormat>Panoramiczny</PresentationFormat>
  <Paragraphs>164</Paragraphs>
  <Slides>31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31</vt:i4>
      </vt:variant>
    </vt:vector>
  </HeadingPairs>
  <TitlesOfParts>
    <vt:vector size="36" baseType="lpstr">
      <vt:lpstr>Arial</vt:lpstr>
      <vt:lpstr>Arial Black</vt:lpstr>
      <vt:lpstr>Calibri</vt:lpstr>
      <vt:lpstr>Calibri Light</vt:lpstr>
      <vt:lpstr>Motyw1</vt:lpstr>
      <vt:lpstr>Pretrial proceedings in criminal cases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Pretrial proceedings in criminal cases</dc:title>
  <dc:creator>Dominika Czerniak</dc:creator>
  <cp:lastModifiedBy>Dominika Czerniak</cp:lastModifiedBy>
  <cp:revision>1</cp:revision>
  <dcterms:created xsi:type="dcterms:W3CDTF">2023-03-16T06:24:06Z</dcterms:created>
  <dcterms:modified xsi:type="dcterms:W3CDTF">2023-03-16T07:28:18Z</dcterms:modified>
</cp:coreProperties>
</file>