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8A87FA20-4F27-46A2-ACF3-E66F040F9093}" type="datetimeFigureOut">
              <a:rPr lang="pl-PL" smtClean="0"/>
              <a:t>22.03.2024</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3554F5E0-2423-4820-8C1D-F2CF0D3E1F84}"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4124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112615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314930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015677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79917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11515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273565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81244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081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53301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94060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3986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287839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315190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7FA20-4F27-46A2-ACF3-E66F040F9093}" type="datetimeFigureOut">
              <a:rPr lang="pl-PL" smtClean="0"/>
              <a:t>22.03.2024</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4F5E0-2423-4820-8C1D-F2CF0D3E1F84}"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806029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cdn.istanbul.edu.tr/file/JTA6CLJ8T5/09D5F39F97C84464A03B6F78552B92B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oas.org/juridico/PDFs/mesicic4_svg_man_guid_prep_case_file.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31AC25-CDF6-3ECA-42C3-D051D20F69A1}"/>
              </a:ext>
            </a:extLst>
          </p:cNvPr>
          <p:cNvSpPr>
            <a:spLocks noGrp="1"/>
          </p:cNvSpPr>
          <p:nvPr>
            <p:ph type="ctrTitle"/>
          </p:nvPr>
        </p:nvSpPr>
        <p:spPr/>
        <p:txBody>
          <a:bodyPr/>
          <a:lstStyle/>
          <a:p>
            <a:r>
              <a:rPr lang="pl-PL" dirty="0" err="1"/>
              <a:t>Criminal</a:t>
            </a:r>
            <a:r>
              <a:rPr lang="pl-PL" dirty="0"/>
              <a:t> </a:t>
            </a:r>
            <a:r>
              <a:rPr lang="pl-PL" dirty="0" err="1"/>
              <a:t>Procedure</a:t>
            </a:r>
            <a:r>
              <a:rPr lang="pl-PL" dirty="0"/>
              <a:t> and </a:t>
            </a:r>
            <a:r>
              <a:rPr lang="pl-PL" dirty="0" err="1"/>
              <a:t>Courts</a:t>
            </a:r>
            <a:endParaRPr lang="pl-PL" dirty="0"/>
          </a:p>
        </p:txBody>
      </p:sp>
      <p:sp>
        <p:nvSpPr>
          <p:cNvPr id="3" name="Podtytuł 2">
            <a:extLst>
              <a:ext uri="{FF2B5EF4-FFF2-40B4-BE49-F238E27FC236}">
                <a16:creationId xmlns:a16="http://schemas.microsoft.com/office/drawing/2014/main" id="{07683490-6FF3-D464-908F-B4E922BE5008}"/>
              </a:ext>
            </a:extLst>
          </p:cNvPr>
          <p:cNvSpPr>
            <a:spLocks noGrp="1"/>
          </p:cNvSpPr>
          <p:nvPr>
            <p:ph type="subTitle" idx="1"/>
          </p:nvPr>
        </p:nvSpPr>
        <p:spPr/>
        <p:txBody>
          <a:bodyPr/>
          <a:lstStyle/>
          <a:p>
            <a:r>
              <a:rPr lang="en-US" dirty="0"/>
              <a:t>Pre-trial. The file of criminal process. The access to a file. Disclosure and discovery.</a:t>
            </a:r>
            <a:endParaRPr lang="pl-PL" dirty="0"/>
          </a:p>
        </p:txBody>
      </p:sp>
    </p:spTree>
    <p:extLst>
      <p:ext uri="{BB962C8B-B14F-4D97-AF65-F5344CB8AC3E}">
        <p14:creationId xmlns:p14="http://schemas.microsoft.com/office/powerpoint/2010/main" val="3936664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5B18665E-97A6-CDF8-1A1C-49EAE791D80C}"/>
              </a:ext>
            </a:extLst>
          </p:cNvPr>
          <p:cNvSpPr>
            <a:spLocks noGrp="1"/>
          </p:cNvSpPr>
          <p:nvPr>
            <p:ph type="body" sz="quarter" idx="11"/>
          </p:nvPr>
        </p:nvSpPr>
        <p:spPr>
          <a:xfrm>
            <a:off x="234950" y="977900"/>
            <a:ext cx="11306810" cy="5584825"/>
          </a:xfrm>
        </p:spPr>
        <p:txBody>
          <a:bodyPr/>
          <a:lstStyle/>
          <a:p>
            <a:pPr algn="just"/>
            <a:r>
              <a:rPr lang="pl-PL" dirty="0">
                <a:solidFill>
                  <a:srgbClr val="0D0D0D"/>
                </a:solidFill>
                <a:latin typeface="Söhne"/>
              </a:rPr>
              <a:t>A</a:t>
            </a:r>
            <a:r>
              <a:rPr lang="en-US" b="0" i="0" dirty="0" err="1">
                <a:solidFill>
                  <a:srgbClr val="0D0D0D"/>
                </a:solidFill>
                <a:effectLst/>
                <a:latin typeface="Söhne"/>
              </a:rPr>
              <a:t>ccess</a:t>
            </a:r>
            <a:r>
              <a:rPr lang="en-US" b="0" i="0" dirty="0">
                <a:solidFill>
                  <a:srgbClr val="0D0D0D"/>
                </a:solidFill>
                <a:effectLst/>
                <a:latin typeface="Söhne"/>
              </a:rPr>
              <a:t> to case files is a fundamental aspect of the legal process that supports the principles of transparency, accountability, and fairness in the administration of justice. It allows parties to a case, as well as the public, to understand and participate in the legal proceedings</a:t>
            </a:r>
            <a:r>
              <a:rPr lang="pl-PL" b="0" i="0" dirty="0">
                <a:solidFill>
                  <a:srgbClr val="0D0D0D"/>
                </a:solidFill>
                <a:effectLst/>
                <a:latin typeface="Söhne"/>
              </a:rPr>
              <a:t>.</a:t>
            </a:r>
          </a:p>
          <a:p>
            <a:pPr algn="just"/>
            <a:r>
              <a:rPr lang="pl-PL" dirty="0">
                <a:solidFill>
                  <a:srgbClr val="0D0D0D"/>
                </a:solidFill>
                <a:latin typeface="Söhne"/>
              </a:rPr>
              <a:t>The </a:t>
            </a:r>
            <a:r>
              <a:rPr lang="pl-PL" dirty="0" err="1">
                <a:solidFill>
                  <a:srgbClr val="0D0D0D"/>
                </a:solidFill>
                <a:latin typeface="Söhne"/>
              </a:rPr>
              <a:t>rules</a:t>
            </a:r>
            <a:r>
              <a:rPr lang="pl-PL" dirty="0">
                <a:solidFill>
                  <a:srgbClr val="0D0D0D"/>
                </a:solidFill>
                <a:latin typeface="Söhne"/>
              </a:rPr>
              <a:t> of </a:t>
            </a:r>
            <a:r>
              <a:rPr lang="pl-PL" dirty="0" err="1">
                <a:solidFill>
                  <a:srgbClr val="0D0D0D"/>
                </a:solidFill>
                <a:latin typeface="Söhne"/>
              </a:rPr>
              <a:t>access</a:t>
            </a:r>
            <a:r>
              <a:rPr lang="pl-PL" dirty="0">
                <a:solidFill>
                  <a:srgbClr val="0D0D0D"/>
                </a:solidFill>
                <a:latin typeface="Söhne"/>
              </a:rPr>
              <a:t> to a </a:t>
            </a:r>
            <a:r>
              <a:rPr lang="pl-PL" dirty="0" err="1">
                <a:solidFill>
                  <a:srgbClr val="0D0D0D"/>
                </a:solidFill>
                <a:latin typeface="Söhne"/>
              </a:rPr>
              <a:t>case</a:t>
            </a:r>
            <a:r>
              <a:rPr lang="pl-PL" dirty="0">
                <a:solidFill>
                  <a:srgbClr val="0D0D0D"/>
                </a:solidFill>
                <a:latin typeface="Söhne"/>
              </a:rPr>
              <a:t> </a:t>
            </a:r>
            <a:r>
              <a:rPr lang="pl-PL" dirty="0" err="1">
                <a:solidFill>
                  <a:srgbClr val="0D0D0D"/>
                </a:solidFill>
                <a:latin typeface="Söhne"/>
              </a:rPr>
              <a:t>files</a:t>
            </a:r>
            <a:r>
              <a:rPr lang="pl-PL" dirty="0">
                <a:solidFill>
                  <a:srgbClr val="0D0D0D"/>
                </a:solidFill>
                <a:latin typeface="Söhne"/>
              </a:rPr>
              <a:t> </a:t>
            </a:r>
            <a:r>
              <a:rPr lang="pl-PL" dirty="0" err="1">
                <a:solidFill>
                  <a:srgbClr val="0D0D0D"/>
                </a:solidFill>
                <a:latin typeface="Söhne"/>
              </a:rPr>
              <a:t>may</a:t>
            </a:r>
            <a:r>
              <a:rPr lang="pl-PL" dirty="0">
                <a:solidFill>
                  <a:srgbClr val="0D0D0D"/>
                </a:solidFill>
                <a:latin typeface="Söhne"/>
              </a:rPr>
              <a:t> </a:t>
            </a:r>
            <a:r>
              <a:rPr lang="pl-PL" dirty="0" err="1">
                <a:solidFill>
                  <a:srgbClr val="0D0D0D"/>
                </a:solidFill>
                <a:latin typeface="Söhne"/>
              </a:rPr>
              <a:t>differ</a:t>
            </a:r>
            <a:r>
              <a:rPr lang="pl-PL" dirty="0">
                <a:solidFill>
                  <a:srgbClr val="0D0D0D"/>
                </a:solidFill>
                <a:latin typeface="Söhne"/>
              </a:rPr>
              <a:t> in </a:t>
            </a:r>
            <a:r>
              <a:rPr lang="pl-PL" dirty="0" err="1">
                <a:solidFill>
                  <a:srgbClr val="0D0D0D"/>
                </a:solidFill>
                <a:latin typeface="Söhne"/>
              </a:rPr>
              <a:t>certain</a:t>
            </a:r>
            <a:r>
              <a:rPr lang="pl-PL" dirty="0">
                <a:solidFill>
                  <a:srgbClr val="0D0D0D"/>
                </a:solidFill>
                <a:latin typeface="Söhne"/>
              </a:rPr>
              <a:t> </a:t>
            </a:r>
            <a:r>
              <a:rPr lang="pl-PL" dirty="0" err="1">
                <a:solidFill>
                  <a:srgbClr val="0D0D0D"/>
                </a:solidFill>
                <a:latin typeface="Söhne"/>
              </a:rPr>
              <a:t>countries</a:t>
            </a:r>
            <a:r>
              <a:rPr lang="pl-PL" dirty="0">
                <a:solidFill>
                  <a:srgbClr val="0D0D0D"/>
                </a:solidFill>
                <a:latin typeface="Söhne"/>
              </a:rPr>
              <a:t>. </a:t>
            </a:r>
            <a:r>
              <a:rPr lang="pl-PL" dirty="0" err="1">
                <a:solidFill>
                  <a:srgbClr val="0D0D0D"/>
                </a:solidFill>
                <a:latin typeface="Söhne"/>
              </a:rPr>
              <a:t>During</a:t>
            </a:r>
            <a:r>
              <a:rPr lang="pl-PL" dirty="0">
                <a:solidFill>
                  <a:srgbClr val="0D0D0D"/>
                </a:solidFill>
                <a:latin typeface="Söhne"/>
              </a:rPr>
              <a:t> </a:t>
            </a:r>
            <a:r>
              <a:rPr lang="pl-PL" dirty="0" err="1">
                <a:solidFill>
                  <a:srgbClr val="0D0D0D"/>
                </a:solidFill>
                <a:latin typeface="Söhne"/>
              </a:rPr>
              <a:t>pretrial</a:t>
            </a:r>
            <a:r>
              <a:rPr lang="pl-PL" dirty="0">
                <a:solidFill>
                  <a:srgbClr val="0D0D0D"/>
                </a:solidFill>
                <a:latin typeface="Söhne"/>
              </a:rPr>
              <a:t> </a:t>
            </a:r>
            <a:r>
              <a:rPr lang="pl-PL" dirty="0" err="1">
                <a:solidFill>
                  <a:srgbClr val="0D0D0D"/>
                </a:solidFill>
                <a:latin typeface="Söhne"/>
              </a:rPr>
              <a:t>stage</a:t>
            </a:r>
            <a:r>
              <a:rPr lang="pl-PL" dirty="0">
                <a:solidFill>
                  <a:srgbClr val="0D0D0D"/>
                </a:solidFill>
                <a:latin typeface="Söhne"/>
              </a:rPr>
              <a:t> of the </a:t>
            </a:r>
            <a:r>
              <a:rPr lang="pl-PL" dirty="0" err="1">
                <a:solidFill>
                  <a:srgbClr val="0D0D0D"/>
                </a:solidFill>
                <a:latin typeface="Söhne"/>
              </a:rPr>
              <a:t>proceedings</a:t>
            </a:r>
            <a:r>
              <a:rPr lang="pl-PL" dirty="0">
                <a:solidFill>
                  <a:srgbClr val="0D0D0D"/>
                </a:solidFill>
                <a:latin typeface="Söhne"/>
              </a:rPr>
              <a:t> </a:t>
            </a:r>
            <a:r>
              <a:rPr lang="pl-PL" dirty="0" err="1">
                <a:solidFill>
                  <a:srgbClr val="0D0D0D"/>
                </a:solidFill>
                <a:latin typeface="Söhne"/>
              </a:rPr>
              <a:t>usually</a:t>
            </a:r>
            <a:r>
              <a:rPr lang="pl-PL" dirty="0">
                <a:solidFill>
                  <a:srgbClr val="0D0D0D"/>
                </a:solidFill>
                <a:latin typeface="Söhne"/>
              </a:rPr>
              <a:t> public </a:t>
            </a:r>
            <a:r>
              <a:rPr lang="pl-PL" dirty="0" err="1">
                <a:solidFill>
                  <a:srgbClr val="0D0D0D"/>
                </a:solidFill>
                <a:latin typeface="Söhne"/>
              </a:rPr>
              <a:t>prosecutor</a:t>
            </a:r>
            <a:r>
              <a:rPr lang="pl-PL" dirty="0">
                <a:solidFill>
                  <a:srgbClr val="0D0D0D"/>
                </a:solidFill>
                <a:latin typeface="Söhne"/>
              </a:rPr>
              <a:t> </a:t>
            </a:r>
            <a:r>
              <a:rPr lang="pl-PL" dirty="0" err="1">
                <a:solidFill>
                  <a:srgbClr val="0D0D0D"/>
                </a:solidFill>
                <a:latin typeface="Söhne"/>
              </a:rPr>
              <a:t>may</a:t>
            </a:r>
            <a:r>
              <a:rPr lang="pl-PL" dirty="0">
                <a:solidFill>
                  <a:srgbClr val="0D0D0D"/>
                </a:solidFill>
                <a:latin typeface="Söhne"/>
              </a:rPr>
              <a:t> </a:t>
            </a:r>
            <a:r>
              <a:rPr lang="pl-PL" dirty="0" err="1">
                <a:solidFill>
                  <a:srgbClr val="0D0D0D"/>
                </a:solidFill>
                <a:latin typeface="Söhne"/>
              </a:rPr>
              <a:t>decide</a:t>
            </a:r>
            <a:r>
              <a:rPr lang="pl-PL" dirty="0">
                <a:solidFill>
                  <a:srgbClr val="0D0D0D"/>
                </a:solidFill>
                <a:latin typeface="Söhne"/>
              </a:rPr>
              <a:t> to </a:t>
            </a:r>
            <a:r>
              <a:rPr lang="pl-PL" dirty="0" err="1">
                <a:solidFill>
                  <a:srgbClr val="0D0D0D"/>
                </a:solidFill>
                <a:latin typeface="Söhne"/>
              </a:rPr>
              <a:t>whom</a:t>
            </a:r>
            <a:r>
              <a:rPr lang="pl-PL" dirty="0">
                <a:solidFill>
                  <a:srgbClr val="0D0D0D"/>
                </a:solidFill>
                <a:latin typeface="Söhne"/>
              </a:rPr>
              <a:t> </a:t>
            </a:r>
            <a:r>
              <a:rPr lang="pl-PL" dirty="0" err="1">
                <a:solidFill>
                  <a:srgbClr val="0D0D0D"/>
                </a:solidFill>
                <a:latin typeface="Söhne"/>
              </a:rPr>
              <a:t>access</a:t>
            </a:r>
            <a:r>
              <a:rPr lang="pl-PL" dirty="0">
                <a:solidFill>
                  <a:srgbClr val="0D0D0D"/>
                </a:solidFill>
                <a:latin typeface="Söhne"/>
              </a:rPr>
              <a:t> to a </a:t>
            </a:r>
            <a:r>
              <a:rPr lang="pl-PL" dirty="0" err="1">
                <a:solidFill>
                  <a:srgbClr val="0D0D0D"/>
                </a:solidFill>
                <a:latin typeface="Söhne"/>
              </a:rPr>
              <a:t>case</a:t>
            </a:r>
            <a:r>
              <a:rPr lang="pl-PL" dirty="0">
                <a:solidFill>
                  <a:srgbClr val="0D0D0D"/>
                </a:solidFill>
                <a:latin typeface="Söhne"/>
              </a:rPr>
              <a:t> </a:t>
            </a:r>
            <a:r>
              <a:rPr lang="pl-PL" dirty="0" err="1">
                <a:solidFill>
                  <a:srgbClr val="0D0D0D"/>
                </a:solidFill>
                <a:latin typeface="Söhne"/>
              </a:rPr>
              <a:t>files</a:t>
            </a:r>
            <a:r>
              <a:rPr lang="pl-PL" dirty="0">
                <a:solidFill>
                  <a:srgbClr val="0D0D0D"/>
                </a:solidFill>
                <a:latin typeface="Söhne"/>
              </a:rPr>
              <a:t> </a:t>
            </a:r>
            <a:r>
              <a:rPr lang="pl-PL" dirty="0" err="1">
                <a:solidFill>
                  <a:srgbClr val="0D0D0D"/>
                </a:solidFill>
                <a:latin typeface="Söhne"/>
              </a:rPr>
              <a:t>will</a:t>
            </a:r>
            <a:r>
              <a:rPr lang="pl-PL" dirty="0">
                <a:solidFill>
                  <a:srgbClr val="0D0D0D"/>
                </a:solidFill>
                <a:latin typeface="Söhne"/>
              </a:rPr>
              <a:t> be </a:t>
            </a:r>
            <a:r>
              <a:rPr lang="pl-PL" dirty="0" err="1">
                <a:solidFill>
                  <a:srgbClr val="0D0D0D"/>
                </a:solidFill>
                <a:latin typeface="Söhne"/>
              </a:rPr>
              <a:t>granted</a:t>
            </a:r>
            <a:r>
              <a:rPr lang="pl-PL" dirty="0">
                <a:solidFill>
                  <a:srgbClr val="0D0D0D"/>
                </a:solidFill>
                <a:latin typeface="Söhne"/>
              </a:rPr>
              <a:t>. </a:t>
            </a:r>
          </a:p>
          <a:p>
            <a:pPr algn="just"/>
            <a:r>
              <a:rPr lang="pl-PL" dirty="0">
                <a:solidFill>
                  <a:srgbClr val="0D0D0D"/>
                </a:solidFill>
                <a:latin typeface="Söhne"/>
              </a:rPr>
              <a:t>It </a:t>
            </a:r>
            <a:r>
              <a:rPr lang="pl-PL" dirty="0" err="1">
                <a:solidFill>
                  <a:srgbClr val="0D0D0D"/>
                </a:solidFill>
                <a:latin typeface="Söhne"/>
              </a:rPr>
              <a:t>is</a:t>
            </a:r>
            <a:r>
              <a:rPr lang="pl-PL" dirty="0">
                <a:solidFill>
                  <a:srgbClr val="0D0D0D"/>
                </a:solidFill>
                <a:latin typeface="Söhne"/>
              </a:rPr>
              <a:t> </a:t>
            </a:r>
            <a:r>
              <a:rPr lang="pl-PL" dirty="0" err="1">
                <a:solidFill>
                  <a:srgbClr val="0D0D0D"/>
                </a:solidFill>
                <a:latin typeface="Söhne"/>
              </a:rPr>
              <a:t>also</a:t>
            </a:r>
            <a:r>
              <a:rPr lang="pl-PL" dirty="0">
                <a:solidFill>
                  <a:srgbClr val="0D0D0D"/>
                </a:solidFill>
                <a:latin typeface="Söhne"/>
              </a:rPr>
              <a:t> </a:t>
            </a:r>
            <a:r>
              <a:rPr lang="pl-PL" dirty="0" err="1">
                <a:solidFill>
                  <a:srgbClr val="0D0D0D"/>
                </a:solidFill>
                <a:latin typeface="Söhne"/>
              </a:rPr>
              <a:t>important</a:t>
            </a:r>
            <a:r>
              <a:rPr lang="pl-PL" dirty="0">
                <a:solidFill>
                  <a:srgbClr val="0D0D0D"/>
                </a:solidFill>
                <a:latin typeface="Söhne"/>
              </a:rPr>
              <a:t> to </a:t>
            </a:r>
            <a:r>
              <a:rPr lang="pl-PL" dirty="0" err="1">
                <a:solidFill>
                  <a:srgbClr val="0D0D0D"/>
                </a:solidFill>
                <a:latin typeface="Söhne"/>
              </a:rPr>
              <a:t>remember</a:t>
            </a:r>
            <a:r>
              <a:rPr lang="pl-PL" dirty="0">
                <a:solidFill>
                  <a:srgbClr val="0D0D0D"/>
                </a:solidFill>
                <a:latin typeface="Söhne"/>
              </a:rPr>
              <a:t> </a:t>
            </a:r>
            <a:r>
              <a:rPr lang="pl-PL" dirty="0" err="1">
                <a:solidFill>
                  <a:srgbClr val="0D0D0D"/>
                </a:solidFill>
                <a:latin typeface="Söhne"/>
              </a:rPr>
              <a:t>that</a:t>
            </a:r>
            <a:r>
              <a:rPr lang="pl-PL" dirty="0">
                <a:solidFill>
                  <a:srgbClr val="0D0D0D"/>
                </a:solidFill>
                <a:latin typeface="Söhne"/>
              </a:rPr>
              <a:t> the </a:t>
            </a:r>
            <a:r>
              <a:rPr lang="pl-PL" dirty="0" err="1">
                <a:solidFill>
                  <a:srgbClr val="0D0D0D"/>
                </a:solidFill>
                <a:latin typeface="Söhne"/>
              </a:rPr>
              <a:t>meaning</a:t>
            </a:r>
            <a:r>
              <a:rPr lang="pl-PL" dirty="0">
                <a:solidFill>
                  <a:srgbClr val="0D0D0D"/>
                </a:solidFill>
                <a:latin typeface="Söhne"/>
              </a:rPr>
              <a:t> of </a:t>
            </a:r>
            <a:r>
              <a:rPr lang="pl-PL" dirty="0" err="1">
                <a:solidFill>
                  <a:srgbClr val="0D0D0D"/>
                </a:solidFill>
                <a:latin typeface="Söhne"/>
              </a:rPr>
              <a:t>pretrial</a:t>
            </a:r>
            <a:r>
              <a:rPr lang="pl-PL" dirty="0">
                <a:solidFill>
                  <a:srgbClr val="0D0D0D"/>
                </a:solidFill>
                <a:latin typeface="Söhne"/>
              </a:rPr>
              <a:t> </a:t>
            </a:r>
            <a:r>
              <a:rPr lang="pl-PL" dirty="0" err="1">
                <a:solidFill>
                  <a:srgbClr val="0D0D0D"/>
                </a:solidFill>
                <a:latin typeface="Söhne"/>
              </a:rPr>
              <a:t>evidence</a:t>
            </a:r>
            <a:r>
              <a:rPr lang="pl-PL" dirty="0">
                <a:solidFill>
                  <a:srgbClr val="0D0D0D"/>
                </a:solidFill>
                <a:latin typeface="Söhne"/>
              </a:rPr>
              <a:t> </a:t>
            </a:r>
            <a:r>
              <a:rPr lang="pl-PL" dirty="0" err="1">
                <a:solidFill>
                  <a:srgbClr val="0D0D0D"/>
                </a:solidFill>
                <a:latin typeface="Söhne"/>
              </a:rPr>
              <a:t>may</a:t>
            </a:r>
            <a:r>
              <a:rPr lang="pl-PL" dirty="0">
                <a:solidFill>
                  <a:srgbClr val="0D0D0D"/>
                </a:solidFill>
                <a:latin typeface="Söhne"/>
              </a:rPr>
              <a:t> be </a:t>
            </a:r>
            <a:r>
              <a:rPr lang="pl-PL" dirty="0" err="1">
                <a:solidFill>
                  <a:srgbClr val="0D0D0D"/>
                </a:solidFill>
                <a:latin typeface="Söhne"/>
              </a:rPr>
              <a:t>different</a:t>
            </a:r>
            <a:r>
              <a:rPr lang="pl-PL" dirty="0">
                <a:solidFill>
                  <a:srgbClr val="0D0D0D"/>
                </a:solidFill>
                <a:latin typeface="Söhne"/>
              </a:rPr>
              <a:t> in </a:t>
            </a:r>
            <a:r>
              <a:rPr lang="pl-PL" dirty="0" err="1">
                <a:solidFill>
                  <a:srgbClr val="0D0D0D"/>
                </a:solidFill>
                <a:latin typeface="Söhne"/>
              </a:rPr>
              <a:t>certain</a:t>
            </a:r>
            <a:r>
              <a:rPr lang="pl-PL" dirty="0">
                <a:solidFill>
                  <a:srgbClr val="0D0D0D"/>
                </a:solidFill>
                <a:latin typeface="Söhne"/>
              </a:rPr>
              <a:t> </a:t>
            </a:r>
            <a:r>
              <a:rPr lang="pl-PL" dirty="0" err="1">
                <a:solidFill>
                  <a:srgbClr val="0D0D0D"/>
                </a:solidFill>
                <a:latin typeface="Söhne"/>
              </a:rPr>
              <a:t>jurisdictions</a:t>
            </a:r>
            <a:r>
              <a:rPr lang="pl-PL" dirty="0">
                <a:solidFill>
                  <a:srgbClr val="0D0D0D"/>
                </a:solidFill>
                <a:latin typeface="Söhne"/>
              </a:rPr>
              <a:t>. </a:t>
            </a:r>
            <a:endParaRPr lang="pl-PL" dirty="0"/>
          </a:p>
        </p:txBody>
      </p:sp>
    </p:spTree>
    <p:extLst>
      <p:ext uri="{BB962C8B-B14F-4D97-AF65-F5344CB8AC3E}">
        <p14:creationId xmlns:p14="http://schemas.microsoft.com/office/powerpoint/2010/main" val="2251844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A01DB4D-0DAA-742A-852B-557C58D83128}"/>
              </a:ext>
            </a:extLst>
          </p:cNvPr>
          <p:cNvSpPr>
            <a:spLocks noGrp="1"/>
          </p:cNvSpPr>
          <p:nvPr>
            <p:ph type="body" sz="quarter" idx="10"/>
          </p:nvPr>
        </p:nvSpPr>
        <p:spPr/>
        <p:txBody>
          <a:bodyPr>
            <a:normAutofit fontScale="77500" lnSpcReduction="20000"/>
          </a:bodyPr>
          <a:lstStyle/>
          <a:p>
            <a:pPr algn="just"/>
            <a:r>
              <a:rPr lang="pl-PL" dirty="0"/>
              <a:t>Access to a </a:t>
            </a:r>
            <a:r>
              <a:rPr lang="pl-PL" dirty="0" err="1"/>
              <a:t>case</a:t>
            </a:r>
            <a:r>
              <a:rPr lang="pl-PL" dirty="0"/>
              <a:t> </a:t>
            </a:r>
            <a:r>
              <a:rPr lang="pl-PL" dirty="0" err="1"/>
              <a:t>files</a:t>
            </a:r>
            <a:r>
              <a:rPr lang="pl-PL" dirty="0"/>
              <a:t> </a:t>
            </a:r>
          </a:p>
        </p:txBody>
      </p:sp>
      <p:sp>
        <p:nvSpPr>
          <p:cNvPr id="3" name="Symbol zastępczy tekstu 2">
            <a:extLst>
              <a:ext uri="{FF2B5EF4-FFF2-40B4-BE49-F238E27FC236}">
                <a16:creationId xmlns:a16="http://schemas.microsoft.com/office/drawing/2014/main" id="{427B03AB-AEEE-435A-2867-E96DF48C3627}"/>
              </a:ext>
            </a:extLst>
          </p:cNvPr>
          <p:cNvSpPr>
            <a:spLocks noGrp="1"/>
          </p:cNvSpPr>
          <p:nvPr>
            <p:ph type="body" sz="quarter" idx="11"/>
          </p:nvPr>
        </p:nvSpPr>
        <p:spPr>
          <a:xfrm>
            <a:off x="234950" y="977900"/>
            <a:ext cx="11256010" cy="5584825"/>
          </a:xfrm>
        </p:spPr>
        <p:txBody>
          <a:bodyPr/>
          <a:lstStyle/>
          <a:p>
            <a:pPr algn="just"/>
            <a:r>
              <a:rPr lang="en-US" b="0" i="0" dirty="0">
                <a:solidFill>
                  <a:srgbClr val="0D0D0D"/>
                </a:solidFill>
                <a:effectLst/>
                <a:latin typeface="Söhne"/>
              </a:rPr>
              <a:t>Access to case files may vary in different countries, but among EU member states, it is standard practice to provide the case files to the accused no later than the moment the case is referred to court (at the stage of judicial proceedings). Before the case is referred to court, the public prosecutor must disclose all the evidence material they possess. Furthermore, the method of providing evidence material must ensure a real opportunity to familiarize oneself with these documents.</a:t>
            </a:r>
            <a:endParaRPr lang="pl-PL" b="0" i="0" dirty="0">
              <a:solidFill>
                <a:srgbClr val="0D0D0D"/>
              </a:solidFill>
              <a:effectLst/>
              <a:latin typeface="Söhne"/>
            </a:endParaRPr>
          </a:p>
          <a:p>
            <a:pPr algn="just"/>
            <a:endParaRPr lang="pl-PL" dirty="0">
              <a:solidFill>
                <a:srgbClr val="0D0D0D"/>
              </a:solidFill>
              <a:latin typeface="Söhne"/>
            </a:endParaRPr>
          </a:p>
          <a:p>
            <a:pPr marL="0" indent="0" algn="just">
              <a:buNone/>
            </a:pPr>
            <a:br>
              <a:rPr lang="en-US" dirty="0"/>
            </a:br>
            <a:r>
              <a:rPr lang="en-US" b="0" i="0" dirty="0">
                <a:solidFill>
                  <a:srgbClr val="0D0D0D"/>
                </a:solidFill>
                <a:effectLst/>
                <a:latin typeface="Söhne"/>
              </a:rPr>
              <a:t>Access to case files in the case of deprivation of liberty (ruling on temporary detention</a:t>
            </a:r>
            <a:r>
              <a:rPr lang="pl-PL" b="0" i="0" dirty="0">
                <a:solidFill>
                  <a:srgbClr val="0D0D0D"/>
                </a:solidFill>
                <a:effectLst/>
                <a:latin typeface="Söhne"/>
              </a:rPr>
              <a:t>/</a:t>
            </a:r>
            <a:r>
              <a:rPr lang="pl-PL" b="0" i="0" dirty="0" err="1">
                <a:solidFill>
                  <a:srgbClr val="0D0D0D"/>
                </a:solidFill>
                <a:effectLst/>
                <a:latin typeface="Söhne"/>
              </a:rPr>
              <a:t>custody</a:t>
            </a:r>
            <a:r>
              <a:rPr lang="en-US" b="0" i="0" dirty="0">
                <a:solidFill>
                  <a:srgbClr val="0D0D0D"/>
                </a:solidFill>
                <a:effectLst/>
                <a:latin typeface="Söhne"/>
              </a:rPr>
              <a:t>) must be fully guaranteed.</a:t>
            </a:r>
            <a:endParaRPr lang="pl-PL" dirty="0"/>
          </a:p>
        </p:txBody>
      </p:sp>
    </p:spTree>
    <p:extLst>
      <p:ext uri="{BB962C8B-B14F-4D97-AF65-F5344CB8AC3E}">
        <p14:creationId xmlns:p14="http://schemas.microsoft.com/office/powerpoint/2010/main" val="407404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72612F6-67FF-DEE6-7FA4-8E994A08AC18}"/>
              </a:ext>
            </a:extLst>
          </p:cNvPr>
          <p:cNvSpPr>
            <a:spLocks noGrp="1"/>
          </p:cNvSpPr>
          <p:nvPr>
            <p:ph type="body" sz="quarter" idx="10"/>
          </p:nvPr>
        </p:nvSpPr>
        <p:spPr/>
        <p:txBody>
          <a:bodyPr>
            <a:normAutofit fontScale="77500" lnSpcReduction="20000"/>
          </a:bodyPr>
          <a:lstStyle/>
          <a:p>
            <a:r>
              <a:rPr lang="pl-PL" dirty="0"/>
              <a:t>ECtHR </a:t>
            </a:r>
            <a:r>
              <a:rPr lang="pl-PL" dirty="0" err="1"/>
              <a:t>judgments</a:t>
            </a:r>
            <a:r>
              <a:rPr lang="pl-PL" dirty="0"/>
              <a:t>: </a:t>
            </a:r>
          </a:p>
        </p:txBody>
      </p:sp>
      <p:sp>
        <p:nvSpPr>
          <p:cNvPr id="3" name="Symbol zastępczy tekstu 2">
            <a:extLst>
              <a:ext uri="{FF2B5EF4-FFF2-40B4-BE49-F238E27FC236}">
                <a16:creationId xmlns:a16="http://schemas.microsoft.com/office/drawing/2014/main" id="{000F0329-E519-9688-5621-3AC2A2DAA0E9}"/>
              </a:ext>
            </a:extLst>
          </p:cNvPr>
          <p:cNvSpPr>
            <a:spLocks noGrp="1"/>
          </p:cNvSpPr>
          <p:nvPr>
            <p:ph type="body" sz="quarter" idx="11"/>
          </p:nvPr>
        </p:nvSpPr>
        <p:spPr>
          <a:xfrm>
            <a:off x="234950" y="977900"/>
            <a:ext cx="11733530" cy="5584825"/>
          </a:xfrm>
        </p:spPr>
        <p:txBody>
          <a:bodyPr>
            <a:normAutofit/>
          </a:bodyPr>
          <a:lstStyle/>
          <a:p>
            <a:pPr algn="just"/>
            <a:r>
              <a:rPr lang="en-US" dirty="0"/>
              <a:t>425.  In determining whether Article 6 § 3 (b) has been complied with, account must be taken also of the usual workload of legal counsel; however, it is not unreasonable to require a </a:t>
            </a:r>
            <a:r>
              <a:rPr lang="en-US" dirty="0" err="1"/>
              <a:t>defence</a:t>
            </a:r>
            <a:r>
              <a:rPr lang="en-US" dirty="0"/>
              <a:t> lawyer to arrange for at least some shift in the emphasis of his work if this is necessary in view of the special urgency of a particular case (</a:t>
            </a:r>
            <a:r>
              <a:rPr lang="en-US" dirty="0" err="1"/>
              <a:t>Mattick</a:t>
            </a:r>
            <a:r>
              <a:rPr lang="en-US" dirty="0"/>
              <a:t> v. Germany (dec.), 2005). In this context, in a case in which the applicant and his </a:t>
            </a:r>
            <a:r>
              <a:rPr lang="en-US" dirty="0" err="1"/>
              <a:t>defence</a:t>
            </a:r>
            <a:r>
              <a:rPr lang="en-US" dirty="0"/>
              <a:t> counsel had had five days to study a six-volume case file of about 1,500 pages, the Court did not consider that the time allocated to the </a:t>
            </a:r>
            <a:r>
              <a:rPr lang="en-US" dirty="0" err="1"/>
              <a:t>defence</a:t>
            </a:r>
            <a:r>
              <a:rPr lang="en-US" dirty="0"/>
              <a:t> to study the case file was enough to protect the essence of the right guaranteed by Article 6 §§ 1 and 3 (b). The Court took into account the fact that in the appeal the applicant had </a:t>
            </a:r>
            <a:r>
              <a:rPr lang="en-US" dirty="0" err="1"/>
              <a:t>analysed</a:t>
            </a:r>
            <a:r>
              <a:rPr lang="en-US" dirty="0"/>
              <a:t> the case material in detail, that he had been represented before the appeal court by two lawyers, who confirmed that they had had enough time to study the file, and that the applicant had not been limited in the number and duration of his meetings with the lawyers (</a:t>
            </a:r>
            <a:r>
              <a:rPr lang="en-US" dirty="0" err="1"/>
              <a:t>Lambin</a:t>
            </a:r>
            <a:r>
              <a:rPr lang="en-US" dirty="0"/>
              <a:t> v. Russia, 2017, §§ 43-48). </a:t>
            </a:r>
            <a:endParaRPr lang="pl-PL" dirty="0"/>
          </a:p>
        </p:txBody>
      </p:sp>
    </p:spTree>
    <p:extLst>
      <p:ext uri="{BB962C8B-B14F-4D97-AF65-F5344CB8AC3E}">
        <p14:creationId xmlns:p14="http://schemas.microsoft.com/office/powerpoint/2010/main" val="172597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2579368-6B7C-B526-2C7D-48CD4B0E09FC}"/>
              </a:ext>
            </a:extLst>
          </p:cNvPr>
          <p:cNvSpPr>
            <a:spLocks noGrp="1"/>
          </p:cNvSpPr>
          <p:nvPr>
            <p:ph type="body" sz="quarter" idx="10"/>
          </p:nvPr>
        </p:nvSpPr>
        <p:spPr/>
        <p:txBody>
          <a:bodyPr>
            <a:normAutofit fontScale="77500" lnSpcReduction="20000"/>
          </a:bodyPr>
          <a:lstStyle/>
          <a:p>
            <a:r>
              <a:rPr lang="en-US" dirty="0"/>
              <a:t>Disclosure</a:t>
            </a:r>
            <a:r>
              <a:rPr lang="pl-PL" dirty="0"/>
              <a:t> in </a:t>
            </a:r>
            <a:r>
              <a:rPr lang="pl-PL" dirty="0" err="1"/>
              <a:t>criminal</a:t>
            </a:r>
            <a:r>
              <a:rPr lang="pl-PL" dirty="0"/>
              <a:t> </a:t>
            </a:r>
            <a:r>
              <a:rPr lang="pl-PL" dirty="0" err="1"/>
              <a:t>cases</a:t>
            </a:r>
            <a:r>
              <a:rPr lang="pl-PL" dirty="0"/>
              <a:t> </a:t>
            </a:r>
          </a:p>
        </p:txBody>
      </p:sp>
      <p:sp>
        <p:nvSpPr>
          <p:cNvPr id="3" name="Symbol zastępczy tekstu 2">
            <a:extLst>
              <a:ext uri="{FF2B5EF4-FFF2-40B4-BE49-F238E27FC236}">
                <a16:creationId xmlns:a16="http://schemas.microsoft.com/office/drawing/2014/main" id="{853D4046-6B6A-001B-23A2-DDBCBDEE7F4D}"/>
              </a:ext>
            </a:extLst>
          </p:cNvPr>
          <p:cNvSpPr>
            <a:spLocks noGrp="1"/>
          </p:cNvSpPr>
          <p:nvPr>
            <p:ph type="body" sz="quarter" idx="11"/>
          </p:nvPr>
        </p:nvSpPr>
        <p:spPr>
          <a:xfrm>
            <a:off x="234950" y="977900"/>
            <a:ext cx="11235690" cy="5584825"/>
          </a:xfrm>
        </p:spPr>
        <p:txBody>
          <a:bodyPr>
            <a:normAutofit/>
          </a:bodyPr>
          <a:lstStyle/>
          <a:p>
            <a:pPr algn="just"/>
            <a:r>
              <a:rPr lang="en-US" dirty="0"/>
              <a:t>The European Court of Human Rights (ECtHR) has described disclosure as “a fundamental aspect of the right to a fair trial”. The Court also held that Article 6(1) of the European Convention on Human Rights (ECHR) requires the prosecution to disclose to the </a:t>
            </a:r>
            <a:r>
              <a:rPr lang="en-US" dirty="0" err="1"/>
              <a:t>defence</a:t>
            </a:r>
            <a:r>
              <a:rPr lang="en-US" dirty="0"/>
              <a:t> all material evidence in their possession for or against the accused. This is based on the Court’s rationale that </a:t>
            </a:r>
            <a:r>
              <a:rPr lang="en-US" b="1" dirty="0"/>
              <a:t>there should be equality of arms between the prosecution and </a:t>
            </a:r>
            <a:r>
              <a:rPr lang="en-US" b="1" dirty="0" err="1"/>
              <a:t>defence</a:t>
            </a:r>
            <a:r>
              <a:rPr lang="en-US" b="1" dirty="0"/>
              <a:t>, which means that each party must be given a reasonable opportunity to present their case and that neither party is placed at a disadvantage.</a:t>
            </a:r>
            <a:endParaRPr lang="pl-PL" b="1" dirty="0"/>
          </a:p>
        </p:txBody>
      </p:sp>
    </p:spTree>
    <p:extLst>
      <p:ext uri="{BB962C8B-B14F-4D97-AF65-F5344CB8AC3E}">
        <p14:creationId xmlns:p14="http://schemas.microsoft.com/office/powerpoint/2010/main" val="826581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2579368-6B7C-B526-2C7D-48CD4B0E09FC}"/>
              </a:ext>
            </a:extLst>
          </p:cNvPr>
          <p:cNvSpPr>
            <a:spLocks noGrp="1"/>
          </p:cNvSpPr>
          <p:nvPr>
            <p:ph type="body" sz="quarter" idx="10"/>
          </p:nvPr>
        </p:nvSpPr>
        <p:spPr/>
        <p:txBody>
          <a:bodyPr>
            <a:normAutofit fontScale="77500" lnSpcReduction="20000"/>
          </a:bodyPr>
          <a:lstStyle/>
          <a:p>
            <a:r>
              <a:rPr lang="en-US" dirty="0"/>
              <a:t>Disclosure</a:t>
            </a:r>
            <a:r>
              <a:rPr lang="pl-PL" dirty="0"/>
              <a:t> in </a:t>
            </a:r>
            <a:r>
              <a:rPr lang="pl-PL" dirty="0" err="1"/>
              <a:t>criminal</a:t>
            </a:r>
            <a:r>
              <a:rPr lang="pl-PL" dirty="0"/>
              <a:t> </a:t>
            </a:r>
            <a:r>
              <a:rPr lang="pl-PL" dirty="0" err="1"/>
              <a:t>cases</a:t>
            </a:r>
            <a:r>
              <a:rPr lang="pl-PL" dirty="0"/>
              <a:t> </a:t>
            </a:r>
          </a:p>
        </p:txBody>
      </p:sp>
      <p:sp>
        <p:nvSpPr>
          <p:cNvPr id="3" name="Symbol zastępczy tekstu 2">
            <a:extLst>
              <a:ext uri="{FF2B5EF4-FFF2-40B4-BE49-F238E27FC236}">
                <a16:creationId xmlns:a16="http://schemas.microsoft.com/office/drawing/2014/main" id="{853D4046-6B6A-001B-23A2-DDBCBDEE7F4D}"/>
              </a:ext>
            </a:extLst>
          </p:cNvPr>
          <p:cNvSpPr>
            <a:spLocks noGrp="1"/>
          </p:cNvSpPr>
          <p:nvPr>
            <p:ph type="body" sz="quarter" idx="11"/>
          </p:nvPr>
        </p:nvSpPr>
        <p:spPr>
          <a:xfrm>
            <a:off x="234950" y="977900"/>
            <a:ext cx="11235690" cy="5584825"/>
          </a:xfrm>
        </p:spPr>
        <p:txBody>
          <a:bodyPr>
            <a:normAutofit/>
          </a:bodyPr>
          <a:lstStyle/>
          <a:p>
            <a:pPr algn="just"/>
            <a:r>
              <a:rPr lang="en-US" dirty="0"/>
              <a:t>The ECtHR has also held that the equality of arms principle places an obligation on the prosecution to disclose to the </a:t>
            </a:r>
            <a:r>
              <a:rPr lang="en-US" dirty="0" err="1"/>
              <a:t>defence</a:t>
            </a:r>
            <a:r>
              <a:rPr lang="en-US" dirty="0"/>
              <a:t> all the material evidence in the case, whether it is of an inculpatory or exculpatory nature.</a:t>
            </a:r>
            <a:r>
              <a:rPr lang="pl-PL" dirty="0"/>
              <a:t> </a:t>
            </a:r>
            <a:r>
              <a:rPr lang="en-US" dirty="0"/>
              <a:t>The right to a fair trial is also enshrined in Article 47 of the Charter of Fundamental Rights of the European Union. </a:t>
            </a:r>
            <a:r>
              <a:rPr lang="en-US" b="1" dirty="0"/>
              <a:t>In addition, the 2012 EU Directive on the right to information in criminal proceedings requires that an accused be provided with access to all relevant material by prosecuting authorities</a:t>
            </a:r>
            <a:r>
              <a:rPr lang="pl-PL" b="1" dirty="0"/>
              <a:t>. </a:t>
            </a:r>
          </a:p>
          <a:p>
            <a:pPr algn="just"/>
            <a:endParaRPr lang="pl-PL" b="1" dirty="0"/>
          </a:p>
          <a:p>
            <a:pPr algn="ctr"/>
            <a:r>
              <a:rPr lang="pl-PL" b="1" dirty="0" err="1"/>
              <a:t>There</a:t>
            </a:r>
            <a:r>
              <a:rPr lang="pl-PL" b="1" dirty="0"/>
              <a:t> </a:t>
            </a:r>
            <a:r>
              <a:rPr lang="pl-PL" b="1" dirty="0" err="1"/>
              <a:t>is</a:t>
            </a:r>
            <a:r>
              <a:rPr lang="pl-PL" b="1" dirty="0"/>
              <a:t> no </a:t>
            </a:r>
            <a:r>
              <a:rPr lang="pl-PL" b="1" dirty="0" err="1"/>
              <a:t>common</a:t>
            </a:r>
            <a:r>
              <a:rPr lang="pl-PL" b="1" dirty="0"/>
              <a:t> standard </a:t>
            </a:r>
            <a:r>
              <a:rPr lang="pl-PL" b="1" dirty="0" err="1"/>
              <a:t>how</a:t>
            </a:r>
            <a:r>
              <a:rPr lang="pl-PL" b="1" dirty="0"/>
              <a:t> the </a:t>
            </a:r>
            <a:r>
              <a:rPr lang="pl-PL" b="1" dirty="0" err="1"/>
              <a:t>disclousure</a:t>
            </a:r>
            <a:r>
              <a:rPr lang="pl-PL" b="1" dirty="0"/>
              <a:t> </a:t>
            </a:r>
            <a:r>
              <a:rPr lang="pl-PL" b="1" dirty="0" err="1"/>
              <a:t>should</a:t>
            </a:r>
            <a:r>
              <a:rPr lang="pl-PL" b="1" dirty="0"/>
              <a:t> </a:t>
            </a:r>
            <a:r>
              <a:rPr lang="pl-PL" b="1" dirty="0" err="1"/>
              <a:t>look</a:t>
            </a:r>
            <a:r>
              <a:rPr lang="pl-PL" b="1" dirty="0"/>
              <a:t> </a:t>
            </a:r>
            <a:r>
              <a:rPr lang="pl-PL" b="1" dirty="0" err="1"/>
              <a:t>like</a:t>
            </a:r>
            <a:r>
              <a:rPr lang="pl-PL" b="1" dirty="0"/>
              <a:t>. </a:t>
            </a:r>
          </a:p>
        </p:txBody>
      </p:sp>
    </p:spTree>
    <p:extLst>
      <p:ext uri="{BB962C8B-B14F-4D97-AF65-F5344CB8AC3E}">
        <p14:creationId xmlns:p14="http://schemas.microsoft.com/office/powerpoint/2010/main" val="114972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D77430C-7878-9DCE-2EEE-073D69085F00}"/>
              </a:ext>
            </a:extLst>
          </p:cNvPr>
          <p:cNvSpPr>
            <a:spLocks noGrp="1"/>
          </p:cNvSpPr>
          <p:nvPr>
            <p:ph type="body" sz="quarter" idx="10"/>
          </p:nvPr>
        </p:nvSpPr>
        <p:spPr/>
        <p:txBody>
          <a:bodyPr>
            <a:normAutofit fontScale="77500" lnSpcReduction="20000"/>
          </a:bodyPr>
          <a:lstStyle/>
          <a:p>
            <a:r>
              <a:rPr lang="en-US" dirty="0"/>
              <a:t>Disclosure</a:t>
            </a:r>
            <a:r>
              <a:rPr lang="pl-PL" dirty="0"/>
              <a:t> in </a:t>
            </a:r>
            <a:r>
              <a:rPr lang="pl-PL" dirty="0" err="1"/>
              <a:t>criminal</a:t>
            </a:r>
            <a:r>
              <a:rPr lang="pl-PL" dirty="0"/>
              <a:t> </a:t>
            </a:r>
            <a:r>
              <a:rPr lang="pl-PL" dirty="0" err="1"/>
              <a:t>cases</a:t>
            </a:r>
            <a:r>
              <a:rPr lang="pl-PL" dirty="0"/>
              <a:t> </a:t>
            </a:r>
          </a:p>
        </p:txBody>
      </p:sp>
      <p:sp>
        <p:nvSpPr>
          <p:cNvPr id="3" name="Symbol zastępczy tekstu 2">
            <a:extLst>
              <a:ext uri="{FF2B5EF4-FFF2-40B4-BE49-F238E27FC236}">
                <a16:creationId xmlns:a16="http://schemas.microsoft.com/office/drawing/2014/main" id="{4261B094-7EA3-8BFB-33CA-E2FA1141131D}"/>
              </a:ext>
            </a:extLst>
          </p:cNvPr>
          <p:cNvSpPr>
            <a:spLocks noGrp="1"/>
          </p:cNvSpPr>
          <p:nvPr>
            <p:ph type="body" sz="quarter" idx="11"/>
          </p:nvPr>
        </p:nvSpPr>
        <p:spPr>
          <a:xfrm>
            <a:off x="234950" y="977900"/>
            <a:ext cx="10585450" cy="5584825"/>
          </a:xfrm>
        </p:spPr>
        <p:txBody>
          <a:bodyPr/>
          <a:lstStyle/>
          <a:p>
            <a:pPr algn="just"/>
            <a:r>
              <a:rPr lang="en-US" dirty="0"/>
              <a:t>Disclosure obligations in criminal procedure vary according to the type of evidence,</a:t>
            </a:r>
            <a:r>
              <a:rPr lang="pl-PL" dirty="0"/>
              <a:t> </a:t>
            </a:r>
            <a:r>
              <a:rPr lang="en-US" dirty="0"/>
              <a:t>which falls into three broad categories: </a:t>
            </a:r>
            <a:endParaRPr lang="pl-PL" dirty="0"/>
          </a:p>
          <a:p>
            <a:pPr algn="just"/>
            <a:r>
              <a:rPr lang="en-US" dirty="0"/>
              <a:t>evidence that the prosecution plans </a:t>
            </a:r>
            <a:r>
              <a:rPr lang="en-US" b="1" dirty="0"/>
              <a:t>to present</a:t>
            </a:r>
            <a:r>
              <a:rPr lang="pl-PL" b="1" dirty="0"/>
              <a:t> </a:t>
            </a:r>
            <a:r>
              <a:rPr lang="en-US" b="1" dirty="0"/>
              <a:t>at trial </a:t>
            </a:r>
            <a:r>
              <a:rPr lang="en-US" dirty="0"/>
              <a:t>to prove the defendant’s guilt; </a:t>
            </a:r>
            <a:r>
              <a:rPr lang="pl-PL" dirty="0"/>
              <a:t> </a:t>
            </a:r>
          </a:p>
          <a:p>
            <a:pPr algn="just"/>
            <a:r>
              <a:rPr lang="en-US" b="1" dirty="0"/>
              <a:t>evidence in the prosecution’s possession that it</a:t>
            </a:r>
            <a:r>
              <a:rPr lang="pl-PL" b="1" dirty="0"/>
              <a:t> </a:t>
            </a:r>
            <a:r>
              <a:rPr lang="en-US" b="1" dirty="0"/>
              <a:t>does not plan to present at trial</a:t>
            </a:r>
            <a:r>
              <a:rPr lang="en-US" dirty="0"/>
              <a:t>, either because it favors the defense in some way or</a:t>
            </a:r>
            <a:r>
              <a:rPr lang="pl-PL" dirty="0"/>
              <a:t> </a:t>
            </a:r>
            <a:r>
              <a:rPr lang="en-US" dirty="0"/>
              <a:t>because its value is marginal or unknown; and </a:t>
            </a:r>
            <a:endParaRPr lang="pl-PL" dirty="0"/>
          </a:p>
          <a:p>
            <a:pPr algn="just"/>
            <a:r>
              <a:rPr lang="en-US" b="1" dirty="0"/>
              <a:t>evidence in possession of the defense</a:t>
            </a:r>
            <a:r>
              <a:rPr lang="pl-PL" b="1" dirty="0"/>
              <a:t> </a:t>
            </a:r>
            <a:r>
              <a:rPr lang="en-US" b="1" dirty="0"/>
              <a:t>that it plans to present at trial</a:t>
            </a:r>
            <a:r>
              <a:rPr lang="en-US" dirty="0"/>
              <a:t>.</a:t>
            </a:r>
            <a:endParaRPr lang="pl-PL" dirty="0"/>
          </a:p>
        </p:txBody>
      </p:sp>
    </p:spTree>
    <p:extLst>
      <p:ext uri="{BB962C8B-B14F-4D97-AF65-F5344CB8AC3E}">
        <p14:creationId xmlns:p14="http://schemas.microsoft.com/office/powerpoint/2010/main" val="38753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ED192D7-4049-25B3-27EF-411603E8B767}"/>
              </a:ext>
            </a:extLst>
          </p:cNvPr>
          <p:cNvSpPr>
            <a:spLocks noGrp="1"/>
          </p:cNvSpPr>
          <p:nvPr>
            <p:ph type="body" sz="quarter" idx="10"/>
          </p:nvPr>
        </p:nvSpPr>
        <p:spPr/>
        <p:txBody>
          <a:bodyPr>
            <a:normAutofit fontScale="77500" lnSpcReduction="20000"/>
          </a:bodyPr>
          <a:lstStyle/>
          <a:p>
            <a:r>
              <a:rPr lang="pl-PL" dirty="0" err="1"/>
              <a:t>Prosecution</a:t>
            </a:r>
            <a:r>
              <a:rPr lang="pl-PL" dirty="0"/>
              <a:t> </a:t>
            </a:r>
            <a:r>
              <a:rPr lang="pl-PL" dirty="0" err="1"/>
              <a:t>Evidence</a:t>
            </a:r>
            <a:r>
              <a:rPr lang="pl-PL" dirty="0"/>
              <a:t> of </a:t>
            </a:r>
            <a:r>
              <a:rPr lang="pl-PL" dirty="0" err="1"/>
              <a:t>Guilt</a:t>
            </a:r>
            <a:endParaRPr lang="pl-PL" dirty="0"/>
          </a:p>
        </p:txBody>
      </p:sp>
      <p:sp>
        <p:nvSpPr>
          <p:cNvPr id="3" name="Symbol zastępczy tekstu 2">
            <a:extLst>
              <a:ext uri="{FF2B5EF4-FFF2-40B4-BE49-F238E27FC236}">
                <a16:creationId xmlns:a16="http://schemas.microsoft.com/office/drawing/2014/main" id="{1E601BA3-1C6D-EDFE-9E31-EC33B1FC74D7}"/>
              </a:ext>
            </a:extLst>
          </p:cNvPr>
          <p:cNvSpPr>
            <a:spLocks noGrp="1"/>
          </p:cNvSpPr>
          <p:nvPr>
            <p:ph type="body" sz="quarter" idx="11"/>
          </p:nvPr>
        </p:nvSpPr>
        <p:spPr>
          <a:xfrm>
            <a:off x="234950" y="977900"/>
            <a:ext cx="10758170" cy="5584825"/>
          </a:xfrm>
        </p:spPr>
        <p:txBody>
          <a:bodyPr>
            <a:normAutofit/>
          </a:bodyPr>
          <a:lstStyle/>
          <a:p>
            <a:pPr algn="just"/>
            <a:r>
              <a:rPr lang="en-US" dirty="0"/>
              <a:t>English courts have recognized a common law duty for prosecutors to disclose,</a:t>
            </a:r>
            <a:r>
              <a:rPr lang="pl-PL" dirty="0"/>
              <a:t> </a:t>
            </a:r>
            <a:r>
              <a:rPr lang="en-US" dirty="0"/>
              <a:t>prior to trial, the evidence on which they will rely to prove guilt. In general, the</a:t>
            </a:r>
            <a:r>
              <a:rPr lang="pl-PL" dirty="0"/>
              <a:t> </a:t>
            </a:r>
            <a:r>
              <a:rPr lang="en-US" dirty="0"/>
              <a:t>prosecution discloses a bundle of witness statements and identifies experts or</a:t>
            </a:r>
            <a:r>
              <a:rPr lang="pl-PL" dirty="0"/>
              <a:t> </a:t>
            </a:r>
            <a:r>
              <a:rPr lang="en-US" dirty="0"/>
              <a:t>scientific reports on which it will rely, either when a case is committed to Crown Court or</a:t>
            </a:r>
            <a:r>
              <a:rPr lang="pl-PL" dirty="0"/>
              <a:t> </a:t>
            </a:r>
            <a:r>
              <a:rPr lang="en-US" dirty="0"/>
              <a:t>in advance of a magistrate court proceeding for either-way offenses. </a:t>
            </a:r>
            <a:endParaRPr lang="pl-PL" dirty="0"/>
          </a:p>
          <a:p>
            <a:pPr algn="just"/>
            <a:r>
              <a:rPr lang="en-US" dirty="0"/>
              <a:t>English courts</a:t>
            </a:r>
            <a:r>
              <a:rPr lang="pl-PL" dirty="0"/>
              <a:t> </a:t>
            </a:r>
            <a:r>
              <a:rPr lang="en-US" dirty="0"/>
              <a:t>consider this obligation essential to a fair trial and a requirement of the equality-of-arms</a:t>
            </a:r>
            <a:r>
              <a:rPr lang="pl-PL" dirty="0"/>
              <a:t> </a:t>
            </a:r>
            <a:r>
              <a:rPr lang="en-US" dirty="0"/>
              <a:t>principle, having rejected the long-standing argument in the common law world that trial</a:t>
            </a:r>
            <a:r>
              <a:rPr lang="pl-PL" dirty="0"/>
              <a:t> </a:t>
            </a:r>
            <a:r>
              <a:rPr lang="en-US" dirty="0"/>
              <a:t>by “surprise” or “ambush” serves the truth-finding enterprise</a:t>
            </a:r>
            <a:endParaRPr lang="pl-PL" dirty="0"/>
          </a:p>
        </p:txBody>
      </p:sp>
    </p:spTree>
    <p:extLst>
      <p:ext uri="{BB962C8B-B14F-4D97-AF65-F5344CB8AC3E}">
        <p14:creationId xmlns:p14="http://schemas.microsoft.com/office/powerpoint/2010/main" val="277787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ED192D7-4049-25B3-27EF-411603E8B767}"/>
              </a:ext>
            </a:extLst>
          </p:cNvPr>
          <p:cNvSpPr>
            <a:spLocks noGrp="1"/>
          </p:cNvSpPr>
          <p:nvPr>
            <p:ph type="body" sz="quarter" idx="10"/>
          </p:nvPr>
        </p:nvSpPr>
        <p:spPr/>
        <p:txBody>
          <a:bodyPr>
            <a:normAutofit fontScale="70000" lnSpcReduction="20000"/>
          </a:bodyPr>
          <a:lstStyle/>
          <a:p>
            <a:r>
              <a:rPr lang="en-US" dirty="0"/>
              <a:t>Government Evidence That Does Not Favor the Prosecution’s Case</a:t>
            </a:r>
            <a:endParaRPr lang="pl-PL" dirty="0"/>
          </a:p>
        </p:txBody>
      </p:sp>
      <p:sp>
        <p:nvSpPr>
          <p:cNvPr id="3" name="Symbol zastępczy tekstu 2">
            <a:extLst>
              <a:ext uri="{FF2B5EF4-FFF2-40B4-BE49-F238E27FC236}">
                <a16:creationId xmlns:a16="http://schemas.microsoft.com/office/drawing/2014/main" id="{1E601BA3-1C6D-EDFE-9E31-EC33B1FC74D7}"/>
              </a:ext>
            </a:extLst>
          </p:cNvPr>
          <p:cNvSpPr>
            <a:spLocks noGrp="1"/>
          </p:cNvSpPr>
          <p:nvPr>
            <p:ph type="body" sz="quarter" idx="11"/>
          </p:nvPr>
        </p:nvSpPr>
        <p:spPr>
          <a:xfrm>
            <a:off x="234950" y="977900"/>
            <a:ext cx="10758170" cy="5584825"/>
          </a:xfrm>
        </p:spPr>
        <p:txBody>
          <a:bodyPr>
            <a:normAutofit/>
          </a:bodyPr>
          <a:lstStyle/>
          <a:p>
            <a:pPr algn="just"/>
            <a:r>
              <a:rPr lang="en-US" dirty="0"/>
              <a:t>Over the last several decades,</a:t>
            </a:r>
            <a:r>
              <a:rPr lang="pl-PL" dirty="0"/>
              <a:t> </a:t>
            </a:r>
            <a:r>
              <a:rPr lang="en-US" dirty="0"/>
              <a:t>all </a:t>
            </a:r>
            <a:r>
              <a:rPr lang="pl-PL" dirty="0" err="1"/>
              <a:t>jurisdiction</a:t>
            </a:r>
            <a:r>
              <a:rPr lang="pl-PL" dirty="0"/>
              <a:t> </a:t>
            </a:r>
            <a:r>
              <a:rPr lang="en-US" dirty="0"/>
              <a:t>have to some degree required the prosecution to share material that</a:t>
            </a:r>
            <a:r>
              <a:rPr lang="pl-PL" dirty="0"/>
              <a:t> </a:t>
            </a:r>
            <a:r>
              <a:rPr lang="en-US" dirty="0"/>
              <a:t>undermines its case, either because it is exculpatory in nature or because it impeaches</a:t>
            </a:r>
            <a:r>
              <a:rPr lang="pl-PL" dirty="0"/>
              <a:t> </a:t>
            </a:r>
            <a:r>
              <a:rPr lang="en-US" dirty="0"/>
              <a:t>the credibility of government evidentiary sources</a:t>
            </a:r>
            <a:r>
              <a:rPr lang="pl-PL"/>
              <a:t>.</a:t>
            </a:r>
            <a:endParaRPr lang="pl-PL" dirty="0"/>
          </a:p>
        </p:txBody>
      </p:sp>
    </p:spTree>
    <p:extLst>
      <p:ext uri="{BB962C8B-B14F-4D97-AF65-F5344CB8AC3E}">
        <p14:creationId xmlns:p14="http://schemas.microsoft.com/office/powerpoint/2010/main" val="396784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3E043C1F-4ECD-997D-AB9F-6B7892429FB0}"/>
              </a:ext>
            </a:extLst>
          </p:cNvPr>
          <p:cNvSpPr>
            <a:spLocks noGrp="1"/>
          </p:cNvSpPr>
          <p:nvPr>
            <p:ph type="body" sz="quarter" idx="10"/>
          </p:nvPr>
        </p:nvSpPr>
        <p:spPr/>
        <p:txBody>
          <a:bodyPr>
            <a:normAutofit fontScale="77500" lnSpcReduction="20000"/>
          </a:bodyPr>
          <a:lstStyle/>
          <a:p>
            <a:r>
              <a:rPr lang="pl-PL" dirty="0" err="1"/>
              <a:t>Pretrial</a:t>
            </a:r>
            <a:r>
              <a:rPr lang="pl-PL" dirty="0"/>
              <a:t> </a:t>
            </a:r>
            <a:r>
              <a:rPr lang="pl-PL" dirty="0" err="1"/>
              <a:t>procedure</a:t>
            </a:r>
            <a:r>
              <a:rPr lang="pl-PL" dirty="0"/>
              <a:t> - </a:t>
            </a:r>
            <a:r>
              <a:rPr lang="pl-PL" dirty="0" err="1"/>
              <a:t>definition</a:t>
            </a:r>
            <a:endParaRPr lang="pl-PL" dirty="0"/>
          </a:p>
        </p:txBody>
      </p:sp>
      <p:sp>
        <p:nvSpPr>
          <p:cNvPr id="6" name="Symbol zastępczy tekstu 5">
            <a:extLst>
              <a:ext uri="{FF2B5EF4-FFF2-40B4-BE49-F238E27FC236}">
                <a16:creationId xmlns:a16="http://schemas.microsoft.com/office/drawing/2014/main" id="{B85429B1-058F-F5E7-5619-88610CDEF868}"/>
              </a:ext>
            </a:extLst>
          </p:cNvPr>
          <p:cNvSpPr>
            <a:spLocks noGrp="1"/>
          </p:cNvSpPr>
          <p:nvPr>
            <p:ph type="body" sz="quarter" idx="11"/>
          </p:nvPr>
        </p:nvSpPr>
        <p:spPr>
          <a:xfrm>
            <a:off x="234950" y="977900"/>
            <a:ext cx="11136861" cy="5584825"/>
          </a:xfrm>
        </p:spPr>
        <p:txBody>
          <a:bodyPr/>
          <a:lstStyle/>
          <a:p>
            <a:r>
              <a:rPr lang="pl-PL" dirty="0" err="1"/>
              <a:t>Initial</a:t>
            </a:r>
            <a:r>
              <a:rPr lang="pl-PL" dirty="0"/>
              <a:t> </a:t>
            </a:r>
            <a:r>
              <a:rPr lang="pl-PL" dirty="0" err="1"/>
              <a:t>stage</a:t>
            </a:r>
            <a:r>
              <a:rPr lang="pl-PL" dirty="0"/>
              <a:t> of the </a:t>
            </a:r>
            <a:r>
              <a:rPr lang="pl-PL" dirty="0" err="1"/>
              <a:t>criminal</a:t>
            </a:r>
            <a:r>
              <a:rPr lang="pl-PL" dirty="0"/>
              <a:t> </a:t>
            </a:r>
            <a:r>
              <a:rPr lang="pl-PL" dirty="0" err="1"/>
              <a:t>procedure</a:t>
            </a:r>
            <a:r>
              <a:rPr lang="pl-PL" dirty="0"/>
              <a:t>. </a:t>
            </a:r>
          </a:p>
          <a:p>
            <a:pPr algn="just"/>
            <a:r>
              <a:rPr lang="pl-PL" dirty="0"/>
              <a:t>Source of the </a:t>
            </a:r>
            <a:r>
              <a:rPr lang="pl-PL" dirty="0" err="1"/>
              <a:t>information</a:t>
            </a:r>
            <a:r>
              <a:rPr lang="pl-PL" dirty="0"/>
              <a:t> </a:t>
            </a:r>
            <a:r>
              <a:rPr lang="pl-PL" dirty="0" err="1"/>
              <a:t>about</a:t>
            </a:r>
            <a:r>
              <a:rPr lang="pl-PL" dirty="0"/>
              <a:t> the </a:t>
            </a:r>
            <a:r>
              <a:rPr lang="pl-PL" dirty="0" err="1"/>
              <a:t>crime</a:t>
            </a:r>
            <a:r>
              <a:rPr lang="pl-PL" dirty="0"/>
              <a:t>: police report, </a:t>
            </a:r>
            <a:r>
              <a:rPr lang="pl-PL" dirty="0" err="1"/>
              <a:t>aggrieved</a:t>
            </a:r>
            <a:r>
              <a:rPr lang="pl-PL" dirty="0"/>
              <a:t> party/</a:t>
            </a:r>
            <a:r>
              <a:rPr lang="pl-PL" dirty="0" err="1"/>
              <a:t>other</a:t>
            </a:r>
            <a:r>
              <a:rPr lang="pl-PL" dirty="0"/>
              <a:t> </a:t>
            </a:r>
            <a:r>
              <a:rPr lang="pl-PL" dirty="0" err="1"/>
              <a:t>people</a:t>
            </a:r>
            <a:r>
              <a:rPr lang="pl-PL" dirty="0"/>
              <a:t> </a:t>
            </a:r>
            <a:r>
              <a:rPr lang="pl-PL" dirty="0" err="1"/>
              <a:t>information</a:t>
            </a:r>
            <a:r>
              <a:rPr lang="pl-PL" dirty="0"/>
              <a:t> </a:t>
            </a:r>
            <a:r>
              <a:rPr lang="pl-PL" dirty="0" err="1"/>
              <a:t>about</a:t>
            </a:r>
            <a:r>
              <a:rPr lang="pl-PL" dirty="0"/>
              <a:t> the </a:t>
            </a:r>
            <a:r>
              <a:rPr lang="pl-PL" dirty="0" err="1"/>
              <a:t>crime</a:t>
            </a:r>
            <a:r>
              <a:rPr lang="pl-PL" dirty="0"/>
              <a:t>, media </a:t>
            </a:r>
            <a:r>
              <a:rPr lang="pl-PL" dirty="0" err="1"/>
              <a:t>information</a:t>
            </a:r>
            <a:r>
              <a:rPr lang="pl-PL" dirty="0"/>
              <a:t> etc. </a:t>
            </a:r>
          </a:p>
          <a:p>
            <a:pPr algn="just"/>
            <a:r>
              <a:rPr lang="pl-PL" dirty="0" err="1"/>
              <a:t>Key</a:t>
            </a:r>
            <a:r>
              <a:rPr lang="pl-PL" dirty="0"/>
              <a:t> </a:t>
            </a:r>
            <a:r>
              <a:rPr lang="pl-PL" dirty="0" err="1"/>
              <a:t>aspect</a:t>
            </a:r>
            <a:r>
              <a:rPr lang="pl-PL" dirty="0"/>
              <a:t>: </a:t>
            </a:r>
            <a:r>
              <a:rPr lang="pl-PL" dirty="0" err="1"/>
              <a:t>any</a:t>
            </a:r>
            <a:r>
              <a:rPr lang="pl-PL" dirty="0"/>
              <a:t> </a:t>
            </a:r>
            <a:r>
              <a:rPr lang="pl-PL" dirty="0" err="1"/>
              <a:t>information</a:t>
            </a:r>
            <a:r>
              <a:rPr lang="pl-PL" dirty="0"/>
              <a:t> </a:t>
            </a:r>
            <a:r>
              <a:rPr lang="pl-PL" dirty="0" err="1"/>
              <a:t>must</a:t>
            </a:r>
            <a:r>
              <a:rPr lang="pl-PL" dirty="0"/>
              <a:t> </a:t>
            </a:r>
            <a:r>
              <a:rPr lang="pl-PL" dirty="0" err="1"/>
              <a:t>justify</a:t>
            </a:r>
            <a:r>
              <a:rPr lang="pl-PL" dirty="0"/>
              <a:t> the </a:t>
            </a:r>
            <a:r>
              <a:rPr lang="pl-PL" dirty="0" err="1"/>
              <a:t>suspicion</a:t>
            </a:r>
            <a:r>
              <a:rPr lang="pl-PL" dirty="0"/>
              <a:t> </a:t>
            </a:r>
            <a:r>
              <a:rPr lang="pl-PL" dirty="0" err="1"/>
              <a:t>that</a:t>
            </a:r>
            <a:r>
              <a:rPr lang="pl-PL" dirty="0"/>
              <a:t> a </a:t>
            </a:r>
            <a:r>
              <a:rPr lang="pl-PL" dirty="0" err="1"/>
              <a:t>crime</a:t>
            </a:r>
            <a:r>
              <a:rPr lang="pl-PL" dirty="0"/>
              <a:t> </a:t>
            </a:r>
            <a:r>
              <a:rPr lang="pl-PL" dirty="0" err="1"/>
              <a:t>has</a:t>
            </a:r>
            <a:r>
              <a:rPr lang="pl-PL" dirty="0"/>
              <a:t> </a:t>
            </a:r>
            <a:r>
              <a:rPr lang="pl-PL" dirty="0" err="1"/>
              <a:t>been</a:t>
            </a:r>
            <a:r>
              <a:rPr lang="pl-PL" dirty="0"/>
              <a:t> </a:t>
            </a:r>
            <a:r>
              <a:rPr lang="pl-PL" dirty="0" err="1"/>
              <a:t>committed</a:t>
            </a:r>
            <a:r>
              <a:rPr lang="pl-PL" dirty="0"/>
              <a:t>. </a:t>
            </a:r>
          </a:p>
          <a:p>
            <a:pPr algn="just"/>
            <a:r>
              <a:rPr lang="pl-PL" dirty="0" err="1"/>
              <a:t>Different</a:t>
            </a:r>
            <a:r>
              <a:rPr lang="pl-PL" dirty="0"/>
              <a:t> </a:t>
            </a:r>
            <a:r>
              <a:rPr lang="pl-PL" dirty="0" err="1"/>
              <a:t>models</a:t>
            </a:r>
            <a:r>
              <a:rPr lang="pl-PL" dirty="0"/>
              <a:t> of </a:t>
            </a:r>
            <a:r>
              <a:rPr lang="pl-PL" dirty="0" err="1"/>
              <a:t>pretrial</a:t>
            </a:r>
            <a:r>
              <a:rPr lang="pl-PL" dirty="0"/>
              <a:t> </a:t>
            </a:r>
            <a:r>
              <a:rPr lang="pl-PL" dirty="0" err="1"/>
              <a:t>procedure</a:t>
            </a:r>
            <a:r>
              <a:rPr lang="pl-PL" dirty="0"/>
              <a:t>, </a:t>
            </a:r>
            <a:r>
              <a:rPr lang="pl-PL" dirty="0" err="1"/>
              <a:t>different</a:t>
            </a:r>
            <a:r>
              <a:rPr lang="pl-PL" dirty="0"/>
              <a:t> </a:t>
            </a:r>
            <a:r>
              <a:rPr lang="pl-PL" dirty="0" err="1"/>
              <a:t>obligations</a:t>
            </a:r>
            <a:r>
              <a:rPr lang="pl-PL" dirty="0"/>
              <a:t>, </a:t>
            </a:r>
            <a:r>
              <a:rPr lang="pl-PL" dirty="0" err="1"/>
              <a:t>different</a:t>
            </a:r>
            <a:r>
              <a:rPr lang="pl-PL" dirty="0"/>
              <a:t> </a:t>
            </a:r>
            <a:r>
              <a:rPr lang="pl-PL" dirty="0" err="1"/>
              <a:t>meaning</a:t>
            </a:r>
            <a:r>
              <a:rPr lang="pl-PL" dirty="0"/>
              <a:t> of </a:t>
            </a:r>
            <a:r>
              <a:rPr lang="pl-PL" dirty="0" err="1"/>
              <a:t>first</a:t>
            </a:r>
            <a:r>
              <a:rPr lang="pl-PL" dirty="0"/>
              <a:t> </a:t>
            </a:r>
            <a:r>
              <a:rPr lang="pl-PL" dirty="0" err="1"/>
              <a:t>stage</a:t>
            </a:r>
            <a:r>
              <a:rPr lang="pl-PL" dirty="0"/>
              <a:t> of </a:t>
            </a:r>
            <a:r>
              <a:rPr lang="pl-PL" dirty="0" err="1"/>
              <a:t>criminal</a:t>
            </a:r>
            <a:r>
              <a:rPr lang="pl-PL" dirty="0"/>
              <a:t> </a:t>
            </a:r>
            <a:r>
              <a:rPr lang="pl-PL" dirty="0" err="1"/>
              <a:t>process</a:t>
            </a:r>
            <a:r>
              <a:rPr lang="pl-PL" dirty="0"/>
              <a:t>.  </a:t>
            </a:r>
          </a:p>
        </p:txBody>
      </p:sp>
    </p:spTree>
    <p:extLst>
      <p:ext uri="{BB962C8B-B14F-4D97-AF65-F5344CB8AC3E}">
        <p14:creationId xmlns:p14="http://schemas.microsoft.com/office/powerpoint/2010/main" val="213100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t of stages of criminal proceedings">
            <a:extLst>
              <a:ext uri="{FF2B5EF4-FFF2-40B4-BE49-F238E27FC236}">
                <a16:creationId xmlns:a16="http://schemas.microsoft.com/office/drawing/2014/main" id="{06410614-2E00-F99A-6F04-706C49B9A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23963"/>
            <a:ext cx="9753600" cy="441007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4E43A39B-7019-3325-7F25-A362D5E6ABEF}"/>
              </a:ext>
            </a:extLst>
          </p:cNvPr>
          <p:cNvSpPr txBox="1"/>
          <p:nvPr/>
        </p:nvSpPr>
        <p:spPr>
          <a:xfrm>
            <a:off x="70463" y="6386923"/>
            <a:ext cx="12051074" cy="369332"/>
          </a:xfrm>
          <a:prstGeom prst="rect">
            <a:avLst/>
          </a:prstGeom>
          <a:noFill/>
        </p:spPr>
        <p:txBody>
          <a:bodyPr wrap="square">
            <a:spAutoFit/>
          </a:bodyPr>
          <a:lstStyle/>
          <a:p>
            <a:r>
              <a:rPr lang="pl-PL" dirty="0"/>
              <a:t>https://verejnazaloba.cz/en/more-about-public-prosecution/all-about-criminal-proceedings/stages-of-criminal-proceedings/</a:t>
            </a:r>
          </a:p>
        </p:txBody>
      </p:sp>
    </p:spTree>
    <p:extLst>
      <p:ext uri="{BB962C8B-B14F-4D97-AF65-F5344CB8AC3E}">
        <p14:creationId xmlns:p14="http://schemas.microsoft.com/office/powerpoint/2010/main" val="276855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5A6237D-6E48-8D10-5E64-7BB009E9C554}"/>
              </a:ext>
            </a:extLst>
          </p:cNvPr>
          <p:cNvSpPr>
            <a:spLocks noGrp="1"/>
          </p:cNvSpPr>
          <p:nvPr>
            <p:ph type="body" sz="quarter" idx="10"/>
          </p:nvPr>
        </p:nvSpPr>
        <p:spPr/>
        <p:txBody>
          <a:bodyPr>
            <a:normAutofit fontScale="77500" lnSpcReduction="20000"/>
          </a:bodyPr>
          <a:lstStyle/>
          <a:p>
            <a:r>
              <a:rPr lang="pl-PL" dirty="0" err="1"/>
              <a:t>Pretrial</a:t>
            </a:r>
            <a:r>
              <a:rPr lang="pl-PL" dirty="0"/>
              <a:t> </a:t>
            </a:r>
            <a:r>
              <a:rPr lang="pl-PL" dirty="0" err="1"/>
              <a:t>procedure</a:t>
            </a:r>
            <a:r>
              <a:rPr lang="pl-PL" dirty="0"/>
              <a:t> - </a:t>
            </a:r>
            <a:r>
              <a:rPr lang="pl-PL" dirty="0" err="1"/>
              <a:t>definition</a:t>
            </a:r>
            <a:endParaRPr lang="pl-PL" dirty="0"/>
          </a:p>
          <a:p>
            <a:endParaRPr lang="pl-PL" dirty="0"/>
          </a:p>
        </p:txBody>
      </p:sp>
      <p:sp>
        <p:nvSpPr>
          <p:cNvPr id="3" name="Symbol zastępczy tekstu 2">
            <a:extLst>
              <a:ext uri="{FF2B5EF4-FFF2-40B4-BE49-F238E27FC236}">
                <a16:creationId xmlns:a16="http://schemas.microsoft.com/office/drawing/2014/main" id="{081E302E-D81C-7869-1D54-AC919F233019}"/>
              </a:ext>
            </a:extLst>
          </p:cNvPr>
          <p:cNvSpPr>
            <a:spLocks noGrp="1"/>
          </p:cNvSpPr>
          <p:nvPr>
            <p:ph type="body" sz="quarter" idx="11"/>
          </p:nvPr>
        </p:nvSpPr>
        <p:spPr>
          <a:xfrm>
            <a:off x="234950" y="977900"/>
            <a:ext cx="11286490" cy="5584825"/>
          </a:xfrm>
        </p:spPr>
        <p:txBody>
          <a:bodyPr>
            <a:normAutofit fontScale="85000" lnSpcReduction="20000"/>
          </a:bodyPr>
          <a:lstStyle/>
          <a:p>
            <a:pPr algn="just"/>
            <a:r>
              <a:rPr lang="en-US" i="0" dirty="0">
                <a:solidFill>
                  <a:srgbClr val="252525"/>
                </a:solidFill>
                <a:effectLst/>
                <a:latin typeface="Roboto" panose="02000000000000000000" pitchFamily="2" charset="0"/>
              </a:rPr>
              <a:t>The objective of pre-trial proceedings is to clarify the matters of fact indicating that a crime has been committed. In this stage of proceedings, the public prosecutor plays an important part, since he performs supervision over the activity of Police authorities and decides on filing an indictment to the court.</a:t>
            </a:r>
            <a:endParaRPr lang="pl-PL" i="0" dirty="0">
              <a:solidFill>
                <a:srgbClr val="252525"/>
              </a:solidFill>
              <a:effectLst/>
              <a:latin typeface="Roboto" panose="02000000000000000000" pitchFamily="2" charset="0"/>
            </a:endParaRPr>
          </a:p>
          <a:p>
            <a:pPr marL="0" indent="0" algn="l">
              <a:buNone/>
            </a:pPr>
            <a:r>
              <a:rPr lang="en-US" b="0" i="0" dirty="0">
                <a:solidFill>
                  <a:srgbClr val="252525"/>
                </a:solidFill>
                <a:effectLst/>
                <a:latin typeface="Roboto" panose="02000000000000000000" pitchFamily="2" charset="0"/>
              </a:rPr>
              <a:t>Tasks in pre-trial proceedings:</a:t>
            </a:r>
          </a:p>
          <a:p>
            <a:pPr algn="l">
              <a:buFont typeface="Arial" panose="020B0604020202020204" pitchFamily="34" charset="0"/>
              <a:buChar char="•"/>
            </a:pPr>
            <a:r>
              <a:rPr lang="en-US" b="0" i="0" dirty="0">
                <a:solidFill>
                  <a:srgbClr val="252525"/>
                </a:solidFill>
                <a:effectLst/>
                <a:latin typeface="Roboto" panose="02000000000000000000" pitchFamily="2" charset="0"/>
              </a:rPr>
              <a:t>to secure the groundwork basis for the decision, whether to file an indictment and let the court deal with the case or to waive further criminal prosecution of the person concerned,</a:t>
            </a:r>
          </a:p>
          <a:p>
            <a:pPr algn="l">
              <a:buFont typeface="Arial" panose="020B0604020202020204" pitchFamily="34" charset="0"/>
              <a:buChar char="•"/>
            </a:pPr>
            <a:r>
              <a:rPr lang="en-US" b="0" i="0" dirty="0">
                <a:solidFill>
                  <a:srgbClr val="252525"/>
                </a:solidFill>
                <a:effectLst/>
                <a:latin typeface="Roboto" panose="02000000000000000000" pitchFamily="2" charset="0"/>
              </a:rPr>
              <a:t>to ascertain all circumstances important for deciding on the criminal offense, its perpetrator, punishment and protective measure, as well as deciding on the claim of the aggrieved person for compensation of damage, and to secure the necessary evidence,</a:t>
            </a:r>
          </a:p>
          <a:p>
            <a:pPr algn="l">
              <a:buFont typeface="Arial" panose="020B0604020202020204" pitchFamily="34" charset="0"/>
              <a:buChar char="•"/>
            </a:pPr>
            <a:r>
              <a:rPr lang="en-US" b="0" i="0" dirty="0">
                <a:solidFill>
                  <a:srgbClr val="252525"/>
                </a:solidFill>
                <a:effectLst/>
                <a:latin typeface="Roboto" panose="02000000000000000000" pitchFamily="2" charset="0"/>
              </a:rPr>
              <a:t>to uncover the causes of criminal activity and circumstances that allowed or facilitated commission thereof.</a:t>
            </a:r>
          </a:p>
          <a:p>
            <a:pPr marL="0" indent="0" algn="just">
              <a:buNone/>
            </a:pPr>
            <a:br>
              <a:rPr lang="en-US" dirty="0"/>
            </a:br>
            <a:r>
              <a:rPr lang="en-US" dirty="0"/>
              <a:t>https://verejnazaloba.cz/en/more-about-public-prosecution/all-about-criminal-proceedings/stages-of-criminal-proceedings/</a:t>
            </a:r>
            <a:endParaRPr lang="pl-PL" dirty="0"/>
          </a:p>
        </p:txBody>
      </p:sp>
    </p:spTree>
    <p:extLst>
      <p:ext uri="{BB962C8B-B14F-4D97-AF65-F5344CB8AC3E}">
        <p14:creationId xmlns:p14="http://schemas.microsoft.com/office/powerpoint/2010/main" val="97832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E4E4B1B-0F6F-4CCD-ABA0-C2CF0E6F2009}"/>
              </a:ext>
            </a:extLst>
          </p:cNvPr>
          <p:cNvSpPr>
            <a:spLocks noGrp="1"/>
          </p:cNvSpPr>
          <p:nvPr>
            <p:ph type="body" sz="quarter" idx="10"/>
          </p:nvPr>
        </p:nvSpPr>
        <p:spPr/>
        <p:txBody>
          <a:bodyPr>
            <a:normAutofit fontScale="77500" lnSpcReduction="20000"/>
          </a:bodyPr>
          <a:lstStyle/>
          <a:p>
            <a:r>
              <a:rPr lang="pl-PL" dirty="0" err="1"/>
              <a:t>Pretrial</a:t>
            </a:r>
            <a:r>
              <a:rPr lang="pl-PL" dirty="0"/>
              <a:t> model of </a:t>
            </a:r>
            <a:r>
              <a:rPr lang="pl-PL" dirty="0" err="1"/>
              <a:t>process</a:t>
            </a:r>
            <a:endParaRPr lang="pl-PL" dirty="0"/>
          </a:p>
        </p:txBody>
      </p:sp>
      <p:sp>
        <p:nvSpPr>
          <p:cNvPr id="3" name="Symbol zastępczy tekstu 2">
            <a:extLst>
              <a:ext uri="{FF2B5EF4-FFF2-40B4-BE49-F238E27FC236}">
                <a16:creationId xmlns:a16="http://schemas.microsoft.com/office/drawing/2014/main" id="{C8EA4A25-6774-BA61-FD99-09FBD4178AD0}"/>
              </a:ext>
            </a:extLst>
          </p:cNvPr>
          <p:cNvSpPr>
            <a:spLocks noGrp="1"/>
          </p:cNvSpPr>
          <p:nvPr>
            <p:ph type="body" sz="quarter" idx="11"/>
          </p:nvPr>
        </p:nvSpPr>
        <p:spPr>
          <a:xfrm>
            <a:off x="234950" y="977900"/>
            <a:ext cx="11369617" cy="5584825"/>
          </a:xfrm>
        </p:spPr>
        <p:txBody>
          <a:bodyPr/>
          <a:lstStyle/>
          <a:p>
            <a:pPr marL="0" indent="0">
              <a:buNone/>
            </a:pPr>
            <a:r>
              <a:rPr lang="pl-PL" dirty="0">
                <a:hlinkClick r:id="rId2"/>
              </a:rPr>
              <a:t>https://cdn.istanbul.edu.tr/file/JTA6CLJ8T5/09D5F39F97C84464A03B6F78552B92BF</a:t>
            </a:r>
            <a:r>
              <a:rPr lang="pl-PL" dirty="0"/>
              <a:t> &lt;-- </a:t>
            </a:r>
            <a:r>
              <a:rPr lang="pl-PL" dirty="0" err="1"/>
              <a:t>see</a:t>
            </a:r>
            <a:r>
              <a:rPr lang="pl-PL" dirty="0"/>
              <a:t> </a:t>
            </a:r>
            <a:r>
              <a:rPr lang="pl-PL" dirty="0" err="1"/>
              <a:t>book</a:t>
            </a:r>
            <a:r>
              <a:rPr lang="pl-PL" dirty="0"/>
              <a:t> </a:t>
            </a:r>
            <a:r>
              <a:rPr lang="pl-PL" dirty="0" err="1"/>
              <a:t>about</a:t>
            </a:r>
            <a:r>
              <a:rPr lang="pl-PL" dirty="0"/>
              <a:t> </a:t>
            </a:r>
            <a:r>
              <a:rPr lang="pl-PL" dirty="0" err="1"/>
              <a:t>different</a:t>
            </a:r>
            <a:r>
              <a:rPr lang="pl-PL" dirty="0"/>
              <a:t> </a:t>
            </a:r>
            <a:r>
              <a:rPr lang="pl-PL" dirty="0" err="1"/>
              <a:t>approaches</a:t>
            </a:r>
            <a:r>
              <a:rPr lang="pl-PL" dirty="0"/>
              <a:t> to </a:t>
            </a:r>
            <a:r>
              <a:rPr lang="pl-PL" dirty="0" err="1"/>
              <a:t>pretrial</a:t>
            </a:r>
            <a:r>
              <a:rPr lang="pl-PL" dirty="0"/>
              <a:t> </a:t>
            </a:r>
            <a:r>
              <a:rPr lang="pl-PL" dirty="0" err="1"/>
              <a:t>proceedings</a:t>
            </a:r>
            <a:r>
              <a:rPr lang="pl-PL" dirty="0"/>
              <a:t> in </a:t>
            </a:r>
            <a:r>
              <a:rPr lang="pl-PL" dirty="0" err="1"/>
              <a:t>several</a:t>
            </a:r>
            <a:r>
              <a:rPr lang="pl-PL" dirty="0"/>
              <a:t> </a:t>
            </a:r>
            <a:r>
              <a:rPr lang="pl-PL" dirty="0" err="1"/>
              <a:t>countries</a:t>
            </a:r>
            <a:r>
              <a:rPr lang="pl-PL" dirty="0"/>
              <a:t> </a:t>
            </a:r>
          </a:p>
          <a:p>
            <a:pPr marL="0" indent="0">
              <a:buNone/>
            </a:pPr>
            <a:endParaRPr lang="pl-PL" dirty="0"/>
          </a:p>
          <a:p>
            <a:pPr marL="0" indent="0" algn="just">
              <a:buNone/>
            </a:pPr>
            <a:r>
              <a:rPr lang="pl-PL" dirty="0"/>
              <a:t>One </a:t>
            </a:r>
            <a:r>
              <a:rPr lang="pl-PL" dirty="0" err="1"/>
              <a:t>common</a:t>
            </a:r>
            <a:r>
              <a:rPr lang="pl-PL" dirty="0"/>
              <a:t> point – </a:t>
            </a:r>
            <a:r>
              <a:rPr lang="pl-PL" dirty="0" err="1"/>
              <a:t>pretrial</a:t>
            </a:r>
            <a:r>
              <a:rPr lang="pl-PL" dirty="0"/>
              <a:t> </a:t>
            </a:r>
            <a:r>
              <a:rPr lang="pl-PL" dirty="0" err="1"/>
              <a:t>stage</a:t>
            </a:r>
            <a:r>
              <a:rPr lang="pl-PL" dirty="0"/>
              <a:t> of the </a:t>
            </a:r>
            <a:r>
              <a:rPr lang="pl-PL" dirty="0" err="1"/>
              <a:t>proceedings</a:t>
            </a:r>
            <a:r>
              <a:rPr lang="pl-PL" dirty="0"/>
              <a:t> </a:t>
            </a:r>
            <a:r>
              <a:rPr lang="pl-PL" dirty="0" err="1"/>
              <a:t>is</a:t>
            </a:r>
            <a:r>
              <a:rPr lang="pl-PL" dirty="0"/>
              <a:t> the most </a:t>
            </a:r>
            <a:r>
              <a:rPr lang="pl-PL" dirty="0" err="1"/>
              <a:t>inqusitorial</a:t>
            </a:r>
            <a:r>
              <a:rPr lang="pl-PL" dirty="0"/>
              <a:t> part of the </a:t>
            </a:r>
            <a:r>
              <a:rPr lang="pl-PL" dirty="0" err="1"/>
              <a:t>whole</a:t>
            </a:r>
            <a:r>
              <a:rPr lang="pl-PL" dirty="0"/>
              <a:t> </a:t>
            </a:r>
            <a:r>
              <a:rPr lang="pl-PL" dirty="0" err="1"/>
              <a:t>process</a:t>
            </a:r>
            <a:r>
              <a:rPr lang="pl-PL" dirty="0"/>
              <a:t>. Non-</a:t>
            </a:r>
            <a:r>
              <a:rPr lang="pl-PL" dirty="0" err="1"/>
              <a:t>judicial</a:t>
            </a:r>
            <a:r>
              <a:rPr lang="pl-PL" dirty="0"/>
              <a:t> </a:t>
            </a:r>
            <a:r>
              <a:rPr lang="pl-PL" dirty="0" err="1"/>
              <a:t>authorieties</a:t>
            </a:r>
            <a:r>
              <a:rPr lang="pl-PL" dirty="0"/>
              <a:t> </a:t>
            </a:r>
            <a:r>
              <a:rPr lang="pl-PL" dirty="0" err="1"/>
              <a:t>play</a:t>
            </a:r>
            <a:r>
              <a:rPr lang="pl-PL" dirty="0"/>
              <a:t> </a:t>
            </a:r>
            <a:r>
              <a:rPr lang="pl-PL" dirty="0" err="1"/>
              <a:t>crucial</a:t>
            </a:r>
            <a:r>
              <a:rPr lang="pl-PL" dirty="0"/>
              <a:t> role and </a:t>
            </a:r>
            <a:r>
              <a:rPr lang="pl-PL" dirty="0" err="1"/>
              <a:t>may</a:t>
            </a:r>
            <a:r>
              <a:rPr lang="pl-PL" dirty="0"/>
              <a:t> </a:t>
            </a:r>
            <a:r>
              <a:rPr lang="pl-PL" dirty="0" err="1"/>
              <a:t>decide</a:t>
            </a:r>
            <a:r>
              <a:rPr lang="pl-PL" dirty="0"/>
              <a:t> </a:t>
            </a:r>
            <a:r>
              <a:rPr lang="pl-PL" dirty="0" err="1"/>
              <a:t>about</a:t>
            </a:r>
            <a:r>
              <a:rPr lang="pl-PL" dirty="0"/>
              <a:t> </a:t>
            </a:r>
            <a:r>
              <a:rPr lang="pl-PL" dirty="0" err="1"/>
              <a:t>rights</a:t>
            </a:r>
            <a:r>
              <a:rPr lang="pl-PL" dirty="0"/>
              <a:t> and </a:t>
            </a:r>
            <a:r>
              <a:rPr lang="pl-PL" dirty="0" err="1"/>
              <a:t>freedoms</a:t>
            </a:r>
            <a:r>
              <a:rPr lang="pl-PL" dirty="0"/>
              <a:t> of </a:t>
            </a:r>
            <a:r>
              <a:rPr lang="pl-PL" dirty="0" err="1"/>
              <a:t>participants</a:t>
            </a:r>
            <a:r>
              <a:rPr lang="pl-PL" dirty="0"/>
              <a:t> of the </a:t>
            </a:r>
            <a:r>
              <a:rPr lang="pl-PL" dirty="0" err="1"/>
              <a:t>proceeding</a:t>
            </a:r>
            <a:r>
              <a:rPr lang="pl-PL" dirty="0"/>
              <a:t>. </a:t>
            </a:r>
          </a:p>
          <a:p>
            <a:pPr marL="0" indent="0" algn="ctr">
              <a:buNone/>
            </a:pPr>
            <a:r>
              <a:rPr lang="pl-PL" b="1" dirty="0" err="1"/>
              <a:t>There</a:t>
            </a:r>
            <a:r>
              <a:rPr lang="pl-PL" b="1" dirty="0"/>
              <a:t> </a:t>
            </a:r>
            <a:r>
              <a:rPr lang="pl-PL" b="1" dirty="0" err="1"/>
              <a:t>is</a:t>
            </a:r>
            <a:r>
              <a:rPr lang="pl-PL" b="1" dirty="0"/>
              <a:t> no publicity of the </a:t>
            </a:r>
            <a:r>
              <a:rPr lang="pl-PL" b="1" dirty="0" err="1"/>
              <a:t>pretrial</a:t>
            </a:r>
            <a:r>
              <a:rPr lang="pl-PL" b="1" dirty="0"/>
              <a:t> </a:t>
            </a:r>
            <a:r>
              <a:rPr lang="pl-PL" b="1" dirty="0" err="1"/>
              <a:t>stage</a:t>
            </a:r>
            <a:r>
              <a:rPr lang="pl-PL" b="1" dirty="0"/>
              <a:t> of </a:t>
            </a:r>
            <a:r>
              <a:rPr lang="pl-PL" b="1" dirty="0" err="1"/>
              <a:t>proceeding</a:t>
            </a:r>
            <a:r>
              <a:rPr lang="pl-PL" b="1" dirty="0"/>
              <a:t>. </a:t>
            </a:r>
            <a:r>
              <a:rPr lang="pl-PL" dirty="0"/>
              <a:t> </a:t>
            </a:r>
          </a:p>
        </p:txBody>
      </p:sp>
    </p:spTree>
    <p:extLst>
      <p:ext uri="{BB962C8B-B14F-4D97-AF65-F5344CB8AC3E}">
        <p14:creationId xmlns:p14="http://schemas.microsoft.com/office/powerpoint/2010/main" val="352393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420DCF3-6E2C-548E-3330-928312487111}"/>
              </a:ext>
            </a:extLst>
          </p:cNvPr>
          <p:cNvSpPr>
            <a:spLocks noGrp="1"/>
          </p:cNvSpPr>
          <p:nvPr>
            <p:ph type="body" sz="quarter" idx="10"/>
          </p:nvPr>
        </p:nvSpPr>
        <p:spPr/>
        <p:txBody>
          <a:bodyPr>
            <a:normAutofit fontScale="77500" lnSpcReduction="20000"/>
          </a:bodyPr>
          <a:lstStyle/>
          <a:p>
            <a:r>
              <a:rPr lang="pl-PL" dirty="0" err="1"/>
              <a:t>Meaning</a:t>
            </a:r>
            <a:r>
              <a:rPr lang="pl-PL" dirty="0"/>
              <a:t> of </a:t>
            </a:r>
            <a:r>
              <a:rPr lang="pl-PL" dirty="0" err="1"/>
              <a:t>pretrial</a:t>
            </a:r>
            <a:r>
              <a:rPr lang="pl-PL" dirty="0"/>
              <a:t> </a:t>
            </a:r>
            <a:r>
              <a:rPr lang="pl-PL" dirty="0" err="1"/>
              <a:t>stage</a:t>
            </a:r>
            <a:r>
              <a:rPr lang="pl-PL" dirty="0"/>
              <a:t> of </a:t>
            </a:r>
            <a:r>
              <a:rPr lang="pl-PL" dirty="0" err="1"/>
              <a:t>proceedings</a:t>
            </a:r>
            <a:endParaRPr lang="pl-PL" dirty="0"/>
          </a:p>
        </p:txBody>
      </p:sp>
      <p:sp>
        <p:nvSpPr>
          <p:cNvPr id="3" name="Symbol zastępczy tekstu 2">
            <a:extLst>
              <a:ext uri="{FF2B5EF4-FFF2-40B4-BE49-F238E27FC236}">
                <a16:creationId xmlns:a16="http://schemas.microsoft.com/office/drawing/2014/main" id="{531E71E1-6D6A-E080-193B-C60431DD2D6E}"/>
              </a:ext>
            </a:extLst>
          </p:cNvPr>
          <p:cNvSpPr>
            <a:spLocks noGrp="1"/>
          </p:cNvSpPr>
          <p:nvPr>
            <p:ph type="body" sz="quarter" idx="11"/>
          </p:nvPr>
        </p:nvSpPr>
        <p:spPr>
          <a:xfrm>
            <a:off x="234950" y="977900"/>
            <a:ext cx="10937355" cy="5584825"/>
          </a:xfrm>
        </p:spPr>
        <p:txBody>
          <a:bodyPr>
            <a:normAutofit lnSpcReduction="10000"/>
          </a:bodyPr>
          <a:lstStyle/>
          <a:p>
            <a:pPr algn="just"/>
            <a:r>
              <a:rPr lang="pl-PL" dirty="0"/>
              <a:t>„R</a:t>
            </a:r>
            <a:r>
              <a:rPr lang="en-US" dirty="0" err="1"/>
              <a:t>ecent</a:t>
            </a:r>
            <a:r>
              <a:rPr lang="en-US" dirty="0"/>
              <a:t> times, the pre-trial process has arguably been the subject of more heated debates than</a:t>
            </a:r>
            <a:r>
              <a:rPr lang="pl-PL" dirty="0"/>
              <a:t> </a:t>
            </a:r>
            <a:r>
              <a:rPr lang="en-US" dirty="0"/>
              <a:t>the trial phase has been. One reason for this, is that the pre-trial process is one which begins</a:t>
            </a:r>
            <a:r>
              <a:rPr lang="pl-PL" dirty="0"/>
              <a:t> </a:t>
            </a:r>
            <a:r>
              <a:rPr lang="en-US" dirty="0"/>
              <a:t>with a simple suspicion and subsequently seeks to reach a certain degree of suspicion so that</a:t>
            </a:r>
            <a:r>
              <a:rPr lang="pl-PL" dirty="0"/>
              <a:t> </a:t>
            </a:r>
            <a:r>
              <a:rPr lang="en-US" dirty="0"/>
              <a:t>indictment can be introduced to the court by prosecutor. Despite the existence of uncertainty</a:t>
            </a:r>
            <a:r>
              <a:rPr lang="pl-PL" dirty="0"/>
              <a:t> </a:t>
            </a:r>
            <a:r>
              <a:rPr lang="en-US" dirty="0"/>
              <a:t>as whether sufficient evidence required in order introduce the indictment to the court will be</a:t>
            </a:r>
            <a:r>
              <a:rPr lang="pl-PL" dirty="0"/>
              <a:t> </a:t>
            </a:r>
            <a:r>
              <a:rPr lang="en-US" dirty="0"/>
              <a:t>established, the main fundamental rights and freedoms, inter alia, freedom of liberty and</a:t>
            </a:r>
            <a:r>
              <a:rPr lang="pl-PL" dirty="0"/>
              <a:t> </a:t>
            </a:r>
            <a:r>
              <a:rPr lang="en-US" dirty="0"/>
              <a:t>right to privacy can be intervened by the public prosecutor and even police officers at a very</a:t>
            </a:r>
            <a:r>
              <a:rPr lang="pl-PL" dirty="0"/>
              <a:t> </a:t>
            </a:r>
            <a:r>
              <a:rPr lang="en-US" dirty="0"/>
              <a:t>early stage in of a criminal case, in all jurisdictions covered by this book. This clearly places</a:t>
            </a:r>
            <a:r>
              <a:rPr lang="pl-PL" dirty="0"/>
              <a:t> </a:t>
            </a:r>
            <a:r>
              <a:rPr lang="en-US" dirty="0"/>
              <a:t>core protections, such as presumption of innocence, at risk of harm. This raises an interesting</a:t>
            </a:r>
            <a:r>
              <a:rPr lang="pl-PL" dirty="0"/>
              <a:t> </a:t>
            </a:r>
            <a:r>
              <a:rPr lang="en-US" dirty="0"/>
              <a:t>disjunction, whereby on the one hand, at pre-trial stage the degree of suspicion required to</a:t>
            </a:r>
            <a:r>
              <a:rPr lang="pl-PL" dirty="0"/>
              <a:t> </a:t>
            </a:r>
            <a:r>
              <a:rPr lang="en-US" dirty="0"/>
              <a:t>deprive a suspect’s liberty is lower than it is in trial, on the other, the fundamental rights and</a:t>
            </a:r>
            <a:r>
              <a:rPr lang="pl-PL" dirty="0"/>
              <a:t> </a:t>
            </a:r>
            <a:r>
              <a:rPr lang="en-US" dirty="0"/>
              <a:t>freedoms are at increased risk of violation in the pre-trial </a:t>
            </a:r>
            <a:r>
              <a:rPr lang="en-US" dirty="0" err="1"/>
              <a:t>sta</a:t>
            </a:r>
            <a:r>
              <a:rPr lang="pl-PL" dirty="0" err="1"/>
              <a:t>ge</a:t>
            </a:r>
            <a:r>
              <a:rPr lang="pl-PL" dirty="0"/>
              <a:t>”. </a:t>
            </a:r>
          </a:p>
        </p:txBody>
      </p:sp>
    </p:spTree>
    <p:extLst>
      <p:ext uri="{BB962C8B-B14F-4D97-AF65-F5344CB8AC3E}">
        <p14:creationId xmlns:p14="http://schemas.microsoft.com/office/powerpoint/2010/main" val="307962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one ever expects any kind of Spanish Inquisition. | by ...">
            <a:extLst>
              <a:ext uri="{FF2B5EF4-FFF2-40B4-BE49-F238E27FC236}">
                <a16:creationId xmlns:a16="http://schemas.microsoft.com/office/drawing/2014/main" id="{40EE4154-B146-0B4A-C964-15C698598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022764"/>
            <a:ext cx="5634990" cy="37607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Trial: Franz Kafka: 9781613829288: Amazon.com: Books">
            <a:extLst>
              <a:ext uri="{FF2B5EF4-FFF2-40B4-BE49-F238E27FC236}">
                <a16:creationId xmlns:a16="http://schemas.microsoft.com/office/drawing/2014/main" id="{43D8A375-ABFB-F02F-ADC1-AD026794A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120" y="1022764"/>
            <a:ext cx="3618865" cy="5753956"/>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1A9FBBBC-D501-E0E4-5F45-A0226BFCC9DA}"/>
              </a:ext>
            </a:extLst>
          </p:cNvPr>
          <p:cNvSpPr txBox="1"/>
          <p:nvPr/>
        </p:nvSpPr>
        <p:spPr>
          <a:xfrm>
            <a:off x="0" y="5625515"/>
            <a:ext cx="7323455" cy="830997"/>
          </a:xfrm>
          <a:prstGeom prst="rect">
            <a:avLst/>
          </a:prstGeom>
          <a:noFill/>
        </p:spPr>
        <p:txBody>
          <a:bodyPr wrap="square">
            <a:spAutoFit/>
          </a:bodyPr>
          <a:lstStyle/>
          <a:p>
            <a:pPr algn="ctr"/>
            <a:r>
              <a:rPr lang="pl-PL" sz="2400" b="1" dirty="0" err="1"/>
              <a:t>all</a:t>
            </a:r>
            <a:r>
              <a:rPr lang="pl-PL" sz="2400" b="1" dirty="0"/>
              <a:t> modern </a:t>
            </a:r>
            <a:r>
              <a:rPr lang="pl-PL" sz="2400" b="1" dirty="0" err="1"/>
              <a:t>criminal</a:t>
            </a:r>
            <a:r>
              <a:rPr lang="pl-PL" sz="2400" b="1" dirty="0"/>
              <a:t> </a:t>
            </a:r>
            <a:r>
              <a:rPr lang="pl-PL" sz="2400" b="1" dirty="0" err="1"/>
              <a:t>justice</a:t>
            </a:r>
            <a:r>
              <a:rPr lang="pl-PL" sz="2400" b="1" dirty="0"/>
              <a:t> </a:t>
            </a:r>
            <a:r>
              <a:rPr lang="pl-PL" sz="2400" b="1" dirty="0" err="1"/>
              <a:t>systems</a:t>
            </a:r>
            <a:r>
              <a:rPr lang="pl-PL" sz="2400" b="1" dirty="0"/>
              <a:t> </a:t>
            </a:r>
            <a:r>
              <a:rPr lang="pl-PL" sz="2400" b="1" dirty="0" err="1"/>
              <a:t>moved</a:t>
            </a:r>
            <a:r>
              <a:rPr lang="pl-PL" sz="2400" b="1" dirty="0"/>
              <a:t> </a:t>
            </a:r>
            <a:r>
              <a:rPr lang="pl-PL" sz="2400" b="1" dirty="0" err="1"/>
              <a:t>away</a:t>
            </a:r>
            <a:r>
              <a:rPr lang="pl-PL" sz="2400" b="1" dirty="0"/>
              <a:t> from</a:t>
            </a:r>
          </a:p>
          <a:p>
            <a:pPr algn="ctr"/>
            <a:r>
              <a:rPr lang="pl-PL" sz="2400" b="1" dirty="0" err="1"/>
              <a:t>their</a:t>
            </a:r>
            <a:r>
              <a:rPr lang="pl-PL" sz="2400" b="1" dirty="0"/>
              <a:t> </a:t>
            </a:r>
            <a:r>
              <a:rPr lang="pl-PL" sz="2400" b="1" dirty="0" err="1"/>
              <a:t>tradition</a:t>
            </a:r>
            <a:r>
              <a:rPr lang="pl-PL" sz="2400" b="1" dirty="0"/>
              <a:t> of </a:t>
            </a:r>
            <a:r>
              <a:rPr lang="pl-PL" sz="2400" b="1" dirty="0" err="1"/>
              <a:t>nondisclosure</a:t>
            </a:r>
            <a:r>
              <a:rPr lang="pl-PL" sz="2400" b="1" dirty="0"/>
              <a:t>.</a:t>
            </a:r>
          </a:p>
        </p:txBody>
      </p:sp>
    </p:spTree>
    <p:extLst>
      <p:ext uri="{BB962C8B-B14F-4D97-AF65-F5344CB8AC3E}">
        <p14:creationId xmlns:p14="http://schemas.microsoft.com/office/powerpoint/2010/main" val="316949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105877A-5A4E-4482-59D6-6002E8314162}"/>
              </a:ext>
            </a:extLst>
          </p:cNvPr>
          <p:cNvSpPr>
            <a:spLocks noGrp="1"/>
          </p:cNvSpPr>
          <p:nvPr>
            <p:ph type="body" sz="quarter" idx="10"/>
          </p:nvPr>
        </p:nvSpPr>
        <p:spPr/>
        <p:txBody>
          <a:bodyPr>
            <a:normAutofit fontScale="77500" lnSpcReduction="20000"/>
          </a:bodyPr>
          <a:lstStyle/>
          <a:p>
            <a:r>
              <a:rPr lang="pl-PL" dirty="0" err="1"/>
              <a:t>Files</a:t>
            </a:r>
            <a:r>
              <a:rPr lang="pl-PL" dirty="0"/>
              <a:t> in </a:t>
            </a:r>
            <a:r>
              <a:rPr lang="pl-PL" dirty="0" err="1"/>
              <a:t>pretrial</a:t>
            </a:r>
            <a:r>
              <a:rPr lang="pl-PL" dirty="0"/>
              <a:t> </a:t>
            </a:r>
            <a:r>
              <a:rPr lang="pl-PL" dirty="0" err="1"/>
              <a:t>stage</a:t>
            </a:r>
            <a:r>
              <a:rPr lang="pl-PL" dirty="0"/>
              <a:t> of </a:t>
            </a:r>
            <a:r>
              <a:rPr lang="pl-PL" dirty="0" err="1"/>
              <a:t>criminal</a:t>
            </a:r>
            <a:r>
              <a:rPr lang="pl-PL" dirty="0"/>
              <a:t> </a:t>
            </a:r>
            <a:r>
              <a:rPr lang="pl-PL" dirty="0" err="1"/>
              <a:t>proceedings</a:t>
            </a:r>
            <a:r>
              <a:rPr lang="pl-PL" dirty="0"/>
              <a:t> </a:t>
            </a:r>
          </a:p>
        </p:txBody>
      </p:sp>
      <p:sp>
        <p:nvSpPr>
          <p:cNvPr id="3" name="Symbol zastępczy tekstu 2">
            <a:extLst>
              <a:ext uri="{FF2B5EF4-FFF2-40B4-BE49-F238E27FC236}">
                <a16:creationId xmlns:a16="http://schemas.microsoft.com/office/drawing/2014/main" id="{09D421D9-A9AE-002C-2A5F-D3303433132B}"/>
              </a:ext>
            </a:extLst>
          </p:cNvPr>
          <p:cNvSpPr>
            <a:spLocks noGrp="1"/>
          </p:cNvSpPr>
          <p:nvPr>
            <p:ph type="body" sz="quarter" idx="11"/>
          </p:nvPr>
        </p:nvSpPr>
        <p:spPr>
          <a:xfrm>
            <a:off x="234950" y="977900"/>
            <a:ext cx="11377930" cy="5584825"/>
          </a:xfrm>
        </p:spPr>
        <p:txBody>
          <a:bodyPr/>
          <a:lstStyle/>
          <a:p>
            <a:pPr algn="just"/>
            <a:r>
              <a:rPr lang="pl-PL" dirty="0">
                <a:hlinkClick r:id="rId2"/>
              </a:rPr>
              <a:t>https://www.oas.org/juridico/PDFs/mesicic4_svg_man_guid_prep_case_file.pdf</a:t>
            </a:r>
            <a:r>
              <a:rPr lang="pl-PL" dirty="0"/>
              <a:t> &lt;-- in </a:t>
            </a:r>
            <a:r>
              <a:rPr lang="pl-PL" dirty="0" err="1"/>
              <a:t>some</a:t>
            </a:r>
            <a:r>
              <a:rPr lang="pl-PL" dirty="0"/>
              <a:t> </a:t>
            </a:r>
            <a:r>
              <a:rPr lang="pl-PL" dirty="0" err="1"/>
              <a:t>countries</a:t>
            </a:r>
            <a:r>
              <a:rPr lang="pl-PL" dirty="0"/>
              <a:t> </a:t>
            </a:r>
            <a:r>
              <a:rPr lang="pl-PL" dirty="0" err="1"/>
              <a:t>there</a:t>
            </a:r>
            <a:r>
              <a:rPr lang="pl-PL" dirty="0"/>
              <a:t> </a:t>
            </a:r>
            <a:r>
              <a:rPr lang="pl-PL" dirty="0" err="1"/>
              <a:t>is</a:t>
            </a:r>
            <a:r>
              <a:rPr lang="pl-PL" dirty="0"/>
              <a:t> </a:t>
            </a:r>
            <a:r>
              <a:rPr lang="pl-PL" dirty="0" err="1"/>
              <a:t>common</a:t>
            </a:r>
            <a:r>
              <a:rPr lang="pl-PL" dirty="0"/>
              <a:t> standard of </a:t>
            </a:r>
            <a:r>
              <a:rPr lang="pl-PL" dirty="0" err="1"/>
              <a:t>building</a:t>
            </a:r>
            <a:r>
              <a:rPr lang="pl-PL" dirty="0"/>
              <a:t> </a:t>
            </a:r>
            <a:r>
              <a:rPr lang="pl-PL" dirty="0" err="1"/>
              <a:t>case</a:t>
            </a:r>
            <a:r>
              <a:rPr lang="pl-PL" dirty="0"/>
              <a:t> </a:t>
            </a:r>
            <a:r>
              <a:rPr lang="pl-PL" dirty="0" err="1"/>
              <a:t>files</a:t>
            </a:r>
            <a:r>
              <a:rPr lang="pl-PL" dirty="0"/>
              <a:t> in </a:t>
            </a:r>
            <a:r>
              <a:rPr lang="pl-PL" dirty="0" err="1"/>
              <a:t>pretrial</a:t>
            </a:r>
            <a:r>
              <a:rPr lang="pl-PL" dirty="0"/>
              <a:t> </a:t>
            </a:r>
            <a:r>
              <a:rPr lang="pl-PL" dirty="0" err="1"/>
              <a:t>stage</a:t>
            </a:r>
            <a:r>
              <a:rPr lang="pl-PL" dirty="0"/>
              <a:t> of </a:t>
            </a:r>
            <a:r>
              <a:rPr lang="pl-PL" dirty="0" err="1"/>
              <a:t>process</a:t>
            </a:r>
            <a:endParaRPr lang="pl-PL" dirty="0"/>
          </a:p>
          <a:p>
            <a:pPr algn="just"/>
            <a:r>
              <a:rPr lang="pl-PL" dirty="0" err="1"/>
              <a:t>What</a:t>
            </a:r>
            <a:r>
              <a:rPr lang="pl-PL" dirty="0"/>
              <a:t> </a:t>
            </a:r>
            <a:r>
              <a:rPr lang="pl-PL" dirty="0" err="1"/>
              <a:t>is</a:t>
            </a:r>
            <a:r>
              <a:rPr lang="pl-PL" dirty="0"/>
              <a:t> in the </a:t>
            </a:r>
            <a:r>
              <a:rPr lang="pl-PL" dirty="0" err="1"/>
              <a:t>case</a:t>
            </a:r>
            <a:r>
              <a:rPr lang="pl-PL" dirty="0"/>
              <a:t> </a:t>
            </a:r>
            <a:r>
              <a:rPr lang="pl-PL" dirty="0" err="1"/>
              <a:t>files</a:t>
            </a:r>
            <a:r>
              <a:rPr lang="pl-PL" dirty="0"/>
              <a:t>? </a:t>
            </a:r>
          </a:p>
          <a:p>
            <a:pPr lvl="1" algn="just"/>
            <a:r>
              <a:rPr lang="pl-PL" dirty="0" err="1"/>
              <a:t>Evidence</a:t>
            </a:r>
            <a:r>
              <a:rPr lang="pl-PL" dirty="0"/>
              <a:t> – </a:t>
            </a:r>
            <a:r>
              <a:rPr lang="pl-PL" dirty="0" err="1"/>
              <a:t>mostly</a:t>
            </a:r>
            <a:r>
              <a:rPr lang="pl-PL" dirty="0"/>
              <a:t> (real </a:t>
            </a:r>
            <a:r>
              <a:rPr lang="pl-PL" dirty="0" err="1"/>
              <a:t>evidence</a:t>
            </a:r>
            <a:r>
              <a:rPr lang="pl-PL" dirty="0"/>
              <a:t>, </a:t>
            </a:r>
            <a:r>
              <a:rPr lang="pl-PL" dirty="0" err="1"/>
              <a:t>recordings</a:t>
            </a:r>
            <a:r>
              <a:rPr lang="pl-PL" dirty="0"/>
              <a:t>, </a:t>
            </a:r>
            <a:r>
              <a:rPr lang="pl-PL" dirty="0" err="1"/>
              <a:t>witness</a:t>
            </a:r>
            <a:r>
              <a:rPr lang="pl-PL" dirty="0"/>
              <a:t> </a:t>
            </a:r>
            <a:r>
              <a:rPr lang="pl-PL" dirty="0" err="1"/>
              <a:t>statments</a:t>
            </a:r>
            <a:r>
              <a:rPr lang="pl-PL" dirty="0"/>
              <a:t>, </a:t>
            </a:r>
            <a:r>
              <a:rPr lang="pl-PL" dirty="0" err="1"/>
              <a:t>expert</a:t>
            </a:r>
            <a:r>
              <a:rPr lang="pl-PL" dirty="0"/>
              <a:t> </a:t>
            </a:r>
            <a:r>
              <a:rPr lang="pl-PL" dirty="0" err="1"/>
              <a:t>witness</a:t>
            </a:r>
            <a:r>
              <a:rPr lang="pl-PL" dirty="0"/>
              <a:t> </a:t>
            </a:r>
            <a:r>
              <a:rPr lang="pl-PL" dirty="0" err="1"/>
              <a:t>opinion</a:t>
            </a:r>
            <a:r>
              <a:rPr lang="pl-PL" dirty="0"/>
              <a:t> etc.)</a:t>
            </a:r>
          </a:p>
          <a:p>
            <a:pPr lvl="1" algn="just"/>
            <a:r>
              <a:rPr lang="pl-PL" dirty="0" err="1"/>
              <a:t>Decisions</a:t>
            </a:r>
            <a:r>
              <a:rPr lang="pl-PL" dirty="0"/>
              <a:t> </a:t>
            </a:r>
            <a:r>
              <a:rPr lang="pl-PL" dirty="0" err="1"/>
              <a:t>made</a:t>
            </a:r>
            <a:r>
              <a:rPr lang="pl-PL" dirty="0"/>
              <a:t> in </a:t>
            </a:r>
            <a:r>
              <a:rPr lang="pl-PL" dirty="0" err="1"/>
              <a:t>preterial</a:t>
            </a:r>
            <a:r>
              <a:rPr lang="pl-PL" dirty="0"/>
              <a:t> </a:t>
            </a:r>
            <a:r>
              <a:rPr lang="pl-PL" dirty="0" err="1"/>
              <a:t>stage</a:t>
            </a:r>
            <a:r>
              <a:rPr lang="pl-PL" dirty="0"/>
              <a:t> of </a:t>
            </a:r>
            <a:r>
              <a:rPr lang="pl-PL" dirty="0" err="1"/>
              <a:t>proceedings</a:t>
            </a:r>
            <a:r>
              <a:rPr lang="pl-PL" dirty="0"/>
              <a:t> (</a:t>
            </a:r>
            <a:r>
              <a:rPr lang="pl-PL" dirty="0" err="1"/>
              <a:t>preventive</a:t>
            </a:r>
            <a:r>
              <a:rPr lang="pl-PL" dirty="0"/>
              <a:t> </a:t>
            </a:r>
            <a:r>
              <a:rPr lang="pl-PL" dirty="0" err="1"/>
              <a:t>measures</a:t>
            </a:r>
            <a:r>
              <a:rPr lang="pl-PL" dirty="0"/>
              <a:t>, </a:t>
            </a:r>
            <a:r>
              <a:rPr lang="pl-PL" dirty="0" err="1"/>
              <a:t>custody</a:t>
            </a:r>
            <a:r>
              <a:rPr lang="pl-PL" dirty="0"/>
              <a:t>) </a:t>
            </a:r>
          </a:p>
          <a:p>
            <a:pPr lvl="1" algn="just"/>
            <a:r>
              <a:rPr lang="pl-PL" dirty="0" err="1"/>
              <a:t>Decision</a:t>
            </a:r>
            <a:r>
              <a:rPr lang="pl-PL" dirty="0"/>
              <a:t>/</a:t>
            </a:r>
            <a:r>
              <a:rPr lang="pl-PL" dirty="0" err="1"/>
              <a:t>formal</a:t>
            </a:r>
            <a:r>
              <a:rPr lang="pl-PL" dirty="0"/>
              <a:t> </a:t>
            </a:r>
            <a:r>
              <a:rPr lang="pl-PL" dirty="0" err="1"/>
              <a:t>notification</a:t>
            </a:r>
            <a:r>
              <a:rPr lang="pl-PL" dirty="0"/>
              <a:t> </a:t>
            </a:r>
            <a:r>
              <a:rPr lang="pl-PL" dirty="0" err="1"/>
              <a:t>about</a:t>
            </a:r>
            <a:r>
              <a:rPr lang="pl-PL" dirty="0"/>
              <a:t> the </a:t>
            </a:r>
            <a:r>
              <a:rPr lang="pl-PL" dirty="0" err="1"/>
              <a:t>charges</a:t>
            </a:r>
            <a:r>
              <a:rPr lang="pl-PL" dirty="0"/>
              <a:t> </a:t>
            </a:r>
          </a:p>
        </p:txBody>
      </p:sp>
    </p:spTree>
    <p:extLst>
      <p:ext uri="{BB962C8B-B14F-4D97-AF65-F5344CB8AC3E}">
        <p14:creationId xmlns:p14="http://schemas.microsoft.com/office/powerpoint/2010/main" val="383304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3903038-6E4C-036D-0D70-6F9D744FBFDB}"/>
              </a:ext>
            </a:extLst>
          </p:cNvPr>
          <p:cNvSpPr>
            <a:spLocks noGrp="1"/>
          </p:cNvSpPr>
          <p:nvPr>
            <p:ph type="body" sz="quarter" idx="10"/>
          </p:nvPr>
        </p:nvSpPr>
        <p:spPr/>
        <p:txBody>
          <a:bodyPr/>
          <a:lstStyle/>
          <a:p>
            <a:endParaRPr lang="pl-PL"/>
          </a:p>
        </p:txBody>
      </p:sp>
      <p:sp>
        <p:nvSpPr>
          <p:cNvPr id="3" name="Symbol zastępczy tekstu 2">
            <a:extLst>
              <a:ext uri="{FF2B5EF4-FFF2-40B4-BE49-F238E27FC236}">
                <a16:creationId xmlns:a16="http://schemas.microsoft.com/office/drawing/2014/main" id="{4AF55B13-C96E-8241-514F-9EF921FC440C}"/>
              </a:ext>
            </a:extLst>
          </p:cNvPr>
          <p:cNvSpPr>
            <a:spLocks noGrp="1"/>
          </p:cNvSpPr>
          <p:nvPr>
            <p:ph type="body" sz="quarter" idx="11"/>
          </p:nvPr>
        </p:nvSpPr>
        <p:spPr>
          <a:xfrm>
            <a:off x="234950" y="977900"/>
            <a:ext cx="11357610" cy="5584825"/>
          </a:xfrm>
        </p:spPr>
        <p:txBody>
          <a:bodyPr/>
          <a:lstStyle/>
          <a:p>
            <a:pPr algn="ctr"/>
            <a:endParaRPr lang="pl-PL" b="1" dirty="0"/>
          </a:p>
          <a:p>
            <a:pPr algn="ctr"/>
            <a:endParaRPr lang="pl-PL" b="1" dirty="0"/>
          </a:p>
          <a:p>
            <a:pPr algn="ctr"/>
            <a:endParaRPr lang="pl-PL" b="1" dirty="0"/>
          </a:p>
          <a:p>
            <a:pPr algn="ctr"/>
            <a:r>
              <a:rPr lang="pl-PL" b="1" dirty="0" err="1"/>
              <a:t>Why</a:t>
            </a:r>
            <a:r>
              <a:rPr lang="pl-PL" b="1" dirty="0"/>
              <a:t> </a:t>
            </a:r>
            <a:r>
              <a:rPr lang="pl-PL" b="1" dirty="0" err="1"/>
              <a:t>access</a:t>
            </a:r>
            <a:r>
              <a:rPr lang="pl-PL" b="1" dirty="0"/>
              <a:t> to a </a:t>
            </a:r>
            <a:r>
              <a:rPr lang="pl-PL" b="1" dirty="0" err="1"/>
              <a:t>case</a:t>
            </a:r>
            <a:r>
              <a:rPr lang="pl-PL" b="1" dirty="0"/>
              <a:t> </a:t>
            </a:r>
            <a:r>
              <a:rPr lang="pl-PL" b="1" dirty="0" err="1"/>
              <a:t>files</a:t>
            </a:r>
            <a:r>
              <a:rPr lang="pl-PL" b="1" dirty="0"/>
              <a:t> </a:t>
            </a:r>
            <a:r>
              <a:rPr lang="pl-PL" b="1" dirty="0" err="1"/>
              <a:t>is</a:t>
            </a:r>
            <a:r>
              <a:rPr lang="pl-PL" b="1" dirty="0"/>
              <a:t> </a:t>
            </a:r>
            <a:r>
              <a:rPr lang="pl-PL" b="1" dirty="0" err="1"/>
              <a:t>crucial</a:t>
            </a:r>
            <a:r>
              <a:rPr lang="pl-PL" b="1" dirty="0"/>
              <a:t> for the </a:t>
            </a:r>
            <a:r>
              <a:rPr lang="pl-PL" b="1" dirty="0" err="1"/>
              <a:t>defendant</a:t>
            </a:r>
            <a:r>
              <a:rPr lang="pl-PL" b="1" dirty="0"/>
              <a:t>?</a:t>
            </a:r>
          </a:p>
          <a:p>
            <a:pPr algn="ctr"/>
            <a:r>
              <a:rPr lang="pl-PL" b="1" dirty="0" err="1"/>
              <a:t>What</a:t>
            </a:r>
            <a:r>
              <a:rPr lang="pl-PL" b="1" dirty="0"/>
              <a:t> </a:t>
            </a:r>
            <a:r>
              <a:rPr lang="pl-PL" b="1" dirty="0" err="1"/>
              <a:t>factors</a:t>
            </a:r>
            <a:r>
              <a:rPr lang="pl-PL" b="1" dirty="0"/>
              <a:t> </a:t>
            </a:r>
            <a:r>
              <a:rPr lang="pl-PL" b="1" dirty="0" err="1"/>
              <a:t>must</a:t>
            </a:r>
            <a:r>
              <a:rPr lang="pl-PL" b="1" dirty="0"/>
              <a:t> be </a:t>
            </a:r>
            <a:r>
              <a:rPr lang="pl-PL" b="1" dirty="0" err="1"/>
              <a:t>balanced</a:t>
            </a:r>
            <a:r>
              <a:rPr lang="pl-PL" b="1" dirty="0"/>
              <a:t> </a:t>
            </a:r>
            <a:r>
              <a:rPr lang="pl-PL" b="1" dirty="0" err="1"/>
              <a:t>during</a:t>
            </a:r>
            <a:r>
              <a:rPr lang="pl-PL" b="1" dirty="0"/>
              <a:t> </a:t>
            </a:r>
            <a:r>
              <a:rPr lang="pl-PL" b="1" dirty="0" err="1"/>
              <a:t>pretrial</a:t>
            </a:r>
            <a:r>
              <a:rPr lang="pl-PL" b="1" dirty="0"/>
              <a:t> </a:t>
            </a:r>
            <a:r>
              <a:rPr lang="pl-PL" b="1" dirty="0" err="1"/>
              <a:t>stage</a:t>
            </a:r>
            <a:r>
              <a:rPr lang="pl-PL" b="1" dirty="0"/>
              <a:t> of the </a:t>
            </a:r>
            <a:r>
              <a:rPr lang="pl-PL" b="1" dirty="0" err="1"/>
              <a:t>proceedings</a:t>
            </a:r>
            <a:r>
              <a:rPr lang="pl-PL" b="1" dirty="0"/>
              <a:t>?</a:t>
            </a:r>
          </a:p>
          <a:p>
            <a:pPr algn="ctr"/>
            <a:r>
              <a:rPr lang="pl-PL" b="1" dirty="0" err="1"/>
              <a:t>Is</a:t>
            </a:r>
            <a:r>
              <a:rPr lang="pl-PL" b="1" dirty="0"/>
              <a:t> </a:t>
            </a:r>
            <a:r>
              <a:rPr lang="pl-PL" b="1" dirty="0" err="1"/>
              <a:t>it</a:t>
            </a:r>
            <a:r>
              <a:rPr lang="pl-PL" b="1" dirty="0"/>
              <a:t> </a:t>
            </a:r>
            <a:r>
              <a:rPr lang="pl-PL" b="1" dirty="0" err="1"/>
              <a:t>possible</a:t>
            </a:r>
            <a:r>
              <a:rPr lang="pl-PL" b="1" dirty="0"/>
              <a:t> to </a:t>
            </a:r>
            <a:r>
              <a:rPr lang="pl-PL" b="1" dirty="0" err="1"/>
              <a:t>allow</a:t>
            </a:r>
            <a:r>
              <a:rPr lang="pl-PL" b="1" dirty="0"/>
              <a:t> </a:t>
            </a:r>
            <a:r>
              <a:rPr lang="pl-PL" b="1" dirty="0" err="1"/>
              <a:t>digital</a:t>
            </a:r>
            <a:r>
              <a:rPr lang="pl-PL" b="1" dirty="0"/>
              <a:t> </a:t>
            </a:r>
            <a:r>
              <a:rPr lang="pl-PL" b="1" dirty="0" err="1"/>
              <a:t>access</a:t>
            </a:r>
            <a:r>
              <a:rPr lang="pl-PL" b="1" dirty="0"/>
              <a:t> to a </a:t>
            </a:r>
            <a:r>
              <a:rPr lang="pl-PL" b="1" dirty="0" err="1"/>
              <a:t>case</a:t>
            </a:r>
            <a:r>
              <a:rPr lang="pl-PL" b="1" dirty="0"/>
              <a:t> </a:t>
            </a:r>
            <a:r>
              <a:rPr lang="pl-PL" b="1" dirty="0" err="1"/>
              <a:t>files</a:t>
            </a:r>
            <a:r>
              <a:rPr lang="pl-PL" b="1" dirty="0"/>
              <a:t>?</a:t>
            </a:r>
          </a:p>
        </p:txBody>
      </p:sp>
    </p:spTree>
    <p:extLst>
      <p:ext uri="{BB962C8B-B14F-4D97-AF65-F5344CB8AC3E}">
        <p14:creationId xmlns:p14="http://schemas.microsoft.com/office/powerpoint/2010/main" val="973649325"/>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CE57174-9C30-4DFB-933E-3F4BD268E287}" vid="{652B86D6-FA9F-41A2-9722-9DD043619ABF}"/>
    </a:ext>
  </a:extLst>
</a:theme>
</file>

<file path=docProps/app.xml><?xml version="1.0" encoding="utf-8"?>
<Properties xmlns="http://schemas.openxmlformats.org/officeDocument/2006/extended-properties" xmlns:vt="http://schemas.openxmlformats.org/officeDocument/2006/docPropsVTypes">
  <Template>Motyw1</Template>
  <TotalTime>180</TotalTime>
  <Words>1633</Words>
  <Application>Microsoft Office PowerPoint</Application>
  <PresentationFormat>Panoramiczny</PresentationFormat>
  <Paragraphs>61</Paragraphs>
  <Slides>17</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17</vt:i4>
      </vt:variant>
    </vt:vector>
  </HeadingPairs>
  <TitlesOfParts>
    <vt:vector size="24" baseType="lpstr">
      <vt:lpstr>Arial</vt:lpstr>
      <vt:lpstr>Arial Black</vt:lpstr>
      <vt:lpstr>Calibri</vt:lpstr>
      <vt:lpstr>Calibri Light</vt:lpstr>
      <vt:lpstr>Roboto</vt:lpstr>
      <vt:lpstr>Söhne</vt:lpstr>
      <vt:lpstr>Motyw1</vt:lpstr>
      <vt:lpstr>Criminal Procedure and Courts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Procedure and Courts</dc:title>
  <dc:creator>Dominika Czerniak</dc:creator>
  <cp:lastModifiedBy>Dominika Czerniak</cp:lastModifiedBy>
  <cp:revision>1</cp:revision>
  <dcterms:created xsi:type="dcterms:W3CDTF">2024-03-22T09:24:08Z</dcterms:created>
  <dcterms:modified xsi:type="dcterms:W3CDTF">2024-03-22T12:25:00Z</dcterms:modified>
</cp:coreProperties>
</file>