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88" r:id="rId4"/>
    <p:sldId id="289" r:id="rId5"/>
    <p:sldId id="290" r:id="rId6"/>
    <p:sldId id="291" r:id="rId7"/>
    <p:sldId id="299" r:id="rId8"/>
    <p:sldId id="292" r:id="rId9"/>
    <p:sldId id="294" r:id="rId10"/>
    <p:sldId id="300" r:id="rId11"/>
    <p:sldId id="295" r:id="rId12"/>
    <p:sldId id="296" r:id="rId13"/>
    <p:sldId id="297" r:id="rId14"/>
    <p:sldId id="298" r:id="rId15"/>
    <p:sldId id="259" r:id="rId16"/>
    <p:sldId id="260" r:id="rId17"/>
    <p:sldId id="287" r:id="rId18"/>
    <p:sldId id="262" r:id="rId19"/>
    <p:sldId id="268" r:id="rId20"/>
    <p:sldId id="269" r:id="rId21"/>
    <p:sldId id="270" r:id="rId22"/>
    <p:sldId id="263" r:id="rId23"/>
    <p:sldId id="264" r:id="rId24"/>
    <p:sldId id="273" r:id="rId25"/>
    <p:sldId id="265" r:id="rId26"/>
    <p:sldId id="266" r:id="rId27"/>
    <p:sldId id="274" r:id="rId28"/>
    <p:sldId id="275"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31C0F-9C6F-4B41-9A4B-8B1C48460E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81B4AB5-78B8-479F-9001-09E062AB81B6}">
      <dgm:prSet/>
      <dgm:spPr/>
      <dgm:t>
        <a:bodyPr/>
        <a:lstStyle/>
        <a:p>
          <a:r>
            <a:rPr lang="en-GB" b="1"/>
            <a:t>(a)  The authorities must respond immediately to allegations of domestic violence;</a:t>
          </a:r>
          <a:endParaRPr lang="en-US"/>
        </a:p>
      </dgm:t>
    </dgm:pt>
    <dgm:pt modelId="{3154C3E9-ACD7-4E35-BC11-B6E51BFC8D0C}" type="parTrans" cxnId="{D4E1DDD9-D05D-4672-8912-55DA81A7C8F9}">
      <dgm:prSet/>
      <dgm:spPr/>
      <dgm:t>
        <a:bodyPr/>
        <a:lstStyle/>
        <a:p>
          <a:endParaRPr lang="en-US"/>
        </a:p>
      </dgm:t>
    </dgm:pt>
    <dgm:pt modelId="{A51BF99D-BFCE-49F3-919E-00A00CD31D55}" type="sibTrans" cxnId="{D4E1DDD9-D05D-4672-8912-55DA81A7C8F9}">
      <dgm:prSet/>
      <dgm:spPr/>
      <dgm:t>
        <a:bodyPr/>
        <a:lstStyle/>
        <a:p>
          <a:endParaRPr lang="en-US"/>
        </a:p>
      </dgm:t>
    </dgm:pt>
    <dgm:pt modelId="{EAFF27D7-A676-4C92-BA1A-D0F9BEBDFB50}">
      <dgm:prSet/>
      <dgm:spPr/>
      <dgm:t>
        <a:bodyPr/>
        <a:lstStyle/>
        <a:p>
          <a:r>
            <a:rPr lang="en-GB" b="1"/>
            <a:t>(b)  When such allegations come to their attention, the authorities must check whether a real and immediate risk to the life of one or more identified victims of domestic violence exists by carrying out an autonomous, proactive and comprehensive risk assessment. They must take due account of the special context of domestic violence when evaluating the risk’s reality and immediacy;</a:t>
          </a:r>
          <a:endParaRPr lang="en-US"/>
        </a:p>
      </dgm:t>
    </dgm:pt>
    <dgm:pt modelId="{3F155588-F764-44C8-B140-7B3E6F90BA48}" type="parTrans" cxnId="{162924E6-556C-479E-B9AB-C7AB2FC49477}">
      <dgm:prSet/>
      <dgm:spPr/>
      <dgm:t>
        <a:bodyPr/>
        <a:lstStyle/>
        <a:p>
          <a:endParaRPr lang="en-US"/>
        </a:p>
      </dgm:t>
    </dgm:pt>
    <dgm:pt modelId="{51C5C162-4FCC-46D5-9935-EF674462B837}" type="sibTrans" cxnId="{162924E6-556C-479E-B9AB-C7AB2FC49477}">
      <dgm:prSet/>
      <dgm:spPr/>
      <dgm:t>
        <a:bodyPr/>
        <a:lstStyle/>
        <a:p>
          <a:endParaRPr lang="en-US"/>
        </a:p>
      </dgm:t>
    </dgm:pt>
    <dgm:pt modelId="{F5E8F811-8AB6-4C3C-A612-009D2A52A440}">
      <dgm:prSet/>
      <dgm:spPr/>
      <dgm:t>
        <a:bodyPr/>
        <a:lstStyle/>
        <a:p>
          <a:r>
            <a:rPr lang="en-GB" b="1"/>
            <a:t>(c)  If the risk assessment reveals that a real and immediate risk to life exists, the authorities must take preventive operational measures to avert that risk. Those measures must be adequate and proportionate to the assessed level of the risk</a:t>
          </a:r>
          <a:endParaRPr lang="en-US"/>
        </a:p>
      </dgm:t>
    </dgm:pt>
    <dgm:pt modelId="{6476D928-577D-4056-B141-7663FA1402A0}" type="parTrans" cxnId="{93429553-86BA-4CB5-BF19-CEB2327A96B4}">
      <dgm:prSet/>
      <dgm:spPr/>
      <dgm:t>
        <a:bodyPr/>
        <a:lstStyle/>
        <a:p>
          <a:endParaRPr lang="en-US"/>
        </a:p>
      </dgm:t>
    </dgm:pt>
    <dgm:pt modelId="{2F584C6B-FE32-4FAD-A7EC-C989FDB731E9}" type="sibTrans" cxnId="{93429553-86BA-4CB5-BF19-CEB2327A96B4}">
      <dgm:prSet/>
      <dgm:spPr/>
      <dgm:t>
        <a:bodyPr/>
        <a:lstStyle/>
        <a:p>
          <a:endParaRPr lang="en-US"/>
        </a:p>
      </dgm:t>
    </dgm:pt>
    <dgm:pt modelId="{60A2A3DA-88B7-49F7-A7F2-9C0C4E518B43}" type="pres">
      <dgm:prSet presAssocID="{3F131C0F-9C6F-4B41-9A4B-8B1C48460E95}" presName="linear" presStyleCnt="0">
        <dgm:presLayoutVars>
          <dgm:animLvl val="lvl"/>
          <dgm:resizeHandles val="exact"/>
        </dgm:presLayoutVars>
      </dgm:prSet>
      <dgm:spPr/>
    </dgm:pt>
    <dgm:pt modelId="{380FC88B-B15E-45C6-8827-764959CE69D5}" type="pres">
      <dgm:prSet presAssocID="{181B4AB5-78B8-479F-9001-09E062AB81B6}" presName="parentText" presStyleLbl="node1" presStyleIdx="0" presStyleCnt="3">
        <dgm:presLayoutVars>
          <dgm:chMax val="0"/>
          <dgm:bulletEnabled val="1"/>
        </dgm:presLayoutVars>
      </dgm:prSet>
      <dgm:spPr/>
    </dgm:pt>
    <dgm:pt modelId="{54857A15-DA64-4E84-B764-BCD492154829}" type="pres">
      <dgm:prSet presAssocID="{A51BF99D-BFCE-49F3-919E-00A00CD31D55}" presName="spacer" presStyleCnt="0"/>
      <dgm:spPr/>
    </dgm:pt>
    <dgm:pt modelId="{6F57BC43-04E0-4111-8079-094AADD98EFD}" type="pres">
      <dgm:prSet presAssocID="{EAFF27D7-A676-4C92-BA1A-D0F9BEBDFB50}" presName="parentText" presStyleLbl="node1" presStyleIdx="1" presStyleCnt="3">
        <dgm:presLayoutVars>
          <dgm:chMax val="0"/>
          <dgm:bulletEnabled val="1"/>
        </dgm:presLayoutVars>
      </dgm:prSet>
      <dgm:spPr/>
    </dgm:pt>
    <dgm:pt modelId="{F4846492-7F52-43D1-8732-80FAF5CFECA3}" type="pres">
      <dgm:prSet presAssocID="{51C5C162-4FCC-46D5-9935-EF674462B837}" presName="spacer" presStyleCnt="0"/>
      <dgm:spPr/>
    </dgm:pt>
    <dgm:pt modelId="{D40899C1-CE45-4D0D-865A-08E1A0878F49}" type="pres">
      <dgm:prSet presAssocID="{F5E8F811-8AB6-4C3C-A612-009D2A52A440}" presName="parentText" presStyleLbl="node1" presStyleIdx="2" presStyleCnt="3">
        <dgm:presLayoutVars>
          <dgm:chMax val="0"/>
          <dgm:bulletEnabled val="1"/>
        </dgm:presLayoutVars>
      </dgm:prSet>
      <dgm:spPr/>
    </dgm:pt>
  </dgm:ptLst>
  <dgm:cxnLst>
    <dgm:cxn modelId="{CE79702C-00B1-4525-AC50-EA050FC10EF5}" type="presOf" srcId="{F5E8F811-8AB6-4C3C-A612-009D2A52A440}" destId="{D40899C1-CE45-4D0D-865A-08E1A0878F49}" srcOrd="0" destOrd="0" presId="urn:microsoft.com/office/officeart/2005/8/layout/vList2"/>
    <dgm:cxn modelId="{C7615F5D-C19F-4551-9329-0337FD1BD2C0}" type="presOf" srcId="{3F131C0F-9C6F-4B41-9A4B-8B1C48460E95}" destId="{60A2A3DA-88B7-49F7-A7F2-9C0C4E518B43}" srcOrd="0" destOrd="0" presId="urn:microsoft.com/office/officeart/2005/8/layout/vList2"/>
    <dgm:cxn modelId="{93429553-86BA-4CB5-BF19-CEB2327A96B4}" srcId="{3F131C0F-9C6F-4B41-9A4B-8B1C48460E95}" destId="{F5E8F811-8AB6-4C3C-A612-009D2A52A440}" srcOrd="2" destOrd="0" parTransId="{6476D928-577D-4056-B141-7663FA1402A0}" sibTransId="{2F584C6B-FE32-4FAD-A7EC-C989FDB731E9}"/>
    <dgm:cxn modelId="{A7B86E75-7270-4290-BF8A-49D42D25DF04}" type="presOf" srcId="{181B4AB5-78B8-479F-9001-09E062AB81B6}" destId="{380FC88B-B15E-45C6-8827-764959CE69D5}" srcOrd="0" destOrd="0" presId="urn:microsoft.com/office/officeart/2005/8/layout/vList2"/>
    <dgm:cxn modelId="{D4E1DDD9-D05D-4672-8912-55DA81A7C8F9}" srcId="{3F131C0F-9C6F-4B41-9A4B-8B1C48460E95}" destId="{181B4AB5-78B8-479F-9001-09E062AB81B6}" srcOrd="0" destOrd="0" parTransId="{3154C3E9-ACD7-4E35-BC11-B6E51BFC8D0C}" sibTransId="{A51BF99D-BFCE-49F3-919E-00A00CD31D55}"/>
    <dgm:cxn modelId="{162924E6-556C-479E-B9AB-C7AB2FC49477}" srcId="{3F131C0F-9C6F-4B41-9A4B-8B1C48460E95}" destId="{EAFF27D7-A676-4C92-BA1A-D0F9BEBDFB50}" srcOrd="1" destOrd="0" parTransId="{3F155588-F764-44C8-B140-7B3E6F90BA48}" sibTransId="{51C5C162-4FCC-46D5-9935-EF674462B837}"/>
    <dgm:cxn modelId="{453142FA-45CE-4202-A719-E94466BA3B3F}" type="presOf" srcId="{EAFF27D7-A676-4C92-BA1A-D0F9BEBDFB50}" destId="{6F57BC43-04E0-4111-8079-094AADD98EFD}" srcOrd="0" destOrd="0" presId="urn:microsoft.com/office/officeart/2005/8/layout/vList2"/>
    <dgm:cxn modelId="{82329582-7BB7-4133-95A4-D3D2171A97B0}" type="presParOf" srcId="{60A2A3DA-88B7-49F7-A7F2-9C0C4E518B43}" destId="{380FC88B-B15E-45C6-8827-764959CE69D5}" srcOrd="0" destOrd="0" presId="urn:microsoft.com/office/officeart/2005/8/layout/vList2"/>
    <dgm:cxn modelId="{A2F52143-253D-4179-9A11-84E7C67E0648}" type="presParOf" srcId="{60A2A3DA-88B7-49F7-A7F2-9C0C4E518B43}" destId="{54857A15-DA64-4E84-B764-BCD492154829}" srcOrd="1" destOrd="0" presId="urn:microsoft.com/office/officeart/2005/8/layout/vList2"/>
    <dgm:cxn modelId="{54E2EEE9-B4A4-4AB8-B716-FDC95D28117B}" type="presParOf" srcId="{60A2A3DA-88B7-49F7-A7F2-9C0C4E518B43}" destId="{6F57BC43-04E0-4111-8079-094AADD98EFD}" srcOrd="2" destOrd="0" presId="urn:microsoft.com/office/officeart/2005/8/layout/vList2"/>
    <dgm:cxn modelId="{A0739459-DA33-4138-8686-B7686D7FC1D6}" type="presParOf" srcId="{60A2A3DA-88B7-49F7-A7F2-9C0C4E518B43}" destId="{F4846492-7F52-43D1-8732-80FAF5CFECA3}" srcOrd="3" destOrd="0" presId="urn:microsoft.com/office/officeart/2005/8/layout/vList2"/>
    <dgm:cxn modelId="{5C9BEDCA-6625-44BC-8F4D-C6B9F63CFEBF}" type="presParOf" srcId="{60A2A3DA-88B7-49F7-A7F2-9C0C4E518B43}" destId="{D40899C1-CE45-4D0D-865A-08E1A0878F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FC88B-B15E-45C6-8827-764959CE69D5}">
      <dsp:nvSpPr>
        <dsp:cNvPr id="0" name=""/>
        <dsp:cNvSpPr/>
      </dsp:nvSpPr>
      <dsp:spPr>
        <a:xfrm>
          <a:off x="0" y="71539"/>
          <a:ext cx="10019489" cy="16519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(a)  The authorities must respond immediately to allegations of domestic violence;</a:t>
          </a:r>
          <a:endParaRPr lang="en-US" sz="1900" kern="1200"/>
        </a:p>
      </dsp:txBody>
      <dsp:txXfrm>
        <a:off x="80642" y="152181"/>
        <a:ext cx="9858205" cy="1490682"/>
      </dsp:txXfrm>
    </dsp:sp>
    <dsp:sp modelId="{6F57BC43-04E0-4111-8079-094AADD98EFD}">
      <dsp:nvSpPr>
        <dsp:cNvPr id="0" name=""/>
        <dsp:cNvSpPr/>
      </dsp:nvSpPr>
      <dsp:spPr>
        <a:xfrm>
          <a:off x="0" y="1778226"/>
          <a:ext cx="10019489" cy="165196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(b)  When such allegations come to their attention, the authorities must check whether a real and immediate risk to the life of one or more identified victims of domestic violence exists by carrying out an autonomous, proactive and comprehensive risk assessment. They must take due account of the special context of domestic violence when evaluating the risk’s reality and immediacy;</a:t>
          </a:r>
          <a:endParaRPr lang="en-US" sz="1900" kern="1200"/>
        </a:p>
      </dsp:txBody>
      <dsp:txXfrm>
        <a:off x="80642" y="1858868"/>
        <a:ext cx="9858205" cy="1490682"/>
      </dsp:txXfrm>
    </dsp:sp>
    <dsp:sp modelId="{D40899C1-CE45-4D0D-865A-08E1A0878F49}">
      <dsp:nvSpPr>
        <dsp:cNvPr id="0" name=""/>
        <dsp:cNvSpPr/>
      </dsp:nvSpPr>
      <dsp:spPr>
        <a:xfrm>
          <a:off x="0" y="3484912"/>
          <a:ext cx="10019489" cy="16519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(c)  If the risk assessment reveals that a real and immediate risk to life exists, the authorities must take preventive operational measures to avert that risk. Those measures must be adequate and proportionate to the assessed level of the risk</a:t>
          </a:r>
          <a:endParaRPr lang="en-US" sz="1900" kern="1200"/>
        </a:p>
      </dsp:txBody>
      <dsp:txXfrm>
        <a:off x="80642" y="3565554"/>
        <a:ext cx="9858205" cy="1490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7DD6AE86-7962-4F56-BE0B-FC450FC3B238}" type="datetimeFigureOut">
              <a:rPr lang="en-GB" smtClean="0"/>
              <a:t>15/04/2024</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4E15F1EB-CBB7-47C0-9347-EE92F1B14E59}"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2285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00998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29869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03569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235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162457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90550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96060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1526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24001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17042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25701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2952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39865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6AE86-7962-4F56-BE0B-FC450FC3B238}" type="datetimeFigureOut">
              <a:rPr lang="en-GB" smtClean="0"/>
              <a:t>15/04/2024</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5F1EB-CBB7-47C0-9347-EE92F1B14E59}"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3266826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e.int/en/web/istanbul-convention/country-monitoring-work" TargetMode="External"/><Relationship Id="rId2" Type="http://schemas.openxmlformats.org/officeDocument/2006/relationships/hyperlink" Target="https://www.coe.int/en/web/conventions/full-list?module=treaty-detail&amp;treatynum=210"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hudoc.echr.coe.int/eng#{%22appno%22:[%2271127/01%22]}" TargetMode="External"/><Relationship Id="rId2" Type="http://schemas.openxmlformats.org/officeDocument/2006/relationships/hyperlink" Target="https://hudoc.echr.coe.int/eng#{%22appno%22:[%2241237/14%22]}" TargetMode="External"/><Relationship Id="rId1" Type="http://schemas.openxmlformats.org/officeDocument/2006/relationships/slideLayout" Target="../slideLayouts/slideLayout6.xml"/><Relationship Id="rId5" Type="http://schemas.openxmlformats.org/officeDocument/2006/relationships/hyperlink" Target="https://hudoc.echr.coe.int/eng#{%22appno%22:[%222660/03%22]}" TargetMode="External"/><Relationship Id="rId4" Type="http://schemas.openxmlformats.org/officeDocument/2006/relationships/hyperlink" Target="https://hudoc.echr.coe.int/eng#{%22appno%22:[%225164/08%2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hudoc.echr.coe.int/eng#{%22appno%22:[%2241526/10%22]}" TargetMode="External"/><Relationship Id="rId2" Type="http://schemas.openxmlformats.org/officeDocument/2006/relationships/hyperlink" Target="https://hudoc.echr.coe.int/eng#{%22appno%22:[%221870/05%2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7F93F8-AD5B-478E-B559-DC50A46527E1}"/>
              </a:ext>
            </a:extLst>
          </p:cNvPr>
          <p:cNvSpPr>
            <a:spLocks noGrp="1"/>
          </p:cNvSpPr>
          <p:nvPr>
            <p:ph type="ctrTitle"/>
          </p:nvPr>
        </p:nvSpPr>
        <p:spPr/>
        <p:txBody>
          <a:bodyPr>
            <a:normAutofit fontScale="90000"/>
          </a:bodyPr>
          <a:lstStyle/>
          <a:p>
            <a:r>
              <a:rPr lang="en-GB" dirty="0"/>
              <a:t>The role of European Convention on Human Rights and EU law in criminal proceedings</a:t>
            </a:r>
          </a:p>
        </p:txBody>
      </p:sp>
      <p:sp>
        <p:nvSpPr>
          <p:cNvPr id="3" name="Podtytuł 2">
            <a:extLst>
              <a:ext uri="{FF2B5EF4-FFF2-40B4-BE49-F238E27FC236}">
                <a16:creationId xmlns:a16="http://schemas.microsoft.com/office/drawing/2014/main" id="{A879B19C-4296-4427-8879-DE96C506999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675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937479-0262-ADEF-74DA-1124A95BA888}"/>
              </a:ext>
            </a:extLst>
          </p:cNvPr>
          <p:cNvSpPr>
            <a:spLocks noGrp="1"/>
          </p:cNvSpPr>
          <p:nvPr>
            <p:ph type="body" sz="quarter" idx="10"/>
          </p:nvPr>
        </p:nvSpPr>
        <p:spPr/>
        <p:txBody>
          <a:bodyPr>
            <a:normAutofit fontScale="77500" lnSpcReduction="20000"/>
          </a:bodyPr>
          <a:lstStyle/>
          <a:p>
            <a:r>
              <a:rPr lang="pl-PL" dirty="0"/>
              <a:t>Public </a:t>
            </a:r>
            <a:r>
              <a:rPr lang="pl-PL" dirty="0" err="1"/>
              <a:t>interests</a:t>
            </a:r>
            <a:r>
              <a:rPr lang="pl-PL" dirty="0"/>
              <a:t> and </a:t>
            </a:r>
            <a:r>
              <a:rPr lang="pl-PL" dirty="0" err="1"/>
              <a:t>right</a:t>
            </a:r>
            <a:r>
              <a:rPr lang="pl-PL" dirty="0"/>
              <a:t> to </a:t>
            </a:r>
            <a:r>
              <a:rPr lang="pl-PL" dirty="0" err="1"/>
              <a:t>privacy</a:t>
            </a:r>
            <a:r>
              <a:rPr lang="pl-PL" dirty="0"/>
              <a:t> </a:t>
            </a:r>
            <a:endParaRPr lang="en-US" dirty="0"/>
          </a:p>
        </p:txBody>
      </p:sp>
      <p:sp>
        <p:nvSpPr>
          <p:cNvPr id="4" name="Symbol zastępczy tekstu 3">
            <a:extLst>
              <a:ext uri="{FF2B5EF4-FFF2-40B4-BE49-F238E27FC236}">
                <a16:creationId xmlns:a16="http://schemas.microsoft.com/office/drawing/2014/main" id="{FF5A8E76-7C9B-4767-7BC0-1BEE88325A26}"/>
              </a:ext>
            </a:extLst>
          </p:cNvPr>
          <p:cNvSpPr>
            <a:spLocks noGrp="1"/>
          </p:cNvSpPr>
          <p:nvPr>
            <p:ph type="body" sz="quarter" idx="11"/>
          </p:nvPr>
        </p:nvSpPr>
        <p:spPr>
          <a:xfrm>
            <a:off x="234950" y="977900"/>
            <a:ext cx="11652250" cy="5584825"/>
          </a:xfrm>
        </p:spPr>
        <p:txBody>
          <a:bodyPr>
            <a:normAutofit fontScale="85000" lnSpcReduction="20000"/>
          </a:bodyPr>
          <a:lstStyle/>
          <a:p>
            <a:pPr indent="180340" algn="just">
              <a:spcBef>
                <a:spcPts val="0"/>
              </a:spcBef>
              <a:spcAft>
                <a:spcPts val="0"/>
              </a:spcAft>
            </a:pPr>
            <a:r>
              <a:rPr lang="en-GB" b="0" i="0" dirty="0">
                <a:solidFill>
                  <a:srgbClr val="000000"/>
                </a:solidFill>
                <a:effectLst/>
                <a:highlight>
                  <a:srgbClr val="FFFFFF"/>
                </a:highlight>
                <a:latin typeface="Arial" panose="020B0604020202020204" pitchFamily="34" charset="0"/>
              </a:rPr>
              <a:t>361.  In assessing whether the respondent State acted within its margin of appreciation (see paragraph 347 above), the Court would need to take account of a wider range of criteria than the six </a:t>
            </a:r>
            <a:r>
              <a:rPr lang="en-GB" b="0" i="1" dirty="0">
                <a:solidFill>
                  <a:srgbClr val="000000"/>
                </a:solidFill>
                <a:effectLst/>
                <a:highlight>
                  <a:srgbClr val="FFFFFF"/>
                </a:highlight>
                <a:latin typeface="Arial" panose="020B0604020202020204" pitchFamily="34" charset="0"/>
              </a:rPr>
              <a:t>Weber</a:t>
            </a:r>
            <a:r>
              <a:rPr lang="en-GB" b="0" i="0" dirty="0">
                <a:solidFill>
                  <a:srgbClr val="000000"/>
                </a:solidFill>
                <a:effectLst/>
                <a:highlight>
                  <a:srgbClr val="FFFFFF"/>
                </a:highlight>
                <a:latin typeface="Arial" panose="020B0604020202020204" pitchFamily="34" charset="0"/>
              </a:rPr>
              <a:t> safeguards. More specifically, in addressing jointly “in accordance with the law” and “necessity” as is the established approach in this area (see </a:t>
            </a:r>
            <a:r>
              <a:rPr lang="en-GB" b="0" i="1" dirty="0">
                <a:solidFill>
                  <a:srgbClr val="000000"/>
                </a:solidFill>
                <a:effectLst/>
                <a:highlight>
                  <a:srgbClr val="FFFFFF"/>
                </a:highlight>
                <a:latin typeface="Arial" panose="020B0604020202020204" pitchFamily="34" charset="0"/>
              </a:rPr>
              <a:t>Roman Zakharov</a:t>
            </a:r>
            <a:r>
              <a:rPr lang="en-GB" b="0" i="0" dirty="0">
                <a:solidFill>
                  <a:srgbClr val="000000"/>
                </a:solidFill>
                <a:effectLst/>
                <a:highlight>
                  <a:srgbClr val="FFFFFF"/>
                </a:highlight>
                <a:latin typeface="Arial" panose="020B0604020202020204" pitchFamily="34" charset="0"/>
              </a:rPr>
              <a:t>, cited above, § 236 and </a:t>
            </a:r>
            <a:r>
              <a:rPr lang="en-GB" b="0" i="1" dirty="0">
                <a:solidFill>
                  <a:srgbClr val="000000"/>
                </a:solidFill>
                <a:effectLst/>
                <a:highlight>
                  <a:srgbClr val="FFFFFF"/>
                </a:highlight>
                <a:latin typeface="Arial" panose="020B0604020202020204" pitchFamily="34" charset="0"/>
              </a:rPr>
              <a:t>Kennedy</a:t>
            </a:r>
            <a:r>
              <a:rPr lang="en-GB" b="0" i="0" dirty="0">
                <a:solidFill>
                  <a:srgbClr val="000000"/>
                </a:solidFill>
                <a:effectLst/>
                <a:highlight>
                  <a:srgbClr val="FFFFFF"/>
                </a:highlight>
                <a:latin typeface="Arial" panose="020B0604020202020204" pitchFamily="34" charset="0"/>
              </a:rPr>
              <a:t>, cited above, § 155), the Court will examine whether the domestic legal framework clearly defined:</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grounds on which bulk interception may be authorised;</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circumstances in which an individual’s communications may be intercepted;</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procedure to be followed for granting authorisation;</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procedures to be followed for selecting, examining and using intercept material;</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precautions to be taken when communicating the material to other parties;</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limits on the duration of interception, the storage of intercept material and the circumstances in which such material must be erased and destroyed;</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procedures and modalities for supervision by an independent authority of compliance with the above safeguards and its powers to address non-compliance;</a:t>
            </a:r>
          </a:p>
          <a:p>
            <a:pPr marL="419227" marR="0" algn="just">
              <a:spcBef>
                <a:spcPts val="0"/>
              </a:spcBef>
              <a:spcAft>
                <a:spcPts val="0"/>
              </a:spcAft>
              <a:buFont typeface="+mj-lt"/>
              <a:buAutoNum type="arabicPeriod"/>
            </a:pPr>
            <a:r>
              <a:rPr lang="en-GB" b="0" i="0" dirty="0">
                <a:solidFill>
                  <a:srgbClr val="000000"/>
                </a:solidFill>
                <a:effectLst/>
                <a:highlight>
                  <a:srgbClr val="FFFFFF"/>
                </a:highlight>
                <a:latin typeface="Arial" panose="020B0604020202020204" pitchFamily="34" charset="0"/>
              </a:rPr>
              <a:t>the procedures for independent </a:t>
            </a:r>
            <a:r>
              <a:rPr lang="en-GB" b="0" i="1" dirty="0">
                <a:solidFill>
                  <a:srgbClr val="000000"/>
                </a:solidFill>
                <a:effectLst/>
                <a:highlight>
                  <a:srgbClr val="FFFFFF"/>
                </a:highlight>
                <a:latin typeface="Arial" panose="020B0604020202020204" pitchFamily="34" charset="0"/>
              </a:rPr>
              <a:t>ex post facto</a:t>
            </a:r>
            <a:r>
              <a:rPr lang="en-GB" b="0" i="0" dirty="0">
                <a:solidFill>
                  <a:srgbClr val="000000"/>
                </a:solidFill>
                <a:effectLst/>
                <a:highlight>
                  <a:srgbClr val="FFFFFF"/>
                </a:highlight>
                <a:latin typeface="Arial" panose="020B0604020202020204" pitchFamily="34" charset="0"/>
              </a:rPr>
              <a:t> review of such compliance and the powers vested in the competent body in addressing instances of non-compliance.</a:t>
            </a:r>
          </a:p>
          <a:p>
            <a:endParaRPr lang="en-US" dirty="0"/>
          </a:p>
          <a:p>
            <a:endParaRPr lang="en-US" dirty="0"/>
          </a:p>
        </p:txBody>
      </p:sp>
      <p:sp>
        <p:nvSpPr>
          <p:cNvPr id="5" name="pole tekstowe 4">
            <a:extLst>
              <a:ext uri="{FF2B5EF4-FFF2-40B4-BE49-F238E27FC236}">
                <a16:creationId xmlns:a16="http://schemas.microsoft.com/office/drawing/2014/main" id="{B6478620-C873-75CC-8D9E-F61857B01609}"/>
              </a:ext>
            </a:extLst>
          </p:cNvPr>
          <p:cNvSpPr txBox="1"/>
          <p:nvPr/>
        </p:nvSpPr>
        <p:spPr>
          <a:xfrm>
            <a:off x="6580694" y="-496"/>
            <a:ext cx="3171216" cy="923330"/>
          </a:xfrm>
          <a:prstGeom prst="rect">
            <a:avLst/>
          </a:prstGeom>
          <a:noFill/>
        </p:spPr>
        <p:txBody>
          <a:bodyPr wrap="square">
            <a:spAutoFit/>
          </a:bodyPr>
          <a:lstStyle/>
          <a:p>
            <a:r>
              <a:rPr lang="en-US" dirty="0"/>
              <a:t>https://hudoc.echr.coe.int/fre#{%22itemid%22:[%22001-210077%22]}</a:t>
            </a:r>
          </a:p>
        </p:txBody>
      </p:sp>
    </p:spTree>
    <p:extLst>
      <p:ext uri="{BB962C8B-B14F-4D97-AF65-F5344CB8AC3E}">
        <p14:creationId xmlns:p14="http://schemas.microsoft.com/office/powerpoint/2010/main" val="249220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F032938-4D0C-4B90-AA61-FB6114280C5C}"/>
              </a:ext>
            </a:extLst>
          </p:cNvPr>
          <p:cNvSpPr>
            <a:spLocks noGrp="1"/>
          </p:cNvSpPr>
          <p:nvPr>
            <p:ph type="body" sz="quarter" idx="10"/>
          </p:nvPr>
        </p:nvSpPr>
        <p:spPr/>
        <p:txBody>
          <a:bodyPr>
            <a:normAutofit fontScale="77500" lnSpcReduction="20000"/>
          </a:bodyPr>
          <a:lstStyle/>
          <a:p>
            <a:pPr algn="just"/>
            <a:r>
              <a:rPr lang="pl-PL" dirty="0"/>
              <a:t>ECtHR and </a:t>
            </a:r>
            <a:r>
              <a:rPr lang="pl-PL" dirty="0" err="1"/>
              <a:t>amending</a:t>
            </a:r>
            <a:r>
              <a:rPr lang="pl-PL" dirty="0"/>
              <a:t> of </a:t>
            </a:r>
            <a:r>
              <a:rPr lang="pl-PL" dirty="0" err="1"/>
              <a:t>national</a:t>
            </a:r>
            <a:r>
              <a:rPr lang="pl-PL" dirty="0"/>
              <a:t> law (in Poland)</a:t>
            </a:r>
            <a:endParaRPr lang="en-GB" dirty="0"/>
          </a:p>
        </p:txBody>
      </p:sp>
      <p:sp>
        <p:nvSpPr>
          <p:cNvPr id="5" name="Symbol zastępczy tekstu 4">
            <a:extLst>
              <a:ext uri="{FF2B5EF4-FFF2-40B4-BE49-F238E27FC236}">
                <a16:creationId xmlns:a16="http://schemas.microsoft.com/office/drawing/2014/main" id="{7C07F8F3-F544-593D-DC72-1495D6736DF5}"/>
              </a:ext>
            </a:extLst>
          </p:cNvPr>
          <p:cNvSpPr>
            <a:spLocks noGrp="1"/>
          </p:cNvSpPr>
          <p:nvPr>
            <p:ph type="body" sz="quarter" idx="11"/>
          </p:nvPr>
        </p:nvSpPr>
        <p:spPr/>
        <p:txBody>
          <a:bodyPr>
            <a:normAutofit lnSpcReduction="10000"/>
          </a:bodyPr>
          <a:lstStyle/>
          <a:p>
            <a:pPr algn="just"/>
            <a:r>
              <a:rPr lang="pl-PL" dirty="0"/>
              <a:t>Most </a:t>
            </a:r>
            <a:r>
              <a:rPr lang="pl-PL" dirty="0" err="1"/>
              <a:t>known</a:t>
            </a:r>
            <a:r>
              <a:rPr lang="pl-PL" dirty="0"/>
              <a:t> </a:t>
            </a:r>
            <a:r>
              <a:rPr lang="en-GB" dirty="0"/>
              <a:t>example – a complaint about excessive length of proceedings: both the adoption of the act itself and its amendment.</a:t>
            </a:r>
            <a:endParaRPr lang="pl-PL" dirty="0"/>
          </a:p>
          <a:p>
            <a:pPr algn="just"/>
            <a:r>
              <a:rPr lang="en-GB" dirty="0" err="1"/>
              <a:t>Kudła</a:t>
            </a:r>
            <a:r>
              <a:rPr lang="en-GB" dirty="0"/>
              <a:t> v. Poland – the prime reason for the introduction and adoption of the complaint for excessive length</a:t>
            </a:r>
            <a:endParaRPr lang="pl-PL" dirty="0"/>
          </a:p>
          <a:p>
            <a:pPr algn="just"/>
            <a:r>
              <a:rPr lang="en-GB" dirty="0"/>
              <a:t>Rutkowski and others v. Poland - amendment to the law on complaints about excessive length to break with the so-called fragmentation of proceedings, introduce criteria for adjudicating a sum of money/compensation for excessive length, and increase the amount of damages/monetary sums/compensation paid in domestic proceedings.</a:t>
            </a:r>
            <a:endParaRPr lang="pl-PL" dirty="0"/>
          </a:p>
          <a:p>
            <a:pPr algn="just"/>
            <a:r>
              <a:rPr lang="en-GB" dirty="0"/>
              <a:t>Presence of the accused at the appeal hearing - amendment to Art. 451 CCP</a:t>
            </a:r>
            <a:r>
              <a:rPr lang="pl-PL" dirty="0"/>
              <a:t> </a:t>
            </a:r>
            <a:r>
              <a:rPr lang="en-GB" dirty="0" err="1"/>
              <a:t>Belziuk</a:t>
            </a:r>
            <a:r>
              <a:rPr lang="en-GB" dirty="0"/>
              <a:t> v. Poland</a:t>
            </a:r>
          </a:p>
          <a:p>
            <a:endParaRPr lang="en-US" dirty="0"/>
          </a:p>
        </p:txBody>
      </p:sp>
      <p:sp>
        <p:nvSpPr>
          <p:cNvPr id="4" name="pole tekstowe 3">
            <a:extLst>
              <a:ext uri="{FF2B5EF4-FFF2-40B4-BE49-F238E27FC236}">
                <a16:creationId xmlns:a16="http://schemas.microsoft.com/office/drawing/2014/main" id="{BD48F478-E2A3-3DEA-A434-A88A8E0DC381}"/>
              </a:ext>
            </a:extLst>
          </p:cNvPr>
          <p:cNvSpPr txBox="1"/>
          <p:nvPr/>
        </p:nvSpPr>
        <p:spPr>
          <a:xfrm rot="5400000">
            <a:off x="8365788" y="3447146"/>
            <a:ext cx="4250987" cy="646331"/>
          </a:xfrm>
          <a:prstGeom prst="rect">
            <a:avLst/>
          </a:prstGeom>
          <a:noFill/>
        </p:spPr>
        <p:txBody>
          <a:bodyPr wrap="square" rtlCol="0">
            <a:spAutoFit/>
          </a:bodyPr>
          <a:lstStyle/>
          <a:p>
            <a:pPr algn="ctr"/>
            <a:r>
              <a:rPr lang="pl-PL" dirty="0"/>
              <a:t>M.L. v. </a:t>
            </a:r>
            <a:r>
              <a:rPr lang="pl-PL" dirty="0" err="1"/>
              <a:t>Polnad</a:t>
            </a:r>
            <a:r>
              <a:rPr lang="pl-PL" dirty="0"/>
              <a:t> – „</a:t>
            </a:r>
            <a:r>
              <a:rPr lang="pl-PL" dirty="0" err="1"/>
              <a:t>abortion</a:t>
            </a:r>
            <a:r>
              <a:rPr lang="pl-PL" dirty="0"/>
              <a:t>” </a:t>
            </a:r>
            <a:r>
              <a:rPr lang="pl-PL" dirty="0" err="1"/>
              <a:t>judgment</a:t>
            </a:r>
            <a:r>
              <a:rPr lang="pl-PL" dirty="0"/>
              <a:t>, but </a:t>
            </a:r>
            <a:r>
              <a:rPr lang="pl-PL" dirty="0" err="1"/>
              <a:t>it</a:t>
            </a:r>
            <a:r>
              <a:rPr lang="pl-PL" dirty="0"/>
              <a:t> was not </a:t>
            </a:r>
            <a:r>
              <a:rPr lang="pl-PL" dirty="0" err="1"/>
              <a:t>executed</a:t>
            </a:r>
            <a:r>
              <a:rPr lang="pl-PL" dirty="0"/>
              <a:t> </a:t>
            </a:r>
            <a:r>
              <a:rPr lang="pl-PL" dirty="0" err="1"/>
              <a:t>yet</a:t>
            </a:r>
            <a:endParaRPr lang="en-US" dirty="0"/>
          </a:p>
        </p:txBody>
      </p:sp>
    </p:spTree>
    <p:extLst>
      <p:ext uri="{BB962C8B-B14F-4D97-AF65-F5344CB8AC3E}">
        <p14:creationId xmlns:p14="http://schemas.microsoft.com/office/powerpoint/2010/main" val="155312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5B5C4FE-3F7A-47B6-AEF0-1DD1CCD84576}"/>
              </a:ext>
            </a:extLst>
          </p:cNvPr>
          <p:cNvSpPr>
            <a:spLocks noGrp="1"/>
          </p:cNvSpPr>
          <p:nvPr>
            <p:ph type="body" sz="quarter" idx="10"/>
          </p:nvPr>
        </p:nvSpPr>
        <p:spPr/>
        <p:txBody>
          <a:bodyPr>
            <a:normAutofit fontScale="77500" lnSpcReduction="20000"/>
          </a:bodyPr>
          <a:lstStyle/>
          <a:p>
            <a:pPr algn="just"/>
            <a:r>
              <a:rPr lang="pl-PL" dirty="0"/>
              <a:t>How </a:t>
            </a:r>
            <a:r>
              <a:rPr lang="pl-PL" dirty="0" err="1"/>
              <a:t>can</a:t>
            </a:r>
            <a:r>
              <a:rPr lang="pl-PL" dirty="0"/>
              <a:t> we </a:t>
            </a:r>
            <a:r>
              <a:rPr lang="pl-PL" dirty="0" err="1"/>
              <a:t>use</a:t>
            </a:r>
            <a:r>
              <a:rPr lang="pl-PL" dirty="0"/>
              <a:t> the ECtHR </a:t>
            </a:r>
            <a:r>
              <a:rPr lang="pl-PL" dirty="0" err="1"/>
              <a:t>judgment</a:t>
            </a:r>
            <a:r>
              <a:rPr lang="pl-PL" dirty="0"/>
              <a:t> in </a:t>
            </a:r>
            <a:r>
              <a:rPr lang="pl-PL" dirty="0" err="1"/>
              <a:t>criminal</a:t>
            </a:r>
            <a:r>
              <a:rPr lang="pl-PL" dirty="0"/>
              <a:t> </a:t>
            </a:r>
            <a:r>
              <a:rPr lang="pl-PL" dirty="0" err="1"/>
              <a:t>procedure</a:t>
            </a:r>
            <a:endParaRPr lang="en-GB" dirty="0"/>
          </a:p>
        </p:txBody>
      </p:sp>
      <p:sp>
        <p:nvSpPr>
          <p:cNvPr id="4" name="Symbol zastępczy tekstu 3">
            <a:extLst>
              <a:ext uri="{FF2B5EF4-FFF2-40B4-BE49-F238E27FC236}">
                <a16:creationId xmlns:a16="http://schemas.microsoft.com/office/drawing/2014/main" id="{602DBD91-A086-17C2-3B5F-8CE3A6841ACA}"/>
              </a:ext>
            </a:extLst>
          </p:cNvPr>
          <p:cNvSpPr>
            <a:spLocks noGrp="1"/>
          </p:cNvSpPr>
          <p:nvPr>
            <p:ph type="body" sz="quarter" idx="11"/>
          </p:nvPr>
        </p:nvSpPr>
        <p:spPr/>
        <p:txBody>
          <a:bodyPr>
            <a:normAutofit fontScale="92500" lnSpcReduction="20000"/>
          </a:bodyPr>
          <a:lstStyle/>
          <a:p>
            <a:pPr algn="just"/>
            <a:r>
              <a:rPr lang="en-GB" dirty="0"/>
              <a:t>Article 540, Section 3: Proceedings are reopened in </a:t>
            </a:r>
            <a:r>
              <a:rPr lang="en-GB" dirty="0" err="1"/>
              <a:t>favor</a:t>
            </a:r>
            <a:r>
              <a:rPr lang="en-GB" dirty="0"/>
              <a:t> of the accused when such a necessity arises from the decision of an international body acting pursuant to an international agreement ratified by the Republic of Poland.</a:t>
            </a:r>
          </a:p>
          <a:p>
            <a:pPr algn="just"/>
            <a:r>
              <a:rPr lang="en-GB" dirty="0"/>
              <a:t>In Judgment (7) of June 26, 2014, Case No. I KZP 14/14, the "need" to reopen proceedings as referenced in Article 540, Section 3 of the Code of Criminal Procedure may extend beyond the proceedings directly affected by the decision of the European Court of Human Rights regarding a violation of the Convention for the Protection of Human Rights and Fundamental Freedoms. </a:t>
            </a:r>
            <a:r>
              <a:rPr lang="en-GB" b="1" dirty="0">
                <a:solidFill>
                  <a:srgbClr val="FF0000"/>
                </a:solidFill>
              </a:rPr>
              <a:t>It may also apply to other criminal proceedings wherein a violation of provisions identical to those cited in the judgment against Poland occurs under similar factual and legal circumstances.</a:t>
            </a:r>
          </a:p>
          <a:p>
            <a:pPr algn="just"/>
            <a:r>
              <a:rPr lang="en-GB" dirty="0"/>
              <a:t>Thus, settlements reached before the ECtHR may serve as a basis for requesting the resumption of proceedings under Article 540, Section 3 of the CCP.</a:t>
            </a:r>
          </a:p>
          <a:p>
            <a:endParaRPr lang="en-US" dirty="0"/>
          </a:p>
        </p:txBody>
      </p:sp>
    </p:spTree>
    <p:extLst>
      <p:ext uri="{BB962C8B-B14F-4D97-AF65-F5344CB8AC3E}">
        <p14:creationId xmlns:p14="http://schemas.microsoft.com/office/powerpoint/2010/main" val="360677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7D49395-C85F-4F9F-A000-24513A14BF43}"/>
              </a:ext>
            </a:extLst>
          </p:cNvPr>
          <p:cNvSpPr>
            <a:spLocks noGrp="1"/>
          </p:cNvSpPr>
          <p:nvPr>
            <p:ph type="body" sz="quarter" idx="10"/>
          </p:nvPr>
        </p:nvSpPr>
        <p:spPr/>
        <p:txBody>
          <a:bodyPr>
            <a:normAutofit fontScale="77500" lnSpcReduction="20000"/>
          </a:bodyPr>
          <a:lstStyle/>
          <a:p>
            <a:pPr algn="just"/>
            <a:r>
              <a:rPr lang="pl-PL" sz="2800" dirty="0" err="1"/>
              <a:t>Funny</a:t>
            </a:r>
            <a:r>
              <a:rPr lang="pl-PL" sz="2800" dirty="0"/>
              <a:t>/not </a:t>
            </a:r>
            <a:r>
              <a:rPr lang="pl-PL" sz="2800" dirty="0" err="1"/>
              <a:t>funny</a:t>
            </a:r>
            <a:r>
              <a:rPr lang="pl-PL" sz="2800" dirty="0"/>
              <a:t> </a:t>
            </a:r>
            <a:r>
              <a:rPr lang="pl-PL" sz="2800" dirty="0" err="1"/>
              <a:t>thing</a:t>
            </a:r>
            <a:r>
              <a:rPr lang="pl-PL" sz="2800" dirty="0"/>
              <a:t> </a:t>
            </a:r>
            <a:endParaRPr lang="en-GB" sz="1600" dirty="0"/>
          </a:p>
        </p:txBody>
      </p:sp>
      <p:sp>
        <p:nvSpPr>
          <p:cNvPr id="4" name="Symbol zastępczy tekstu 3">
            <a:extLst>
              <a:ext uri="{FF2B5EF4-FFF2-40B4-BE49-F238E27FC236}">
                <a16:creationId xmlns:a16="http://schemas.microsoft.com/office/drawing/2014/main" id="{B8070D84-CD64-C478-135C-54545EF638B6}"/>
              </a:ext>
            </a:extLst>
          </p:cNvPr>
          <p:cNvSpPr>
            <a:spLocks noGrp="1"/>
          </p:cNvSpPr>
          <p:nvPr>
            <p:ph type="body" sz="quarter" idx="11"/>
          </p:nvPr>
        </p:nvSpPr>
        <p:spPr>
          <a:xfrm>
            <a:off x="234950" y="977900"/>
            <a:ext cx="11185322" cy="5584825"/>
          </a:xfrm>
        </p:spPr>
        <p:txBody>
          <a:bodyPr>
            <a:normAutofit fontScale="85000" lnSpcReduction="10000"/>
          </a:bodyPr>
          <a:lstStyle/>
          <a:p>
            <a:pPr algn="just"/>
            <a:r>
              <a:rPr lang="pl-PL" sz="2800" dirty="0" err="1"/>
              <a:t>Recently</a:t>
            </a:r>
            <a:r>
              <a:rPr lang="pl-PL" sz="2800" dirty="0"/>
              <a:t>, </a:t>
            </a:r>
            <a:r>
              <a:rPr lang="pl-PL" sz="2800" dirty="0" err="1"/>
              <a:t>Polish</a:t>
            </a:r>
            <a:r>
              <a:rPr lang="pl-PL" sz="2800" dirty="0"/>
              <a:t> </a:t>
            </a:r>
            <a:r>
              <a:rPr lang="pl-PL" sz="2800" dirty="0" err="1"/>
              <a:t>goverment</a:t>
            </a:r>
            <a:r>
              <a:rPr lang="pl-PL" sz="2800" dirty="0"/>
              <a:t> </a:t>
            </a:r>
            <a:r>
              <a:rPr lang="pl-PL" sz="2800" dirty="0" err="1"/>
              <a:t>stated</a:t>
            </a:r>
            <a:r>
              <a:rPr lang="pl-PL" sz="2800" dirty="0"/>
              <a:t> </a:t>
            </a:r>
            <a:r>
              <a:rPr lang="pl-PL" sz="2800" dirty="0" err="1"/>
              <a:t>that</a:t>
            </a:r>
            <a:r>
              <a:rPr lang="pl-PL" sz="2800" dirty="0"/>
              <a:t> </a:t>
            </a:r>
            <a:r>
              <a:rPr lang="pl-PL" sz="2800" dirty="0" err="1"/>
              <a:t>all</a:t>
            </a:r>
            <a:r>
              <a:rPr lang="pl-PL" sz="2800" dirty="0"/>
              <a:t> </a:t>
            </a:r>
            <a:r>
              <a:rPr lang="pl-PL" sz="2800" dirty="0" err="1"/>
              <a:t>changes</a:t>
            </a:r>
            <a:r>
              <a:rPr lang="pl-PL" sz="2800" dirty="0"/>
              <a:t> </a:t>
            </a:r>
            <a:r>
              <a:rPr lang="pl-PL" sz="2800" dirty="0" err="1"/>
              <a:t>that</a:t>
            </a:r>
            <a:r>
              <a:rPr lang="pl-PL" sz="2800" dirty="0"/>
              <a:t> </a:t>
            </a:r>
            <a:r>
              <a:rPr lang="pl-PL" sz="2800" dirty="0" err="1"/>
              <a:t>have</a:t>
            </a:r>
            <a:r>
              <a:rPr lang="pl-PL" sz="2800" dirty="0"/>
              <a:t> </a:t>
            </a:r>
            <a:r>
              <a:rPr lang="pl-PL" sz="2800" dirty="0" err="1"/>
              <a:t>been</a:t>
            </a:r>
            <a:r>
              <a:rPr lang="pl-PL" sz="2800" dirty="0"/>
              <a:t> </a:t>
            </a:r>
            <a:r>
              <a:rPr lang="pl-PL" sz="2800" dirty="0" err="1"/>
              <a:t>made</a:t>
            </a:r>
            <a:r>
              <a:rPr lang="pl-PL" sz="2800" dirty="0"/>
              <a:t> to </a:t>
            </a:r>
            <a:r>
              <a:rPr lang="pl-PL" sz="2800" dirty="0" err="1"/>
              <a:t>improve</a:t>
            </a:r>
            <a:r>
              <a:rPr lang="pl-PL" sz="2800" dirty="0"/>
              <a:t> the </a:t>
            </a:r>
            <a:r>
              <a:rPr lang="en-GB" sz="2800" dirty="0"/>
              <a:t>complaint about excessive length of proceedings</a:t>
            </a:r>
            <a:r>
              <a:rPr lang="pl-PL" sz="2800" dirty="0"/>
              <a:t> </a:t>
            </a:r>
            <a:r>
              <a:rPr lang="pl-PL" sz="2800" dirty="0" err="1"/>
              <a:t>were</a:t>
            </a:r>
            <a:r>
              <a:rPr lang="pl-PL" sz="2800" dirty="0"/>
              <a:t> </a:t>
            </a:r>
            <a:r>
              <a:rPr lang="pl-PL" sz="2800" dirty="0" err="1"/>
              <a:t>ineffective</a:t>
            </a:r>
            <a:r>
              <a:rPr lang="pl-PL" sz="2800" dirty="0"/>
              <a:t>. </a:t>
            </a:r>
          </a:p>
          <a:p>
            <a:pPr algn="just"/>
            <a:r>
              <a:rPr lang="pl-PL" sz="2800" dirty="0"/>
              <a:t>Michoń and the </a:t>
            </a:r>
            <a:r>
              <a:rPr lang="pl-PL" sz="2800" dirty="0" err="1"/>
              <a:t>others</a:t>
            </a:r>
            <a:r>
              <a:rPr lang="pl-PL" sz="2800" dirty="0"/>
              <a:t> v. Poland </a:t>
            </a:r>
          </a:p>
          <a:p>
            <a:pPr algn="just"/>
            <a:endParaRPr lang="pl-PL" sz="2800" dirty="0"/>
          </a:p>
          <a:p>
            <a:pPr algn="just"/>
            <a:r>
              <a:rPr lang="en-GB" sz="2800" dirty="0"/>
              <a:t>The Government acknowledged the excessive length of civil proceedings and </a:t>
            </a:r>
            <a:r>
              <a:rPr lang="en-GB" sz="2800" b="1" dirty="0">
                <a:solidFill>
                  <a:srgbClr val="FF0000"/>
                </a:solidFill>
              </a:rPr>
              <a:t>the lack of any effective remedy in domestic law. </a:t>
            </a:r>
            <a:r>
              <a:rPr lang="en-GB" sz="2800" dirty="0"/>
              <a:t>They offered to pay the applicants the amounts detailed in the appended table and invited the Court to strike the applications out of the list of cases in accordance with Article 37 § 1 (c) of the Convention. The amounts would be converted into the currency of the respondent State at the rate applicable on the date of payment and would be payable within three months from the date of notification of the Court’s decision. In the event of failure to pay these amounts within the above-mentioned three-month period, the Government undertook to pay simple interest on them, from the expiry of that period until settlement, at a rate equal to the marginal lending rate of the European Central Bank during the default period plus three percentage points.</a:t>
            </a:r>
            <a:endParaRPr lang="pl-PL" sz="2800" dirty="0"/>
          </a:p>
          <a:p>
            <a:pPr marL="0" indent="0" algn="just">
              <a:buNone/>
            </a:pPr>
            <a:br>
              <a:rPr lang="en-GB" sz="2800" dirty="0"/>
            </a:br>
            <a:r>
              <a:rPr lang="pl-PL" sz="2800" dirty="0"/>
              <a:t> </a:t>
            </a:r>
            <a:endParaRPr lang="en-GB" sz="2800" dirty="0"/>
          </a:p>
          <a:p>
            <a:endParaRPr lang="en-US" dirty="0"/>
          </a:p>
        </p:txBody>
      </p:sp>
    </p:spTree>
    <p:extLst>
      <p:ext uri="{BB962C8B-B14F-4D97-AF65-F5344CB8AC3E}">
        <p14:creationId xmlns:p14="http://schemas.microsoft.com/office/powerpoint/2010/main" val="236178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07E6200-2FB3-4CFB-9B6D-A0D4908D0CC4}"/>
              </a:ext>
            </a:extLst>
          </p:cNvPr>
          <p:cNvSpPr>
            <a:spLocks noGrp="1"/>
          </p:cNvSpPr>
          <p:nvPr>
            <p:ph type="body" sz="quarter" idx="10"/>
          </p:nvPr>
        </p:nvSpPr>
        <p:spPr/>
        <p:txBody>
          <a:bodyPr>
            <a:normAutofit fontScale="77500" lnSpcReduction="20000"/>
          </a:bodyPr>
          <a:lstStyle/>
          <a:p>
            <a:pPr algn="just"/>
            <a:r>
              <a:rPr lang="en-GB" dirty="0"/>
              <a:t>What can the ECtHR influence?</a:t>
            </a:r>
          </a:p>
        </p:txBody>
      </p:sp>
      <p:sp>
        <p:nvSpPr>
          <p:cNvPr id="4" name="Symbol zastępczy tekstu 3">
            <a:extLst>
              <a:ext uri="{FF2B5EF4-FFF2-40B4-BE49-F238E27FC236}">
                <a16:creationId xmlns:a16="http://schemas.microsoft.com/office/drawing/2014/main" id="{B336A226-8BCC-5019-F970-6633F83645FF}"/>
              </a:ext>
            </a:extLst>
          </p:cNvPr>
          <p:cNvSpPr>
            <a:spLocks noGrp="1"/>
          </p:cNvSpPr>
          <p:nvPr>
            <p:ph type="body" sz="quarter" idx="11"/>
          </p:nvPr>
        </p:nvSpPr>
        <p:spPr/>
        <p:txBody>
          <a:bodyPr>
            <a:normAutofit lnSpcReduction="10000"/>
          </a:bodyPr>
          <a:lstStyle/>
          <a:p>
            <a:pPr algn="just"/>
            <a:r>
              <a:rPr lang="en-GB" dirty="0"/>
              <a:t>standard of imprisonment (Article 3)</a:t>
            </a:r>
            <a:endParaRPr lang="pl-PL" dirty="0"/>
          </a:p>
          <a:p>
            <a:pPr algn="just"/>
            <a:r>
              <a:rPr lang="en-GB" dirty="0"/>
              <a:t>the grounds and reasons for the deprivation of liberty of an individual (the problem of pre-trial detention, detention, judicial review of detention - Article 5)</a:t>
            </a:r>
            <a:endParaRPr lang="pl-PL" dirty="0"/>
          </a:p>
          <a:p>
            <a:pPr algn="just"/>
            <a:r>
              <a:rPr lang="en-GB" dirty="0"/>
              <a:t>the issue of the fairness of criminal proceedings</a:t>
            </a:r>
            <a:r>
              <a:rPr lang="pl-PL" dirty="0"/>
              <a:t> (</a:t>
            </a:r>
            <a:r>
              <a:rPr lang="pl-PL" dirty="0" err="1"/>
              <a:t>article</a:t>
            </a:r>
            <a:r>
              <a:rPr lang="pl-PL" dirty="0"/>
              <a:t> 6)</a:t>
            </a:r>
          </a:p>
          <a:p>
            <a:pPr algn="just"/>
            <a:r>
              <a:rPr lang="en-GB" dirty="0"/>
              <a:t>the limits of interference in the privacy of an individual (privacy understood in various and broad terms: secrecy of communication, family values, inviolability of the home - Article 8)</a:t>
            </a:r>
            <a:endParaRPr lang="pl-PL" dirty="0"/>
          </a:p>
          <a:p>
            <a:pPr algn="just"/>
            <a:r>
              <a:rPr lang="en-GB" dirty="0"/>
              <a:t>the problem of freedom of speech - what are the limits of freedom of speech? article 10</a:t>
            </a:r>
            <a:endParaRPr lang="pl-PL" dirty="0"/>
          </a:p>
          <a:p>
            <a:pPr lvl="1" algn="just"/>
            <a:r>
              <a:rPr lang="en-GB" dirty="0"/>
              <a:t>and many others</a:t>
            </a:r>
          </a:p>
          <a:p>
            <a:endParaRPr lang="en-US" dirty="0"/>
          </a:p>
        </p:txBody>
      </p:sp>
    </p:spTree>
    <p:extLst>
      <p:ext uri="{BB962C8B-B14F-4D97-AF65-F5344CB8AC3E}">
        <p14:creationId xmlns:p14="http://schemas.microsoft.com/office/powerpoint/2010/main" val="213913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55DDC7C-540D-4052-AF5D-17D2AA563494}"/>
              </a:ext>
            </a:extLst>
          </p:cNvPr>
          <p:cNvSpPr>
            <a:spLocks noGrp="1"/>
          </p:cNvSpPr>
          <p:nvPr>
            <p:ph type="body" sz="quarter" idx="10"/>
          </p:nvPr>
        </p:nvSpPr>
        <p:spPr/>
        <p:txBody>
          <a:bodyPr>
            <a:normAutofit fontScale="77500" lnSpcReduction="20000"/>
          </a:bodyPr>
          <a:lstStyle/>
          <a:p>
            <a:r>
              <a:rPr lang="pl-PL" dirty="0" err="1"/>
              <a:t>What</a:t>
            </a:r>
            <a:r>
              <a:rPr lang="pl-PL" dirty="0"/>
              <a:t> police </a:t>
            </a:r>
            <a:r>
              <a:rPr lang="pl-PL" dirty="0" err="1"/>
              <a:t>should</a:t>
            </a:r>
            <a:r>
              <a:rPr lang="pl-PL" dirty="0"/>
              <a:t> do, </a:t>
            </a:r>
            <a:r>
              <a:rPr lang="pl-PL" dirty="0" err="1"/>
              <a:t>according</a:t>
            </a:r>
            <a:r>
              <a:rPr lang="pl-PL" dirty="0"/>
              <a:t> to the ECHR</a:t>
            </a:r>
            <a:endParaRPr lang="en-GB" dirty="0"/>
          </a:p>
        </p:txBody>
      </p:sp>
      <p:sp>
        <p:nvSpPr>
          <p:cNvPr id="4" name="Symbol zastępczy tekstu 3">
            <a:extLst>
              <a:ext uri="{FF2B5EF4-FFF2-40B4-BE49-F238E27FC236}">
                <a16:creationId xmlns:a16="http://schemas.microsoft.com/office/drawing/2014/main" id="{5537DF30-A5F8-F532-0D5F-E984B74941EF}"/>
              </a:ext>
            </a:extLst>
          </p:cNvPr>
          <p:cNvSpPr>
            <a:spLocks noGrp="1"/>
          </p:cNvSpPr>
          <p:nvPr>
            <p:ph type="body" sz="quarter" idx="11"/>
          </p:nvPr>
        </p:nvSpPr>
        <p:spPr/>
        <p:txBody>
          <a:bodyPr>
            <a:normAutofit lnSpcReduction="10000"/>
          </a:bodyPr>
          <a:lstStyle/>
          <a:p>
            <a:pPr algn="just"/>
            <a:r>
              <a:rPr lang="en-GB" dirty="0"/>
              <a:t>The main purposes of the police in a democratic society governed by the rule of law are: </a:t>
            </a:r>
            <a:endParaRPr lang="pl-PL" dirty="0"/>
          </a:p>
          <a:p>
            <a:pPr algn="just"/>
            <a:r>
              <a:rPr lang="en-GB" dirty="0"/>
              <a:t>to maintain public </a:t>
            </a:r>
            <a:r>
              <a:rPr lang="pl-PL" dirty="0" err="1"/>
              <a:t>safety</a:t>
            </a:r>
            <a:r>
              <a:rPr lang="en-GB" dirty="0"/>
              <a:t> and law and order in society; </a:t>
            </a:r>
            <a:endParaRPr lang="pl-PL" dirty="0"/>
          </a:p>
          <a:p>
            <a:pPr algn="just"/>
            <a:r>
              <a:rPr lang="en-GB" dirty="0"/>
              <a:t>to protect and respect the individual’s fundamental rights and freedoms as enshrined, in particular, in the European Convention on Human Rights; </a:t>
            </a:r>
            <a:endParaRPr lang="pl-PL" dirty="0"/>
          </a:p>
          <a:p>
            <a:pPr algn="just"/>
            <a:r>
              <a:rPr lang="en-GB" dirty="0"/>
              <a:t>to prevent and combat crime; </a:t>
            </a:r>
            <a:endParaRPr lang="pl-PL" dirty="0"/>
          </a:p>
          <a:p>
            <a:pPr algn="just"/>
            <a:r>
              <a:rPr lang="en-GB" dirty="0"/>
              <a:t>to detect crime; </a:t>
            </a:r>
            <a:endParaRPr lang="pl-PL" dirty="0"/>
          </a:p>
          <a:p>
            <a:pPr algn="just"/>
            <a:r>
              <a:rPr lang="en-GB" dirty="0"/>
              <a:t>to provide assistance and service functions to the public</a:t>
            </a:r>
            <a:endParaRPr lang="pl-PL" dirty="0"/>
          </a:p>
          <a:p>
            <a:pPr algn="just"/>
            <a:endParaRPr lang="pl-PL" dirty="0"/>
          </a:p>
          <a:p>
            <a:pPr algn="just"/>
            <a:r>
              <a:rPr lang="pl-PL" dirty="0"/>
              <a:t>The problem </a:t>
            </a:r>
            <a:r>
              <a:rPr lang="pl-PL" dirty="0" err="1"/>
              <a:t>is</a:t>
            </a:r>
            <a:r>
              <a:rPr lang="pl-PL" dirty="0"/>
              <a:t> </a:t>
            </a:r>
            <a:r>
              <a:rPr lang="pl-PL" dirty="0" err="1"/>
              <a:t>when</a:t>
            </a:r>
            <a:r>
              <a:rPr lang="pl-PL" dirty="0"/>
              <a:t>, the police </a:t>
            </a:r>
            <a:r>
              <a:rPr lang="pl-PL" dirty="0" err="1"/>
              <a:t>is</a:t>
            </a:r>
            <a:r>
              <a:rPr lang="pl-PL" dirty="0"/>
              <a:t> not </a:t>
            </a:r>
            <a:r>
              <a:rPr lang="pl-PL" dirty="0" err="1"/>
              <a:t>organized</a:t>
            </a:r>
            <a:r>
              <a:rPr lang="pl-PL" dirty="0"/>
              <a:t> to </a:t>
            </a:r>
            <a:r>
              <a:rPr lang="pl-PL" dirty="0" err="1"/>
              <a:t>protect</a:t>
            </a:r>
            <a:r>
              <a:rPr lang="pl-PL" dirty="0"/>
              <a:t> </a:t>
            </a:r>
            <a:r>
              <a:rPr lang="pl-PL" dirty="0" err="1"/>
              <a:t>society</a:t>
            </a:r>
            <a:r>
              <a:rPr lang="pl-PL" dirty="0"/>
              <a:t> but to </a:t>
            </a:r>
            <a:r>
              <a:rPr lang="pl-PL" dirty="0" err="1"/>
              <a:t>protect</a:t>
            </a:r>
            <a:r>
              <a:rPr lang="pl-PL" dirty="0"/>
              <a:t> </a:t>
            </a:r>
            <a:r>
              <a:rPr lang="pl-PL" dirty="0" err="1"/>
              <a:t>certain</a:t>
            </a:r>
            <a:r>
              <a:rPr lang="pl-PL" dirty="0"/>
              <a:t> </a:t>
            </a:r>
            <a:r>
              <a:rPr lang="pl-PL" dirty="0" err="1"/>
              <a:t>interests</a:t>
            </a:r>
            <a:r>
              <a:rPr lang="pl-PL" dirty="0"/>
              <a:t> of </a:t>
            </a:r>
            <a:r>
              <a:rPr lang="pl-PL" dirty="0" err="1"/>
              <a:t>governing</a:t>
            </a:r>
            <a:r>
              <a:rPr lang="pl-PL" dirty="0"/>
              <a:t> party</a:t>
            </a:r>
            <a:endParaRPr lang="en-GB" dirty="0"/>
          </a:p>
          <a:p>
            <a:pPr algn="just"/>
            <a:endParaRPr lang="en-US" dirty="0"/>
          </a:p>
        </p:txBody>
      </p:sp>
    </p:spTree>
    <p:extLst>
      <p:ext uri="{BB962C8B-B14F-4D97-AF65-F5344CB8AC3E}">
        <p14:creationId xmlns:p14="http://schemas.microsoft.com/office/powerpoint/2010/main" val="282131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5686548-1B8A-436D-9A86-DA7A4C2E3760}"/>
              </a:ext>
            </a:extLst>
          </p:cNvPr>
          <p:cNvSpPr>
            <a:spLocks noGrp="1"/>
          </p:cNvSpPr>
          <p:nvPr>
            <p:ph type="body" sz="quarter" idx="10"/>
          </p:nvPr>
        </p:nvSpPr>
        <p:spPr/>
        <p:txBody>
          <a:bodyPr>
            <a:normAutofit fontScale="77500" lnSpcReduction="20000"/>
          </a:bodyPr>
          <a:lstStyle/>
          <a:p>
            <a:pPr algn="just"/>
            <a:r>
              <a:rPr lang="pl-PL" dirty="0" err="1"/>
              <a:t>Position</a:t>
            </a:r>
            <a:r>
              <a:rPr lang="pl-PL" dirty="0"/>
              <a:t> of </a:t>
            </a:r>
            <a:r>
              <a:rPr lang="pl-PL" dirty="0" err="1"/>
              <a:t>victim</a:t>
            </a:r>
            <a:r>
              <a:rPr lang="pl-PL" dirty="0"/>
              <a:t> in </a:t>
            </a:r>
            <a:r>
              <a:rPr lang="pl-PL" dirty="0" err="1"/>
              <a:t>criminal</a:t>
            </a:r>
            <a:r>
              <a:rPr lang="pl-PL" dirty="0"/>
              <a:t> </a:t>
            </a:r>
            <a:r>
              <a:rPr lang="pl-PL" dirty="0" err="1"/>
              <a:t>procedure</a:t>
            </a:r>
            <a:endParaRPr lang="en-GB" dirty="0"/>
          </a:p>
        </p:txBody>
      </p:sp>
      <p:sp>
        <p:nvSpPr>
          <p:cNvPr id="4" name="Symbol zastępczy tekstu 3">
            <a:extLst>
              <a:ext uri="{FF2B5EF4-FFF2-40B4-BE49-F238E27FC236}">
                <a16:creationId xmlns:a16="http://schemas.microsoft.com/office/drawing/2014/main" id="{99C76578-738F-5130-3B20-D682DE3D98A0}"/>
              </a:ext>
            </a:extLst>
          </p:cNvPr>
          <p:cNvSpPr>
            <a:spLocks noGrp="1"/>
          </p:cNvSpPr>
          <p:nvPr>
            <p:ph type="body" sz="quarter" idx="11"/>
          </p:nvPr>
        </p:nvSpPr>
        <p:spPr/>
        <p:txBody>
          <a:bodyPr>
            <a:normAutofit fontScale="92500" lnSpcReduction="20000"/>
          </a:bodyPr>
          <a:lstStyle/>
          <a:p>
            <a:pPr algn="just"/>
            <a:r>
              <a:rPr lang="en-GB" dirty="0"/>
              <a:t>In general, looking literally at the Convention, victims of crime are not covered by the ECHR, so theoretically there is no way to </a:t>
            </a:r>
            <a:r>
              <a:rPr lang="en-GB" dirty="0" err="1"/>
              <a:t>analyze</a:t>
            </a:r>
            <a:r>
              <a:rPr lang="en-GB" dirty="0"/>
              <a:t> their entitlements in the course of the </a:t>
            </a:r>
            <a:r>
              <a:rPr lang="en-GB" dirty="0" err="1"/>
              <a:t>proceedings.But</a:t>
            </a:r>
            <a:r>
              <a:rPr lang="en-GB" dirty="0"/>
              <a:t> with the development of victimology, the needs of victims of crime in criminal proceedings began to be recognized.</a:t>
            </a:r>
            <a:endParaRPr lang="pl-PL" dirty="0"/>
          </a:p>
          <a:p>
            <a:pPr algn="just"/>
            <a:r>
              <a:rPr lang="en-GB" dirty="0"/>
              <a:t>The Convention as a living instrument – one of the methods of interpreting the Convention.</a:t>
            </a:r>
            <a:endParaRPr lang="pl-PL" dirty="0"/>
          </a:p>
          <a:p>
            <a:pPr algn="just"/>
            <a:r>
              <a:rPr lang="en-GB" dirty="0"/>
              <a:t>The Court does not impose any model on how to shape the position of a victim of crime in the course of criminal proceedings. The ECHR and the ECtHR do not oblige Council of Europe states to introduce any specific regulations guaranteeing a legally specified form of participation in criminal proceedings</a:t>
            </a:r>
            <a:endParaRPr lang="pl-PL" dirty="0"/>
          </a:p>
          <a:p>
            <a:pPr algn="just"/>
            <a:r>
              <a:rPr lang="en-GB" dirty="0"/>
              <a:t>.It is necessary to guarantee the right to be heard, to make "effective justice" available and, depending on the type of crime, to protect against secondary victimization.</a:t>
            </a:r>
          </a:p>
          <a:p>
            <a:endParaRPr lang="en-US" dirty="0"/>
          </a:p>
        </p:txBody>
      </p:sp>
    </p:spTree>
    <p:extLst>
      <p:ext uri="{BB962C8B-B14F-4D97-AF65-F5344CB8AC3E}">
        <p14:creationId xmlns:p14="http://schemas.microsoft.com/office/powerpoint/2010/main" val="349602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3229ECA-4D1E-4174-B9B7-1BDF23E8B3CB}"/>
              </a:ext>
            </a:extLst>
          </p:cNvPr>
          <p:cNvSpPr>
            <a:spLocks noGrp="1"/>
          </p:cNvSpPr>
          <p:nvPr>
            <p:ph type="body" sz="quarter" idx="10"/>
          </p:nvPr>
        </p:nvSpPr>
        <p:spPr/>
        <p:txBody>
          <a:bodyPr>
            <a:normAutofit fontScale="77500" lnSpcReduction="20000"/>
          </a:bodyPr>
          <a:lstStyle/>
          <a:p>
            <a:r>
              <a:rPr lang="pl-PL" dirty="0" err="1"/>
              <a:t>Position</a:t>
            </a:r>
            <a:r>
              <a:rPr lang="pl-PL" dirty="0"/>
              <a:t> of the </a:t>
            </a:r>
            <a:r>
              <a:rPr lang="pl-PL" dirty="0" err="1"/>
              <a:t>accused</a:t>
            </a:r>
            <a:endParaRPr lang="en-GB" dirty="0"/>
          </a:p>
        </p:txBody>
      </p:sp>
      <p:sp>
        <p:nvSpPr>
          <p:cNvPr id="4" name="Symbol zastępczy tekstu 3">
            <a:extLst>
              <a:ext uri="{FF2B5EF4-FFF2-40B4-BE49-F238E27FC236}">
                <a16:creationId xmlns:a16="http://schemas.microsoft.com/office/drawing/2014/main" id="{D51A4B87-FD7D-ECBF-30C7-4BB79133332F}"/>
              </a:ext>
            </a:extLst>
          </p:cNvPr>
          <p:cNvSpPr>
            <a:spLocks noGrp="1"/>
          </p:cNvSpPr>
          <p:nvPr>
            <p:ph type="body" sz="quarter" idx="11"/>
          </p:nvPr>
        </p:nvSpPr>
        <p:spPr>
          <a:xfrm>
            <a:off x="234950" y="977900"/>
            <a:ext cx="10553024" cy="5584825"/>
          </a:xfrm>
        </p:spPr>
        <p:txBody>
          <a:bodyPr/>
          <a:lstStyle/>
          <a:p>
            <a:pPr algn="just"/>
            <a:r>
              <a:rPr lang="en-GB" dirty="0"/>
              <a:t>Firstly, the Convention minimum standard of the accused's procedural rights – </a:t>
            </a:r>
            <a:r>
              <a:rPr lang="pl-PL" dirty="0"/>
              <a:t> </a:t>
            </a:r>
            <a:r>
              <a:rPr lang="en-GB" dirty="0"/>
              <a:t>Art. 6 sec. 3 ECHR.</a:t>
            </a:r>
            <a:endParaRPr lang="pl-PL" dirty="0"/>
          </a:p>
          <a:p>
            <a:pPr algn="just"/>
            <a:r>
              <a:rPr lang="en-GB" dirty="0"/>
              <a:t>Secondly, the presumption of innocence – </a:t>
            </a:r>
            <a:r>
              <a:rPr lang="pl-PL" dirty="0"/>
              <a:t> </a:t>
            </a:r>
            <a:r>
              <a:rPr lang="en-GB" dirty="0"/>
              <a:t>Art. 6 sec. 2 ECHR</a:t>
            </a:r>
            <a:endParaRPr lang="pl-PL" dirty="0"/>
          </a:p>
          <a:p>
            <a:pPr algn="just"/>
            <a:r>
              <a:rPr lang="en-GB" dirty="0"/>
              <a:t>Thirdly, the rights resulting from other than </a:t>
            </a:r>
            <a:r>
              <a:rPr lang="pl-PL" dirty="0"/>
              <a:t> </a:t>
            </a:r>
            <a:r>
              <a:rPr lang="en-GB" dirty="0"/>
              <a:t>Art. 6 ECHR provisions of the Convention (e.g. right to compensation for unlawful deprivation of liberty; Art. 5(4) ECHR; right to compensation for wrongful conviction, Article 3 of Protocol 7 to the ECHR, right to appeal against a judgment of a court of first instance, Article 2 of Protocol 7 to the ECHR, etc.)</a:t>
            </a:r>
            <a:endParaRPr lang="pl-PL" dirty="0"/>
          </a:p>
          <a:p>
            <a:pPr algn="just"/>
            <a:r>
              <a:rPr lang="en-GB" dirty="0"/>
              <a:t>Fourthly, the rights of the accused in the taking of evidence under the ECHR.</a:t>
            </a:r>
          </a:p>
          <a:p>
            <a:pPr algn="just"/>
            <a:endParaRPr lang="en-US" dirty="0"/>
          </a:p>
        </p:txBody>
      </p:sp>
    </p:spTree>
    <p:extLst>
      <p:ext uri="{BB962C8B-B14F-4D97-AF65-F5344CB8AC3E}">
        <p14:creationId xmlns:p14="http://schemas.microsoft.com/office/powerpoint/2010/main" val="50278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07F1EBFC-9AC8-E658-BD59-1574ED46A273}"/>
              </a:ext>
            </a:extLst>
          </p:cNvPr>
          <p:cNvSpPr>
            <a:spLocks noGrp="1"/>
          </p:cNvSpPr>
          <p:nvPr>
            <p:ph type="body" sz="quarter" idx="10"/>
          </p:nvPr>
        </p:nvSpPr>
        <p:spPr/>
        <p:txBody>
          <a:bodyPr>
            <a:normAutofit fontScale="77500" lnSpcReduction="20000"/>
          </a:bodyPr>
          <a:lstStyle/>
          <a:p>
            <a:r>
              <a:rPr lang="pl-PL" dirty="0" err="1"/>
              <a:t>Positive</a:t>
            </a:r>
            <a:r>
              <a:rPr lang="pl-PL" dirty="0"/>
              <a:t> </a:t>
            </a:r>
            <a:r>
              <a:rPr lang="pl-PL" dirty="0" err="1"/>
              <a:t>obligation</a:t>
            </a:r>
            <a:r>
              <a:rPr lang="pl-PL" dirty="0"/>
              <a:t> of the </a:t>
            </a:r>
            <a:r>
              <a:rPr lang="pl-PL" dirty="0" err="1"/>
              <a:t>state</a:t>
            </a:r>
            <a:endParaRPr lang="en-US" dirty="0"/>
          </a:p>
        </p:txBody>
      </p:sp>
      <p:sp>
        <p:nvSpPr>
          <p:cNvPr id="5" name="Symbol zastępczy tekstu 4">
            <a:extLst>
              <a:ext uri="{FF2B5EF4-FFF2-40B4-BE49-F238E27FC236}">
                <a16:creationId xmlns:a16="http://schemas.microsoft.com/office/drawing/2014/main" id="{18375174-D0FF-FD57-5F80-23147140E0CA}"/>
              </a:ext>
            </a:extLst>
          </p:cNvPr>
          <p:cNvSpPr>
            <a:spLocks noGrp="1"/>
          </p:cNvSpPr>
          <p:nvPr>
            <p:ph type="body" sz="quarter" idx="11"/>
          </p:nvPr>
        </p:nvSpPr>
        <p:spPr/>
        <p:txBody>
          <a:bodyPr>
            <a:normAutofit fontScale="85000" lnSpcReduction="10000"/>
          </a:bodyPr>
          <a:lstStyle/>
          <a:p>
            <a:pPr algn="just"/>
            <a:r>
              <a:rPr lang="en-GB" dirty="0"/>
              <a:t>Fundamental rights should be protected not only in relations between individuals and state authorities (vertical relations), but also in relations between private persons (horizontal relations). </a:t>
            </a:r>
            <a:endParaRPr lang="pl-PL" dirty="0"/>
          </a:p>
          <a:p>
            <a:pPr algn="just"/>
            <a:r>
              <a:rPr lang="en-GB" dirty="0"/>
              <a:t>It is the duty of the state to guarantee the right to effective justice for victims. It is not only about creating an appropriate legal framework, but also about acting with due diligence in every situation where the Convention rights and freedoms of an individual have been violated. </a:t>
            </a:r>
            <a:endParaRPr lang="pl-PL" dirty="0"/>
          </a:p>
          <a:p>
            <a:pPr algn="just"/>
            <a:r>
              <a:rPr lang="en-GB" dirty="0"/>
              <a:t>Conventional basis of positive procedural obligations of the state</a:t>
            </a:r>
            <a:r>
              <a:rPr lang="pl-PL" dirty="0"/>
              <a:t>:</a:t>
            </a:r>
            <a:r>
              <a:rPr lang="en-GB" dirty="0"/>
              <a:t> </a:t>
            </a:r>
            <a:endParaRPr lang="pl-PL" dirty="0"/>
          </a:p>
          <a:p>
            <a:pPr lvl="1" algn="just"/>
            <a:r>
              <a:rPr lang="en-GB" dirty="0"/>
              <a:t>article 2 of the ECHR in cases e.g. for homicide, enforced disappearances, medical malpractice; </a:t>
            </a:r>
            <a:endParaRPr lang="pl-PL" dirty="0"/>
          </a:p>
          <a:p>
            <a:pPr lvl="1" algn="just"/>
            <a:r>
              <a:rPr lang="en-GB" dirty="0"/>
              <a:t>article 3 of the ECHR in cases including o the use of physical, psychological and sexual violence, especially by public officials against persons under their direct authority, sexual abuse, rape; </a:t>
            </a:r>
            <a:endParaRPr lang="pl-PL" dirty="0"/>
          </a:p>
          <a:p>
            <a:pPr lvl="1" algn="just"/>
            <a:r>
              <a:rPr lang="en-GB" dirty="0"/>
              <a:t>article 4 of the ECHR in cases of trafficking in human beings, the use of persons for forced labour; </a:t>
            </a:r>
            <a:endParaRPr lang="pl-PL" dirty="0"/>
          </a:p>
          <a:p>
            <a:pPr lvl="1" algn="just"/>
            <a:r>
              <a:rPr lang="en-GB" dirty="0"/>
              <a:t>article 8 of the ECHR in cases of domestic violence, carrying out activities with the injured party in the proceedings.</a:t>
            </a:r>
          </a:p>
          <a:p>
            <a:pPr algn="just"/>
            <a:endParaRPr lang="en-US" dirty="0"/>
          </a:p>
        </p:txBody>
      </p:sp>
    </p:spTree>
    <p:extLst>
      <p:ext uri="{BB962C8B-B14F-4D97-AF65-F5344CB8AC3E}">
        <p14:creationId xmlns:p14="http://schemas.microsoft.com/office/powerpoint/2010/main" val="343129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B632848-7764-488D-DAB1-06581C841808}"/>
              </a:ext>
            </a:extLst>
          </p:cNvPr>
          <p:cNvSpPr>
            <a:spLocks noGrp="1"/>
          </p:cNvSpPr>
          <p:nvPr>
            <p:ph type="body" sz="quarter" idx="10"/>
          </p:nvPr>
        </p:nvSpPr>
        <p:spPr/>
        <p:txBody>
          <a:bodyPr>
            <a:normAutofit fontScale="77500" lnSpcReduction="20000"/>
          </a:bodyPr>
          <a:lstStyle/>
          <a:p>
            <a:r>
              <a:rPr lang="pl-PL" dirty="0" err="1"/>
              <a:t>Positive</a:t>
            </a:r>
            <a:r>
              <a:rPr lang="pl-PL" dirty="0"/>
              <a:t> </a:t>
            </a:r>
            <a:r>
              <a:rPr lang="pl-PL" dirty="0" err="1"/>
              <a:t>obligations</a:t>
            </a:r>
            <a:r>
              <a:rPr lang="pl-PL" dirty="0"/>
              <a:t> </a:t>
            </a:r>
            <a:r>
              <a:rPr lang="pl-PL" dirty="0" err="1"/>
              <a:t>due</a:t>
            </a:r>
            <a:r>
              <a:rPr lang="pl-PL" dirty="0"/>
              <a:t> to </a:t>
            </a:r>
            <a:r>
              <a:rPr lang="pl-PL" dirty="0" err="1"/>
              <a:t>domestic</a:t>
            </a:r>
            <a:r>
              <a:rPr lang="pl-PL" dirty="0"/>
              <a:t> </a:t>
            </a:r>
            <a:r>
              <a:rPr lang="pl-PL" dirty="0" err="1"/>
              <a:t>violence</a:t>
            </a:r>
            <a:r>
              <a:rPr lang="pl-PL" dirty="0"/>
              <a:t> </a:t>
            </a:r>
            <a:endParaRPr lang="en-US" dirty="0"/>
          </a:p>
        </p:txBody>
      </p:sp>
      <p:graphicFrame>
        <p:nvGraphicFramePr>
          <p:cNvPr id="5" name="Symbol zastępczy zawartości 2">
            <a:extLst>
              <a:ext uri="{FF2B5EF4-FFF2-40B4-BE49-F238E27FC236}">
                <a16:creationId xmlns:a16="http://schemas.microsoft.com/office/drawing/2014/main" id="{D7372BE9-D752-16D7-CFEC-B325DF8417A1}"/>
              </a:ext>
            </a:extLst>
          </p:cNvPr>
          <p:cNvGraphicFramePr>
            <a:graphicFrameLocks noGrp="1"/>
          </p:cNvGraphicFramePr>
          <p:nvPr>
            <p:ph idx="4294967295"/>
            <p:extLst>
              <p:ext uri="{D42A27DB-BD31-4B8C-83A1-F6EECF244321}">
                <p14:modId xmlns:p14="http://schemas.microsoft.com/office/powerpoint/2010/main" val="2454547695"/>
              </p:ext>
            </p:extLst>
          </p:nvPr>
        </p:nvGraphicFramePr>
        <p:xfrm>
          <a:off x="836579" y="1027011"/>
          <a:ext cx="10019489" cy="520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29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CFCA331-B74D-4825-A7F2-FD061261A112}"/>
              </a:ext>
            </a:extLst>
          </p:cNvPr>
          <p:cNvSpPr>
            <a:spLocks noGrp="1"/>
          </p:cNvSpPr>
          <p:nvPr>
            <p:ph type="body" sz="quarter" idx="10"/>
          </p:nvPr>
        </p:nvSpPr>
        <p:spPr/>
        <p:txBody>
          <a:bodyPr>
            <a:normAutofit fontScale="77500" lnSpcReduction="20000"/>
          </a:bodyPr>
          <a:lstStyle/>
          <a:p>
            <a:pPr algn="just"/>
            <a:r>
              <a:rPr lang="pl-PL" dirty="0"/>
              <a:t>International </a:t>
            </a:r>
            <a:r>
              <a:rPr lang="pl-PL" dirty="0" err="1"/>
              <a:t>standards</a:t>
            </a:r>
            <a:r>
              <a:rPr lang="pl-PL" dirty="0"/>
              <a:t> and </a:t>
            </a:r>
            <a:r>
              <a:rPr lang="pl-PL" dirty="0" err="1"/>
              <a:t>criminal</a:t>
            </a:r>
            <a:r>
              <a:rPr lang="pl-PL" dirty="0"/>
              <a:t> law</a:t>
            </a:r>
            <a:endParaRPr lang="en-GB" dirty="0"/>
          </a:p>
        </p:txBody>
      </p:sp>
      <p:sp>
        <p:nvSpPr>
          <p:cNvPr id="7" name="Symbol zastępczy tekstu 6">
            <a:extLst>
              <a:ext uri="{FF2B5EF4-FFF2-40B4-BE49-F238E27FC236}">
                <a16:creationId xmlns:a16="http://schemas.microsoft.com/office/drawing/2014/main" id="{9712C414-4B1E-5AF9-F306-AF7A140177FE}"/>
              </a:ext>
            </a:extLst>
          </p:cNvPr>
          <p:cNvSpPr>
            <a:spLocks noGrp="1"/>
          </p:cNvSpPr>
          <p:nvPr>
            <p:ph type="body" sz="quarter" idx="11"/>
          </p:nvPr>
        </p:nvSpPr>
        <p:spPr/>
        <p:txBody>
          <a:bodyPr/>
          <a:lstStyle/>
          <a:p>
            <a:pPr algn="just"/>
            <a:r>
              <a:rPr lang="en-GB" dirty="0"/>
              <a:t>Criminal law is intertwined with state sovereignty and the cultural norms of a given nation. </a:t>
            </a:r>
            <a:r>
              <a:rPr lang="en-GB" b="1" dirty="0">
                <a:solidFill>
                  <a:srgbClr val="FF0000"/>
                </a:solidFill>
              </a:rPr>
              <a:t>However, in contemporary Europe, it is imperative to </a:t>
            </a:r>
            <a:r>
              <a:rPr lang="en-GB" b="1" dirty="0" err="1">
                <a:solidFill>
                  <a:srgbClr val="FF0000"/>
                </a:solidFill>
              </a:rPr>
              <a:t>analyze</a:t>
            </a:r>
            <a:r>
              <a:rPr lang="en-GB" b="1" dirty="0">
                <a:solidFill>
                  <a:srgbClr val="FF0000"/>
                </a:solidFill>
              </a:rPr>
              <a:t> criminal law while considering the impact of international standards.</a:t>
            </a:r>
          </a:p>
          <a:p>
            <a:pPr algn="just"/>
            <a:r>
              <a:rPr lang="en-GB" dirty="0"/>
              <a:t>Within the European Union, adherence to higher standards is crucial, as they stem from legal provisions, such as directives, which carry enforceable weight. For instance, directives concerning the rights of suspects in criminal proceedings, the protection of victims' rights, and the criminalization of specific </a:t>
            </a:r>
            <a:r>
              <a:rPr lang="en-GB" dirty="0" err="1"/>
              <a:t>behaviors</a:t>
            </a:r>
            <a:r>
              <a:rPr lang="en-GB" dirty="0"/>
              <a:t> (such as human trafficking and organized crime) exemplify this influence.</a:t>
            </a:r>
          </a:p>
          <a:p>
            <a:pPr algn="just"/>
            <a:endParaRPr lang="en-GB" dirty="0"/>
          </a:p>
          <a:p>
            <a:endParaRPr lang="en-US" dirty="0"/>
          </a:p>
        </p:txBody>
      </p:sp>
    </p:spTree>
    <p:extLst>
      <p:ext uri="{BB962C8B-B14F-4D97-AF65-F5344CB8AC3E}">
        <p14:creationId xmlns:p14="http://schemas.microsoft.com/office/powerpoint/2010/main" val="35274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AEBD63-1CF6-4BB9-B233-237CBFD67D0B}"/>
              </a:ext>
            </a:extLst>
          </p:cNvPr>
          <p:cNvSpPr>
            <a:spLocks noGrp="1"/>
          </p:cNvSpPr>
          <p:nvPr>
            <p:ph type="body" sz="quarter" idx="10"/>
          </p:nvPr>
        </p:nvSpPr>
        <p:spPr/>
        <p:txBody>
          <a:bodyPr anchor="ctr">
            <a:normAutofit fontScale="55000" lnSpcReduction="20000"/>
          </a:bodyPr>
          <a:lstStyle/>
          <a:p>
            <a:r>
              <a:rPr lang="en-GB" sz="2400" dirty="0"/>
              <a:t>Council of Europe Convention on preventing and combating violence against women and domestic violence </a:t>
            </a:r>
            <a:endParaRPr lang="en-GB" sz="2200" dirty="0">
              <a:solidFill>
                <a:schemeClr val="bg1"/>
              </a:solidFill>
            </a:endParaRPr>
          </a:p>
        </p:txBody>
      </p:sp>
      <p:sp>
        <p:nvSpPr>
          <p:cNvPr id="4" name="Symbol zastępczy tekstu 3">
            <a:extLst>
              <a:ext uri="{FF2B5EF4-FFF2-40B4-BE49-F238E27FC236}">
                <a16:creationId xmlns:a16="http://schemas.microsoft.com/office/drawing/2014/main" id="{7E94B2D8-CAF9-1832-B924-5F0E854D6277}"/>
              </a:ext>
            </a:extLst>
          </p:cNvPr>
          <p:cNvSpPr>
            <a:spLocks noGrp="1"/>
          </p:cNvSpPr>
          <p:nvPr>
            <p:ph type="body" sz="quarter" idx="11"/>
          </p:nvPr>
        </p:nvSpPr>
        <p:spPr/>
        <p:txBody>
          <a:bodyPr/>
          <a:lstStyle/>
          <a:p>
            <a:r>
              <a:rPr lang="en-GB" sz="2800" dirty="0">
                <a:solidFill>
                  <a:schemeClr val="bg1"/>
                </a:solidFill>
                <a:hlinkClick r:id="rId2"/>
              </a:rPr>
              <a:t>https://www.coe.int/en/web/conventions/full-list?module=treaty-detail&amp;treatynum=210</a:t>
            </a:r>
            <a:endParaRPr lang="pl-PL" sz="2800" dirty="0">
              <a:solidFill>
                <a:schemeClr val="bg1"/>
              </a:solidFill>
            </a:endParaRPr>
          </a:p>
          <a:p>
            <a:r>
              <a:rPr lang="en-GB" sz="2800" dirty="0">
                <a:solidFill>
                  <a:schemeClr val="bg1"/>
                </a:solidFill>
                <a:hlinkClick r:id="rId3"/>
              </a:rPr>
              <a:t>https://www.coe.int/en/web/istanbul-convention/country-monitoring-work</a:t>
            </a:r>
            <a:r>
              <a:rPr lang="pl-PL" sz="2800" dirty="0">
                <a:solidFill>
                  <a:schemeClr val="bg1"/>
                </a:solidFill>
              </a:rPr>
              <a:t> </a:t>
            </a:r>
            <a:endParaRPr lang="en-GB" sz="2800" dirty="0">
              <a:solidFill>
                <a:schemeClr val="bg1"/>
              </a:solidFill>
            </a:endParaRPr>
          </a:p>
          <a:p>
            <a:endParaRPr lang="en-US" dirty="0"/>
          </a:p>
        </p:txBody>
      </p:sp>
    </p:spTree>
    <p:extLst>
      <p:ext uri="{BB962C8B-B14F-4D97-AF65-F5344CB8AC3E}">
        <p14:creationId xmlns:p14="http://schemas.microsoft.com/office/powerpoint/2010/main" val="152588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AEBD63-1CF6-4BB9-B233-237CBFD67D0B}"/>
              </a:ext>
            </a:extLst>
          </p:cNvPr>
          <p:cNvSpPr>
            <a:spLocks noGrp="1"/>
          </p:cNvSpPr>
          <p:nvPr>
            <p:ph type="body" sz="quarter" idx="10"/>
          </p:nvPr>
        </p:nvSpPr>
        <p:spPr/>
        <p:txBody>
          <a:bodyPr anchor="t">
            <a:normAutofit fontScale="62500" lnSpcReduction="20000"/>
          </a:bodyPr>
          <a:lstStyle/>
          <a:p>
            <a:r>
              <a:rPr lang="en-GB" sz="2000" dirty="0"/>
              <a:t>Council of Europe Convention on preventing and combating violence against women and domestic violence </a:t>
            </a:r>
            <a:endParaRPr lang="en-GB" sz="2000" i="1" dirty="0"/>
          </a:p>
        </p:txBody>
      </p:sp>
      <p:sp>
        <p:nvSpPr>
          <p:cNvPr id="4" name="Symbol zastępczy tekstu 3">
            <a:extLst>
              <a:ext uri="{FF2B5EF4-FFF2-40B4-BE49-F238E27FC236}">
                <a16:creationId xmlns:a16="http://schemas.microsoft.com/office/drawing/2014/main" id="{98AB0DC7-65B8-1EFB-9F7C-022565C377EF}"/>
              </a:ext>
            </a:extLst>
          </p:cNvPr>
          <p:cNvSpPr>
            <a:spLocks noGrp="1"/>
          </p:cNvSpPr>
          <p:nvPr>
            <p:ph type="body" sz="quarter" idx="11"/>
          </p:nvPr>
        </p:nvSpPr>
        <p:spPr>
          <a:xfrm>
            <a:off x="234950" y="977900"/>
            <a:ext cx="11379876" cy="5584825"/>
          </a:xfrm>
        </p:spPr>
        <p:txBody>
          <a:bodyPr>
            <a:normAutofit/>
          </a:bodyPr>
          <a:lstStyle/>
          <a:p>
            <a:pPr algn="just"/>
            <a:r>
              <a:rPr lang="en-GB" sz="2800" b="1" i="1" dirty="0"/>
              <a:t>Condemning all forms of violence against women and domestic violence; </a:t>
            </a:r>
            <a:endParaRPr lang="pl-PL" sz="2800" b="1" i="1" dirty="0"/>
          </a:p>
          <a:p>
            <a:pPr algn="just"/>
            <a:r>
              <a:rPr lang="en-GB" sz="2800" b="1" i="1" dirty="0"/>
              <a:t>Recognising that the realisation of de jure and de facto equality between women and men is a key element in the prevention of violence against women; </a:t>
            </a:r>
            <a:endParaRPr lang="pl-PL" sz="2800" b="1" i="1" dirty="0"/>
          </a:p>
          <a:p>
            <a:pPr algn="just"/>
            <a:r>
              <a:rPr lang="en-GB" sz="2800" i="1" dirty="0"/>
              <a:t>Recognising that violence against women is a manifestation of historically unequal power relations between women and men, which have led to domination over, and discrimination against, women by men and to the prevention of the full advancement of women;</a:t>
            </a:r>
            <a:endParaRPr lang="pl-PL" sz="2800" i="1" dirty="0"/>
          </a:p>
          <a:p>
            <a:pPr algn="just"/>
            <a:r>
              <a:rPr lang="en-GB" sz="2800" i="1" dirty="0"/>
              <a:t>Recognising the structural nature of violence against women as gender-based violence, and that violence against women is one of the crucial social mechanisms by which women are forced into a subordinate position compared with men;</a:t>
            </a:r>
          </a:p>
          <a:p>
            <a:pPr algn="just"/>
            <a:endParaRPr lang="en-US" dirty="0"/>
          </a:p>
        </p:txBody>
      </p:sp>
    </p:spTree>
    <p:extLst>
      <p:ext uri="{BB962C8B-B14F-4D97-AF65-F5344CB8AC3E}">
        <p14:creationId xmlns:p14="http://schemas.microsoft.com/office/powerpoint/2010/main" val="13522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AE1DC0E2-C9AE-219A-5703-C8B91B3597C5}"/>
              </a:ext>
            </a:extLst>
          </p:cNvPr>
          <p:cNvSpPr>
            <a:spLocks noGrp="1"/>
          </p:cNvSpPr>
          <p:nvPr>
            <p:ph type="body" sz="quarter" idx="10"/>
          </p:nvPr>
        </p:nvSpPr>
        <p:spPr/>
        <p:txBody>
          <a:bodyPr>
            <a:normAutofit fontScale="47500" lnSpcReduction="20000"/>
          </a:bodyPr>
          <a:lstStyle/>
          <a:p>
            <a:r>
              <a:rPr lang="en-GB" sz="2800" dirty="0"/>
              <a:t>Council of Europe Convention on preventing and combating violence against women and domestic violence </a:t>
            </a:r>
            <a:endParaRPr lang="en-US" dirty="0"/>
          </a:p>
        </p:txBody>
      </p:sp>
      <p:sp>
        <p:nvSpPr>
          <p:cNvPr id="5" name="Symbol zastępczy tekstu 4">
            <a:extLst>
              <a:ext uri="{FF2B5EF4-FFF2-40B4-BE49-F238E27FC236}">
                <a16:creationId xmlns:a16="http://schemas.microsoft.com/office/drawing/2014/main" id="{EEA0DE2C-1A37-738D-5823-1A0A2B588D69}"/>
              </a:ext>
            </a:extLst>
          </p:cNvPr>
          <p:cNvSpPr>
            <a:spLocks noGrp="1"/>
          </p:cNvSpPr>
          <p:nvPr>
            <p:ph type="body" sz="quarter" idx="11"/>
          </p:nvPr>
        </p:nvSpPr>
        <p:spPr/>
        <p:txBody>
          <a:bodyPr>
            <a:normAutofit fontScale="92500"/>
          </a:bodyPr>
          <a:lstStyle/>
          <a:p>
            <a:pPr algn="just"/>
            <a:r>
              <a:rPr lang="en-GB" sz="2800" dirty="0"/>
              <a:t>Article 3 – Definitions For the purpose of this Convention: </a:t>
            </a:r>
            <a:endParaRPr lang="pl-PL" sz="2800" dirty="0"/>
          </a:p>
          <a:p>
            <a:pPr algn="just"/>
            <a:r>
              <a:rPr lang="en-GB" sz="2800" dirty="0"/>
              <a:t> “violence against women” is understood as a violation of human rights and a form of discrimination against women and shall mean all acts of gender-based violence that result in, or are likely to result in, physical, sexual, psychological or economic harm or suffering to women, including threats of such acts, coercion or arbitrary deprivation of liberty, whether occurring in public or in private life; </a:t>
            </a:r>
            <a:endParaRPr lang="pl-PL" sz="2800" dirty="0"/>
          </a:p>
          <a:p>
            <a:pPr algn="just"/>
            <a:r>
              <a:rPr lang="en-GB" sz="2800" b="1" dirty="0"/>
              <a:t>“domestic violence” shall mean all acts of physical, sexual, psychological or economic violence that occur within the family or domestic unit or between former or current spouses or partners, whether or not the perpetrator shares or has shared the same residence with the victim;</a:t>
            </a:r>
          </a:p>
          <a:p>
            <a:endParaRPr lang="en-US" dirty="0"/>
          </a:p>
        </p:txBody>
      </p:sp>
    </p:spTree>
    <p:extLst>
      <p:ext uri="{BB962C8B-B14F-4D97-AF65-F5344CB8AC3E}">
        <p14:creationId xmlns:p14="http://schemas.microsoft.com/office/powerpoint/2010/main" val="113894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DD61EC-8701-4726-A912-330F5C4F1205}"/>
              </a:ext>
            </a:extLst>
          </p:cNvPr>
          <p:cNvSpPr>
            <a:spLocks noGrp="1"/>
          </p:cNvSpPr>
          <p:nvPr>
            <p:ph type="body" sz="quarter" idx="10"/>
          </p:nvPr>
        </p:nvSpPr>
        <p:spPr/>
        <p:txBody>
          <a:bodyPr>
            <a:normAutofit fontScale="47500" lnSpcReduction="20000"/>
          </a:bodyPr>
          <a:lstStyle/>
          <a:p>
            <a:pPr algn="just"/>
            <a:r>
              <a:rPr lang="en-GB" dirty="0"/>
              <a:t>Council of Europe Convention on preventing and combating violence against women and domestic violence </a:t>
            </a:r>
            <a:endParaRPr lang="en-GB" b="1" dirty="0"/>
          </a:p>
        </p:txBody>
      </p:sp>
      <p:sp>
        <p:nvSpPr>
          <p:cNvPr id="4" name="Symbol zastępczy tekstu 3">
            <a:extLst>
              <a:ext uri="{FF2B5EF4-FFF2-40B4-BE49-F238E27FC236}">
                <a16:creationId xmlns:a16="http://schemas.microsoft.com/office/drawing/2014/main" id="{1FA06F5B-69BE-5B66-5167-C95A4BEF286E}"/>
              </a:ext>
            </a:extLst>
          </p:cNvPr>
          <p:cNvSpPr>
            <a:spLocks noGrp="1"/>
          </p:cNvSpPr>
          <p:nvPr>
            <p:ph type="body" sz="quarter" idx="11"/>
          </p:nvPr>
        </p:nvSpPr>
        <p:spPr/>
        <p:txBody>
          <a:bodyPr/>
          <a:lstStyle/>
          <a:p>
            <a:pPr algn="just"/>
            <a:r>
              <a:rPr lang="en-GB" b="1" dirty="0"/>
              <a:t>Article 33 – Psychological violence </a:t>
            </a:r>
            <a:endParaRPr lang="pl-PL" b="1" dirty="0"/>
          </a:p>
          <a:p>
            <a:pPr algn="just"/>
            <a:r>
              <a:rPr lang="en-GB" dirty="0"/>
              <a:t>Parties shall take the necessary legislative or other measures to ensure that the intentional conduct of seriously impairing a person’s psychological integrity through coercion or threats is criminalised.</a:t>
            </a:r>
            <a:endParaRPr lang="pl-PL" dirty="0"/>
          </a:p>
          <a:p>
            <a:pPr algn="just"/>
            <a:r>
              <a:rPr lang="en-GB" b="1" dirty="0"/>
              <a:t>Article 35 – Physical violence </a:t>
            </a:r>
            <a:endParaRPr lang="pl-PL" b="1" dirty="0"/>
          </a:p>
          <a:p>
            <a:pPr algn="just"/>
            <a:r>
              <a:rPr lang="en-GB" dirty="0"/>
              <a:t>Parties shall take the necessary legislative or other measures to ensure that the intentional conduct of committing acts of physical violence against another person is criminalised.</a:t>
            </a:r>
            <a:endParaRPr lang="pl-PL" dirty="0"/>
          </a:p>
          <a:p>
            <a:pPr algn="just"/>
            <a:r>
              <a:rPr lang="en-GB" b="1" dirty="0"/>
              <a:t>https://rm.coe.int/168008482e</a:t>
            </a:r>
          </a:p>
          <a:p>
            <a:endParaRPr lang="en-US" dirty="0"/>
          </a:p>
        </p:txBody>
      </p:sp>
    </p:spTree>
    <p:extLst>
      <p:ext uri="{BB962C8B-B14F-4D97-AF65-F5344CB8AC3E}">
        <p14:creationId xmlns:p14="http://schemas.microsoft.com/office/powerpoint/2010/main" val="265532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0DA436F-70FE-8FBE-C458-4B0B156B3950}"/>
              </a:ext>
            </a:extLst>
          </p:cNvPr>
          <p:cNvSpPr>
            <a:spLocks noGrp="1"/>
          </p:cNvSpPr>
          <p:nvPr>
            <p:ph type="body" sz="quarter" idx="10"/>
          </p:nvPr>
        </p:nvSpPr>
        <p:spPr/>
        <p:txBody>
          <a:bodyPr>
            <a:normAutofit fontScale="77500" lnSpcReduction="20000"/>
          </a:bodyPr>
          <a:lstStyle/>
          <a:p>
            <a:r>
              <a:rPr lang="pl-PL" sz="2800" dirty="0" err="1"/>
              <a:t>Opuz</a:t>
            </a:r>
            <a:r>
              <a:rPr lang="pl-PL" sz="2800" dirty="0"/>
              <a:t> v. Turkey</a:t>
            </a:r>
            <a:endParaRPr lang="en-US" dirty="0"/>
          </a:p>
        </p:txBody>
      </p:sp>
      <p:sp>
        <p:nvSpPr>
          <p:cNvPr id="5" name="Symbol zastępczy tekstu 4">
            <a:extLst>
              <a:ext uri="{FF2B5EF4-FFF2-40B4-BE49-F238E27FC236}">
                <a16:creationId xmlns:a16="http://schemas.microsoft.com/office/drawing/2014/main" id="{5E8260C4-576C-7397-9AA8-11F0E8732AD0}"/>
              </a:ext>
            </a:extLst>
          </p:cNvPr>
          <p:cNvSpPr>
            <a:spLocks noGrp="1"/>
          </p:cNvSpPr>
          <p:nvPr>
            <p:ph type="body" sz="quarter" idx="11"/>
          </p:nvPr>
        </p:nvSpPr>
        <p:spPr>
          <a:xfrm>
            <a:off x="234950" y="977900"/>
            <a:ext cx="10319561" cy="5584825"/>
          </a:xfrm>
        </p:spPr>
        <p:txBody>
          <a:bodyPr/>
          <a:lstStyle/>
          <a:p>
            <a:pPr algn="just"/>
            <a:r>
              <a:rPr lang="en-GB" sz="2800" dirty="0"/>
              <a:t>“… [T]he issue of domestic violence, which can take various forms ranging from physical to psychological violence or verbal abuse … is a general problem which concerns all member States and which does not always surface since it often takes place within personal relationships or closed circuits and it is not only women who are affected. The [European] Court [of Human Rights] acknowledges that men may also be the victims of domestic violence and, indeed, that children, too, are often casualties of the phenomenon, whether directly or indirectly. …” (</a:t>
            </a:r>
            <a:r>
              <a:rPr lang="en-GB" sz="2800" dirty="0" err="1"/>
              <a:t>Opuz</a:t>
            </a:r>
            <a:r>
              <a:rPr lang="en-GB" sz="2800" dirty="0"/>
              <a:t> v. Turkey, judgment of 9 June 2009, § 132).</a:t>
            </a:r>
          </a:p>
          <a:p>
            <a:pPr algn="just"/>
            <a:endParaRPr lang="en-US" dirty="0"/>
          </a:p>
        </p:txBody>
      </p:sp>
    </p:spTree>
    <p:extLst>
      <p:ext uri="{BB962C8B-B14F-4D97-AF65-F5344CB8AC3E}">
        <p14:creationId xmlns:p14="http://schemas.microsoft.com/office/powerpoint/2010/main" val="82724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E0ECA600-6EA2-EC77-805A-BABE3411E153}"/>
              </a:ext>
            </a:extLst>
          </p:cNvPr>
          <p:cNvSpPr>
            <a:spLocks noGrp="1"/>
          </p:cNvSpPr>
          <p:nvPr>
            <p:ph type="body" sz="quarter" idx="10"/>
          </p:nvPr>
        </p:nvSpPr>
        <p:spPr/>
        <p:txBody>
          <a:bodyPr>
            <a:normAutofit fontScale="77500" lnSpcReduction="20000"/>
          </a:bodyPr>
          <a:lstStyle/>
          <a:p>
            <a:r>
              <a:rPr lang="pl-PL" sz="2800" dirty="0"/>
              <a:t>ECtHR </a:t>
            </a:r>
            <a:r>
              <a:rPr lang="pl-PL" sz="2800" dirty="0" err="1"/>
              <a:t>judgments</a:t>
            </a:r>
            <a:r>
              <a:rPr lang="pl-PL" sz="2800" dirty="0"/>
              <a:t> </a:t>
            </a:r>
            <a:endParaRPr lang="en-US" dirty="0"/>
          </a:p>
        </p:txBody>
      </p:sp>
      <p:sp>
        <p:nvSpPr>
          <p:cNvPr id="5" name="Symbol zastępczy tekstu 4">
            <a:extLst>
              <a:ext uri="{FF2B5EF4-FFF2-40B4-BE49-F238E27FC236}">
                <a16:creationId xmlns:a16="http://schemas.microsoft.com/office/drawing/2014/main" id="{8AE1CD4D-BCF2-AA44-9713-97121538F771}"/>
              </a:ext>
            </a:extLst>
          </p:cNvPr>
          <p:cNvSpPr>
            <a:spLocks noGrp="1"/>
          </p:cNvSpPr>
          <p:nvPr>
            <p:ph type="body" sz="quarter" idx="11"/>
          </p:nvPr>
        </p:nvSpPr>
        <p:spPr/>
        <p:txBody>
          <a:bodyPr/>
          <a:lstStyle/>
          <a:p>
            <a:pPr algn="just"/>
            <a:r>
              <a:rPr lang="pl-PL" sz="2800" b="1" dirty="0"/>
              <a:t>Y and the </a:t>
            </a:r>
            <a:r>
              <a:rPr lang="pl-PL" sz="2800" b="1" dirty="0" err="1"/>
              <a:t>others</a:t>
            </a:r>
            <a:r>
              <a:rPr lang="pl-PL" sz="2800" b="1" dirty="0"/>
              <a:t> v. </a:t>
            </a:r>
            <a:r>
              <a:rPr lang="pl-PL" sz="2800" b="1" dirty="0" err="1"/>
              <a:t>Bulgaria</a:t>
            </a:r>
            <a:r>
              <a:rPr lang="pl-PL" sz="2800" b="1" dirty="0"/>
              <a:t>, 22/03/2022</a:t>
            </a:r>
          </a:p>
          <a:p>
            <a:pPr algn="just"/>
            <a:r>
              <a:rPr lang="en-GB" sz="2800" dirty="0"/>
              <a:t>The applicants in this case were the mother and daughters of a woman who was shot dead in a café in Sofia by her husband just after leaving the district prosecutor’s office to complain that he owned a handgun and she feared for her life. </a:t>
            </a:r>
            <a:r>
              <a:rPr lang="en-GB" sz="2800" b="1" dirty="0">
                <a:solidFill>
                  <a:srgbClr val="00B050"/>
                </a:solidFill>
              </a:rPr>
              <a:t>She had made several similar complaints in the years and months leading up to the killing concerning her husband’s angry, violent and obsessive attitude towards her</a:t>
            </a:r>
            <a:r>
              <a:rPr lang="en-GB" sz="2800" dirty="0"/>
              <a:t>. The applicants alleged in particular that the Bulgarian authorities had not taken their close relative’s complaints about her husband seriously and had failed to take measures to avert the risk to her life.</a:t>
            </a:r>
          </a:p>
          <a:p>
            <a:endParaRPr lang="en-US" dirty="0"/>
          </a:p>
        </p:txBody>
      </p:sp>
    </p:spTree>
    <p:extLst>
      <p:ext uri="{BB962C8B-B14F-4D97-AF65-F5344CB8AC3E}">
        <p14:creationId xmlns:p14="http://schemas.microsoft.com/office/powerpoint/2010/main" val="268629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882467D5-E814-4164-99B4-635E9EC07A61}"/>
              </a:ext>
            </a:extLst>
          </p:cNvPr>
          <p:cNvSpPr>
            <a:spLocks noGrp="1"/>
          </p:cNvSpPr>
          <p:nvPr>
            <p:ph type="body" sz="quarter" idx="10"/>
          </p:nvPr>
        </p:nvSpPr>
        <p:spPr/>
        <p:txBody>
          <a:bodyPr>
            <a:normAutofit fontScale="77500" lnSpcReduction="20000"/>
          </a:bodyPr>
          <a:lstStyle/>
          <a:p>
            <a:r>
              <a:rPr lang="pl-PL" dirty="0"/>
              <a:t>ECtHR </a:t>
            </a:r>
            <a:r>
              <a:rPr lang="pl-PL" dirty="0" err="1"/>
              <a:t>judgments</a:t>
            </a:r>
            <a:r>
              <a:rPr lang="pl-PL" dirty="0"/>
              <a:t> </a:t>
            </a:r>
            <a:endParaRPr lang="en-US" dirty="0"/>
          </a:p>
        </p:txBody>
      </p:sp>
      <p:sp>
        <p:nvSpPr>
          <p:cNvPr id="7" name="Symbol zastępczy tekstu 6">
            <a:extLst>
              <a:ext uri="{FF2B5EF4-FFF2-40B4-BE49-F238E27FC236}">
                <a16:creationId xmlns:a16="http://schemas.microsoft.com/office/drawing/2014/main" id="{6EB4A568-3D72-B23B-1490-29C665F5F28B}"/>
              </a:ext>
            </a:extLst>
          </p:cNvPr>
          <p:cNvSpPr>
            <a:spLocks noGrp="1"/>
          </p:cNvSpPr>
          <p:nvPr>
            <p:ph type="body" sz="quarter" idx="11"/>
          </p:nvPr>
        </p:nvSpPr>
        <p:spPr>
          <a:xfrm>
            <a:off x="234950" y="977900"/>
            <a:ext cx="11545246" cy="5773096"/>
          </a:xfrm>
        </p:spPr>
        <p:txBody>
          <a:bodyPr>
            <a:normAutofit fontScale="77500" lnSpcReduction="20000"/>
          </a:bodyPr>
          <a:lstStyle/>
          <a:p>
            <a:pPr algn="just"/>
            <a:r>
              <a:rPr lang="pl-PL" sz="2800" b="1" dirty="0"/>
              <a:t>Y and the </a:t>
            </a:r>
            <a:r>
              <a:rPr lang="pl-PL" sz="2800" b="1" dirty="0" err="1"/>
              <a:t>others</a:t>
            </a:r>
            <a:r>
              <a:rPr lang="pl-PL" sz="2800" b="1" dirty="0"/>
              <a:t> v. </a:t>
            </a:r>
            <a:r>
              <a:rPr lang="pl-PL" sz="2800" b="1" dirty="0" err="1"/>
              <a:t>Bulgaria</a:t>
            </a:r>
            <a:endParaRPr lang="pl-PL" sz="2800" b="1" dirty="0"/>
          </a:p>
          <a:p>
            <a:pPr algn="just"/>
            <a:r>
              <a:rPr lang="en-GB" sz="2800" dirty="0"/>
              <a:t>105.  Had the authorities carried out a proper risk assessment, in particular on 17 August 2017, it is likely they would have appreciated – based on the information available to them at that time – that Mr V., who was alleged to have access to a handgun and had been repeatedly displaying the signs of an angry, violent and obsessive attitude towards Mrs V., could pose a real and immediate risk to her life, as those notions are to be understood in the context of domestic violence (see </a:t>
            </a:r>
            <a:r>
              <a:rPr lang="en-GB" sz="2800" i="1" dirty="0"/>
              <a:t>Kurt</a:t>
            </a:r>
            <a:r>
              <a:rPr lang="en-GB" sz="2800" dirty="0"/>
              <a:t>, cited above, §§ 175-76, and compare </a:t>
            </a:r>
            <a:r>
              <a:rPr lang="en-GB" sz="2800" i="1" dirty="0" err="1"/>
              <a:t>Tkhelidze</a:t>
            </a:r>
            <a:r>
              <a:rPr lang="en-GB" sz="2800" dirty="0"/>
              <a:t>, cited above, § 53). After all, in February 2017 the Sofia District Court had found Mrs V.’s allegations about the incident on 13 February 2017 sufficiently credible to issue an interim protection order in her favour the day after she brought the protection-order proceedings (see paragraphs 20-21 above). Although that court did not explain the basis for its decision, it is significant that under Bulgarian law such an order may only be issued if indications exist of a direct and immediate risk to the victim’s life or health (see paragraph 50 above). Perhaps more importantly, on 17 August 2017 Mrs V. credibly complained, by way of both a call to the national emergency number and of a written complaint lodged with the local police department, that Mr V. had breached the terms of the final protection order in her favour (see paragraphs 28 and 30-31 above). </a:t>
            </a:r>
            <a:r>
              <a:rPr lang="en-GB" sz="2800" b="1" dirty="0">
                <a:solidFill>
                  <a:srgbClr val="FF0000"/>
                </a:solidFill>
              </a:rPr>
              <a:t>The authorities thus ought to have appreciated the reality and immediacy of the risk to Mrs V.’s life. The fact that they did not appears to have been at least in part due to the lack of specific training of the relevant officers</a:t>
            </a:r>
            <a:r>
              <a:rPr lang="en-GB" sz="2800" dirty="0"/>
              <a:t>. It does not seem that the ones who took charge of Mrs V.’s complaints had been specifically trained on the dynamics of domestic violence, as required under the Court’s case-law (see </a:t>
            </a:r>
            <a:r>
              <a:rPr lang="en-GB" sz="2800" i="1" dirty="0"/>
              <a:t>Kurt</a:t>
            </a:r>
            <a:r>
              <a:rPr lang="en-GB" sz="2800" dirty="0"/>
              <a:t>, cited above, § 172).</a:t>
            </a:r>
          </a:p>
          <a:p>
            <a:pPr algn="just"/>
            <a:endParaRPr lang="en-US" dirty="0"/>
          </a:p>
        </p:txBody>
      </p:sp>
    </p:spTree>
    <p:extLst>
      <p:ext uri="{BB962C8B-B14F-4D97-AF65-F5344CB8AC3E}">
        <p14:creationId xmlns:p14="http://schemas.microsoft.com/office/powerpoint/2010/main" val="63464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63A9A33-F747-42C6-AD47-3462FD98C0EE}"/>
              </a:ext>
            </a:extLst>
          </p:cNvPr>
          <p:cNvSpPr>
            <a:spLocks noGrp="1"/>
          </p:cNvSpPr>
          <p:nvPr>
            <p:ph type="body" sz="quarter" idx="10"/>
          </p:nvPr>
        </p:nvSpPr>
        <p:spPr/>
        <p:txBody>
          <a:bodyPr anchor="ctr">
            <a:normAutofit fontScale="55000" lnSpcReduction="20000"/>
          </a:bodyPr>
          <a:lstStyle/>
          <a:p>
            <a:r>
              <a:rPr lang="en-GB" sz="4000" b="1" dirty="0" err="1"/>
              <a:t>Levchuk</a:t>
            </a:r>
            <a:r>
              <a:rPr lang="en-GB" sz="4000" b="1" dirty="0"/>
              <a:t> v. Ukraine</a:t>
            </a:r>
            <a:r>
              <a:rPr lang="pl-PL" sz="4000" b="1" dirty="0"/>
              <a:t>, 3/09/2020</a:t>
            </a:r>
            <a:endParaRPr lang="en-GB" sz="2400" dirty="0"/>
          </a:p>
        </p:txBody>
      </p:sp>
      <p:sp>
        <p:nvSpPr>
          <p:cNvPr id="4" name="Symbol zastępczy tekstu 3">
            <a:extLst>
              <a:ext uri="{FF2B5EF4-FFF2-40B4-BE49-F238E27FC236}">
                <a16:creationId xmlns:a16="http://schemas.microsoft.com/office/drawing/2014/main" id="{DFB44962-8874-8F5D-B4AD-4C479B651068}"/>
              </a:ext>
            </a:extLst>
          </p:cNvPr>
          <p:cNvSpPr>
            <a:spLocks noGrp="1"/>
          </p:cNvSpPr>
          <p:nvPr>
            <p:ph type="body" sz="quarter" idx="11"/>
          </p:nvPr>
        </p:nvSpPr>
        <p:spPr>
          <a:xfrm>
            <a:off x="234950" y="977900"/>
            <a:ext cx="10232012" cy="5584825"/>
          </a:xfrm>
        </p:spPr>
        <p:txBody>
          <a:bodyPr/>
          <a:lstStyle/>
          <a:p>
            <a:pPr algn="just"/>
            <a:r>
              <a:rPr lang="en-GB" sz="2800" dirty="0"/>
              <a:t>79.  In various cases, depending on the individual circumstances of those cases, the Court has previously taken up the issue of domestic violence under Articles 2, 3, 8 and 14 of the Convention (see, in particular, </a:t>
            </a:r>
            <a:r>
              <a:rPr lang="en-GB" sz="2800" i="1" dirty="0" err="1"/>
              <a:t>Talpis</a:t>
            </a:r>
            <a:r>
              <a:rPr lang="en-GB" sz="2800" i="1" dirty="0"/>
              <a:t> v. Italy</a:t>
            </a:r>
            <a:r>
              <a:rPr lang="en-GB" sz="2800" dirty="0"/>
              <a:t>, no. </a:t>
            </a:r>
            <a:r>
              <a:rPr lang="en-GB" sz="2800" u="sng" dirty="0">
                <a:hlinkClick r:id="rId2">
                  <a:extLst>
                    <a:ext uri="{A12FA001-AC4F-418D-AE19-62706E023703}">
                      <ahyp:hlinkClr xmlns:ahyp="http://schemas.microsoft.com/office/drawing/2018/hyperlinkcolor" val="tx"/>
                    </a:ext>
                  </a:extLst>
                </a:hlinkClick>
              </a:rPr>
              <a:t>41237/14</a:t>
            </a:r>
            <a:r>
              <a:rPr lang="en-GB" sz="2800" dirty="0"/>
              <a:t>, § 100, 2 March 2017). In all those cases, </a:t>
            </a:r>
            <a:r>
              <a:rPr lang="en-GB" sz="2800" b="1" dirty="0">
                <a:solidFill>
                  <a:srgbClr val="FF0000"/>
                </a:solidFill>
              </a:rPr>
              <a:t>the Court has established that the authorities have a positive obligation under the Convention to put in place and apply an adequate legal framework affording effective protection against acts of domestic violence </a:t>
            </a:r>
            <a:r>
              <a:rPr lang="en-GB" sz="2800" dirty="0"/>
              <a:t>(see, among other authorities, </a:t>
            </a:r>
            <a:r>
              <a:rPr lang="en-GB" sz="2800" i="1" dirty="0"/>
              <a:t>Bevacqua and S. v. Bulgaria</a:t>
            </a:r>
            <a:r>
              <a:rPr lang="en-GB" sz="2800" dirty="0"/>
              <a:t>, no. </a:t>
            </a:r>
            <a:r>
              <a:rPr lang="en-GB" sz="2800" u="sng" dirty="0">
                <a:hlinkClick r:id="rId3">
                  <a:extLst>
                    <a:ext uri="{A12FA001-AC4F-418D-AE19-62706E023703}">
                      <ahyp:hlinkClr xmlns:ahyp="http://schemas.microsoft.com/office/drawing/2018/hyperlinkcolor" val="tx"/>
                    </a:ext>
                  </a:extLst>
                </a:hlinkClick>
              </a:rPr>
              <a:t>71127/01</a:t>
            </a:r>
            <a:r>
              <a:rPr lang="en-GB" sz="2800" dirty="0"/>
              <a:t>, § 65, 12 June 2008; </a:t>
            </a:r>
            <a:r>
              <a:rPr lang="en-GB" sz="2800" i="1" dirty="0"/>
              <a:t>A. v. Croatia</a:t>
            </a:r>
            <a:r>
              <a:rPr lang="en-GB" sz="2800" dirty="0"/>
              <a:t>, no. 5</a:t>
            </a:r>
            <a:r>
              <a:rPr lang="en-GB" sz="2800" u="sng" dirty="0">
                <a:hlinkClick r:id="rId4">
                  <a:extLst>
                    <a:ext uri="{A12FA001-AC4F-418D-AE19-62706E023703}">
                      <ahyp:hlinkClr xmlns:ahyp="http://schemas.microsoft.com/office/drawing/2018/hyperlinkcolor" val="tx"/>
                    </a:ext>
                  </a:extLst>
                </a:hlinkClick>
              </a:rPr>
              <a:t>5164/08</a:t>
            </a:r>
            <a:r>
              <a:rPr lang="en-GB" sz="2800" dirty="0"/>
              <a:t>, § 60, 14 October 2010; and </a:t>
            </a:r>
            <a:r>
              <a:rPr lang="en-GB" sz="2800" i="1" dirty="0" err="1"/>
              <a:t>Hajduová</a:t>
            </a:r>
            <a:r>
              <a:rPr lang="en-GB" sz="2800" i="1" dirty="0"/>
              <a:t> v. Slovakia</a:t>
            </a:r>
            <a:r>
              <a:rPr lang="en-GB" sz="2800" dirty="0"/>
              <a:t>, no. </a:t>
            </a:r>
            <a:r>
              <a:rPr lang="en-GB" sz="2800" u="sng" dirty="0">
                <a:hlinkClick r:id="rId5">
                  <a:extLst>
                    <a:ext uri="{A12FA001-AC4F-418D-AE19-62706E023703}">
                      <ahyp:hlinkClr xmlns:ahyp="http://schemas.microsoft.com/office/drawing/2018/hyperlinkcolor" val="tx"/>
                    </a:ext>
                  </a:extLst>
                </a:hlinkClick>
              </a:rPr>
              <a:t>2660/03</a:t>
            </a:r>
            <a:r>
              <a:rPr lang="en-GB" sz="2800" dirty="0"/>
              <a:t>, § 46, 30 November 2010).</a:t>
            </a:r>
          </a:p>
          <a:p>
            <a:pPr algn="just"/>
            <a:endParaRPr lang="en-GB" sz="2800" dirty="0"/>
          </a:p>
          <a:p>
            <a:pPr algn="just"/>
            <a:endParaRPr lang="en-US" dirty="0"/>
          </a:p>
        </p:txBody>
      </p:sp>
    </p:spTree>
    <p:extLst>
      <p:ext uri="{BB962C8B-B14F-4D97-AF65-F5344CB8AC3E}">
        <p14:creationId xmlns:p14="http://schemas.microsoft.com/office/powerpoint/2010/main" val="288079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00D3676-AE51-4346-84CA-5509B1F6AF35}"/>
              </a:ext>
            </a:extLst>
          </p:cNvPr>
          <p:cNvSpPr>
            <a:spLocks noGrp="1"/>
          </p:cNvSpPr>
          <p:nvPr>
            <p:ph type="body" sz="quarter" idx="10"/>
          </p:nvPr>
        </p:nvSpPr>
        <p:spPr/>
        <p:txBody>
          <a:bodyPr anchor="ctr">
            <a:normAutofit fontScale="70000" lnSpcReduction="20000"/>
          </a:bodyPr>
          <a:lstStyle/>
          <a:p>
            <a:r>
              <a:rPr lang="en-GB" sz="3200" b="1" dirty="0" err="1"/>
              <a:t>Levchuk</a:t>
            </a:r>
            <a:r>
              <a:rPr lang="en-GB" sz="3200" b="1" dirty="0"/>
              <a:t> v. Ukraine</a:t>
            </a:r>
            <a:r>
              <a:rPr lang="pl-PL" sz="3200" b="1" dirty="0"/>
              <a:t>, 3/09/2020</a:t>
            </a:r>
            <a:endParaRPr lang="en-GB" sz="1800" dirty="0"/>
          </a:p>
        </p:txBody>
      </p:sp>
      <p:sp>
        <p:nvSpPr>
          <p:cNvPr id="4" name="Symbol zastępczy tekstu 3">
            <a:extLst>
              <a:ext uri="{FF2B5EF4-FFF2-40B4-BE49-F238E27FC236}">
                <a16:creationId xmlns:a16="http://schemas.microsoft.com/office/drawing/2014/main" id="{F6262106-FB4D-593D-9310-70E61CAA7482}"/>
              </a:ext>
            </a:extLst>
          </p:cNvPr>
          <p:cNvSpPr>
            <a:spLocks noGrp="1"/>
          </p:cNvSpPr>
          <p:nvPr>
            <p:ph type="body" sz="quarter" idx="11"/>
          </p:nvPr>
        </p:nvSpPr>
        <p:spPr>
          <a:xfrm>
            <a:off x="234950" y="977900"/>
            <a:ext cx="10912948" cy="5584825"/>
          </a:xfrm>
        </p:spPr>
        <p:txBody>
          <a:bodyPr>
            <a:normAutofit fontScale="92500" lnSpcReduction="20000"/>
          </a:bodyPr>
          <a:lstStyle/>
          <a:p>
            <a:pPr algn="just"/>
            <a:r>
              <a:rPr lang="en-GB" sz="2800" dirty="0"/>
              <a:t>80.  In this connection, the Court has held, in particular, that </a:t>
            </a:r>
            <a:r>
              <a:rPr lang="en-GB" sz="2800" b="1" dirty="0"/>
              <a:t>where an individual makes a credible assertion of having been subjected to repeated acts of domestic violence, however trivial the isolated incidents might be, it falls on the domestic authorities to assess the situation in its entirety, including the risk that similar incidents would continue </a:t>
            </a:r>
            <a:r>
              <a:rPr lang="en-GB" sz="2800" dirty="0"/>
              <a:t>(see, </a:t>
            </a:r>
            <a:r>
              <a:rPr lang="en-GB" sz="2800" i="1" dirty="0"/>
              <a:t>mutatis mutandis</a:t>
            </a:r>
            <a:r>
              <a:rPr lang="en-GB" sz="2800" dirty="0"/>
              <a:t>, </a:t>
            </a:r>
            <a:r>
              <a:rPr lang="en-GB" sz="2800" i="1" dirty="0"/>
              <a:t>Irina Smirnova v. Ukraine</a:t>
            </a:r>
            <a:r>
              <a:rPr lang="en-GB" sz="2800" dirty="0"/>
              <a:t>, no. </a:t>
            </a:r>
            <a:r>
              <a:rPr lang="en-GB" sz="2800" u="sng" dirty="0">
                <a:hlinkClick r:id="rId2">
                  <a:extLst>
                    <a:ext uri="{A12FA001-AC4F-418D-AE19-62706E023703}">
                      <ahyp:hlinkClr xmlns:ahyp="http://schemas.microsoft.com/office/drawing/2018/hyperlinkcolor" val="tx"/>
                    </a:ext>
                  </a:extLst>
                </a:hlinkClick>
              </a:rPr>
              <a:t>1870/05</a:t>
            </a:r>
            <a:r>
              <a:rPr lang="en-GB" sz="2800" dirty="0"/>
              <a:t>, §§ 71 and 89, 13 October 2016). Among other things, this assessment should take </a:t>
            </a:r>
            <a:r>
              <a:rPr lang="en-GB" sz="2800" b="1" dirty="0"/>
              <a:t>due account of the particular vulnerability of victims – who are often dependent on their assailants emotionally, economically, or otherwise – and the psychological effect that the risk of repeated harassment, intimidation and violence may have on their everyday life </a:t>
            </a:r>
            <a:r>
              <a:rPr lang="en-GB" sz="2800" dirty="0"/>
              <a:t>(see, </a:t>
            </a:r>
            <a:r>
              <a:rPr lang="en-GB" sz="2800" i="1" dirty="0"/>
              <a:t>mutatis mutandis</a:t>
            </a:r>
            <a:r>
              <a:rPr lang="en-GB" sz="2800" dirty="0"/>
              <a:t>, </a:t>
            </a:r>
            <a:r>
              <a:rPr lang="en-GB" sz="2800" i="1" dirty="0" err="1"/>
              <a:t>Hajduová</a:t>
            </a:r>
            <a:r>
              <a:rPr lang="en-GB" sz="2800" i="1" dirty="0"/>
              <a:t>, cited above,</a:t>
            </a:r>
            <a:r>
              <a:rPr lang="en-GB" sz="2800" dirty="0"/>
              <a:t> § 46 and </a:t>
            </a:r>
            <a:r>
              <a:rPr lang="en-GB" sz="2800" i="1" dirty="0"/>
              <a:t>Irina Smirnova</a:t>
            </a:r>
            <a:r>
              <a:rPr lang="en-GB" sz="2800" dirty="0"/>
              <a:t>, ibid.). Where it is established that a particular individual has been systematically targeted and future abuse is likely to follow, apart from responses to specific incidents, the authorities may be called upon to implement an appropriate action of a general nature to combat the underlying problem and prevent future ill-treatment (see </a:t>
            </a:r>
            <a:r>
              <a:rPr lang="en-GB" sz="2800" i="1" dirty="0" err="1"/>
              <a:t>Đorđević</a:t>
            </a:r>
            <a:r>
              <a:rPr lang="en-GB" sz="2800" i="1" dirty="0"/>
              <a:t> v. Croatia</a:t>
            </a:r>
            <a:r>
              <a:rPr lang="en-GB" sz="2800" dirty="0"/>
              <a:t>, no. </a:t>
            </a:r>
            <a:r>
              <a:rPr lang="en-GB" sz="2800" u="sng" dirty="0">
                <a:hlinkClick r:id="rId3">
                  <a:extLst>
                    <a:ext uri="{A12FA001-AC4F-418D-AE19-62706E023703}">
                      <ahyp:hlinkClr xmlns:ahyp="http://schemas.microsoft.com/office/drawing/2018/hyperlinkcolor" val="tx"/>
                    </a:ext>
                  </a:extLst>
                </a:hlinkClick>
              </a:rPr>
              <a:t>41526/10</a:t>
            </a:r>
            <a:r>
              <a:rPr lang="en-GB" sz="2800" dirty="0"/>
              <a:t>, §§ 92-93 and 147-49, ECHR 2012; and </a:t>
            </a:r>
            <a:r>
              <a:rPr lang="en-GB" sz="2800" i="1" dirty="0"/>
              <a:t>Irina Smirnova</a:t>
            </a:r>
            <a:r>
              <a:rPr lang="en-GB" sz="2800" dirty="0"/>
              <a:t>, cited above, ibid.)</a:t>
            </a:r>
            <a:r>
              <a:rPr lang="pl-PL" sz="2800" dirty="0"/>
              <a:t>.</a:t>
            </a:r>
            <a:endParaRPr lang="en-GB" sz="2800" dirty="0"/>
          </a:p>
          <a:p>
            <a:endParaRPr lang="en-US" dirty="0"/>
          </a:p>
        </p:txBody>
      </p:sp>
    </p:spTree>
    <p:extLst>
      <p:ext uri="{BB962C8B-B14F-4D97-AF65-F5344CB8AC3E}">
        <p14:creationId xmlns:p14="http://schemas.microsoft.com/office/powerpoint/2010/main" val="115162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A4662EF-9A86-413A-92FE-93D15DF9E3C1}"/>
              </a:ext>
            </a:extLst>
          </p:cNvPr>
          <p:cNvSpPr>
            <a:spLocks noGrp="1"/>
          </p:cNvSpPr>
          <p:nvPr>
            <p:ph type="body" sz="quarter" idx="10"/>
          </p:nvPr>
        </p:nvSpPr>
        <p:spPr/>
        <p:txBody>
          <a:bodyPr>
            <a:normAutofit fontScale="77500" lnSpcReduction="20000"/>
          </a:bodyPr>
          <a:lstStyle/>
          <a:p>
            <a:pPr algn="just"/>
            <a:r>
              <a:rPr lang="pl-PL" dirty="0"/>
              <a:t>The role of the ECtHR</a:t>
            </a:r>
            <a:endParaRPr lang="en-GB" dirty="0"/>
          </a:p>
        </p:txBody>
      </p:sp>
      <p:sp>
        <p:nvSpPr>
          <p:cNvPr id="4" name="Symbol zastępczy tekstu 3">
            <a:extLst>
              <a:ext uri="{FF2B5EF4-FFF2-40B4-BE49-F238E27FC236}">
                <a16:creationId xmlns:a16="http://schemas.microsoft.com/office/drawing/2014/main" id="{D3D04E18-14B0-5F68-A595-9028D861A556}"/>
              </a:ext>
            </a:extLst>
          </p:cNvPr>
          <p:cNvSpPr>
            <a:spLocks noGrp="1"/>
          </p:cNvSpPr>
          <p:nvPr>
            <p:ph type="body" sz="quarter" idx="11"/>
          </p:nvPr>
        </p:nvSpPr>
        <p:spPr/>
        <p:txBody>
          <a:bodyPr/>
          <a:lstStyle/>
          <a:p>
            <a:pPr algn="just"/>
            <a:r>
              <a:rPr lang="en-GB" dirty="0"/>
              <a:t>ECtHR judgments formally have </a:t>
            </a:r>
            <a:r>
              <a:rPr lang="en-GB" i="1" dirty="0"/>
              <a:t>inter partes </a:t>
            </a:r>
            <a:r>
              <a:rPr lang="en-GB" dirty="0"/>
              <a:t>effect, meaning they apply specifically to the parties involved in the proceedings before the ECtHR.</a:t>
            </a:r>
          </a:p>
          <a:p>
            <a:pPr algn="just"/>
            <a:r>
              <a:rPr lang="en-GB" dirty="0"/>
              <a:t>According to Article 46 of the European Convention on Human Rights:</a:t>
            </a:r>
          </a:p>
          <a:p>
            <a:pPr lvl="1" algn="just"/>
            <a:r>
              <a:rPr lang="en-GB" dirty="0"/>
              <a:t>The High Contracting Parties commit to adhering to the final judgment of the Court in all cases in which they are involved.</a:t>
            </a:r>
          </a:p>
          <a:p>
            <a:pPr lvl="1" algn="just"/>
            <a:r>
              <a:rPr lang="en-GB" dirty="0"/>
              <a:t>The final judgment of the Court is forwarded to the Committee of Ministers, which oversees its implementation.</a:t>
            </a:r>
          </a:p>
          <a:p>
            <a:endParaRPr lang="en-US" dirty="0"/>
          </a:p>
        </p:txBody>
      </p:sp>
    </p:spTree>
    <p:extLst>
      <p:ext uri="{BB962C8B-B14F-4D97-AF65-F5344CB8AC3E}">
        <p14:creationId xmlns:p14="http://schemas.microsoft.com/office/powerpoint/2010/main" val="74020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64176B6-66CB-459E-8147-A857A95A9AC1}"/>
              </a:ext>
            </a:extLst>
          </p:cNvPr>
          <p:cNvSpPr>
            <a:spLocks noGrp="1"/>
          </p:cNvSpPr>
          <p:nvPr>
            <p:ph type="body" sz="quarter" idx="10"/>
          </p:nvPr>
        </p:nvSpPr>
        <p:spPr/>
        <p:txBody>
          <a:bodyPr>
            <a:normAutofit fontScale="77500" lnSpcReduction="20000"/>
          </a:bodyPr>
          <a:lstStyle/>
          <a:p>
            <a:pPr algn="just"/>
            <a:r>
              <a:rPr lang="pl-PL" dirty="0"/>
              <a:t>The role of the ECtHR</a:t>
            </a:r>
            <a:endParaRPr lang="en-GB" b="1" dirty="0">
              <a:solidFill>
                <a:srgbClr val="00B050"/>
              </a:solidFill>
            </a:endParaRPr>
          </a:p>
        </p:txBody>
      </p:sp>
      <p:sp>
        <p:nvSpPr>
          <p:cNvPr id="4" name="Symbol zastępczy tekstu 3">
            <a:extLst>
              <a:ext uri="{FF2B5EF4-FFF2-40B4-BE49-F238E27FC236}">
                <a16:creationId xmlns:a16="http://schemas.microsoft.com/office/drawing/2014/main" id="{06D2C5D5-4A8F-E5C9-B175-40839C155145}"/>
              </a:ext>
            </a:extLst>
          </p:cNvPr>
          <p:cNvSpPr>
            <a:spLocks noGrp="1"/>
          </p:cNvSpPr>
          <p:nvPr>
            <p:ph type="body" sz="quarter" idx="11"/>
          </p:nvPr>
        </p:nvSpPr>
        <p:spPr/>
        <p:txBody>
          <a:bodyPr>
            <a:normAutofit fontScale="92500"/>
          </a:bodyPr>
          <a:lstStyle/>
          <a:p>
            <a:pPr algn="just"/>
            <a:r>
              <a:rPr lang="en-GB" dirty="0"/>
              <a:t>Why do we equate the effectiveness of Strasbourg judgments with binding force? </a:t>
            </a:r>
            <a:endParaRPr lang="pl-PL" dirty="0"/>
          </a:p>
          <a:p>
            <a:pPr algn="just"/>
            <a:r>
              <a:rPr lang="en-GB" b="1" dirty="0">
                <a:solidFill>
                  <a:srgbClr val="FF0000"/>
                </a:solidFill>
              </a:rPr>
              <a:t>No one questions the importance of ECtHR judgments </a:t>
            </a:r>
            <a:r>
              <a:rPr lang="en-GB" dirty="0"/>
              <a:t>and their persuasive nature. The ECHR is a special type of international agreement, and the authors wanted to adopt a treaty that would express the principle of collective responsibility of member states for the protection of human rights and fundamental freedoms. </a:t>
            </a:r>
            <a:endParaRPr lang="pl-PL" dirty="0"/>
          </a:p>
          <a:p>
            <a:pPr algn="just"/>
            <a:r>
              <a:rPr lang="en-GB" b="1" dirty="0"/>
              <a:t>The rights and freedoms of the individual should be effective here and now, and therefore the provisions of the ECHR must be interpreted in the light of today's conditions.</a:t>
            </a:r>
            <a:r>
              <a:rPr lang="en-GB" dirty="0"/>
              <a:t> </a:t>
            </a:r>
            <a:endParaRPr lang="pl-PL" dirty="0"/>
          </a:p>
          <a:p>
            <a:pPr algn="ctr"/>
            <a:r>
              <a:rPr lang="en-GB" b="1" dirty="0">
                <a:solidFill>
                  <a:srgbClr val="00B050"/>
                </a:solidFill>
              </a:rPr>
              <a:t>Article 1 of the ECHR states: 'The High Contracting Parties ensure to everyone within their jurisdiction the rights and freedoms set forth in Chapter I of this Convention</a:t>
            </a:r>
            <a:r>
              <a:rPr lang="pl-PL" b="1" dirty="0">
                <a:solidFill>
                  <a:srgbClr val="00B050"/>
                </a:solidFill>
              </a:rPr>
              <a:t>’</a:t>
            </a:r>
            <a:r>
              <a:rPr lang="en-GB" b="1" dirty="0">
                <a:solidFill>
                  <a:srgbClr val="00B050"/>
                </a:solidFill>
              </a:rPr>
              <a:t>.</a:t>
            </a:r>
          </a:p>
          <a:p>
            <a:endParaRPr lang="en-US" dirty="0"/>
          </a:p>
        </p:txBody>
      </p:sp>
    </p:spTree>
    <p:extLst>
      <p:ext uri="{BB962C8B-B14F-4D97-AF65-F5344CB8AC3E}">
        <p14:creationId xmlns:p14="http://schemas.microsoft.com/office/powerpoint/2010/main" val="40066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82219A-D8FB-4B6E-865E-931A49978979}"/>
              </a:ext>
            </a:extLst>
          </p:cNvPr>
          <p:cNvSpPr>
            <a:spLocks noGrp="1"/>
          </p:cNvSpPr>
          <p:nvPr>
            <p:ph type="body" sz="quarter" idx="10"/>
          </p:nvPr>
        </p:nvSpPr>
        <p:spPr/>
        <p:txBody>
          <a:bodyPr>
            <a:normAutofit fontScale="77500" lnSpcReduction="20000"/>
          </a:bodyPr>
          <a:lstStyle/>
          <a:p>
            <a:pPr algn="just"/>
            <a:r>
              <a:rPr lang="pl-PL" dirty="0" err="1"/>
              <a:t>Current</a:t>
            </a:r>
            <a:r>
              <a:rPr lang="pl-PL" dirty="0"/>
              <a:t> </a:t>
            </a:r>
            <a:r>
              <a:rPr lang="pl-PL" dirty="0" err="1"/>
              <a:t>problems</a:t>
            </a:r>
            <a:r>
              <a:rPr lang="pl-PL" dirty="0"/>
              <a:t> with the ECtHR </a:t>
            </a:r>
            <a:r>
              <a:rPr lang="pl-PL" dirty="0" err="1"/>
              <a:t>jurisprudence</a:t>
            </a:r>
            <a:endParaRPr lang="en-GB" dirty="0"/>
          </a:p>
        </p:txBody>
      </p:sp>
      <p:sp>
        <p:nvSpPr>
          <p:cNvPr id="4" name="Symbol zastępczy tekstu 3">
            <a:extLst>
              <a:ext uri="{FF2B5EF4-FFF2-40B4-BE49-F238E27FC236}">
                <a16:creationId xmlns:a16="http://schemas.microsoft.com/office/drawing/2014/main" id="{FFF8AA56-8717-D42D-DE74-B58A1D4CE062}"/>
              </a:ext>
            </a:extLst>
          </p:cNvPr>
          <p:cNvSpPr>
            <a:spLocks noGrp="1"/>
          </p:cNvSpPr>
          <p:nvPr>
            <p:ph type="body" sz="quarter" idx="11"/>
          </p:nvPr>
        </p:nvSpPr>
        <p:spPr/>
        <p:txBody>
          <a:bodyPr>
            <a:normAutofit lnSpcReduction="10000"/>
          </a:bodyPr>
          <a:lstStyle/>
          <a:p>
            <a:pPr algn="just"/>
            <a:r>
              <a:rPr lang="en-GB" dirty="0"/>
              <a:t>Jurisprudence entails a case-by-case analysis. The adopted concepts of interpreting the convention (the convention as a living instrument) inherently introduce uncertainty and unpredictability into jurisprudence. </a:t>
            </a:r>
            <a:endParaRPr lang="pl-PL" dirty="0"/>
          </a:p>
          <a:p>
            <a:pPr algn="just"/>
            <a:r>
              <a:rPr lang="en-GB" dirty="0"/>
              <a:t>After all, it is uncertain what the future requirements (standards of human rights protection) will be. </a:t>
            </a:r>
            <a:r>
              <a:rPr lang="en-GB" b="1" dirty="0">
                <a:solidFill>
                  <a:srgbClr val="00B050"/>
                </a:solidFill>
              </a:rPr>
              <a:t>Will they be higher or lower? </a:t>
            </a:r>
            <a:endParaRPr lang="pl-PL" b="1" dirty="0">
              <a:solidFill>
                <a:srgbClr val="00B050"/>
              </a:solidFill>
            </a:endParaRPr>
          </a:p>
          <a:p>
            <a:pPr algn="just"/>
            <a:r>
              <a:rPr lang="en-GB" dirty="0"/>
              <a:t>However, there are some ideas on how jurisprudence can be organized and more effectively applied in the national laws of Council of Europe countries. These include:</a:t>
            </a:r>
          </a:p>
          <a:p>
            <a:pPr algn="just"/>
            <a:endParaRPr lang="en-GB" dirty="0"/>
          </a:p>
          <a:p>
            <a:pPr algn="just"/>
            <a:r>
              <a:rPr lang="en-GB" dirty="0"/>
              <a:t>Res </a:t>
            </a:r>
            <a:r>
              <a:rPr lang="en-GB" dirty="0" err="1"/>
              <a:t>interpretata</a:t>
            </a:r>
            <a:endParaRPr lang="en-GB" dirty="0"/>
          </a:p>
          <a:p>
            <a:pPr algn="just"/>
            <a:r>
              <a:rPr lang="en-GB" dirty="0"/>
              <a:t>Advisory opinions of the ECtHR</a:t>
            </a:r>
          </a:p>
          <a:p>
            <a:endParaRPr lang="en-US" dirty="0"/>
          </a:p>
        </p:txBody>
      </p:sp>
    </p:spTree>
    <p:extLst>
      <p:ext uri="{BB962C8B-B14F-4D97-AF65-F5344CB8AC3E}">
        <p14:creationId xmlns:p14="http://schemas.microsoft.com/office/powerpoint/2010/main" val="82804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59F822B-047D-42AA-94EB-E2F4F33EDED5}"/>
              </a:ext>
            </a:extLst>
          </p:cNvPr>
          <p:cNvSpPr>
            <a:spLocks noGrp="1"/>
          </p:cNvSpPr>
          <p:nvPr>
            <p:ph type="body" sz="quarter" idx="10"/>
          </p:nvPr>
        </p:nvSpPr>
        <p:spPr/>
        <p:txBody>
          <a:bodyPr>
            <a:normAutofit fontScale="77500" lnSpcReduction="20000"/>
          </a:bodyPr>
          <a:lstStyle/>
          <a:p>
            <a:pPr algn="just"/>
            <a:r>
              <a:rPr lang="en-GB" dirty="0"/>
              <a:t>What is affected by the ECtHR?</a:t>
            </a:r>
          </a:p>
        </p:txBody>
      </p:sp>
      <p:sp>
        <p:nvSpPr>
          <p:cNvPr id="4" name="Symbol zastępczy tekstu 3">
            <a:extLst>
              <a:ext uri="{FF2B5EF4-FFF2-40B4-BE49-F238E27FC236}">
                <a16:creationId xmlns:a16="http://schemas.microsoft.com/office/drawing/2014/main" id="{311F054D-A096-1FCD-22B7-81DA009E5664}"/>
              </a:ext>
            </a:extLst>
          </p:cNvPr>
          <p:cNvSpPr>
            <a:spLocks noGrp="1"/>
          </p:cNvSpPr>
          <p:nvPr>
            <p:ph type="body" sz="quarter" idx="11"/>
          </p:nvPr>
        </p:nvSpPr>
        <p:spPr/>
        <p:txBody>
          <a:bodyPr>
            <a:normAutofit fontScale="92500" lnSpcReduction="10000"/>
          </a:bodyPr>
          <a:lstStyle/>
          <a:p>
            <a:pPr algn="just"/>
            <a:r>
              <a:rPr lang="en-GB" dirty="0"/>
              <a:t>Article 32, section 1 of the ECHR grants the Court jurisdiction over all matters concerning the interpretation and application of the Convention and its Protocols. </a:t>
            </a:r>
            <a:endParaRPr lang="pl-PL" dirty="0"/>
          </a:p>
          <a:p>
            <a:pPr algn="just"/>
            <a:r>
              <a:rPr lang="en-GB" dirty="0"/>
              <a:t>The interpretation of the ECHR adopted by the Court is binding on national and international bodies applying the Convention. </a:t>
            </a:r>
            <a:r>
              <a:rPr lang="en-GB" b="1" dirty="0">
                <a:solidFill>
                  <a:srgbClr val="00B050"/>
                </a:solidFill>
              </a:rPr>
              <a:t>One of the functions of Strasbourg jurisprudence is to elucidate and advance the principles enshrined in the Convention</a:t>
            </a:r>
            <a:r>
              <a:rPr lang="en-GB" dirty="0"/>
              <a:t>. Presently, it is Strasbourg jurisprudence that imbues the provisions of the Convention with substance. </a:t>
            </a:r>
            <a:endParaRPr lang="pl-PL" dirty="0"/>
          </a:p>
          <a:p>
            <a:pPr algn="just"/>
            <a:r>
              <a:rPr lang="en-GB" dirty="0"/>
              <a:t>States Parties to the Convention are obliged to adhere to the provisions of the ECHR as interpreted by the ECtHR in its current jurisprudence. </a:t>
            </a:r>
            <a:r>
              <a:rPr lang="en-GB" b="1" dirty="0">
                <a:solidFill>
                  <a:srgbClr val="00B050"/>
                </a:solidFill>
              </a:rPr>
              <a:t>However, this may raise questions regarding whether it is an interpretation or a creation of law. </a:t>
            </a:r>
            <a:endParaRPr lang="pl-PL" b="1" dirty="0">
              <a:solidFill>
                <a:srgbClr val="00B050"/>
              </a:solidFill>
            </a:endParaRPr>
          </a:p>
          <a:p>
            <a:pPr algn="just"/>
            <a:r>
              <a:rPr lang="en-GB" dirty="0"/>
              <a:t>For reference, see O'Keeffe v. Ireland</a:t>
            </a:r>
          </a:p>
          <a:p>
            <a:endParaRPr lang="en-US" dirty="0"/>
          </a:p>
        </p:txBody>
      </p:sp>
    </p:spTree>
    <p:extLst>
      <p:ext uri="{BB962C8B-B14F-4D97-AF65-F5344CB8AC3E}">
        <p14:creationId xmlns:p14="http://schemas.microsoft.com/office/powerpoint/2010/main" val="276296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35B056-4131-43D1-46F5-FBD24009D267}"/>
              </a:ext>
            </a:extLst>
          </p:cNvPr>
          <p:cNvSpPr>
            <a:spLocks noGrp="1"/>
          </p:cNvSpPr>
          <p:nvPr>
            <p:ph type="body" sz="quarter" idx="10"/>
          </p:nvPr>
        </p:nvSpPr>
        <p:spPr/>
        <p:txBody>
          <a:bodyPr>
            <a:normAutofit fontScale="70000" lnSpcReduction="20000"/>
          </a:bodyPr>
          <a:lstStyle/>
          <a:p>
            <a:pPr marL="0" indent="0" algn="just" fontAlgn="base">
              <a:buNone/>
            </a:pPr>
            <a:r>
              <a:rPr lang="en-GB" dirty="0"/>
              <a:t>O'Keeffe v. Ireland</a:t>
            </a:r>
            <a:endParaRPr lang="en-GB" b="0" i="0" dirty="0">
              <a:solidFill>
                <a:srgbClr val="000000"/>
              </a:solidFill>
              <a:effectLst/>
              <a:latin typeface="Montserrat" panose="00000500000000000000" pitchFamily="2" charset="-18"/>
            </a:endParaRPr>
          </a:p>
        </p:txBody>
      </p:sp>
      <p:sp>
        <p:nvSpPr>
          <p:cNvPr id="4" name="Symbol zastępczy tekstu 3">
            <a:extLst>
              <a:ext uri="{FF2B5EF4-FFF2-40B4-BE49-F238E27FC236}">
                <a16:creationId xmlns:a16="http://schemas.microsoft.com/office/drawing/2014/main" id="{28254846-189C-258F-97E9-A3A322E19AE3}"/>
              </a:ext>
            </a:extLst>
          </p:cNvPr>
          <p:cNvSpPr>
            <a:spLocks noGrp="1"/>
          </p:cNvSpPr>
          <p:nvPr>
            <p:ph type="body" sz="quarter" idx="11"/>
          </p:nvPr>
        </p:nvSpPr>
        <p:spPr>
          <a:xfrm>
            <a:off x="234950" y="977900"/>
            <a:ext cx="11691161" cy="5584825"/>
          </a:xfrm>
        </p:spPr>
        <p:txBody>
          <a:bodyPr>
            <a:normAutofit/>
          </a:bodyPr>
          <a:lstStyle/>
          <a:p>
            <a:pPr marL="0" indent="0" algn="just">
              <a:buNone/>
            </a:pPr>
            <a:r>
              <a:rPr lang="en-GB" sz="2000" b="0" i="0" dirty="0">
                <a:solidFill>
                  <a:srgbClr val="000000"/>
                </a:solidFill>
                <a:effectLst/>
              </a:rPr>
              <a:t>Louise O’Keeffe attended a small school in Ireland during the 1970s. In 1971, a parent of another child at the school complained to the school Manager that LH, the school principal, had abused her child.  That complaint was not reported to the police, to the Department of Education or to any other state authority. It was not acted upon by the Manager. From mid-1973, Louise O’Keeffe was subjected to approximately 20 sexual assaults by LH during music lessons. During this time, she and her parents were unaware of the allegations made about LH but this changed in September 1973 when, following a meeting between the parents chaired by the School Manager, LH went on sick leave and then resigned from his post. He subsequently took up a position in another school.  Between 1969 and 1973, the Inspector assigned to the region visited the school on six occasions during which time no complaint was made to him. The applicant, having suppressed the abuse, was contacted by the police in 1995 when they were investigating a complaint made by another child in respect of abuse by LH. As a result, LH was charged with 386 criminal offences of sexual abuse involving some 21 former pupils of the school over a period of 10 years.  In 1998, he pleaded guilty to 21 sample charges and was sentenced to imprisonment. In October 1998, according to a post by </a:t>
            </a:r>
            <a:r>
              <a:rPr lang="en-GB" sz="2000" u="sng" dirty="0">
                <a:solidFill>
                  <a:srgbClr val="000000"/>
                </a:solidFill>
              </a:rPr>
              <a:t>ZBLawOffice.com</a:t>
            </a:r>
            <a:r>
              <a:rPr lang="en-GB" sz="2000" b="0" i="0" dirty="0">
                <a:solidFill>
                  <a:srgbClr val="000000"/>
                </a:solidFill>
                <a:effectLst/>
              </a:rPr>
              <a:t>, the applicant received an award of damages from the Criminal injuries Compensation Tribunal.  In 1998, she instituted civil proceedings against LH, the Minister for Education and Ireland for damages for the abuse suffered. Judgment was made against LH in default. Her action against the state was unsuccessful on the grounds that the state was not vicariously liable for the actions of LH given the relationship between the state and the denominational management of national schools in Ireland. Her action for breach of constitutional rights was unsuccessful on similar grounds, </a:t>
            </a:r>
            <a:r>
              <a:rPr lang="en-GB" sz="2000" b="0" i="0" dirty="0" err="1">
                <a:solidFill>
                  <a:srgbClr val="000000"/>
                </a:solidFill>
                <a:effectLst/>
              </a:rPr>
              <a:t>ie</a:t>
            </a:r>
            <a:r>
              <a:rPr lang="en-GB" sz="2000" b="0" i="0" dirty="0">
                <a:solidFill>
                  <a:srgbClr val="000000"/>
                </a:solidFill>
                <a:effectLst/>
              </a:rPr>
              <a:t> that the state was not directly liable for the provision of education (Article 42.4 provides that the State ‘shall provide for free primary education’) , the day-to-day management of schools being a matter for the schools themselves.</a:t>
            </a:r>
          </a:p>
          <a:p>
            <a:pPr algn="just"/>
            <a:endParaRPr lang="en-US" sz="2000" dirty="0"/>
          </a:p>
        </p:txBody>
      </p:sp>
      <p:sp>
        <p:nvSpPr>
          <p:cNvPr id="5" name="pole tekstowe 4">
            <a:extLst>
              <a:ext uri="{FF2B5EF4-FFF2-40B4-BE49-F238E27FC236}">
                <a16:creationId xmlns:a16="http://schemas.microsoft.com/office/drawing/2014/main" id="{C65F146E-37C2-CB8F-845B-4999B6FAF4AD}"/>
              </a:ext>
            </a:extLst>
          </p:cNvPr>
          <p:cNvSpPr txBox="1"/>
          <p:nvPr/>
        </p:nvSpPr>
        <p:spPr>
          <a:xfrm>
            <a:off x="5324476" y="0"/>
            <a:ext cx="3433762" cy="954107"/>
          </a:xfrm>
          <a:prstGeom prst="rect">
            <a:avLst/>
          </a:prstGeom>
          <a:noFill/>
        </p:spPr>
        <p:txBody>
          <a:bodyPr wrap="square">
            <a:spAutoFit/>
          </a:bodyPr>
          <a:lstStyle/>
          <a:p>
            <a:r>
              <a:rPr lang="en-US" sz="1400" dirty="0"/>
              <a:t>https://strasbourgobservers.com/2014/03/13/the-states-duty-to-protect-children-from-abuse-justice-in-strasbourg-in-okeeffe-v-ireland/</a:t>
            </a:r>
          </a:p>
        </p:txBody>
      </p:sp>
    </p:spTree>
    <p:extLst>
      <p:ext uri="{BB962C8B-B14F-4D97-AF65-F5344CB8AC3E}">
        <p14:creationId xmlns:p14="http://schemas.microsoft.com/office/powerpoint/2010/main" val="114531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2B4BC6-4E18-4FC8-9BE8-537CD542FA6B}"/>
              </a:ext>
            </a:extLst>
          </p:cNvPr>
          <p:cNvSpPr>
            <a:spLocks noGrp="1"/>
          </p:cNvSpPr>
          <p:nvPr>
            <p:ph type="body" sz="quarter" idx="10"/>
          </p:nvPr>
        </p:nvSpPr>
        <p:spPr/>
        <p:txBody>
          <a:bodyPr>
            <a:normAutofit fontScale="77500" lnSpcReduction="20000"/>
          </a:bodyPr>
          <a:lstStyle/>
          <a:p>
            <a:pPr algn="just"/>
            <a:r>
              <a:rPr lang="pl-PL" dirty="0"/>
              <a:t>But </a:t>
            </a:r>
            <a:r>
              <a:rPr lang="pl-PL" dirty="0" err="1"/>
              <a:t>what</a:t>
            </a:r>
            <a:r>
              <a:rPr lang="pl-PL" dirty="0"/>
              <a:t> </a:t>
            </a:r>
            <a:r>
              <a:rPr lang="pl-PL" dirty="0" err="1"/>
              <a:t>about</a:t>
            </a:r>
            <a:r>
              <a:rPr lang="pl-PL" dirty="0"/>
              <a:t> Strasbourg </a:t>
            </a:r>
            <a:r>
              <a:rPr lang="pl-PL" dirty="0" err="1"/>
              <a:t>standards</a:t>
            </a:r>
            <a:r>
              <a:rPr lang="pl-PL" dirty="0"/>
              <a:t>?</a:t>
            </a:r>
            <a:endParaRPr lang="en-GB" dirty="0"/>
          </a:p>
        </p:txBody>
      </p:sp>
      <p:sp>
        <p:nvSpPr>
          <p:cNvPr id="4" name="Symbol zastępczy tekstu 3">
            <a:extLst>
              <a:ext uri="{FF2B5EF4-FFF2-40B4-BE49-F238E27FC236}">
                <a16:creationId xmlns:a16="http://schemas.microsoft.com/office/drawing/2014/main" id="{79EE3995-16F4-214B-9F2B-75C3567D5781}"/>
              </a:ext>
            </a:extLst>
          </p:cNvPr>
          <p:cNvSpPr>
            <a:spLocks noGrp="1"/>
          </p:cNvSpPr>
          <p:nvPr>
            <p:ph type="body" sz="quarter" idx="11"/>
          </p:nvPr>
        </p:nvSpPr>
        <p:spPr/>
        <p:txBody>
          <a:bodyPr/>
          <a:lstStyle/>
          <a:p>
            <a:pPr algn="just"/>
            <a:r>
              <a:rPr lang="en-GB" dirty="0"/>
              <a:t>We should exercise caution when inferring the existence of a singular "Strasbourg standard" for three reasons:</a:t>
            </a:r>
            <a:r>
              <a:rPr lang="pl-PL" dirty="0"/>
              <a:t>	</a:t>
            </a:r>
            <a:endParaRPr lang="en-GB" dirty="0"/>
          </a:p>
          <a:p>
            <a:pPr lvl="1" algn="just"/>
            <a:r>
              <a:rPr lang="en-GB" dirty="0"/>
              <a:t>Firstly, the standards are not founded on an explicit normative basis. The ECtHR develops standards by interpreting the relatively broad provisions of the Convention, leading to diverse interpretations.</a:t>
            </a:r>
          </a:p>
          <a:p>
            <a:pPr lvl="1" algn="just"/>
            <a:r>
              <a:rPr lang="en-GB" dirty="0"/>
              <a:t>Secondly, the ECtHR aims to find common ground by reconciling various procedural models, legal traditions, and cultural contexts. This raises the question: </a:t>
            </a:r>
            <a:r>
              <a:rPr lang="en-GB" i="1" dirty="0"/>
              <a:t>What similarities can be identified among such diverse legal systems</a:t>
            </a:r>
            <a:r>
              <a:rPr lang="en-GB" dirty="0"/>
              <a:t>?</a:t>
            </a:r>
            <a:endParaRPr lang="pl-PL" dirty="0"/>
          </a:p>
          <a:p>
            <a:pPr lvl="1" algn="just"/>
            <a:r>
              <a:rPr lang="en-GB" b="1" dirty="0">
                <a:solidFill>
                  <a:srgbClr val="00B050"/>
                </a:solidFill>
              </a:rPr>
              <a:t>Lastly, the aspiration for the "Strasbourg standard" to be upheld necessitates that it cannot be excessively high or demanding.</a:t>
            </a:r>
          </a:p>
          <a:p>
            <a:pPr algn="just"/>
            <a:r>
              <a:rPr lang="en-GB" dirty="0"/>
              <a:t>In light of these considerations, it becomes debatable whether we can speak of a singular standard at all</a:t>
            </a:r>
          </a:p>
          <a:p>
            <a:endParaRPr lang="en-US" dirty="0"/>
          </a:p>
        </p:txBody>
      </p:sp>
    </p:spTree>
    <p:extLst>
      <p:ext uri="{BB962C8B-B14F-4D97-AF65-F5344CB8AC3E}">
        <p14:creationId xmlns:p14="http://schemas.microsoft.com/office/powerpoint/2010/main" val="32446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B7AC5A4-C0E6-4BD0-85A5-740192551812}"/>
              </a:ext>
            </a:extLst>
          </p:cNvPr>
          <p:cNvSpPr>
            <a:spLocks noGrp="1"/>
          </p:cNvSpPr>
          <p:nvPr>
            <p:ph type="body" sz="quarter" idx="10"/>
          </p:nvPr>
        </p:nvSpPr>
        <p:spPr/>
        <p:txBody>
          <a:bodyPr>
            <a:normAutofit fontScale="77500" lnSpcReduction="20000"/>
          </a:bodyPr>
          <a:lstStyle/>
          <a:p>
            <a:pPr algn="just"/>
            <a:r>
              <a:rPr lang="en-GB" dirty="0"/>
              <a:t>Can we talk about one standard at all?</a:t>
            </a:r>
          </a:p>
        </p:txBody>
      </p:sp>
      <p:sp>
        <p:nvSpPr>
          <p:cNvPr id="4" name="Symbol zastępczy tekstu 3">
            <a:extLst>
              <a:ext uri="{FF2B5EF4-FFF2-40B4-BE49-F238E27FC236}">
                <a16:creationId xmlns:a16="http://schemas.microsoft.com/office/drawing/2014/main" id="{C3DEEAF0-DB8C-25C1-1CDE-13D1D48799C8}"/>
              </a:ext>
            </a:extLst>
          </p:cNvPr>
          <p:cNvSpPr>
            <a:spLocks noGrp="1"/>
          </p:cNvSpPr>
          <p:nvPr>
            <p:ph type="body" sz="quarter" idx="11"/>
          </p:nvPr>
        </p:nvSpPr>
        <p:spPr/>
        <p:txBody>
          <a:bodyPr>
            <a:normAutofit lnSpcReduction="10000"/>
          </a:bodyPr>
          <a:lstStyle/>
          <a:p>
            <a:pPr algn="just"/>
            <a:r>
              <a:rPr lang="en-GB" b="1" dirty="0">
                <a:solidFill>
                  <a:srgbClr val="00B050"/>
                </a:solidFill>
              </a:rPr>
              <a:t>Indeed, the existence of a singular "Strasbourg standard" is highly debatable, as it depends on several factors and the individual opinions of certain judges. </a:t>
            </a:r>
            <a:r>
              <a:rPr lang="en-GB" dirty="0"/>
              <a:t>Different chambers of the ECtHR may reach divergent conclusions on similar matters, leading to inconsistency in jurisprudence.</a:t>
            </a:r>
          </a:p>
          <a:p>
            <a:pPr algn="just"/>
            <a:r>
              <a:rPr lang="en-GB" dirty="0"/>
              <a:t>This reality, though not optimistic, is undeniably true. Unverifiable factors often come into play during adjudication, raising concerns about the potential for the ECtHR to engage in "law-making."</a:t>
            </a:r>
          </a:p>
          <a:p>
            <a:pPr algn="just"/>
            <a:r>
              <a:rPr lang="en-GB" dirty="0"/>
              <a:t>An intriguing aspect is the public interest in the jurisprudence of the ECtHR. Depending on the level of public interest, there may be a basis for limiting the rights and freedoms of individuals.</a:t>
            </a:r>
          </a:p>
          <a:p>
            <a:endParaRPr lang="en-US" dirty="0"/>
          </a:p>
        </p:txBody>
      </p:sp>
    </p:spTree>
    <p:extLst>
      <p:ext uri="{BB962C8B-B14F-4D97-AF65-F5344CB8AC3E}">
        <p14:creationId xmlns:p14="http://schemas.microsoft.com/office/powerpoint/2010/main" val="2932766917"/>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953</TotalTime>
  <Words>4294</Words>
  <Application>Microsoft Office PowerPoint</Application>
  <PresentationFormat>Panoramiczny</PresentationFormat>
  <Paragraphs>134</Paragraphs>
  <Slides>28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28</vt:i4>
      </vt:variant>
    </vt:vector>
  </HeadingPairs>
  <TitlesOfParts>
    <vt:vector size="34" baseType="lpstr">
      <vt:lpstr>Arial</vt:lpstr>
      <vt:lpstr>Arial Black</vt:lpstr>
      <vt:lpstr>Calibri</vt:lpstr>
      <vt:lpstr>Calibri Light</vt:lpstr>
      <vt:lpstr>Montserrat</vt:lpstr>
      <vt:lpstr>Motyw1</vt:lpstr>
      <vt:lpstr>The role of European Convention on Human Rights and EU law in criminal proceedings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European Convention on Human Rights and EU law in criminal proceedings</dc:title>
  <dc:creator>Dominika Czerniak</dc:creator>
  <cp:lastModifiedBy>Dominika Czerniak</cp:lastModifiedBy>
  <cp:revision>6</cp:revision>
  <dcterms:created xsi:type="dcterms:W3CDTF">2023-04-26T20:02:16Z</dcterms:created>
  <dcterms:modified xsi:type="dcterms:W3CDTF">2024-04-15T05:41:44Z</dcterms:modified>
</cp:coreProperties>
</file>