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59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26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9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8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6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ADC9-7432-4796-98A7-07792BA36EED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E0FE-FBFA-4029-A216-BD6EF1DB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6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Cykl koniunkturalny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Małgorzata J.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Teoria plam na Słońcu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Wprowadzanie i upowszechnianie innowacji warunkuje nie tylko rozwój gospodarczy, ale także jego cykliczny przebieg</a:t>
            </a:r>
          </a:p>
        </p:txBody>
      </p:sp>
    </p:spTree>
    <p:extLst>
      <p:ext uri="{BB962C8B-B14F-4D97-AF65-F5344CB8AC3E}">
        <p14:creationId xmlns:p14="http://schemas.microsoft.com/office/powerpoint/2010/main" val="5668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Teoria cyklu politycznego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cykliczny rozwój spowodowany zmianami priorytetów ekonomicznych władzy w okresach przed wyborami w celu pozyskania głosów i ponownego wygrania wyborów;</a:t>
            </a:r>
          </a:p>
          <a:p>
            <a:r>
              <a:rPr lang="pl-PL" dirty="0"/>
              <a:t>Przez ekspansywna politykę fiskalną i monetarną rząd może doprowadzić do ożywienia gospodarczego i spadku bezrobocia w okresie przed wyborami. Skutki tych działań (wzrost inflacji, niemożność narastanie deficytu  i długu publicznego) będą odczuwalne po wyborach.</a:t>
            </a:r>
          </a:p>
          <a:p>
            <a:r>
              <a:rPr lang="pl-PL" dirty="0"/>
              <a:t>Nastąpi okres „zaciskania pasa” i polityki restrykcyjnej.</a:t>
            </a:r>
          </a:p>
          <a:p>
            <a:r>
              <a:rPr lang="pl-PL" dirty="0"/>
              <a:t>Cele polityczne, zewnętrzne do gospodarki powodują jej cykliczny rozwój.</a:t>
            </a:r>
          </a:p>
        </p:txBody>
      </p:sp>
    </p:spTree>
    <p:extLst>
      <p:ext uri="{BB962C8B-B14F-4D97-AF65-F5344CB8AC3E}">
        <p14:creationId xmlns:p14="http://schemas.microsoft.com/office/powerpoint/2010/main" val="36315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Teorie Keynesowskie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Cykle koniunkturalne są konsekwencją przyjętych reguł gry w gospodarce rynkowej. </a:t>
            </a:r>
          </a:p>
          <a:p>
            <a:r>
              <a:rPr lang="pl-PL" dirty="0"/>
              <a:t>Fazy spadkowe cyklu - efekt procesów zachodzących w fazach wzrostowych i odwrotnie  </a:t>
            </a:r>
          </a:p>
          <a:p>
            <a:r>
              <a:rPr lang="pl-PL" dirty="0"/>
              <a:t>Rola oszczędności</a:t>
            </a:r>
          </a:p>
          <a:p>
            <a:r>
              <a:rPr lang="pl-PL" dirty="0"/>
              <a:t>Celowość inwestowania mierzona stopą </a:t>
            </a:r>
            <a:r>
              <a:rPr lang="pl-PL"/>
              <a:t>zysku – zmiany.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9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Cykl koniunkturalny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/>
          <a:lstStyle/>
          <a:p>
            <a:r>
              <a:rPr lang="pl-PL" dirty="0"/>
              <a:t>sytuacja występująca w gospodarce w dłuższym okresie, polegająca na wahaniach omawianych mierników ekonomicznych w oparciu o rosnącą krzywą trendu wzrostu gospodarczego</a:t>
            </a:r>
          </a:p>
          <a:p>
            <a:endParaRPr lang="pl-PL" dirty="0"/>
          </a:p>
          <a:p>
            <a:r>
              <a:rPr lang="pl-PL" dirty="0"/>
              <a:t>Mierniki:  PKB, nakłady inwestycyjne, dochody ludności, zatrudnienie, relacja eksport-import, czy nawet zyski przedsiębiorstw</a:t>
            </a:r>
          </a:p>
          <a:p>
            <a:endParaRPr lang="pl-PL" dirty="0"/>
          </a:p>
          <a:p>
            <a:r>
              <a:rPr lang="pl-PL" dirty="0"/>
              <a:t>Dobra koniunktura a zła koniunktura!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Cechy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/>
          <a:lstStyle/>
          <a:p>
            <a:r>
              <a:rPr lang="pl-PL" dirty="0">
                <a:effectLst/>
              </a:rPr>
              <a:t>długość trwania</a:t>
            </a:r>
          </a:p>
          <a:p>
            <a:r>
              <a:rPr lang="pl-PL" dirty="0">
                <a:effectLst/>
              </a:rPr>
              <a:t>przełom</a:t>
            </a:r>
          </a:p>
          <a:p>
            <a:r>
              <a:rPr lang="pl-PL" dirty="0">
                <a:effectLst/>
              </a:rPr>
              <a:t>fazy i ich proporcje</a:t>
            </a:r>
          </a:p>
          <a:p>
            <a:r>
              <a:rPr lang="pl-PL" dirty="0">
                <a:effectLst/>
              </a:rPr>
              <a:t>amplituda wahań</a:t>
            </a:r>
          </a:p>
          <a:p>
            <a:r>
              <a:rPr lang="pl-PL" dirty="0">
                <a:effectLst/>
              </a:rPr>
              <a:t>intensywność wahań</a:t>
            </a:r>
          </a:p>
        </p:txBody>
      </p:sp>
    </p:spTree>
    <p:extLst>
      <p:ext uri="{BB962C8B-B14F-4D97-AF65-F5344CB8AC3E}">
        <p14:creationId xmlns:p14="http://schemas.microsoft.com/office/powerpoint/2010/main" val="12895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Wahania koniunktury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sz="3200" dirty="0">
                <a:effectLst/>
              </a:rPr>
              <a:t>trendy </a:t>
            </a:r>
          </a:p>
          <a:p>
            <a:r>
              <a:rPr lang="pl-PL" sz="3200" dirty="0">
                <a:effectLst/>
              </a:rPr>
              <a:t>wahania</a:t>
            </a:r>
          </a:p>
          <a:p>
            <a:r>
              <a:rPr lang="pl-PL" sz="3200" dirty="0">
                <a:effectLst/>
              </a:rPr>
              <a:t> wahania cykliczne </a:t>
            </a:r>
          </a:p>
          <a:p>
            <a:r>
              <a:rPr lang="pl-PL" sz="3200" dirty="0">
                <a:effectLst/>
              </a:rPr>
              <a:t>wahania przypadkowe-&gt; zjawiska losowych jak np. klęski, strajki</a:t>
            </a:r>
          </a:p>
          <a:p>
            <a:r>
              <a:rPr lang="pl-PL" sz="3200" dirty="0">
                <a:effectLst/>
              </a:rPr>
              <a:t> cykle polityczne</a:t>
            </a:r>
          </a:p>
          <a:p>
            <a:r>
              <a:rPr lang="pl-PL" sz="3200" dirty="0">
                <a:effectLst/>
              </a:rPr>
              <a:t> cykle konsumpcyjne-&gt; zmiany popytu konsumpcyjnego przy  zakupie dóbr trwałego użytku co parę lat</a:t>
            </a:r>
          </a:p>
        </p:txBody>
      </p:sp>
    </p:spTree>
    <p:extLst>
      <p:ext uri="{BB962C8B-B14F-4D97-AF65-F5344CB8AC3E}">
        <p14:creationId xmlns:p14="http://schemas.microsoft.com/office/powerpoint/2010/main" val="35434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Fazy klasycznego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/>
              <a:t>- Faza kryzysu: </a:t>
            </a:r>
            <a:br>
              <a:rPr lang="pl-PL" sz="3200" dirty="0"/>
            </a:br>
            <a:r>
              <a:rPr lang="pl-PL" sz="3200" dirty="0"/>
              <a:t>    - rośnie: bezrobocie, </a:t>
            </a:r>
            <a:br>
              <a:rPr lang="pl-PL" sz="3200" dirty="0"/>
            </a:br>
            <a:r>
              <a:rPr lang="pl-PL" sz="3200" dirty="0"/>
              <a:t>    - maleją: produkcja, zatrudnienie, inwestycje, popyt, ceny. </a:t>
            </a:r>
            <a:br>
              <a:rPr lang="pl-PL" sz="3200" dirty="0"/>
            </a:br>
            <a:r>
              <a:rPr lang="pl-PL" sz="3200" dirty="0"/>
              <a:t>- Faza depresji: </a:t>
            </a:r>
            <a:br>
              <a:rPr lang="pl-PL" sz="3200" dirty="0"/>
            </a:br>
            <a:r>
              <a:rPr lang="pl-PL" sz="3200" dirty="0"/>
              <a:t>    - koniec spadku, ww. wielkości pozostają na niskim poziomie. </a:t>
            </a:r>
            <a:br>
              <a:rPr lang="pl-PL" sz="3200" dirty="0"/>
            </a:br>
            <a:r>
              <a:rPr lang="pl-PL" sz="3200" dirty="0"/>
              <a:t>- Faza ożywienia: </a:t>
            </a:r>
            <a:br>
              <a:rPr lang="pl-PL" sz="3200" dirty="0"/>
            </a:br>
            <a:r>
              <a:rPr lang="pl-PL" sz="3200" dirty="0"/>
              <a:t>    - rosną: produkcja, zatrudnienie, inwestycje, popyt, ceny, </a:t>
            </a:r>
            <a:br>
              <a:rPr lang="pl-PL" sz="3200" dirty="0"/>
            </a:br>
            <a:r>
              <a:rPr lang="pl-PL" sz="3200" dirty="0"/>
              <a:t>    - maleje: bezrobocie. </a:t>
            </a:r>
            <a:br>
              <a:rPr lang="pl-PL" sz="3200" dirty="0"/>
            </a:br>
            <a:r>
              <a:rPr lang="pl-PL" sz="3200" dirty="0"/>
              <a:t>- Faza rozkwitu: </a:t>
            </a:r>
            <a:br>
              <a:rPr lang="pl-PL" sz="3200" dirty="0"/>
            </a:br>
            <a:r>
              <a:rPr lang="pl-PL" sz="3200" dirty="0"/>
              <a:t>    - koniec wzrostu, ww. wielkości utrzymują się na wysokim poziomie. </a:t>
            </a: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60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Fazy współczesnego cyklu koniunkturalnego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sz="3200" dirty="0"/>
              <a:t>Ożywienie</a:t>
            </a:r>
          </a:p>
          <a:p>
            <a:r>
              <a:rPr lang="pl-PL" sz="3200" dirty="0">
                <a:effectLst/>
              </a:rPr>
              <a:t>Recesja</a:t>
            </a:r>
          </a:p>
        </p:txBody>
      </p:sp>
    </p:spTree>
    <p:extLst>
      <p:ext uri="{BB962C8B-B14F-4D97-AF65-F5344CB8AC3E}">
        <p14:creationId xmlns:p14="http://schemas.microsoft.com/office/powerpoint/2010/main" val="4211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Podział cykli koniunkturalnych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3200" dirty="0"/>
              <a:t>- Krótkie (cykle </a:t>
            </a:r>
            <a:r>
              <a:rPr lang="pl-PL" sz="3200" dirty="0" err="1"/>
              <a:t>Kitchina</a:t>
            </a:r>
            <a:r>
              <a:rPr lang="pl-PL" sz="3200" dirty="0"/>
              <a:t>), trwające 3-4 lata (średnio co 3,5 roku), związane ze zmianami zapasów, cen hurtowych, jak również z rozliczaniem operacji bankowych. </a:t>
            </a:r>
            <a:br>
              <a:rPr lang="pl-PL" sz="3200" dirty="0"/>
            </a:br>
            <a:r>
              <a:rPr lang="pl-PL" sz="3200" dirty="0"/>
              <a:t>- Średnie:</a:t>
            </a:r>
            <a:br>
              <a:rPr lang="pl-PL" sz="3200" dirty="0"/>
            </a:br>
            <a:r>
              <a:rPr lang="pl-PL" sz="3200" dirty="0"/>
              <a:t>    - Cykle </a:t>
            </a:r>
            <a:r>
              <a:rPr lang="pl-PL" sz="3200" dirty="0" err="1"/>
              <a:t>Juglara</a:t>
            </a:r>
            <a:r>
              <a:rPr lang="pl-PL" sz="3200" dirty="0"/>
              <a:t>, trwające 8-10 lat, związane ze zmianami wydatków inwestycyjnych, Produktu Narodowego Brutto, inflacją i bezrobociem, </a:t>
            </a:r>
            <a:br>
              <a:rPr lang="pl-PL" sz="3200" dirty="0"/>
            </a:br>
            <a:r>
              <a:rPr lang="pl-PL" sz="3200" dirty="0"/>
              <a:t>    - Cykle </a:t>
            </a:r>
            <a:r>
              <a:rPr lang="pl-PL" sz="3200" dirty="0" err="1"/>
              <a:t>Kuznetsa</a:t>
            </a:r>
            <a:r>
              <a:rPr lang="pl-PL" sz="3200" dirty="0"/>
              <a:t>, trwające od 15-23 lat, związane z akumulacją czynników wytwórczych w długim okresie (inwestycje, budownictwo, migracje). </a:t>
            </a:r>
            <a:br>
              <a:rPr lang="pl-PL" sz="3200" dirty="0"/>
            </a:br>
            <a:r>
              <a:rPr lang="pl-PL" sz="3200" dirty="0"/>
              <a:t>- Długie (cykle </a:t>
            </a:r>
            <a:r>
              <a:rPr lang="pl-PL" sz="3200" dirty="0" err="1"/>
              <a:t>Kondratiewa</a:t>
            </a:r>
            <a:r>
              <a:rPr lang="pl-PL" sz="3200" dirty="0"/>
              <a:t>), trwające 40-60 lat, związane z odkryciami lub ważnymi innowacjami technicznymi oraz procesem ich rozprzestrzeniania się (elektryczność, silnik parowy, koleje, komputery, Internet). </a:t>
            </a: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64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Teorie wahań cyklicznych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r>
              <a:rPr lang="pl-PL" b="1" dirty="0"/>
              <a:t>Teorie neoklasyczne</a:t>
            </a:r>
            <a:endParaRPr lang="pl-PL" dirty="0"/>
          </a:p>
          <a:p>
            <a:r>
              <a:rPr lang="pl-PL" b="1" i="1" dirty="0"/>
              <a:t>Teoria plam na słońcu</a:t>
            </a:r>
            <a:r>
              <a:rPr lang="pl-PL" dirty="0"/>
              <a:t> (W.S. </a:t>
            </a:r>
            <a:r>
              <a:rPr lang="pl-PL" dirty="0" err="1"/>
              <a:t>Jevons</a:t>
            </a:r>
            <a:r>
              <a:rPr lang="pl-PL" dirty="0"/>
              <a:t> 1835 – 1882)</a:t>
            </a:r>
          </a:p>
          <a:p>
            <a:r>
              <a:rPr lang="pl-PL" b="1" i="1" dirty="0"/>
              <a:t>Teoria innowacji</a:t>
            </a:r>
            <a:r>
              <a:rPr lang="pl-PL" dirty="0"/>
              <a:t> ( J. </a:t>
            </a:r>
            <a:r>
              <a:rPr lang="pl-PL" dirty="0" err="1"/>
              <a:t>Schumpeter</a:t>
            </a:r>
            <a:r>
              <a:rPr lang="pl-PL" dirty="0"/>
              <a:t> 1883 – 1950)</a:t>
            </a:r>
          </a:p>
          <a:p>
            <a:r>
              <a:rPr lang="pl-PL" b="1" i="1" dirty="0"/>
              <a:t>Teoria cyklu politycznego</a:t>
            </a:r>
            <a:endParaRPr lang="pl-PL" dirty="0"/>
          </a:p>
          <a:p>
            <a:r>
              <a:rPr lang="pl-PL" b="1" dirty="0"/>
              <a:t>Teorie </a:t>
            </a:r>
            <a:r>
              <a:rPr lang="pl-PL" b="1" dirty="0" err="1"/>
              <a:t>Keynesistowskie</a:t>
            </a:r>
            <a:endParaRPr lang="pl-PL" dirty="0"/>
          </a:p>
          <a:p>
            <a:pPr marL="0" indent="0">
              <a:buNone/>
            </a:pP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71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3659" y="1123669"/>
            <a:ext cx="10515600" cy="1325563"/>
          </a:xfrm>
        </p:spPr>
        <p:txBody>
          <a:bodyPr/>
          <a:lstStyle/>
          <a:p>
            <a:r>
              <a:rPr lang="pl-PL" dirty="0"/>
              <a:t>Teorie neoklasyczne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3659" y="24492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Podstawowe założenia:</a:t>
            </a:r>
          </a:p>
          <a:p>
            <a:pPr lvl="0"/>
            <a:r>
              <a:rPr lang="pl-PL" dirty="0"/>
              <a:t>Gospodarka ma właściwości stabilizacyjne </a:t>
            </a:r>
          </a:p>
          <a:p>
            <a:pPr lvl="0"/>
            <a:r>
              <a:rPr lang="pl-PL" dirty="0"/>
              <a:t>Czynnik zakłócające równowagę maja charakter zewnętrzny do systemu gospodarczego (egzogeniczny – wojny, rewolucje i inne wydarzenia polityczne, odkrycia złóż mineralnych, zmiany demograficzne, innowacje techniczne, zjawiska przyrodnicze)</a:t>
            </a:r>
          </a:p>
          <a:p>
            <a:pPr lvl="0"/>
            <a:r>
              <a:rPr lang="pl-PL" dirty="0"/>
              <a:t>Zachwianie równowagi uruchamia mechanizmy endogeniczne, które prowadza gospodarkę w kierunku równowagi</a:t>
            </a:r>
          </a:p>
          <a:p>
            <a:pPr marL="0" indent="0">
              <a:buNone/>
            </a:pPr>
            <a:endParaRPr lang="pl-P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96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366</Words>
  <Application>Microsoft Office PowerPoint</Application>
  <PresentationFormat>Niestandardowy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Cykl koniunkturalny</vt:lpstr>
      <vt:lpstr>Cykl koniunkturalny</vt:lpstr>
      <vt:lpstr>Cechy cyklu koniunkturalnego</vt:lpstr>
      <vt:lpstr>Wahania koniunktury</vt:lpstr>
      <vt:lpstr>Fazy klasycznego cyklu koniunkturalnego</vt:lpstr>
      <vt:lpstr>Fazy współczesnego cyklu koniunkturalnego</vt:lpstr>
      <vt:lpstr>Podział cykli koniunkturalnych</vt:lpstr>
      <vt:lpstr>Teorie wahań cyklicznych</vt:lpstr>
      <vt:lpstr>Teorie neoklasyczne</vt:lpstr>
      <vt:lpstr>Teoria plam na Słońcu</vt:lpstr>
      <vt:lpstr>Teoria cyklu politycznego</vt:lpstr>
      <vt:lpstr>Teorie Keynesowskie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Cykl koniunkturalny</dc:title>
  <dc:creator>Goś</dc:creator>
  <cp:lastModifiedBy>Januszewska Małgorzata</cp:lastModifiedBy>
  <cp:revision>3</cp:revision>
  <dcterms:created xsi:type="dcterms:W3CDTF">2016-12-09T16:35:54Z</dcterms:created>
  <dcterms:modified xsi:type="dcterms:W3CDTF">2016-12-10T13:37:50Z</dcterms:modified>
</cp:coreProperties>
</file>