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4"/>
  </p:notesMasterIdLst>
  <p:sldIdLst>
    <p:sldId id="256" r:id="rId2"/>
    <p:sldId id="258" r:id="rId3"/>
    <p:sldId id="263" r:id="rId4"/>
    <p:sldId id="388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389" r:id="rId13"/>
    <p:sldId id="271" r:id="rId14"/>
    <p:sldId id="272" r:id="rId15"/>
    <p:sldId id="273" r:id="rId16"/>
    <p:sldId id="274" r:id="rId17"/>
    <p:sldId id="275" r:id="rId18"/>
    <p:sldId id="280" r:id="rId19"/>
    <p:sldId id="281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7" r:id="rId38"/>
    <p:sldId id="318" r:id="rId39"/>
    <p:sldId id="319" r:id="rId40"/>
    <p:sldId id="320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90" r:id="rId52"/>
    <p:sldId id="332" r:id="rId53"/>
    <p:sldId id="333" r:id="rId54"/>
    <p:sldId id="334" r:id="rId55"/>
    <p:sldId id="335" r:id="rId56"/>
    <p:sldId id="336" r:id="rId57"/>
    <p:sldId id="339" r:id="rId58"/>
    <p:sldId id="340" r:id="rId59"/>
    <p:sldId id="391" r:id="rId60"/>
    <p:sldId id="343" r:id="rId61"/>
    <p:sldId id="344" r:id="rId62"/>
    <p:sldId id="345" r:id="rId63"/>
    <p:sldId id="346" r:id="rId64"/>
    <p:sldId id="347" r:id="rId65"/>
    <p:sldId id="354" r:id="rId66"/>
    <p:sldId id="355" r:id="rId67"/>
    <p:sldId id="356" r:id="rId68"/>
    <p:sldId id="357" r:id="rId69"/>
    <p:sldId id="363" r:id="rId70"/>
    <p:sldId id="371" r:id="rId71"/>
    <p:sldId id="372" r:id="rId72"/>
    <p:sldId id="373" r:id="rId73"/>
    <p:sldId id="374" r:id="rId74"/>
    <p:sldId id="375" r:id="rId75"/>
    <p:sldId id="376" r:id="rId76"/>
    <p:sldId id="378" r:id="rId77"/>
    <p:sldId id="377" r:id="rId78"/>
    <p:sldId id="379" r:id="rId79"/>
    <p:sldId id="380" r:id="rId80"/>
    <p:sldId id="381" r:id="rId81"/>
    <p:sldId id="386" r:id="rId82"/>
    <p:sldId id="387" r:id="rId8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32264-056D-42E1-B135-2D9FE18518C9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18E-323A-40F8-89B3-280022050D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9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A818E-323A-40F8-89B3-280022050D5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464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818E-323A-40F8-89B3-280022050D56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71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818E-323A-40F8-89B3-280022050D5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71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818E-323A-40F8-89B3-280022050D5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71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818E-323A-40F8-89B3-280022050D56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71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818E-323A-40F8-89B3-280022050D56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71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818E-323A-40F8-89B3-280022050D56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71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818E-323A-40F8-89B3-280022050D56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71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818E-323A-40F8-89B3-280022050D5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71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A818E-323A-40F8-89B3-280022050D5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71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1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33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68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88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4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45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97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61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19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5DD6-93FF-4AA2-9F80-D50E5EEC090C}" type="datetimeFigureOut">
              <a:rPr lang="pl-PL" smtClean="0"/>
              <a:t>15.10.2018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uni.wroc.pl/user/33381" TargetMode="External"/><Relationship Id="rId2" Type="http://schemas.openxmlformats.org/officeDocument/2006/relationships/hyperlink" Target="mailto:piotr.kozdrowicki@uwr.edu.p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rQCzZsgI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rKg8_lty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eBgJ0nr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 err="1">
                <a:latin typeface="Calibri Light" panose="020F0302020204030204" pitchFamily="34" charset="0"/>
              </a:rPr>
              <a:t>Political</a:t>
            </a:r>
            <a:r>
              <a:rPr lang="pl-PL" sz="3200" dirty="0">
                <a:latin typeface="Calibri Light" panose="020F0302020204030204" pitchFamily="34" charset="0"/>
              </a:rPr>
              <a:t> </a:t>
            </a:r>
            <a:r>
              <a:rPr lang="pl-PL" sz="3200" dirty="0" err="1">
                <a:latin typeface="Calibri Light" panose="020F0302020204030204" pitchFamily="34" charset="0"/>
              </a:rPr>
              <a:t>Socio-economical</a:t>
            </a:r>
            <a:r>
              <a:rPr lang="pl-PL" sz="3200" dirty="0">
                <a:latin typeface="Calibri Light" panose="020F0302020204030204" pitchFamily="34" charset="0"/>
              </a:rPr>
              <a:t> and </a:t>
            </a:r>
            <a:r>
              <a:rPr lang="pl-PL" sz="3200" dirty="0" err="1">
                <a:latin typeface="Calibri Light" panose="020F0302020204030204" pitchFamily="34" charset="0"/>
              </a:rPr>
              <a:t>Legal</a:t>
            </a:r>
            <a:r>
              <a:rPr lang="pl-PL" sz="3200" dirty="0">
                <a:latin typeface="Calibri Light" panose="020F0302020204030204" pitchFamily="34" charset="0"/>
              </a:rPr>
              <a:t> </a:t>
            </a:r>
            <a:r>
              <a:rPr lang="pl-PL" sz="3200" dirty="0" err="1">
                <a:latin typeface="Calibri Light" panose="020F0302020204030204" pitchFamily="34" charset="0"/>
              </a:rPr>
              <a:t>Though</a:t>
            </a:r>
            <a:endParaRPr lang="pl-PL" sz="3200" dirty="0">
              <a:latin typeface="Calibri Light" panose="020F03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 err="1">
                <a:latin typeface="Calibri Light" panose="020F0302020204030204" pitchFamily="34" charset="0"/>
              </a:rPr>
              <a:t>classes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5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Virtue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GB" sz="2800" i="1" dirty="0">
                <a:latin typeface="Calibri Light" panose="020F0302020204030204" pitchFamily="34" charset="0"/>
              </a:rPr>
              <a:t>Latin: </a:t>
            </a:r>
            <a:r>
              <a:rPr lang="en-GB" sz="2800" dirty="0" err="1">
                <a:latin typeface="Calibri Light" panose="020F0302020204030204" pitchFamily="34" charset="0"/>
              </a:rPr>
              <a:t>virtus</a:t>
            </a:r>
            <a:r>
              <a:rPr lang="en-GB" sz="2800" i="1" dirty="0">
                <a:latin typeface="Calibri Light" panose="020F0302020204030204" pitchFamily="34" charset="0"/>
              </a:rPr>
              <a:t>, Greek:</a:t>
            </a:r>
            <a:r>
              <a:rPr lang="en-GB" sz="2800" dirty="0">
                <a:latin typeface="Calibri Light" panose="020F0302020204030204" pitchFamily="34" charset="0"/>
              </a:rPr>
              <a:t> </a:t>
            </a:r>
            <a:r>
              <a:rPr lang="en-GB" sz="2800" dirty="0" err="1">
                <a:latin typeface="Calibri Light" panose="020F0302020204030204" pitchFamily="34" charset="0"/>
              </a:rPr>
              <a:t>ἀρετή</a:t>
            </a:r>
            <a:r>
              <a:rPr lang="en-GB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latin typeface="Calibri Light" panose="020F0302020204030204" pitchFamily="34" charset="0"/>
              </a:rPr>
              <a:t>aretē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2655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Virtue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GB" sz="2800" i="1" dirty="0">
                <a:latin typeface="Calibri Light" panose="020F0302020204030204" pitchFamily="34" charset="0"/>
              </a:rPr>
              <a:t>Latin: </a:t>
            </a:r>
            <a:r>
              <a:rPr lang="en-GB" sz="2800" dirty="0" err="1">
                <a:latin typeface="Calibri Light" panose="020F0302020204030204" pitchFamily="34" charset="0"/>
              </a:rPr>
              <a:t>virtus</a:t>
            </a:r>
            <a:r>
              <a:rPr lang="en-GB" sz="2800" i="1" dirty="0">
                <a:latin typeface="Calibri Light" panose="020F0302020204030204" pitchFamily="34" charset="0"/>
              </a:rPr>
              <a:t>, Greek:</a:t>
            </a:r>
            <a:r>
              <a:rPr lang="en-GB" sz="2800" dirty="0">
                <a:latin typeface="Calibri Light" panose="020F0302020204030204" pitchFamily="34" charset="0"/>
              </a:rPr>
              <a:t> </a:t>
            </a:r>
            <a:r>
              <a:rPr lang="en-GB" sz="2800" dirty="0" err="1">
                <a:latin typeface="Calibri Light" panose="020F0302020204030204" pitchFamily="34" charset="0"/>
              </a:rPr>
              <a:t>ἀρετή</a:t>
            </a:r>
            <a:r>
              <a:rPr lang="en-GB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latin typeface="Calibri Light" panose="020F0302020204030204" pitchFamily="34" charset="0"/>
              </a:rPr>
              <a:t>aretē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r>
              <a:rPr lang="en-GB" sz="2800" i="1" dirty="0" err="1">
                <a:latin typeface="Calibri Light" panose="020F0302020204030204" pitchFamily="34" charset="0"/>
              </a:rPr>
              <a:t>ethikē</a:t>
            </a:r>
            <a:r>
              <a:rPr lang="en-GB" sz="2800" i="1" dirty="0">
                <a:latin typeface="Calibri Light" panose="020F0302020204030204" pitchFamily="34" charset="0"/>
              </a:rPr>
              <a:t> </a:t>
            </a:r>
            <a:r>
              <a:rPr lang="en-GB" sz="2800" i="1" dirty="0" err="1">
                <a:latin typeface="Calibri Light" panose="020F0302020204030204" pitchFamily="34" charset="0"/>
              </a:rPr>
              <a:t>aretē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dirty="0">
                <a:latin typeface="Calibri Light" panose="020F0302020204030204" pitchFamily="34" charset="0"/>
              </a:rPr>
              <a:t>– </a:t>
            </a:r>
            <a:r>
              <a:rPr lang="pl-PL" sz="2800" dirty="0" err="1">
                <a:latin typeface="Calibri Light" panose="020F0302020204030204" pitchFamily="34" charset="0"/>
              </a:rPr>
              <a:t>virtue</a:t>
            </a:r>
            <a:r>
              <a:rPr lang="pl-PL" sz="2800" dirty="0">
                <a:latin typeface="Calibri Light" panose="020F0302020204030204" pitchFamily="34" charset="0"/>
              </a:rPr>
              <a:t> of the </a:t>
            </a:r>
            <a:r>
              <a:rPr lang="pl-PL" sz="2800" dirty="0" err="1">
                <a:latin typeface="Calibri Light" panose="020F0302020204030204" pitchFamily="34" charset="0"/>
              </a:rPr>
              <a:t>character</a:t>
            </a:r>
            <a:endParaRPr lang="pl-PL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6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Cynic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virtue</a:t>
            </a:r>
            <a:r>
              <a:rPr lang="pl-PL" dirty="0">
                <a:latin typeface="Calibri Light" panose="020F0302020204030204" pitchFamily="34" charset="0"/>
              </a:rPr>
              <a:t> = life </a:t>
            </a:r>
            <a:r>
              <a:rPr lang="pl-PL" dirty="0" err="1">
                <a:latin typeface="Calibri Light" panose="020F0302020204030204" pitchFamily="34" charset="0"/>
              </a:rPr>
              <a:t>lived</a:t>
            </a:r>
            <a:r>
              <a:rPr lang="pl-PL" dirty="0">
                <a:latin typeface="Calibri Light" panose="020F0302020204030204" pitchFamily="34" charset="0"/>
              </a:rPr>
              <a:t> in </a:t>
            </a:r>
            <a:r>
              <a:rPr lang="pl-PL" dirty="0" err="1">
                <a:latin typeface="Calibri Light" panose="020F0302020204030204" pitchFamily="34" charset="0"/>
              </a:rPr>
              <a:t>agreement</a:t>
            </a:r>
            <a:r>
              <a:rPr lang="pl-PL" dirty="0">
                <a:latin typeface="Calibri Light" panose="020F0302020204030204" pitchFamily="34" charset="0"/>
              </a:rPr>
              <a:t> with Nature</a:t>
            </a: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avoiding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civilisation</a:t>
            </a:r>
            <a:endParaRPr lang="pl-PL" dirty="0">
              <a:latin typeface="Calibri Light" panose="020F0302020204030204" pitchFamily="34" charset="0"/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4A36B0B7-1A98-4B70-A6E7-BACED56CC52D}"/>
              </a:ext>
            </a:extLst>
          </p:cNvPr>
          <p:cNvCxnSpPr>
            <a:cxnSpLocks/>
          </p:cNvCxnSpPr>
          <p:nvPr/>
        </p:nvCxnSpPr>
        <p:spPr>
          <a:xfrm>
            <a:off x="4572000" y="2924944"/>
            <a:ext cx="0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3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latin typeface="Calibri Light" panose="020F0302020204030204" pitchFamily="34" charset="0"/>
              </a:rPr>
              <a:t>How to live </a:t>
            </a:r>
            <a:r>
              <a:rPr lang="pl-PL" dirty="0" err="1">
                <a:latin typeface="Calibri Light" panose="020F0302020204030204" pitchFamily="34" charset="0"/>
              </a:rPr>
              <a:t>free</a:t>
            </a:r>
            <a:r>
              <a:rPr lang="pl-PL" dirty="0"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ἄσκησις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pl-PL" sz="2800" i="1" dirty="0" err="1">
                <a:latin typeface="Calibri Light" panose="020F0302020204030204" pitchFamily="34" charset="0"/>
              </a:rPr>
              <a:t>askezis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8901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latin typeface="Calibri Light" panose="020F0302020204030204" pitchFamily="34" charset="0"/>
              </a:rPr>
              <a:t>How to live </a:t>
            </a:r>
            <a:r>
              <a:rPr lang="pl-PL" dirty="0" err="1">
                <a:latin typeface="Calibri Light" panose="020F0302020204030204" pitchFamily="34" charset="0"/>
              </a:rPr>
              <a:t>free</a:t>
            </a:r>
            <a:r>
              <a:rPr lang="pl-PL" dirty="0"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ἄσκησις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pl-PL" sz="2800" i="1" dirty="0" err="1">
                <a:latin typeface="Calibri Light" panose="020F0302020204030204" pitchFamily="34" charset="0"/>
              </a:rPr>
              <a:t>askezis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self-sufficiency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9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latin typeface="Calibri Light" panose="020F0302020204030204" pitchFamily="34" charset="0"/>
              </a:rPr>
              <a:t>How to live </a:t>
            </a:r>
            <a:r>
              <a:rPr lang="pl-PL" dirty="0" err="1">
                <a:latin typeface="Calibri Light" panose="020F0302020204030204" pitchFamily="34" charset="0"/>
              </a:rPr>
              <a:t>free</a:t>
            </a:r>
            <a:r>
              <a:rPr lang="pl-PL" dirty="0"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ἄσκησις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pl-PL" sz="2800" i="1" dirty="0" err="1">
                <a:latin typeface="Calibri Light" panose="020F0302020204030204" pitchFamily="34" charset="0"/>
              </a:rPr>
              <a:t>askezis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self-sufficiency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GB" sz="2800" i="1" dirty="0">
                <a:latin typeface="Calibri Light" panose="020F0302020204030204" pitchFamily="34" charset="0"/>
              </a:rPr>
              <a:t>courage of expression 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7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latin typeface="Calibri Light" panose="020F0302020204030204" pitchFamily="34" charset="0"/>
              </a:rPr>
              <a:t>How to live </a:t>
            </a:r>
            <a:r>
              <a:rPr lang="pl-PL" dirty="0" err="1">
                <a:latin typeface="Calibri Light" panose="020F0302020204030204" pitchFamily="34" charset="0"/>
              </a:rPr>
              <a:t>free</a:t>
            </a:r>
            <a:r>
              <a:rPr lang="pl-PL" dirty="0"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ἄσκησις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pl-PL" sz="2800" i="1" dirty="0" err="1">
                <a:latin typeface="Calibri Light" panose="020F0302020204030204" pitchFamily="34" charset="0"/>
              </a:rPr>
              <a:t>askezis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self-sufficiency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GB" sz="2800" i="1" dirty="0">
                <a:latin typeface="Calibri Light" panose="020F0302020204030204" pitchFamily="34" charset="0"/>
              </a:rPr>
              <a:t>courage of expression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egoism</a:t>
            </a:r>
            <a:r>
              <a:rPr lang="en-GB" sz="2800" i="1" dirty="0">
                <a:latin typeface="Calibri Light" panose="020F0302020204030204" pitchFamily="34" charset="0"/>
              </a:rPr>
              <a:t> 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  <p:sp>
        <p:nvSpPr>
          <p:cNvPr id="4" name="Nawias klamrowy otwierający 3"/>
          <p:cNvSpPr/>
          <p:nvPr/>
        </p:nvSpPr>
        <p:spPr>
          <a:xfrm rot="16200000">
            <a:off x="4319972" y="1376772"/>
            <a:ext cx="432049" cy="525658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90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Living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free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εὐδαιμονία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latin typeface="Calibri Light" panose="020F0302020204030204" pitchFamily="34" charset="0"/>
              </a:rPr>
              <a:t>eudaimonia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1095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Freedom</a:t>
            </a:r>
            <a:r>
              <a:rPr lang="pl-PL" dirty="0">
                <a:latin typeface="Calibri Light" panose="020F0302020204030204" pitchFamily="34" charset="0"/>
              </a:rPr>
              <a:t> by the </a:t>
            </a:r>
            <a:r>
              <a:rPr lang="pl-PL" dirty="0" err="1">
                <a:latin typeface="Calibri Light" panose="020F0302020204030204" pitchFamily="34" charset="0"/>
              </a:rPr>
              <a:t>Cynics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παρρησία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[p</a:t>
            </a:r>
            <a:r>
              <a:rPr lang="en-GB" sz="2800" i="1" dirty="0" err="1">
                <a:latin typeface="Calibri Light" panose="020F0302020204030204" pitchFamily="34" charset="0"/>
              </a:rPr>
              <a:t>arrhēsia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  <a:r>
              <a:rPr lang="en-GB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– </a:t>
            </a:r>
            <a:r>
              <a:rPr lang="pl-PL" sz="2800" i="1" dirty="0" err="1">
                <a:latin typeface="Calibri Light" panose="020F0302020204030204" pitchFamily="34" charset="0"/>
              </a:rPr>
              <a:t>frankness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(</a:t>
            </a:r>
            <a:r>
              <a:rPr lang="pl-PL" sz="2800" i="1" dirty="0" err="1">
                <a:latin typeface="Calibri Light" panose="020F0302020204030204" pitchFamily="34" charset="0"/>
              </a:rPr>
              <a:t>freedom</a:t>
            </a:r>
            <a:r>
              <a:rPr lang="pl-PL" sz="2800" i="1" dirty="0">
                <a:latin typeface="Calibri Light" panose="020F0302020204030204" pitchFamily="34" charset="0"/>
              </a:rPr>
              <a:t> of speech)</a:t>
            </a:r>
          </a:p>
        </p:txBody>
      </p:sp>
    </p:spTree>
    <p:extLst>
      <p:ext uri="{BB962C8B-B14F-4D97-AF65-F5344CB8AC3E}">
        <p14:creationId xmlns:p14="http://schemas.microsoft.com/office/powerpoint/2010/main" val="3440823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03648" y="5861349"/>
            <a:ext cx="6494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>
                <a:latin typeface="Calibri Light" panose="020F0302020204030204" pitchFamily="34" charset="0"/>
              </a:rPr>
              <a:t>Diogenes of </a:t>
            </a:r>
            <a:r>
              <a:rPr lang="pl-PL" sz="2800" i="1" dirty="0" err="1">
                <a:latin typeface="Calibri Light" panose="020F0302020204030204" pitchFamily="34" charset="0"/>
              </a:rPr>
              <a:t>Sinope</a:t>
            </a:r>
            <a:r>
              <a:rPr lang="pl-PL" sz="2800" i="1" dirty="0">
                <a:latin typeface="Calibri Light" panose="020F0302020204030204" pitchFamily="34" charset="0"/>
              </a:rPr>
              <a:t> and Alexander the Great</a:t>
            </a:r>
          </a:p>
        </p:txBody>
      </p:sp>
      <p:pic>
        <p:nvPicPr>
          <p:cNvPr id="3074" name="Picture 2" descr="https://usercontent2.hubstatic.com/362538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51" y="692696"/>
            <a:ext cx="6475884" cy="50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0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Calibri Light" panose="020F0302020204030204" pitchFamily="34" charset="0"/>
              </a:rPr>
              <a:t>Piotr S. Kozdrowicki</a:t>
            </a: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  <a:hlinkClick r:id="rId2"/>
              </a:rPr>
              <a:t>piotr.kozdrowicki@uwr.edu.pl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  <a:hlinkClick r:id="rId3"/>
              </a:rPr>
              <a:t>https://prawo.uni.wroc.pl/user/33381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consultations</a:t>
            </a:r>
            <a:r>
              <a:rPr lang="pl-PL" sz="2800" i="1" dirty="0">
                <a:latin typeface="Calibri Light" panose="020F0302020204030204" pitchFamily="34" charset="0"/>
              </a:rPr>
              <a:t>: </a:t>
            </a:r>
            <a:r>
              <a:rPr lang="pl-PL" sz="2800" i="1" dirty="0" err="1">
                <a:latin typeface="Calibri Light" panose="020F0302020204030204" pitchFamily="34" charset="0"/>
              </a:rPr>
              <a:t>room</a:t>
            </a:r>
            <a:r>
              <a:rPr lang="pl-PL" sz="2800" i="1" dirty="0">
                <a:latin typeface="Calibri Light" panose="020F0302020204030204" pitchFamily="34" charset="0"/>
              </a:rPr>
              <a:t> 306A</a:t>
            </a:r>
          </a:p>
        </p:txBody>
      </p:sp>
    </p:spTree>
    <p:extLst>
      <p:ext uri="{BB962C8B-B14F-4D97-AF65-F5344CB8AC3E}">
        <p14:creationId xmlns:p14="http://schemas.microsoft.com/office/powerpoint/2010/main" val="26892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pic>
        <p:nvPicPr>
          <p:cNvPr id="10242" name="Picture 2" descr="https://upload.wikimedia.org/wikipedia/commons/6/6b/Diogenes-statue-Sinop-enhan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5426208" y="557007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>
                <a:latin typeface="Calibri Light" panose="020F0302020204030204" pitchFamily="34" charset="0"/>
              </a:rPr>
              <a:t>Diogenes of </a:t>
            </a:r>
            <a:r>
              <a:rPr lang="pl-PL" sz="2800" i="1" dirty="0" err="1">
                <a:latin typeface="Calibri Light" panose="020F0302020204030204" pitchFamily="34" charset="0"/>
              </a:rPr>
              <a:t>Sinope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3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932040" y="557007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>
                <a:latin typeface="Calibri Light" panose="020F0302020204030204" pitchFamily="34" charset="0"/>
              </a:rPr>
              <a:t>Diogenes of </a:t>
            </a:r>
            <a:r>
              <a:rPr lang="pl-PL" sz="2800" i="1" dirty="0" err="1">
                <a:latin typeface="Calibri Light" panose="020F0302020204030204" pitchFamily="34" charset="0"/>
              </a:rPr>
              <a:t>Sinope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11266" name="Picture 2" descr="Znalezione obrazy dla zapytania diogenes nak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318350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9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292080" y="557007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>
                <a:latin typeface="Calibri Light" panose="020F0302020204030204" pitchFamily="34" charset="0"/>
              </a:rPr>
              <a:t>Diogenes of </a:t>
            </a:r>
            <a:r>
              <a:rPr lang="pl-PL" sz="2800" i="1" dirty="0" err="1">
                <a:latin typeface="Calibri Light" panose="020F0302020204030204" pitchFamily="34" charset="0"/>
              </a:rPr>
              <a:t>Sinope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12290" name="Picture 2" descr="http://www.artnet.com/WebServices/images/ll00047lldxFqFFgBeECfDrCWvaHBOcZjG/hieronymus-van-der-mij-the-drinking-cup-of-diog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0979"/>
            <a:ext cx="4263380" cy="53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731367" y="596367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>
                <a:latin typeface="Calibri Light" panose="020F0302020204030204" pitchFamily="34" charset="0"/>
              </a:rPr>
              <a:t>Diogenes of </a:t>
            </a:r>
            <a:r>
              <a:rPr lang="pl-PL" sz="2800" i="1" dirty="0" err="1">
                <a:latin typeface="Calibri Light" panose="020F0302020204030204" pitchFamily="34" charset="0"/>
              </a:rPr>
              <a:t>Sinope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13314" name="Picture 2" descr="https://upload.wikimedia.org/wikipedia/commons/b/b6/Diogenes_looking_for_a_man_-_attributed_to_JHW_Tischb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4" y="260648"/>
            <a:ext cx="7508981" cy="57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12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Cosmopolitanism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Κοσμοπολίτης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pl-PL" sz="2800" i="1" dirty="0" err="1">
                <a:latin typeface="Calibri Light" panose="020F0302020204030204" pitchFamily="34" charset="0"/>
              </a:rPr>
              <a:t>cosmopolites</a:t>
            </a:r>
            <a:r>
              <a:rPr lang="pl-PL" sz="2800" i="1" dirty="0">
                <a:latin typeface="Calibri Light" panose="020F0302020204030204" pitchFamily="34" charset="0"/>
              </a:rPr>
              <a:t>] </a:t>
            </a:r>
            <a:r>
              <a:rPr lang="pl-PL" sz="2800" dirty="0">
                <a:latin typeface="Calibri Light" panose="020F0302020204030204" pitchFamily="34" charset="0"/>
              </a:rPr>
              <a:t>– </a:t>
            </a:r>
            <a:r>
              <a:rPr lang="pl-PL" sz="2800" dirty="0" err="1">
                <a:latin typeface="Calibri Light" panose="020F0302020204030204" pitchFamily="34" charset="0"/>
              </a:rPr>
              <a:t>citizen</a:t>
            </a:r>
            <a:r>
              <a:rPr lang="pl-PL" sz="2800" dirty="0">
                <a:latin typeface="Calibri Light" panose="020F0302020204030204" pitchFamily="34" charset="0"/>
              </a:rPr>
              <a:t> of the World</a:t>
            </a:r>
          </a:p>
        </p:txBody>
      </p:sp>
    </p:spTree>
    <p:extLst>
      <p:ext uri="{BB962C8B-B14F-4D97-AF65-F5344CB8AC3E}">
        <p14:creationId xmlns:p14="http://schemas.microsoft.com/office/powerpoint/2010/main" val="378355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Legacy</a:t>
            </a:r>
            <a:r>
              <a:rPr lang="pl-PL" dirty="0">
                <a:latin typeface="Calibri Light" panose="020F0302020204030204" pitchFamily="34" charset="0"/>
              </a:rPr>
              <a:t> of </a:t>
            </a:r>
            <a:r>
              <a:rPr lang="pl-PL" dirty="0" err="1">
                <a:latin typeface="Calibri Light" panose="020F0302020204030204" pitchFamily="34" charset="0"/>
              </a:rPr>
              <a:t>Cynicism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81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Legacy</a:t>
            </a:r>
            <a:r>
              <a:rPr lang="pl-PL" dirty="0">
                <a:latin typeface="Calibri Light" panose="020F0302020204030204" pitchFamily="34" charset="0"/>
              </a:rPr>
              <a:t> of </a:t>
            </a:r>
            <a:r>
              <a:rPr lang="pl-PL" dirty="0" err="1">
                <a:latin typeface="Calibri Light" panose="020F0302020204030204" pitchFamily="34" charset="0"/>
              </a:rPr>
              <a:t>Cynicism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i="1" dirty="0" err="1">
                <a:latin typeface="Calibri Light" panose="020F0302020204030204" pitchFamily="34" charset="0"/>
              </a:rPr>
              <a:t>Stoicism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35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Legacy</a:t>
            </a:r>
            <a:r>
              <a:rPr lang="pl-PL" dirty="0">
                <a:latin typeface="Calibri Light" panose="020F0302020204030204" pitchFamily="34" charset="0"/>
              </a:rPr>
              <a:t> of </a:t>
            </a:r>
            <a:r>
              <a:rPr lang="pl-PL" dirty="0" err="1">
                <a:latin typeface="Calibri Light" panose="020F0302020204030204" pitchFamily="34" charset="0"/>
              </a:rPr>
              <a:t>Cynicism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i="1" dirty="0" err="1">
                <a:latin typeface="Calibri Light" panose="020F0302020204030204" pitchFamily="34" charset="0"/>
              </a:rPr>
              <a:t>Stoicism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i="1" dirty="0" err="1">
                <a:latin typeface="Calibri Light" panose="020F0302020204030204" pitchFamily="34" charset="0"/>
              </a:rPr>
              <a:t>Anarchism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16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Legacy</a:t>
            </a:r>
            <a:r>
              <a:rPr lang="pl-PL" dirty="0">
                <a:latin typeface="Calibri Light" panose="020F0302020204030204" pitchFamily="34" charset="0"/>
              </a:rPr>
              <a:t> of </a:t>
            </a:r>
            <a:r>
              <a:rPr lang="pl-PL" dirty="0" err="1">
                <a:latin typeface="Calibri Light" panose="020F0302020204030204" pitchFamily="34" charset="0"/>
              </a:rPr>
              <a:t>Cynicism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i="1" dirty="0" err="1">
                <a:latin typeface="Calibri Light" panose="020F0302020204030204" pitchFamily="34" charset="0"/>
              </a:rPr>
              <a:t>Stoicism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i="1" dirty="0" err="1">
                <a:latin typeface="Calibri Light" panose="020F0302020204030204" pitchFamily="34" charset="0"/>
              </a:rPr>
              <a:t>Anarchism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i="1" dirty="0">
                <a:latin typeface="Calibri Light" panose="020F0302020204030204" pitchFamily="34" charset="0"/>
              </a:rPr>
              <a:t>modern </a:t>
            </a:r>
            <a:r>
              <a:rPr lang="pl-PL" i="1" dirty="0" err="1">
                <a:latin typeface="Calibri Light" panose="020F0302020204030204" pitchFamily="34" charset="0"/>
              </a:rPr>
              <a:t>cynicism</a:t>
            </a:r>
            <a:endParaRPr lang="pl-PL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7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Calibri Light" panose="020F0302020204030204" pitchFamily="34" charset="0"/>
              </a:rPr>
              <a:t>Video: </a:t>
            </a:r>
            <a:r>
              <a:rPr lang="en-US" i="1" dirty="0">
                <a:latin typeface="Calibri Light" panose="020F0302020204030204" pitchFamily="34" charset="0"/>
                <a:hlinkClick r:id="rId3"/>
              </a:rPr>
              <a:t>What Do Cynical People Really Want?</a:t>
            </a: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7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071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Calibri Light" panose="020F0302020204030204" pitchFamily="34" charset="0"/>
              </a:rPr>
              <a:t>How to pass the </a:t>
            </a:r>
            <a:r>
              <a:rPr lang="pl-PL" b="1" dirty="0" err="1">
                <a:latin typeface="Calibri Light" panose="020F0302020204030204" pitchFamily="34" charset="0"/>
              </a:rPr>
              <a:t>classes</a:t>
            </a:r>
            <a:r>
              <a:rPr lang="pl-PL" b="1" dirty="0">
                <a:latin typeface="Calibri Light" panose="020F030202020403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pl-PL" dirty="0" err="1">
                <a:latin typeface="Calibri Light" panose="020F0302020204030204" pitchFamily="34" charset="0"/>
              </a:rPr>
              <a:t>Every</a:t>
            </a:r>
            <a:r>
              <a:rPr lang="pl-PL" dirty="0">
                <a:latin typeface="Calibri Light" panose="020F0302020204030204" pitchFamily="34" charset="0"/>
              </a:rPr>
              <a:t> Student </a:t>
            </a:r>
            <a:r>
              <a:rPr lang="pl-PL" dirty="0" err="1">
                <a:latin typeface="Calibri Light" panose="020F0302020204030204" pitchFamily="34" charset="0"/>
              </a:rPr>
              <a:t>needs</a:t>
            </a:r>
            <a:r>
              <a:rPr lang="pl-PL" dirty="0">
                <a:latin typeface="Calibri Light" panose="020F0302020204030204" pitchFamily="34" charset="0"/>
              </a:rPr>
              <a:t> to </a:t>
            </a:r>
            <a:r>
              <a:rPr lang="pl-PL" dirty="0" err="1">
                <a:latin typeface="Calibri Light" panose="020F0302020204030204" pitchFamily="34" charset="0"/>
              </a:rPr>
              <a:t>write</a:t>
            </a:r>
            <a:r>
              <a:rPr lang="pl-PL" dirty="0">
                <a:latin typeface="Calibri Light" panose="020F0302020204030204" pitchFamily="34" charset="0"/>
              </a:rPr>
              <a:t> 3 </a:t>
            </a:r>
            <a:r>
              <a:rPr lang="pl-PL" dirty="0" err="1">
                <a:latin typeface="Calibri Light" panose="020F0302020204030204" pitchFamily="34" charset="0"/>
              </a:rPr>
              <a:t>essays</a:t>
            </a:r>
            <a:endParaRPr lang="pl-PL" dirty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r>
              <a:rPr lang="pl-PL" dirty="0">
                <a:latin typeface="Calibri Light" panose="020F0302020204030204" pitchFamily="34" charset="0"/>
              </a:rPr>
              <a:t>	</a:t>
            </a:r>
            <a:r>
              <a:rPr lang="pl-PL" i="1" dirty="0">
                <a:latin typeface="Calibri Light" panose="020F0302020204030204" pitchFamily="34" charset="0"/>
              </a:rPr>
              <a:t>deadline: </a:t>
            </a:r>
            <a:r>
              <a:rPr lang="pl-PL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7.01.2019</a:t>
            </a:r>
          </a:p>
          <a:p>
            <a:pPr marL="514350" indent="-514350">
              <a:buAutoNum type="arabicPeriod"/>
            </a:pPr>
            <a:r>
              <a:rPr lang="pl-PL" dirty="0" err="1">
                <a:latin typeface="Calibri Light" panose="020F0302020204030204" pitchFamily="34" charset="0"/>
              </a:rPr>
              <a:t>Every</a:t>
            </a:r>
            <a:r>
              <a:rPr lang="pl-PL" dirty="0">
                <a:latin typeface="Calibri Light" panose="020F0302020204030204" pitchFamily="34" charset="0"/>
              </a:rPr>
              <a:t> Student </a:t>
            </a:r>
            <a:r>
              <a:rPr lang="pl-PL" dirty="0" err="1">
                <a:latin typeface="Calibri Light" panose="020F0302020204030204" pitchFamily="34" charset="0"/>
              </a:rPr>
              <a:t>needs</a:t>
            </a:r>
            <a:r>
              <a:rPr lang="pl-PL" dirty="0">
                <a:latin typeface="Calibri Light" panose="020F0302020204030204" pitchFamily="34" charset="0"/>
              </a:rPr>
              <a:t> to </a:t>
            </a:r>
            <a:r>
              <a:rPr lang="pl-PL" dirty="0" err="1">
                <a:latin typeface="Calibri Light" panose="020F0302020204030204" pitchFamily="34" charset="0"/>
              </a:rPr>
              <a:t>present</a:t>
            </a:r>
            <a:r>
              <a:rPr lang="pl-PL" dirty="0">
                <a:latin typeface="Calibri Light" panose="020F0302020204030204" pitchFamily="34" charset="0"/>
              </a:rPr>
              <a:t> one of </a:t>
            </a:r>
            <a:r>
              <a:rPr lang="pl-PL" dirty="0" err="1">
                <a:latin typeface="Calibri Light" panose="020F0302020204030204" pitchFamily="34" charset="0"/>
              </a:rPr>
              <a:t>his</a:t>
            </a:r>
            <a:r>
              <a:rPr lang="pl-PL" dirty="0">
                <a:latin typeface="Calibri Light" panose="020F0302020204030204" pitchFamily="34" charset="0"/>
              </a:rPr>
              <a:t>/</a:t>
            </a:r>
            <a:r>
              <a:rPr lang="pl-PL" dirty="0" err="1">
                <a:latin typeface="Calibri Light" panose="020F0302020204030204" pitchFamily="34" charset="0"/>
              </a:rPr>
              <a:t>her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essays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at</a:t>
            </a:r>
            <a:r>
              <a:rPr lang="pl-PL" dirty="0">
                <a:latin typeface="Calibri Light" panose="020F0302020204030204" pitchFamily="34" charset="0"/>
              </a:rPr>
              <a:t> the </a:t>
            </a:r>
            <a:r>
              <a:rPr lang="pl-PL" dirty="0" err="1">
                <a:latin typeface="Calibri Light" panose="020F0302020204030204" pitchFamily="34" charset="0"/>
              </a:rPr>
              <a:t>classes</a:t>
            </a:r>
            <a:endParaRPr lang="pl-PL" dirty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r>
              <a:rPr lang="pl-PL" dirty="0">
                <a:latin typeface="Calibri Light" panose="020F0302020204030204" pitchFamily="34" charset="0"/>
              </a:rPr>
              <a:t>	</a:t>
            </a:r>
            <a:r>
              <a:rPr lang="pl-PL" i="1" dirty="0">
                <a:latin typeface="Calibri Light" panose="020F0302020204030204" pitchFamily="34" charset="0"/>
              </a:rPr>
              <a:t>start of </a:t>
            </a:r>
            <a:r>
              <a:rPr lang="pl-PL" i="1" dirty="0" err="1">
                <a:latin typeface="Calibri Light" panose="020F0302020204030204" pitchFamily="34" charset="0"/>
              </a:rPr>
              <a:t>presentations</a:t>
            </a:r>
            <a:r>
              <a:rPr lang="pl-PL" i="1" dirty="0">
                <a:latin typeface="Calibri Light" panose="020F0302020204030204" pitchFamily="34" charset="0"/>
              </a:rPr>
              <a:t>: </a:t>
            </a:r>
            <a:r>
              <a:rPr lang="pl-PL" b="1" i="1" dirty="0">
                <a:solidFill>
                  <a:srgbClr val="FF0000"/>
                </a:solidFill>
                <a:latin typeface="Calibri Light" panose="020F0302020204030204" pitchFamily="34" charset="0"/>
              </a:rPr>
              <a:t>29.10.2018</a:t>
            </a:r>
          </a:p>
          <a:p>
            <a:pPr marL="400050" lvl="1" indent="0">
              <a:buNone/>
            </a:pPr>
            <a:r>
              <a:rPr lang="pl-PL" i="1" dirty="0">
                <a:latin typeface="Calibri Light" panose="020F0302020204030204" pitchFamily="34" charset="0"/>
              </a:rPr>
              <a:t>	4 </a:t>
            </a:r>
            <a:r>
              <a:rPr lang="pl-PL" i="1" dirty="0" err="1">
                <a:latin typeface="Calibri Light" panose="020F0302020204030204" pitchFamily="34" charset="0"/>
              </a:rPr>
              <a:t>presentations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at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each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classes</a:t>
            </a:r>
            <a:endParaRPr lang="pl-PL" i="1" dirty="0">
              <a:latin typeface="Calibri Light" panose="020F0302020204030204" pitchFamily="34" charset="0"/>
            </a:endParaRPr>
          </a:p>
          <a:p>
            <a:pPr marL="514350" indent="-514350">
              <a:buAutoNum type="arabicPeriod"/>
            </a:pPr>
            <a:r>
              <a:rPr lang="pl-PL" dirty="0" err="1">
                <a:latin typeface="Calibri Light" panose="020F0302020204030204" pitchFamily="34" charset="0"/>
              </a:rPr>
              <a:t>Attendance</a:t>
            </a:r>
            <a:endParaRPr lang="pl-PL" dirty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r>
              <a:rPr lang="pl-PL" i="1" dirty="0">
                <a:latin typeface="Calibri Light" panose="020F0302020204030204" pitchFamily="34" charset="0"/>
              </a:rPr>
              <a:t>	2 </a:t>
            </a:r>
            <a:r>
              <a:rPr lang="pl-PL" i="1" dirty="0" err="1">
                <a:latin typeface="Calibri Light" panose="020F0302020204030204" pitchFamily="34" charset="0"/>
              </a:rPr>
              <a:t>absences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r>
              <a:rPr lang="pl-PL" i="1" dirty="0" err="1">
                <a:latin typeface="Calibri Light" panose="020F0302020204030204" pitchFamily="34" charset="0"/>
              </a:rPr>
              <a:t>possible</a:t>
            </a:r>
            <a:endParaRPr lang="pl-PL" i="1" dirty="0">
              <a:latin typeface="Calibri Light" panose="020F0302020204030204" pitchFamily="34" charset="0"/>
            </a:endParaRPr>
          </a:p>
          <a:p>
            <a:pPr marL="400050" lvl="1" indent="0">
              <a:buNone/>
            </a:pP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6/6b/Diogenes-statue-Sinop-enhanced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54" y="0"/>
            <a:ext cx="5380062" cy="717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>
                <a:latin typeface="Calibri Light" panose="020F0302020204030204" pitchFamily="34" charset="0"/>
              </a:rPr>
              <a:t>Cynicism</a:t>
            </a:r>
            <a:r>
              <a:rPr lang="pl-PL" dirty="0">
                <a:latin typeface="Calibri Light" panose="020F0302020204030204" pitchFamily="34" charset="0"/>
              </a:rPr>
              <a:t> in </a:t>
            </a:r>
            <a:r>
              <a:rPr lang="pl-PL" dirty="0" err="1">
                <a:latin typeface="Calibri Light" panose="020F0302020204030204" pitchFamily="34" charset="0"/>
              </a:rPr>
              <a:t>brief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r>
              <a:rPr lang="pl-PL" sz="2400" dirty="0" err="1">
                <a:latin typeface="Calibri Light" panose="020F0302020204030204" pitchFamily="34" charset="0"/>
              </a:rPr>
              <a:t>founders</a:t>
            </a:r>
            <a:r>
              <a:rPr lang="pl-PL" sz="2400" dirty="0">
                <a:latin typeface="Calibri Light" panose="020F0302020204030204" pitchFamily="34" charset="0"/>
              </a:rPr>
              <a:t>: </a:t>
            </a:r>
            <a:r>
              <a:rPr lang="pl-PL" sz="2400" i="1" dirty="0">
                <a:latin typeface="Calibri Light" panose="020F0302020204030204" pitchFamily="34" charset="0"/>
              </a:rPr>
              <a:t>Diogenes of </a:t>
            </a:r>
            <a:r>
              <a:rPr lang="pl-PL" sz="2400" i="1" dirty="0" err="1">
                <a:latin typeface="Calibri Light" panose="020F0302020204030204" pitchFamily="34" charset="0"/>
              </a:rPr>
              <a:t>Sinope</a:t>
            </a:r>
            <a:r>
              <a:rPr lang="pl-PL" sz="2400" i="1" dirty="0">
                <a:latin typeface="Calibri Light" panose="020F0302020204030204" pitchFamily="34" charset="0"/>
              </a:rPr>
              <a:t>, </a:t>
            </a:r>
            <a:r>
              <a:rPr lang="pl-PL" sz="2400" i="1" dirty="0" err="1">
                <a:latin typeface="Calibri Light" panose="020F0302020204030204" pitchFamily="34" charset="0"/>
              </a:rPr>
              <a:t>Antisthenes</a:t>
            </a:r>
            <a:endParaRPr lang="pl-PL" sz="2400" i="1" dirty="0">
              <a:latin typeface="Calibri Light" panose="020F0302020204030204" pitchFamily="34" charset="0"/>
            </a:endParaRPr>
          </a:p>
          <a:p>
            <a:r>
              <a:rPr lang="pl-PL" sz="2400" dirty="0" err="1">
                <a:latin typeface="Calibri Light" panose="020F0302020204030204" pitchFamily="34" charset="0"/>
              </a:rPr>
              <a:t>purpose</a:t>
            </a:r>
            <a:r>
              <a:rPr lang="pl-PL" sz="2400" dirty="0">
                <a:latin typeface="Calibri Light" panose="020F0302020204030204" pitchFamily="34" charset="0"/>
              </a:rPr>
              <a:t>: </a:t>
            </a:r>
            <a:r>
              <a:rPr lang="pl-PL" sz="2400" i="1" dirty="0">
                <a:latin typeface="Calibri Light" panose="020F0302020204030204" pitchFamily="34" charset="0"/>
              </a:rPr>
              <a:t>live in </a:t>
            </a:r>
            <a:r>
              <a:rPr lang="pl-PL" sz="2400" i="1" dirty="0" err="1">
                <a:latin typeface="Calibri Light" panose="020F0302020204030204" pitchFamily="34" charset="0"/>
              </a:rPr>
              <a:t>accord</a:t>
            </a:r>
            <a:r>
              <a:rPr lang="pl-PL" sz="2400" i="1" dirty="0">
                <a:latin typeface="Calibri Light" panose="020F0302020204030204" pitchFamily="34" charset="0"/>
              </a:rPr>
              <a:t> with the Nature</a:t>
            </a:r>
          </a:p>
          <a:p>
            <a:r>
              <a:rPr lang="pl-PL" sz="2400" dirty="0" err="1">
                <a:latin typeface="Calibri Light" panose="020F0302020204030204" pitchFamily="34" charset="0"/>
              </a:rPr>
              <a:t>how</a:t>
            </a:r>
            <a:r>
              <a:rPr lang="pl-PL" sz="2400" dirty="0">
                <a:latin typeface="Calibri Light" panose="020F0302020204030204" pitchFamily="34" charset="0"/>
              </a:rPr>
              <a:t> to </a:t>
            </a:r>
            <a:r>
              <a:rPr lang="pl-PL" sz="2400" dirty="0" err="1">
                <a:latin typeface="Calibri Light" panose="020F0302020204030204" pitchFamily="34" charset="0"/>
              </a:rPr>
              <a:t>reach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</a:rPr>
              <a:t>it</a:t>
            </a:r>
            <a:r>
              <a:rPr lang="pl-PL" sz="2400" dirty="0">
                <a:latin typeface="Calibri Light" panose="020F0302020204030204" pitchFamily="34" charset="0"/>
              </a:rPr>
              <a:t>?</a:t>
            </a:r>
          </a:p>
          <a:p>
            <a:pPr lvl="1"/>
            <a:r>
              <a:rPr lang="pl-PL" sz="2400" i="1" dirty="0" err="1">
                <a:latin typeface="Calibri Light" panose="020F0302020204030204" pitchFamily="34" charset="0"/>
              </a:rPr>
              <a:t>arete</a:t>
            </a:r>
            <a:r>
              <a:rPr lang="pl-PL" sz="2400" i="1" dirty="0">
                <a:latin typeface="Calibri Light" panose="020F0302020204030204" pitchFamily="34" charset="0"/>
              </a:rPr>
              <a:t> (</a:t>
            </a:r>
            <a:r>
              <a:rPr lang="pl-PL" sz="2400" i="1" dirty="0" err="1">
                <a:latin typeface="Calibri Light" panose="020F0302020204030204" pitchFamily="34" charset="0"/>
              </a:rPr>
              <a:t>moral</a:t>
            </a:r>
            <a:r>
              <a:rPr lang="pl-PL" sz="2400" i="1" dirty="0"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latin typeface="Calibri Light" panose="020F0302020204030204" pitchFamily="34" charset="0"/>
              </a:rPr>
              <a:t>virtue</a:t>
            </a:r>
            <a:r>
              <a:rPr lang="pl-PL" sz="2400" i="1" dirty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pl-PL" sz="2400" i="1" dirty="0" err="1">
                <a:latin typeface="Calibri Light" panose="020F0302020204030204" pitchFamily="34" charset="0"/>
              </a:rPr>
              <a:t>askezis</a:t>
            </a:r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r>
              <a:rPr lang="pl-PL" sz="2400" i="1" dirty="0" err="1">
                <a:latin typeface="Calibri Light" panose="020F0302020204030204" pitchFamily="34" charset="0"/>
              </a:rPr>
              <a:t>self-sufficiency</a:t>
            </a:r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r>
              <a:rPr lang="pl-PL" sz="2400" i="1" dirty="0" err="1">
                <a:latin typeface="Calibri Light" panose="020F0302020204030204" pitchFamily="34" charset="0"/>
              </a:rPr>
              <a:t>courage</a:t>
            </a:r>
            <a:r>
              <a:rPr lang="pl-PL" sz="2400" i="1" dirty="0">
                <a:latin typeface="Calibri Light" panose="020F0302020204030204" pitchFamily="34" charset="0"/>
              </a:rPr>
              <a:t> of speech</a:t>
            </a:r>
          </a:p>
          <a:p>
            <a:r>
              <a:rPr lang="pl-PL" sz="2400" i="1" dirty="0" err="1">
                <a:latin typeface="Calibri Light" panose="020F0302020204030204" pitchFamily="34" charset="0"/>
              </a:rPr>
              <a:t>Eudaimonia</a:t>
            </a:r>
            <a:r>
              <a:rPr lang="pl-PL" sz="2400" i="1" dirty="0">
                <a:latin typeface="Calibri Light" panose="020F0302020204030204" pitchFamily="34" charset="0"/>
              </a:rPr>
              <a:t> (</a:t>
            </a:r>
            <a:r>
              <a:rPr lang="pl-PL" sz="2400" i="1" dirty="0" err="1">
                <a:latin typeface="Calibri Light" panose="020F0302020204030204" pitchFamily="34" charset="0"/>
              </a:rPr>
              <a:t>living</a:t>
            </a:r>
            <a:r>
              <a:rPr lang="pl-PL" sz="2400" i="1" dirty="0"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latin typeface="Calibri Light" panose="020F0302020204030204" pitchFamily="34" charset="0"/>
              </a:rPr>
              <a:t>truly</a:t>
            </a:r>
            <a:r>
              <a:rPr lang="pl-PL" sz="2400" i="1" dirty="0"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latin typeface="Calibri Light" panose="020F0302020204030204" pitchFamily="34" charset="0"/>
              </a:rPr>
              <a:t>free</a:t>
            </a:r>
            <a:r>
              <a:rPr lang="pl-PL" sz="2400" i="1" dirty="0">
                <a:latin typeface="Calibri Light" panose="020F0302020204030204" pitchFamily="34" charset="0"/>
              </a:rPr>
              <a:t> life)</a:t>
            </a:r>
          </a:p>
          <a:p>
            <a:r>
              <a:rPr lang="pl-PL" sz="2400" dirty="0" err="1">
                <a:latin typeface="Calibri Light" panose="020F0302020204030204" pitchFamily="34" charset="0"/>
              </a:rPr>
              <a:t>legacy</a:t>
            </a:r>
            <a:r>
              <a:rPr lang="pl-PL" sz="2400" dirty="0">
                <a:latin typeface="Calibri Light" panose="020F0302020204030204" pitchFamily="34" charset="0"/>
              </a:rPr>
              <a:t> of </a:t>
            </a:r>
            <a:r>
              <a:rPr lang="pl-PL" sz="2400" dirty="0" err="1">
                <a:latin typeface="Calibri Light" panose="020F0302020204030204" pitchFamily="34" charset="0"/>
              </a:rPr>
              <a:t>Cynicism</a:t>
            </a:r>
            <a:r>
              <a:rPr lang="pl-PL" sz="2400" dirty="0">
                <a:latin typeface="Calibri Light" panose="020F0302020204030204" pitchFamily="34" charset="0"/>
              </a:rPr>
              <a:t>:</a:t>
            </a:r>
          </a:p>
          <a:p>
            <a:pPr lvl="1"/>
            <a:r>
              <a:rPr lang="pl-PL" sz="2400" dirty="0" err="1">
                <a:latin typeface="Calibri Light" panose="020F0302020204030204" pitchFamily="34" charset="0"/>
              </a:rPr>
              <a:t>Stoicism</a:t>
            </a:r>
            <a:endParaRPr lang="pl-PL" sz="2400" dirty="0">
              <a:latin typeface="Calibri Light" panose="020F0302020204030204" pitchFamily="34" charset="0"/>
            </a:endParaRPr>
          </a:p>
          <a:p>
            <a:pPr lvl="1"/>
            <a:r>
              <a:rPr lang="pl-PL" sz="2400" dirty="0" err="1">
                <a:latin typeface="Calibri Light" panose="020F0302020204030204" pitchFamily="34" charset="0"/>
              </a:rPr>
              <a:t>Anarchism</a:t>
            </a:r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endParaRPr lang="pl-PL" sz="2400" i="1" dirty="0">
              <a:latin typeface="Calibri Light" panose="020F0302020204030204" pitchFamily="34" charset="0"/>
            </a:endParaRPr>
          </a:p>
          <a:p>
            <a:endParaRPr lang="pl-PL" sz="2400" dirty="0">
              <a:latin typeface="Calibri Light" panose="020F0302020204030204" pitchFamily="34" charset="0"/>
            </a:endParaRPr>
          </a:p>
          <a:p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4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86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267744" y="5963672"/>
            <a:ext cx="435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Calibri Light" panose="020F0302020204030204" pitchFamily="34" charset="0"/>
              </a:rPr>
              <a:t>Στοὰ</a:t>
            </a:r>
            <a:r>
              <a:rPr lang="en-GB" sz="2800" dirty="0">
                <a:latin typeface="Calibri Light" panose="020F0302020204030204" pitchFamily="34" charset="0"/>
              </a:rPr>
              <a:t> </a:t>
            </a:r>
            <a:r>
              <a:rPr lang="en-GB" sz="2800" dirty="0" err="1">
                <a:latin typeface="Calibri Light" panose="020F0302020204030204" pitchFamily="34" charset="0"/>
              </a:rPr>
              <a:t>Ποικίλη</a:t>
            </a:r>
            <a:r>
              <a:rPr lang="pl-PL" sz="2800" dirty="0">
                <a:latin typeface="Calibri Light" panose="020F0302020204030204" pitchFamily="34" charset="0"/>
              </a:rPr>
              <a:t>  </a:t>
            </a:r>
            <a:r>
              <a:rPr lang="pl-PL" sz="2800" i="1" dirty="0">
                <a:latin typeface="Calibri Light" panose="020F0302020204030204" pitchFamily="34" charset="0"/>
              </a:rPr>
              <a:t>[Stoa </a:t>
            </a:r>
            <a:r>
              <a:rPr lang="pl-PL" sz="2800" i="1" dirty="0" err="1">
                <a:latin typeface="Calibri Light" panose="020F0302020204030204" pitchFamily="34" charset="0"/>
              </a:rPr>
              <a:t>Poikile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</p:txBody>
      </p:sp>
      <p:pic>
        <p:nvPicPr>
          <p:cNvPr id="15362" name="Picture 2" descr="http://modernstoicism.com/wp-content/uploads/2016/07/stoa_poik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4" y="270264"/>
            <a:ext cx="7776864" cy="569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19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03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Stoicism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i="1" u="sng" dirty="0" err="1">
                <a:latin typeface="Calibri Light" panose="020F0302020204030204" pitchFamily="34" charset="0"/>
              </a:rPr>
              <a:t>Early</a:t>
            </a:r>
            <a:r>
              <a:rPr lang="pl-PL" i="1" u="sng" dirty="0">
                <a:latin typeface="Calibri Light" panose="020F0302020204030204" pitchFamily="34" charset="0"/>
              </a:rPr>
              <a:t> Stoa</a:t>
            </a:r>
            <a:r>
              <a:rPr lang="pl-PL" i="1" dirty="0">
                <a:latin typeface="Calibri Light" panose="020F0302020204030204" pitchFamily="34" charset="0"/>
              </a:rPr>
              <a:t> (ca. 300 B.C.E.) – Zeno of </a:t>
            </a:r>
            <a:r>
              <a:rPr lang="pl-PL" i="1" dirty="0" err="1">
                <a:latin typeface="Calibri Light" panose="020F0302020204030204" pitchFamily="34" charset="0"/>
              </a:rPr>
              <a:t>Citium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88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Stoicism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i="1" u="sng" dirty="0" err="1">
                <a:latin typeface="Calibri Light" panose="020F0302020204030204" pitchFamily="34" charset="0"/>
              </a:rPr>
              <a:t>Early</a:t>
            </a:r>
            <a:r>
              <a:rPr lang="pl-PL" i="1" u="sng" dirty="0">
                <a:latin typeface="Calibri Light" panose="020F0302020204030204" pitchFamily="34" charset="0"/>
              </a:rPr>
              <a:t> Stoa</a:t>
            </a:r>
            <a:r>
              <a:rPr lang="pl-PL" i="1" dirty="0">
                <a:latin typeface="Calibri Light" panose="020F0302020204030204" pitchFamily="34" charset="0"/>
              </a:rPr>
              <a:t> (ca. 300 B.C.E.) – Zeno of </a:t>
            </a:r>
            <a:r>
              <a:rPr lang="pl-PL" i="1" dirty="0" err="1">
                <a:latin typeface="Calibri Light" panose="020F0302020204030204" pitchFamily="34" charset="0"/>
              </a:rPr>
              <a:t>Citium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105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i="1" u="sng" dirty="0">
                <a:latin typeface="Calibri Light" panose="020F0302020204030204" pitchFamily="34" charset="0"/>
              </a:rPr>
              <a:t>Middle Stoa</a:t>
            </a:r>
            <a:r>
              <a:rPr lang="pl-PL" i="1" dirty="0">
                <a:latin typeface="Calibri Light" panose="020F0302020204030204" pitchFamily="34" charset="0"/>
              </a:rPr>
              <a:t> (</a:t>
            </a:r>
            <a:r>
              <a:rPr lang="en-US" i="1" dirty="0">
                <a:latin typeface="Calibri Light" panose="020F0302020204030204" pitchFamily="34" charset="0"/>
              </a:rPr>
              <a:t>late II and I century B.C.E.)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i="1" dirty="0">
                <a:latin typeface="Calibri Light" panose="020F0302020204030204" pitchFamily="34" charset="0"/>
              </a:rPr>
              <a:t> – </a:t>
            </a:r>
            <a:r>
              <a:rPr lang="pl-PL" i="1" dirty="0" err="1">
                <a:latin typeface="Calibri Light" panose="020F0302020204030204" pitchFamily="34" charset="0"/>
              </a:rPr>
              <a:t>Panaetius</a:t>
            </a:r>
            <a:r>
              <a:rPr lang="pl-PL" i="1" dirty="0">
                <a:latin typeface="Calibri Light" panose="020F0302020204030204" pitchFamily="34" charset="0"/>
              </a:rPr>
              <a:t>, </a:t>
            </a:r>
            <a:r>
              <a:rPr lang="pl-PL" i="1" dirty="0" err="1">
                <a:latin typeface="Calibri Light" panose="020F0302020204030204" pitchFamily="34" charset="0"/>
              </a:rPr>
              <a:t>Posidonius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78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Stoicism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i="1" u="sng" dirty="0" err="1">
                <a:latin typeface="Calibri Light" panose="020F0302020204030204" pitchFamily="34" charset="0"/>
              </a:rPr>
              <a:t>Early</a:t>
            </a:r>
            <a:r>
              <a:rPr lang="pl-PL" i="1" u="sng" dirty="0">
                <a:latin typeface="Calibri Light" panose="020F0302020204030204" pitchFamily="34" charset="0"/>
              </a:rPr>
              <a:t> Stoa</a:t>
            </a:r>
            <a:r>
              <a:rPr lang="pl-PL" i="1" dirty="0">
                <a:latin typeface="Calibri Light" panose="020F0302020204030204" pitchFamily="34" charset="0"/>
              </a:rPr>
              <a:t> (ca. 300 B.C.E.) – Zeno of </a:t>
            </a:r>
            <a:r>
              <a:rPr lang="pl-PL" i="1" dirty="0" err="1">
                <a:latin typeface="Calibri Light" panose="020F0302020204030204" pitchFamily="34" charset="0"/>
              </a:rPr>
              <a:t>Citium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105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i="1" u="sng" dirty="0">
                <a:latin typeface="Calibri Light" panose="020F0302020204030204" pitchFamily="34" charset="0"/>
              </a:rPr>
              <a:t>Middle Stoa</a:t>
            </a:r>
            <a:r>
              <a:rPr lang="pl-PL" i="1" dirty="0">
                <a:latin typeface="Calibri Light" panose="020F0302020204030204" pitchFamily="34" charset="0"/>
              </a:rPr>
              <a:t> (</a:t>
            </a:r>
            <a:r>
              <a:rPr lang="en-US" i="1" dirty="0">
                <a:latin typeface="Calibri Light" panose="020F0302020204030204" pitchFamily="34" charset="0"/>
              </a:rPr>
              <a:t>late II and I century B.C.E.)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i="1" dirty="0">
                <a:latin typeface="Calibri Light" panose="020F0302020204030204" pitchFamily="34" charset="0"/>
              </a:rPr>
              <a:t> – </a:t>
            </a:r>
            <a:r>
              <a:rPr lang="pl-PL" i="1" dirty="0" err="1">
                <a:latin typeface="Calibri Light" panose="020F0302020204030204" pitchFamily="34" charset="0"/>
              </a:rPr>
              <a:t>Panaetius</a:t>
            </a:r>
            <a:r>
              <a:rPr lang="pl-PL" i="1" dirty="0">
                <a:latin typeface="Calibri Light" panose="020F0302020204030204" pitchFamily="34" charset="0"/>
              </a:rPr>
              <a:t>, </a:t>
            </a:r>
            <a:r>
              <a:rPr lang="pl-PL" i="1" dirty="0" err="1">
                <a:latin typeface="Calibri Light" panose="020F0302020204030204" pitchFamily="34" charset="0"/>
              </a:rPr>
              <a:t>Posidonius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105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i="1" u="sng" dirty="0" err="1">
                <a:latin typeface="Calibri Light" panose="020F0302020204030204" pitchFamily="34" charset="0"/>
              </a:rPr>
              <a:t>Late</a:t>
            </a:r>
            <a:r>
              <a:rPr lang="pl-PL" i="1" u="sng" dirty="0">
                <a:latin typeface="Calibri Light" panose="020F0302020204030204" pitchFamily="34" charset="0"/>
              </a:rPr>
              <a:t> Stoa</a:t>
            </a:r>
            <a:r>
              <a:rPr lang="pl-PL" i="1" dirty="0">
                <a:latin typeface="Calibri Light" panose="020F0302020204030204" pitchFamily="34" charset="0"/>
              </a:rPr>
              <a:t> (</a:t>
            </a:r>
            <a:r>
              <a:rPr lang="en-US" i="1" dirty="0">
                <a:latin typeface="Calibri Light" panose="020F0302020204030204" pitchFamily="34" charset="0"/>
              </a:rPr>
              <a:t>I through II century C.E.</a:t>
            </a:r>
            <a:r>
              <a:rPr lang="pl-PL" i="1" dirty="0">
                <a:latin typeface="Calibri Light" panose="020F0302020204030204" pitchFamily="34" charset="0"/>
              </a:rPr>
              <a:t>) - </a:t>
            </a:r>
            <a:r>
              <a:rPr lang="pl-PL" i="1" dirty="0" err="1">
                <a:latin typeface="Calibri Light" panose="020F0302020204030204" pitchFamily="34" charset="0"/>
              </a:rPr>
              <a:t>Seneca</a:t>
            </a:r>
            <a:r>
              <a:rPr lang="pl-PL" i="1" dirty="0">
                <a:latin typeface="Calibri Light" panose="020F0302020204030204" pitchFamily="34" charset="0"/>
              </a:rPr>
              <a:t>, Cicero, </a:t>
            </a:r>
            <a:r>
              <a:rPr lang="pl-PL" i="1" dirty="0" err="1">
                <a:latin typeface="Calibri Light" panose="020F0302020204030204" pitchFamily="34" charset="0"/>
              </a:rPr>
              <a:t>Musonius</a:t>
            </a:r>
            <a:r>
              <a:rPr lang="pl-PL" i="1" dirty="0">
                <a:latin typeface="Calibri Light" panose="020F0302020204030204" pitchFamily="34" charset="0"/>
              </a:rPr>
              <a:t> Rufus, </a:t>
            </a:r>
            <a:r>
              <a:rPr lang="pl-PL" i="1" dirty="0" err="1">
                <a:latin typeface="Calibri Light" panose="020F0302020204030204" pitchFamily="34" charset="0"/>
              </a:rPr>
              <a:t>Epictetus</a:t>
            </a:r>
            <a:r>
              <a:rPr lang="pl-PL" i="1" dirty="0">
                <a:latin typeface="Calibri Light" panose="020F0302020204030204" pitchFamily="34" charset="0"/>
              </a:rPr>
              <a:t> </a:t>
            </a:r>
            <a:br>
              <a:rPr lang="pl-PL" i="1" dirty="0">
                <a:latin typeface="Calibri Light" panose="020F0302020204030204" pitchFamily="34" charset="0"/>
              </a:rPr>
            </a:br>
            <a:r>
              <a:rPr lang="pl-PL" i="1" dirty="0">
                <a:latin typeface="Calibri Light" panose="020F0302020204030204" pitchFamily="34" charset="0"/>
              </a:rPr>
              <a:t>and Marcus Aurelius </a:t>
            </a: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63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426208" y="557007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>
                <a:latin typeface="Calibri Light" panose="020F0302020204030204" pitchFamily="34" charset="0"/>
              </a:rPr>
              <a:t>Zeno of </a:t>
            </a:r>
            <a:r>
              <a:rPr lang="pl-PL" sz="2800" i="1" dirty="0" err="1">
                <a:latin typeface="Calibri Light" panose="020F0302020204030204" pitchFamily="34" charset="0"/>
              </a:rPr>
              <a:t>Citium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  <p:pic>
        <p:nvPicPr>
          <p:cNvPr id="34818" name="Picture 2" descr="https://upload.wikimedia.org/wikipedia/commons/d/d5/Zenon_Kitie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4190231" cy="55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53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Cynicism</a:t>
            </a:r>
            <a:r>
              <a:rPr lang="pl-PL" dirty="0">
                <a:latin typeface="Calibri Light" panose="020F0302020204030204" pitchFamily="34" charset="0"/>
              </a:rPr>
              <a:t>                         </a:t>
            </a:r>
            <a:r>
              <a:rPr lang="pl-PL" dirty="0" err="1">
                <a:latin typeface="Calibri Light" panose="020F0302020204030204" pitchFamily="34" charset="0"/>
              </a:rPr>
              <a:t>Stoicism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3635896" y="3645024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https://upload.wikimedia.org/wikipedia/commons/d/d5/Zenon_Kitie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4" y="322916"/>
            <a:ext cx="1884581" cy="25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267200" y="3212976"/>
            <a:ext cx="7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Ethics</a:t>
            </a:r>
            <a:endParaRPr lang="pl-PL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1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Socrates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Cynicism</a:t>
            </a:r>
            <a:r>
              <a:rPr lang="pl-PL" dirty="0">
                <a:latin typeface="Calibri Light" panose="020F0302020204030204" pitchFamily="34" charset="0"/>
              </a:rPr>
              <a:t>                         </a:t>
            </a:r>
            <a:r>
              <a:rPr lang="pl-PL" dirty="0" err="1">
                <a:latin typeface="Calibri Light" panose="020F0302020204030204" pitchFamily="34" charset="0"/>
              </a:rPr>
              <a:t>Stoicism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3635896" y="3645024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https://upload.wikimedia.org/wikipedia/commons/d/d5/Zenon_Kitie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4" y="322916"/>
            <a:ext cx="1884581" cy="25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267200" y="3212976"/>
            <a:ext cx="7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Ethics</a:t>
            </a:r>
            <a:endParaRPr lang="pl-PL" i="1" dirty="0">
              <a:latin typeface="Calibri Light" panose="020F0302020204030204" pitchFamily="34" charset="0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4932040" y="2204864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436096" y="237065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Logic</a:t>
            </a:r>
            <a:endParaRPr lang="pl-PL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1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Philosophy</a:t>
            </a:r>
            <a:r>
              <a:rPr lang="pl-PL" dirty="0">
                <a:latin typeface="Calibri Light" panose="020F0302020204030204" pitchFamily="34" charset="0"/>
              </a:rPr>
              <a:t> of </a:t>
            </a:r>
            <a:r>
              <a:rPr lang="pl-PL" dirty="0" err="1">
                <a:latin typeface="Calibri Light" panose="020F0302020204030204" pitchFamily="34" charset="0"/>
              </a:rPr>
              <a:t>antient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world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Cynicism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23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Socrates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Cynicism</a:t>
            </a:r>
            <a:r>
              <a:rPr lang="pl-PL" dirty="0">
                <a:latin typeface="Calibri Light" panose="020F0302020204030204" pitchFamily="34" charset="0"/>
              </a:rPr>
              <a:t>                         </a:t>
            </a:r>
            <a:r>
              <a:rPr lang="pl-PL" dirty="0" err="1">
                <a:latin typeface="Calibri Light" panose="020F0302020204030204" pitchFamily="34" charset="0"/>
              </a:rPr>
              <a:t>Stoicism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Calibri Light" panose="020F0302020204030204" pitchFamily="34" charset="0"/>
              </a:rPr>
              <a:t>Plato</a:t>
            </a: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3635896" y="3645024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https://upload.wikimedia.org/wikipedia/commons/d/d5/Zenon_Kitie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4" y="322916"/>
            <a:ext cx="1884581" cy="25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267200" y="3212976"/>
            <a:ext cx="7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Ethics</a:t>
            </a:r>
            <a:endParaRPr lang="pl-PL" i="1" dirty="0">
              <a:latin typeface="Calibri Light" panose="020F0302020204030204" pitchFamily="34" charset="0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4932040" y="2204864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436096" y="237065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Logic</a:t>
            </a:r>
            <a:endParaRPr lang="pl-PL" i="1" dirty="0">
              <a:latin typeface="Calibri Light" panose="020F0302020204030204" pitchFamily="34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5148064" y="4005064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5698875" y="428555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Physics</a:t>
            </a:r>
            <a:endParaRPr lang="pl-PL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90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dirty="0">
                <a:latin typeface="Calibri Light" panose="020F0302020204030204" pitchFamily="34" charset="0"/>
              </a:rPr>
              <a:t>τόποι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i="1" dirty="0">
                <a:latin typeface="Calibri Light" panose="020F0302020204030204" pitchFamily="34" charset="0"/>
              </a:rPr>
              <a:t>[</a:t>
            </a:r>
            <a:r>
              <a:rPr lang="pl-PL" i="1" dirty="0" err="1">
                <a:latin typeface="Calibri Light" panose="020F0302020204030204" pitchFamily="34" charset="0"/>
              </a:rPr>
              <a:t>topoi</a:t>
            </a:r>
            <a:r>
              <a:rPr lang="pl-PL" i="1" dirty="0">
                <a:latin typeface="Calibri Light" panose="020F0302020204030204" pitchFamily="34" charset="0"/>
              </a:rPr>
              <a:t>]:</a:t>
            </a:r>
          </a:p>
          <a:p>
            <a:pPr marL="0" indent="0" algn="ctr">
              <a:buNone/>
            </a:pPr>
            <a:r>
              <a:rPr lang="pl-PL" sz="2800" dirty="0" err="1">
                <a:latin typeface="Calibri Light" panose="020F0302020204030204" pitchFamily="34" charset="0"/>
              </a:rPr>
              <a:t>Logic</a:t>
            </a: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dirty="0" err="1">
                <a:latin typeface="Calibri Light" panose="020F0302020204030204" pitchFamily="34" charset="0"/>
              </a:rPr>
              <a:t>Physics</a:t>
            </a: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dirty="0" err="1">
                <a:latin typeface="Calibri Light" panose="020F0302020204030204" pitchFamily="34" charset="0"/>
              </a:rPr>
              <a:t>Ethics</a:t>
            </a:r>
            <a:endParaRPr lang="pl-PL" sz="2800" dirty="0">
              <a:latin typeface="Calibri Light" panose="020F0302020204030204" pitchFamily="34" charset="0"/>
            </a:endParaRPr>
          </a:p>
        </p:txBody>
      </p:sp>
      <p:pic>
        <p:nvPicPr>
          <p:cNvPr id="9" name="Picture 2" descr="https://upload.wikimedia.org/wikipedia/commons/d/d5/Zenon_Kitie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4" y="322916"/>
            <a:ext cx="1884581" cy="251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66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i="1" dirty="0" err="1">
                <a:latin typeface="Calibri Light" panose="020F0302020204030204" pitchFamily="34" charset="0"/>
              </a:rPr>
              <a:t>Stoic</a:t>
            </a:r>
            <a:r>
              <a:rPr lang="pl-PL" i="1" dirty="0">
                <a:latin typeface="Calibri Light" panose="020F0302020204030204" pitchFamily="34" charset="0"/>
              </a:rPr>
              <a:t> „garden of </a:t>
            </a:r>
            <a:r>
              <a:rPr lang="pl-PL" i="1" dirty="0" err="1">
                <a:latin typeface="Calibri Light" panose="020F0302020204030204" pitchFamily="34" charset="0"/>
              </a:rPr>
              <a:t>philosophy</a:t>
            </a:r>
            <a:r>
              <a:rPr lang="pl-PL" i="1" dirty="0">
                <a:latin typeface="Calibri Light" panose="020F0302020204030204" pitchFamily="34" charset="0"/>
              </a:rPr>
              <a:t>”</a:t>
            </a:r>
          </a:p>
        </p:txBody>
      </p:sp>
      <p:pic>
        <p:nvPicPr>
          <p:cNvPr id="35842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/>
          <a:stretch/>
        </p:blipFill>
        <p:spPr bwMode="auto">
          <a:xfrm>
            <a:off x="899592" y="2492896"/>
            <a:ext cx="4783494" cy="30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53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i="1" dirty="0" err="1">
                <a:latin typeface="Calibri Light" panose="020F0302020204030204" pitchFamily="34" charset="0"/>
              </a:rPr>
              <a:t>Stoic</a:t>
            </a:r>
            <a:r>
              <a:rPr lang="pl-PL" i="1" dirty="0">
                <a:latin typeface="Calibri Light" panose="020F0302020204030204" pitchFamily="34" charset="0"/>
              </a:rPr>
              <a:t> „garden of </a:t>
            </a:r>
            <a:r>
              <a:rPr lang="pl-PL" i="1" dirty="0" err="1">
                <a:latin typeface="Calibri Light" panose="020F0302020204030204" pitchFamily="34" charset="0"/>
              </a:rPr>
              <a:t>philosophy</a:t>
            </a:r>
            <a:r>
              <a:rPr lang="pl-PL" i="1" dirty="0">
                <a:latin typeface="Calibri Light" panose="020F0302020204030204" pitchFamily="34" charset="0"/>
              </a:rPr>
              <a:t>”</a:t>
            </a:r>
          </a:p>
        </p:txBody>
      </p:sp>
      <p:pic>
        <p:nvPicPr>
          <p:cNvPr id="35842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/>
          <a:stretch/>
        </p:blipFill>
        <p:spPr bwMode="auto">
          <a:xfrm>
            <a:off x="899592" y="2492896"/>
            <a:ext cx="4783494" cy="30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236296" y="45091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Logic</a:t>
            </a:r>
            <a:endParaRPr lang="pl-PL" i="1" dirty="0">
              <a:latin typeface="Calibri Light" panose="020F030202020403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5292080" y="4693786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749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i="1" dirty="0" err="1">
                <a:latin typeface="Calibri Light" panose="020F0302020204030204" pitchFamily="34" charset="0"/>
              </a:rPr>
              <a:t>Stoic</a:t>
            </a:r>
            <a:r>
              <a:rPr lang="pl-PL" i="1" dirty="0">
                <a:latin typeface="Calibri Light" panose="020F0302020204030204" pitchFamily="34" charset="0"/>
              </a:rPr>
              <a:t> „garden of </a:t>
            </a:r>
            <a:r>
              <a:rPr lang="pl-PL" i="1" dirty="0" err="1">
                <a:latin typeface="Calibri Light" panose="020F0302020204030204" pitchFamily="34" charset="0"/>
              </a:rPr>
              <a:t>philosophy</a:t>
            </a:r>
            <a:r>
              <a:rPr lang="pl-PL" i="1" dirty="0">
                <a:latin typeface="Calibri Light" panose="020F0302020204030204" pitchFamily="34" charset="0"/>
              </a:rPr>
              <a:t>”</a:t>
            </a:r>
          </a:p>
        </p:txBody>
      </p:sp>
      <p:pic>
        <p:nvPicPr>
          <p:cNvPr id="35842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/>
          <a:stretch/>
        </p:blipFill>
        <p:spPr bwMode="auto">
          <a:xfrm>
            <a:off x="899592" y="2492896"/>
            <a:ext cx="4783494" cy="30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236296" y="45091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Logic</a:t>
            </a:r>
            <a:endParaRPr lang="pl-PL" i="1" dirty="0">
              <a:latin typeface="Calibri Light" panose="020F030202020403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5292080" y="4693786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241909" y="3789040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Physics</a:t>
            </a:r>
            <a:endParaRPr lang="pl-PL" i="1" dirty="0">
              <a:latin typeface="Calibri Light" panose="020F0302020204030204" pitchFamily="34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4211960" y="4030697"/>
            <a:ext cx="28803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838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i="1" dirty="0" err="1">
                <a:latin typeface="Calibri Light" panose="020F0302020204030204" pitchFamily="34" charset="0"/>
              </a:rPr>
              <a:t>Stoic</a:t>
            </a:r>
            <a:r>
              <a:rPr lang="pl-PL" i="1" dirty="0">
                <a:latin typeface="Calibri Light" panose="020F0302020204030204" pitchFamily="34" charset="0"/>
              </a:rPr>
              <a:t> „garden of </a:t>
            </a:r>
            <a:r>
              <a:rPr lang="pl-PL" i="1" dirty="0" err="1">
                <a:latin typeface="Calibri Light" panose="020F0302020204030204" pitchFamily="34" charset="0"/>
              </a:rPr>
              <a:t>philosophy</a:t>
            </a:r>
            <a:r>
              <a:rPr lang="pl-PL" i="1" dirty="0">
                <a:latin typeface="Calibri Light" panose="020F0302020204030204" pitchFamily="34" charset="0"/>
              </a:rPr>
              <a:t>”</a:t>
            </a:r>
          </a:p>
        </p:txBody>
      </p:sp>
      <p:pic>
        <p:nvPicPr>
          <p:cNvPr id="35842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/>
          <a:stretch/>
        </p:blipFill>
        <p:spPr bwMode="auto">
          <a:xfrm>
            <a:off x="899592" y="2492896"/>
            <a:ext cx="4783494" cy="30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236296" y="450912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Logic</a:t>
            </a:r>
            <a:endParaRPr lang="pl-PL" i="1" dirty="0">
              <a:latin typeface="Calibri Light" panose="020F030202020403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5292080" y="4693786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7241909" y="3789040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Physics</a:t>
            </a:r>
            <a:endParaRPr lang="pl-PL" i="1" dirty="0">
              <a:latin typeface="Calibri Light" panose="020F0302020204030204" pitchFamily="34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4211960" y="4030697"/>
            <a:ext cx="28803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łamany 13"/>
          <p:cNvCxnSpPr/>
          <p:nvPr/>
        </p:nvCxnSpPr>
        <p:spPr>
          <a:xfrm rot="10800000" flipV="1">
            <a:off x="3563888" y="3356992"/>
            <a:ext cx="3528392" cy="43204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7236296" y="3155138"/>
            <a:ext cx="723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err="1">
                <a:latin typeface="Calibri Light" panose="020F0302020204030204" pitchFamily="34" charset="0"/>
              </a:rPr>
              <a:t>Ethics</a:t>
            </a:r>
            <a:endParaRPr lang="pl-PL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89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Physics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13842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Physics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Cosmos</a:t>
            </a:r>
            <a:r>
              <a:rPr lang="pl-PL" sz="2800" i="1" dirty="0">
                <a:latin typeface="Calibri Light" panose="020F0302020204030204" pitchFamily="34" charset="0"/>
              </a:rPr>
              <a:t> = </a:t>
            </a:r>
            <a:r>
              <a:rPr lang="pl-PL" sz="2800" dirty="0" err="1">
                <a:latin typeface="Calibri Light" panose="020F0302020204030204" pitchFamily="34" charset="0"/>
              </a:rPr>
              <a:t>God</a:t>
            </a:r>
            <a:endParaRPr lang="pl-PL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98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Physics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Cosmos</a:t>
            </a:r>
            <a:r>
              <a:rPr lang="pl-PL" sz="2800" i="1" dirty="0">
                <a:latin typeface="Calibri Light" panose="020F0302020204030204" pitchFamily="34" charset="0"/>
              </a:rPr>
              <a:t> = </a:t>
            </a:r>
            <a:r>
              <a:rPr lang="pl-PL" sz="2800" dirty="0" err="1">
                <a:latin typeface="Calibri Light" panose="020F0302020204030204" pitchFamily="34" charset="0"/>
              </a:rPr>
              <a:t>God</a:t>
            </a: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Pneuma</a:t>
            </a:r>
            <a:r>
              <a:rPr lang="pl-PL" sz="2800" i="1" dirty="0">
                <a:latin typeface="Calibri Light" panose="020F0302020204030204" pitchFamily="34" charset="0"/>
              </a:rPr>
              <a:t> – </a:t>
            </a:r>
            <a:r>
              <a:rPr lang="pl-PL" sz="2800" dirty="0" err="1">
                <a:latin typeface="Calibri Light" panose="020F0302020204030204" pitchFamily="34" charset="0"/>
              </a:rPr>
              <a:t>divine</a:t>
            </a:r>
            <a:r>
              <a:rPr lang="pl-PL" sz="2800" dirty="0">
                <a:latin typeface="Calibri Light" panose="020F0302020204030204" pitchFamily="34" charset="0"/>
              </a:rPr>
              <a:t> essence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3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Physics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Cosmos</a:t>
            </a:r>
            <a:r>
              <a:rPr lang="pl-PL" sz="2800" i="1" dirty="0">
                <a:latin typeface="Calibri Light" panose="020F0302020204030204" pitchFamily="34" charset="0"/>
              </a:rPr>
              <a:t> = </a:t>
            </a:r>
            <a:r>
              <a:rPr lang="pl-PL" sz="2800" dirty="0" err="1">
                <a:latin typeface="Calibri Light" panose="020F0302020204030204" pitchFamily="34" charset="0"/>
              </a:rPr>
              <a:t>God</a:t>
            </a: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Pneuma</a:t>
            </a:r>
            <a:r>
              <a:rPr lang="pl-PL" sz="2800" i="1" dirty="0">
                <a:latin typeface="Calibri Light" panose="020F0302020204030204" pitchFamily="34" charset="0"/>
              </a:rPr>
              <a:t> – </a:t>
            </a:r>
            <a:r>
              <a:rPr lang="pl-PL" sz="2800" dirty="0" err="1">
                <a:latin typeface="Calibri Light" panose="020F0302020204030204" pitchFamily="34" charset="0"/>
              </a:rPr>
              <a:t>divine</a:t>
            </a:r>
            <a:r>
              <a:rPr lang="pl-PL" sz="2800" dirty="0">
                <a:latin typeface="Calibri Light" panose="020F0302020204030204" pitchFamily="34" charset="0"/>
              </a:rPr>
              <a:t> essence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Aether</a:t>
            </a:r>
            <a:r>
              <a:rPr lang="pl-PL" sz="2800" i="1" dirty="0">
                <a:latin typeface="Calibri Light" panose="020F0302020204030204" pitchFamily="34" charset="0"/>
              </a:rPr>
              <a:t> – </a:t>
            </a:r>
            <a:r>
              <a:rPr lang="pl-PL" sz="2800" dirty="0" err="1">
                <a:latin typeface="Calibri Light" panose="020F0302020204030204" pitchFamily="34" charset="0"/>
              </a:rPr>
              <a:t>divine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</a:rPr>
              <a:t>fire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9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Cynicism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91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Physics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Cosmos</a:t>
            </a:r>
            <a:r>
              <a:rPr lang="pl-PL" sz="2800" i="1" dirty="0">
                <a:latin typeface="Calibri Light" panose="020F0302020204030204" pitchFamily="34" charset="0"/>
              </a:rPr>
              <a:t> = </a:t>
            </a:r>
            <a:r>
              <a:rPr lang="pl-PL" sz="2800" dirty="0" err="1">
                <a:latin typeface="Calibri Light" panose="020F0302020204030204" pitchFamily="34" charset="0"/>
              </a:rPr>
              <a:t>God</a:t>
            </a: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Pneuma</a:t>
            </a:r>
            <a:r>
              <a:rPr lang="pl-PL" sz="2800" i="1" dirty="0">
                <a:latin typeface="Calibri Light" panose="020F0302020204030204" pitchFamily="34" charset="0"/>
              </a:rPr>
              <a:t> – </a:t>
            </a:r>
            <a:r>
              <a:rPr lang="pl-PL" sz="2800" dirty="0" err="1">
                <a:latin typeface="Calibri Light" panose="020F0302020204030204" pitchFamily="34" charset="0"/>
              </a:rPr>
              <a:t>divine</a:t>
            </a:r>
            <a:r>
              <a:rPr lang="pl-PL" sz="2800" dirty="0">
                <a:latin typeface="Calibri Light" panose="020F0302020204030204" pitchFamily="34" charset="0"/>
              </a:rPr>
              <a:t> essence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Aether</a:t>
            </a:r>
            <a:r>
              <a:rPr lang="pl-PL" sz="2800" i="1" dirty="0">
                <a:latin typeface="Calibri Light" panose="020F0302020204030204" pitchFamily="34" charset="0"/>
              </a:rPr>
              <a:t> – </a:t>
            </a:r>
            <a:r>
              <a:rPr lang="pl-PL" sz="2800" dirty="0" err="1">
                <a:latin typeface="Calibri Light" panose="020F0302020204030204" pitchFamily="34" charset="0"/>
              </a:rPr>
              <a:t>divine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</a:rPr>
              <a:t>fire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Logos</a:t>
            </a:r>
          </a:p>
        </p:txBody>
      </p:sp>
      <p:sp>
        <p:nvSpPr>
          <p:cNvPr id="4" name="Nawias klamrowy otwierający 3"/>
          <p:cNvSpPr/>
          <p:nvPr/>
        </p:nvSpPr>
        <p:spPr>
          <a:xfrm rot="16200000">
            <a:off x="4319972" y="1376772"/>
            <a:ext cx="432049" cy="525658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692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Physics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Cosmos</a:t>
            </a:r>
            <a:r>
              <a:rPr lang="pl-PL" sz="2800" i="1" dirty="0">
                <a:latin typeface="Calibri Light" panose="020F0302020204030204" pitchFamily="34" charset="0"/>
              </a:rPr>
              <a:t> = </a:t>
            </a:r>
            <a:r>
              <a:rPr lang="pl-PL" sz="2800" dirty="0" err="1">
                <a:latin typeface="Calibri Light" panose="020F0302020204030204" pitchFamily="34" charset="0"/>
              </a:rPr>
              <a:t>God</a:t>
            </a: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Pneuma</a:t>
            </a:r>
            <a:r>
              <a:rPr lang="pl-PL" sz="2800" i="1" dirty="0">
                <a:latin typeface="Calibri Light" panose="020F0302020204030204" pitchFamily="34" charset="0"/>
              </a:rPr>
              <a:t> – </a:t>
            </a:r>
            <a:r>
              <a:rPr lang="pl-PL" sz="2800" dirty="0" err="1">
                <a:latin typeface="Calibri Light" panose="020F0302020204030204" pitchFamily="34" charset="0"/>
              </a:rPr>
              <a:t>divine</a:t>
            </a:r>
            <a:r>
              <a:rPr lang="pl-PL" sz="2800" dirty="0">
                <a:latin typeface="Calibri Light" panose="020F0302020204030204" pitchFamily="34" charset="0"/>
              </a:rPr>
              <a:t> essence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Aether</a:t>
            </a:r>
            <a:r>
              <a:rPr lang="pl-PL" sz="2800" i="1" dirty="0">
                <a:latin typeface="Calibri Light" panose="020F0302020204030204" pitchFamily="34" charset="0"/>
              </a:rPr>
              <a:t> – </a:t>
            </a:r>
            <a:r>
              <a:rPr lang="pl-PL" sz="2800" dirty="0" err="1">
                <a:latin typeface="Calibri Light" panose="020F0302020204030204" pitchFamily="34" charset="0"/>
              </a:rPr>
              <a:t>divine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dirty="0" err="1">
                <a:latin typeface="Calibri Light" panose="020F0302020204030204" pitchFamily="34" charset="0"/>
              </a:rPr>
              <a:t>fire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Logos</a:t>
            </a: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(</a:t>
            </a:r>
            <a:r>
              <a:rPr lang="pl-PL" sz="2800" i="1" dirty="0" err="1">
                <a:latin typeface="Calibri Light" panose="020F0302020204030204" pitchFamily="34" charset="0"/>
              </a:rPr>
              <a:t>Everything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is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determined</a:t>
            </a:r>
            <a:r>
              <a:rPr lang="pl-PL" sz="2800" i="1" dirty="0">
                <a:latin typeface="Calibri Light" panose="020F0302020204030204" pitchFamily="34" charset="0"/>
              </a:rPr>
              <a:t>!)</a:t>
            </a:r>
          </a:p>
        </p:txBody>
      </p:sp>
      <p:sp>
        <p:nvSpPr>
          <p:cNvPr id="4" name="Nawias klamrowy otwierający 3"/>
          <p:cNvSpPr/>
          <p:nvPr/>
        </p:nvSpPr>
        <p:spPr>
          <a:xfrm rot="16200000">
            <a:off x="4319972" y="1376772"/>
            <a:ext cx="432049" cy="525658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105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63730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„</a:t>
            </a:r>
            <a:r>
              <a:rPr lang="pl-PL" sz="2800" i="1" dirty="0" err="1">
                <a:latin typeface="Calibri Light" panose="020F0302020204030204" pitchFamily="34" charset="0"/>
              </a:rPr>
              <a:t>Follow</a:t>
            </a:r>
            <a:r>
              <a:rPr lang="pl-PL" sz="2800" i="1" dirty="0">
                <a:latin typeface="Calibri Light" panose="020F0302020204030204" pitchFamily="34" charset="0"/>
              </a:rPr>
              <a:t> the Nature!”</a:t>
            </a:r>
          </a:p>
        </p:txBody>
      </p:sp>
    </p:spTree>
    <p:extLst>
      <p:ext uri="{BB962C8B-B14F-4D97-AF65-F5344CB8AC3E}">
        <p14:creationId xmlns:p14="http://schemas.microsoft.com/office/powerpoint/2010/main" val="1549601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„</a:t>
            </a:r>
            <a:r>
              <a:rPr lang="pl-PL" sz="2800" i="1" dirty="0" err="1">
                <a:latin typeface="Calibri Light" panose="020F0302020204030204" pitchFamily="34" charset="0"/>
              </a:rPr>
              <a:t>Follow</a:t>
            </a:r>
            <a:r>
              <a:rPr lang="pl-PL" sz="2800" i="1" dirty="0">
                <a:latin typeface="Calibri Light" panose="020F0302020204030204" pitchFamily="34" charset="0"/>
              </a:rPr>
              <a:t> the Nature!”</a:t>
            </a: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οἰκείωσις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latin typeface="Calibri Light" panose="020F0302020204030204" pitchFamily="34" charset="0"/>
              </a:rPr>
              <a:t>oikeiôsis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826536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Stoic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„</a:t>
            </a:r>
            <a:r>
              <a:rPr lang="pl-PL" sz="2800" i="1" dirty="0" err="1">
                <a:latin typeface="Calibri Light" panose="020F0302020204030204" pitchFamily="34" charset="0"/>
              </a:rPr>
              <a:t>Follow</a:t>
            </a:r>
            <a:r>
              <a:rPr lang="pl-PL" sz="2800" i="1" dirty="0">
                <a:latin typeface="Calibri Light" panose="020F0302020204030204" pitchFamily="34" charset="0"/>
              </a:rPr>
              <a:t> the Nature!”</a:t>
            </a: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οἰκείωσις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latin typeface="Calibri Light" panose="020F0302020204030204" pitchFamily="34" charset="0"/>
              </a:rPr>
              <a:t>oikeiôsis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cardinal </a:t>
            </a:r>
            <a:r>
              <a:rPr lang="pl-PL" sz="2800" i="1" dirty="0" err="1">
                <a:latin typeface="Calibri Light" panose="020F0302020204030204" pitchFamily="34" charset="0"/>
              </a:rPr>
              <a:t>virtues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621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Calibri Light" panose="020F0302020204030204" pitchFamily="34" charset="0"/>
              </a:rPr>
              <a:t>Cardinal </a:t>
            </a:r>
            <a:r>
              <a:rPr lang="pl-PL" dirty="0" err="1">
                <a:latin typeface="Calibri Light" panose="020F0302020204030204" pitchFamily="34" charset="0"/>
              </a:rPr>
              <a:t>virtues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temperance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courage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justice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practical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widsom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08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ἀπάθεια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pl-PL" sz="2800" i="1" dirty="0" err="1">
                <a:latin typeface="Calibri Light" panose="020F0302020204030204" pitchFamily="34" charset="0"/>
              </a:rPr>
              <a:t>apatheia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386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ἀπάθεια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pl-PL" sz="2800" i="1" dirty="0" err="1">
                <a:latin typeface="Calibri Light" panose="020F0302020204030204" pitchFamily="34" charset="0"/>
              </a:rPr>
              <a:t>apatheia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live in </a:t>
            </a:r>
            <a:r>
              <a:rPr lang="pl-PL" sz="2800" i="1" dirty="0" err="1">
                <a:latin typeface="Calibri Light" panose="020F0302020204030204" pitchFamily="34" charset="0"/>
              </a:rPr>
              <a:t>accord</a:t>
            </a:r>
            <a:r>
              <a:rPr lang="pl-PL" sz="2800" i="1" dirty="0">
                <a:latin typeface="Calibri Light" panose="020F0302020204030204" pitchFamily="34" charset="0"/>
              </a:rPr>
              <a:t> with Nature</a:t>
            </a: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4499992" y="2708920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839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Calibri Light" panose="020F0302020204030204" pitchFamily="34" charset="0"/>
              </a:rPr>
              <a:t>Roman </a:t>
            </a:r>
            <a:r>
              <a:rPr lang="pl-PL" sz="2800" dirty="0" err="1">
                <a:latin typeface="Calibri Light" panose="020F0302020204030204" pitchFamily="34" charset="0"/>
              </a:rPr>
              <a:t>Stoicism</a:t>
            </a:r>
            <a:r>
              <a:rPr lang="pl-PL" sz="2800" dirty="0">
                <a:latin typeface="Calibri Light" panose="020F0302020204030204" pitchFamily="34" charset="0"/>
              </a:rPr>
              <a:t>: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Cicero</a:t>
            </a: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Marcus Aurelius</a:t>
            </a:r>
          </a:p>
        </p:txBody>
      </p:sp>
    </p:spTree>
    <p:extLst>
      <p:ext uri="{BB962C8B-B14F-4D97-AF65-F5344CB8AC3E}">
        <p14:creationId xmlns:p14="http://schemas.microsoft.com/office/powerpoint/2010/main" val="97966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Cynicism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Κυνόσαργες</a:t>
            </a:r>
            <a:r>
              <a:rPr lang="pl-PL" sz="2800" i="1" dirty="0">
                <a:latin typeface="Calibri Light" panose="020F0302020204030204" pitchFamily="34" charset="0"/>
              </a:rPr>
              <a:t> [</a:t>
            </a:r>
            <a:r>
              <a:rPr lang="pl-PL" sz="2800" i="1" dirty="0" err="1">
                <a:latin typeface="Calibri Light" panose="020F0302020204030204" pitchFamily="34" charset="0"/>
              </a:rPr>
              <a:t>Cynosarges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Κ</a:t>
            </a:r>
            <a:r>
              <a:rPr lang="en-GB" sz="2800" dirty="0" err="1">
                <a:latin typeface="Calibri Light" panose="020F0302020204030204" pitchFamily="34" charset="0"/>
              </a:rPr>
              <a:t>υνικός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pl-PL" sz="2800" i="1" dirty="0" err="1">
                <a:latin typeface="Calibri Light" panose="020F0302020204030204" pitchFamily="34" charset="0"/>
              </a:rPr>
              <a:t>Cynicos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347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64768" y="5197623"/>
            <a:ext cx="3719264" cy="1193379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Marcus </a:t>
            </a:r>
            <a:r>
              <a:rPr lang="pl-PL" sz="2800" i="1" dirty="0" err="1">
                <a:latin typeface="Calibri Light" panose="020F0302020204030204" pitchFamily="34" charset="0"/>
              </a:rPr>
              <a:t>Tullius</a:t>
            </a:r>
            <a:r>
              <a:rPr lang="pl-PL" sz="2800" i="1" dirty="0">
                <a:latin typeface="Calibri Light" panose="020F0302020204030204" pitchFamily="34" charset="0"/>
              </a:rPr>
              <a:t> Cicero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pic>
        <p:nvPicPr>
          <p:cNvPr id="61442" name="Picture 2" descr="http://www.theimaginativeconservative.org/wp-content/uploads/2013/02/cic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1" y="1196750"/>
            <a:ext cx="7728957" cy="400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7375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3064" y="5445224"/>
            <a:ext cx="3719264" cy="1193379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„</a:t>
            </a:r>
            <a:r>
              <a:rPr lang="pl-PL" sz="2800" i="1" dirty="0" err="1">
                <a:latin typeface="Calibri Light" panose="020F0302020204030204" pitchFamily="34" charset="0"/>
              </a:rPr>
              <a:t>Paradoxa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Stoicorum</a:t>
            </a:r>
            <a:r>
              <a:rPr lang="pl-PL" sz="2800" i="1" dirty="0">
                <a:latin typeface="Calibri Light" panose="020F0302020204030204" pitchFamily="34" charset="0"/>
              </a:rPr>
              <a:t>”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pic>
        <p:nvPicPr>
          <p:cNvPr id="62466" name="Picture 2" descr="Znalezione obrazy dla zapytania Paradoxa Stoico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66" y="836712"/>
            <a:ext cx="3195122" cy="53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122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60032" y="5640461"/>
            <a:ext cx="3719264" cy="1193379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Marcus Aurelius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pic>
        <p:nvPicPr>
          <p:cNvPr id="63490" name="Picture 2" descr="https://media1.britannica.com/eb-media/72/121372-004-0F951E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6223"/>
            <a:ext cx="4122495" cy="59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693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64768" y="5784273"/>
            <a:ext cx="3719264" cy="1193379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„</a:t>
            </a:r>
            <a:r>
              <a:rPr lang="pl-PL" sz="2800" i="1" dirty="0" err="1">
                <a:latin typeface="Calibri Light" panose="020F0302020204030204" pitchFamily="34" charset="0"/>
              </a:rPr>
              <a:t>Meditations</a:t>
            </a:r>
            <a:r>
              <a:rPr lang="pl-PL" sz="2800" i="1" dirty="0">
                <a:latin typeface="Calibri Light" panose="020F0302020204030204" pitchFamily="34" charset="0"/>
              </a:rPr>
              <a:t>”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pic>
        <p:nvPicPr>
          <p:cNvPr id="64514" name="Picture 2" descr="https://upload.wikimedia.org/wikipedia/commons/a/a4/MeditationsMarcusAurelius18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44" y="404664"/>
            <a:ext cx="6561112" cy="53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178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Calibri Light" panose="020F0302020204030204" pitchFamily="34" charset="0"/>
              </a:rPr>
              <a:t>Video: </a:t>
            </a:r>
            <a:r>
              <a:rPr lang="en-US" i="1" dirty="0">
                <a:latin typeface="Calibri Light" panose="020F0302020204030204" pitchFamily="34" charset="0"/>
                <a:hlinkClick r:id="rId3"/>
              </a:rPr>
              <a:t>5 Key Principles Of Stoicism Explained</a:t>
            </a: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578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modernstoicism.com/wp-content/uploads/2016/07/stoa_poikil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345" y="1"/>
            <a:ext cx="9367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>
                <a:latin typeface="Calibri Light" panose="020F0302020204030204" pitchFamily="34" charset="0"/>
              </a:rPr>
              <a:t>Stoicism</a:t>
            </a:r>
            <a:r>
              <a:rPr lang="pl-PL" dirty="0">
                <a:latin typeface="Calibri Light" panose="020F0302020204030204" pitchFamily="34" charset="0"/>
              </a:rPr>
              <a:t> in </a:t>
            </a:r>
            <a:r>
              <a:rPr lang="pl-PL" dirty="0" err="1">
                <a:latin typeface="Calibri Light" panose="020F0302020204030204" pitchFamily="34" charset="0"/>
              </a:rPr>
              <a:t>brief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r>
              <a:rPr lang="pl-PL" sz="2400" dirty="0" err="1">
                <a:latin typeface="Calibri Light" panose="020F0302020204030204" pitchFamily="34" charset="0"/>
              </a:rPr>
              <a:t>thinkers</a:t>
            </a:r>
            <a:r>
              <a:rPr lang="pl-PL" sz="2400" dirty="0">
                <a:latin typeface="Calibri Light" panose="020F0302020204030204" pitchFamily="34" charset="0"/>
              </a:rPr>
              <a:t>: </a:t>
            </a:r>
            <a:r>
              <a:rPr lang="pl-PL" sz="2400" i="1" dirty="0">
                <a:latin typeface="Calibri Light" panose="020F0302020204030204" pitchFamily="34" charset="0"/>
              </a:rPr>
              <a:t>Zeno of </a:t>
            </a:r>
            <a:r>
              <a:rPr lang="pl-PL" sz="2400" i="1" dirty="0" err="1">
                <a:latin typeface="Calibri Light" panose="020F0302020204030204" pitchFamily="34" charset="0"/>
              </a:rPr>
              <a:t>Citium</a:t>
            </a:r>
            <a:r>
              <a:rPr lang="pl-PL" sz="2400" i="1" dirty="0">
                <a:latin typeface="Calibri Light" panose="020F0302020204030204" pitchFamily="34" charset="0"/>
              </a:rPr>
              <a:t>; </a:t>
            </a:r>
            <a:r>
              <a:rPr lang="pl-PL" sz="2400" i="1" dirty="0" err="1">
                <a:latin typeface="Calibri Light" panose="020F0302020204030204" pitchFamily="34" charset="0"/>
              </a:rPr>
              <a:t>Seneca</a:t>
            </a:r>
            <a:r>
              <a:rPr lang="pl-PL" sz="2400" i="1" dirty="0">
                <a:latin typeface="Calibri Light" panose="020F0302020204030204" pitchFamily="34" charset="0"/>
              </a:rPr>
              <a:t>; Cicero; Marcus Aurelius</a:t>
            </a:r>
          </a:p>
          <a:p>
            <a:r>
              <a:rPr lang="pl-PL" sz="2400" dirty="0">
                <a:latin typeface="Calibri Light" panose="020F0302020204030204" pitchFamily="34" charset="0"/>
              </a:rPr>
              <a:t>Influence of: </a:t>
            </a:r>
            <a:r>
              <a:rPr lang="pl-PL" sz="2400" dirty="0" err="1">
                <a:latin typeface="Calibri Light" panose="020F0302020204030204" pitchFamily="34" charset="0"/>
              </a:rPr>
              <a:t>Cynicism</a:t>
            </a:r>
            <a:r>
              <a:rPr lang="pl-PL" sz="2400" dirty="0">
                <a:latin typeface="Calibri Light" panose="020F0302020204030204" pitchFamily="34" charset="0"/>
              </a:rPr>
              <a:t>, </a:t>
            </a:r>
            <a:r>
              <a:rPr lang="pl-PL" sz="2400" dirty="0" err="1">
                <a:latin typeface="Calibri Light" panose="020F0302020204030204" pitchFamily="34" charset="0"/>
              </a:rPr>
              <a:t>Socrates</a:t>
            </a:r>
            <a:r>
              <a:rPr lang="pl-PL" sz="2400" dirty="0">
                <a:latin typeface="Calibri Light" panose="020F0302020204030204" pitchFamily="34" charset="0"/>
              </a:rPr>
              <a:t> and Plato</a:t>
            </a:r>
          </a:p>
          <a:p>
            <a:r>
              <a:rPr lang="pl-PL" sz="2400" dirty="0">
                <a:latin typeface="Calibri Light" panose="020F0302020204030204" pitchFamily="34" charset="0"/>
              </a:rPr>
              <a:t>3 </a:t>
            </a:r>
            <a:r>
              <a:rPr lang="pl-PL" sz="2400" i="1" dirty="0" err="1">
                <a:latin typeface="Calibri Light" panose="020F0302020204030204" pitchFamily="34" charset="0"/>
              </a:rPr>
              <a:t>topoi</a:t>
            </a:r>
            <a:r>
              <a:rPr lang="pl-PL" sz="2400" i="1" dirty="0">
                <a:latin typeface="Calibri Light" panose="020F0302020204030204" pitchFamily="34" charset="0"/>
              </a:rPr>
              <a:t>: </a:t>
            </a:r>
            <a:r>
              <a:rPr lang="pl-PL" sz="2400" dirty="0" err="1">
                <a:latin typeface="Calibri Light" panose="020F0302020204030204" pitchFamily="34" charset="0"/>
              </a:rPr>
              <a:t>Logic</a:t>
            </a:r>
            <a:r>
              <a:rPr lang="pl-PL" sz="2400" dirty="0">
                <a:latin typeface="Calibri Light" panose="020F0302020204030204" pitchFamily="34" charset="0"/>
              </a:rPr>
              <a:t>, </a:t>
            </a:r>
            <a:r>
              <a:rPr lang="pl-PL" sz="2400" dirty="0" err="1">
                <a:latin typeface="Calibri Light" panose="020F0302020204030204" pitchFamily="34" charset="0"/>
              </a:rPr>
              <a:t>Physics</a:t>
            </a:r>
            <a:r>
              <a:rPr lang="pl-PL" sz="2400" dirty="0">
                <a:latin typeface="Calibri Light" panose="020F0302020204030204" pitchFamily="34" charset="0"/>
              </a:rPr>
              <a:t> and </a:t>
            </a:r>
            <a:r>
              <a:rPr lang="pl-PL" sz="2400" dirty="0" err="1">
                <a:latin typeface="Calibri Light" panose="020F0302020204030204" pitchFamily="34" charset="0"/>
              </a:rPr>
              <a:t>Ethics</a:t>
            </a:r>
            <a:endParaRPr lang="pl-PL" sz="2400" dirty="0">
              <a:latin typeface="Calibri Light" panose="020F0302020204030204" pitchFamily="34" charset="0"/>
            </a:endParaRPr>
          </a:p>
          <a:p>
            <a:r>
              <a:rPr lang="pl-PL" sz="2400" dirty="0" err="1">
                <a:latin typeface="Calibri Light" panose="020F0302020204030204" pitchFamily="34" charset="0"/>
              </a:rPr>
              <a:t>Stoic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</a:rPr>
              <a:t>Physics</a:t>
            </a:r>
            <a:r>
              <a:rPr lang="pl-PL" sz="2400" dirty="0">
                <a:latin typeface="Calibri Light" panose="020F0302020204030204" pitchFamily="34" charset="0"/>
              </a:rPr>
              <a:t>:</a:t>
            </a:r>
          </a:p>
          <a:p>
            <a:pPr lvl="1"/>
            <a:r>
              <a:rPr lang="pl-PL" sz="2400" dirty="0" err="1">
                <a:latin typeface="Calibri Light" panose="020F0302020204030204" pitchFamily="34" charset="0"/>
              </a:rPr>
              <a:t>Cosmos</a:t>
            </a:r>
            <a:r>
              <a:rPr lang="pl-PL" sz="2400" dirty="0">
                <a:latin typeface="Calibri Light" panose="020F0302020204030204" pitchFamily="34" charset="0"/>
              </a:rPr>
              <a:t> as </a:t>
            </a:r>
            <a:r>
              <a:rPr lang="pl-PL" sz="2400" dirty="0" err="1">
                <a:latin typeface="Calibri Light" panose="020F0302020204030204" pitchFamily="34" charset="0"/>
              </a:rPr>
              <a:t>God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i="1" dirty="0">
                <a:latin typeface="Calibri Light" panose="020F0302020204030204" pitchFamily="34" charset="0"/>
              </a:rPr>
              <a:t>(Logos), </a:t>
            </a:r>
            <a:r>
              <a:rPr lang="pl-PL" sz="2400" i="1" dirty="0" err="1">
                <a:latin typeface="Calibri Light" panose="020F0302020204030204" pitchFamily="34" charset="0"/>
              </a:rPr>
              <a:t>Pneuma</a:t>
            </a:r>
            <a:r>
              <a:rPr lang="pl-PL" sz="2400" i="1" dirty="0">
                <a:latin typeface="Calibri Light" panose="020F0302020204030204" pitchFamily="34" charset="0"/>
              </a:rPr>
              <a:t>, </a:t>
            </a:r>
            <a:r>
              <a:rPr lang="pl-PL" sz="2400" i="1" dirty="0" err="1">
                <a:latin typeface="Calibri Light" panose="020F0302020204030204" pitchFamily="34" charset="0"/>
              </a:rPr>
              <a:t>Aether</a:t>
            </a:r>
            <a:endParaRPr lang="pl-PL" sz="2400" i="1" dirty="0">
              <a:latin typeface="Calibri Light" panose="020F0302020204030204" pitchFamily="34" charset="0"/>
            </a:endParaRPr>
          </a:p>
          <a:p>
            <a:r>
              <a:rPr lang="pl-PL" sz="2400" dirty="0" err="1">
                <a:latin typeface="Calibri Light" panose="020F0302020204030204" pitchFamily="34" charset="0"/>
              </a:rPr>
              <a:t>Stoic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</a:rPr>
              <a:t>Ethics</a:t>
            </a:r>
            <a:r>
              <a:rPr lang="pl-PL" sz="2400" dirty="0">
                <a:latin typeface="Calibri Light" panose="020F0302020204030204" pitchFamily="34" charset="0"/>
              </a:rPr>
              <a:t>:</a:t>
            </a:r>
          </a:p>
          <a:p>
            <a:pPr lvl="1"/>
            <a:r>
              <a:rPr lang="pl-PL" sz="2400" i="1" dirty="0" err="1">
                <a:latin typeface="Calibri Light" panose="020F0302020204030204" pitchFamily="34" charset="0"/>
              </a:rPr>
              <a:t>Follow</a:t>
            </a:r>
            <a:r>
              <a:rPr lang="pl-PL" sz="2400" i="1" dirty="0">
                <a:latin typeface="Calibri Light" panose="020F0302020204030204" pitchFamily="34" charset="0"/>
              </a:rPr>
              <a:t> the Nature!</a:t>
            </a:r>
            <a:r>
              <a:rPr lang="en-GB" sz="2400" i="1" dirty="0">
                <a:latin typeface="Calibri Light" panose="020F0302020204030204" pitchFamily="34" charset="0"/>
              </a:rPr>
              <a:t> </a:t>
            </a:r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r>
              <a:rPr lang="pl-PL" sz="2400" dirty="0">
                <a:latin typeface="Calibri Light" panose="020F0302020204030204" pitchFamily="34" charset="0"/>
              </a:rPr>
              <a:t>cardinal </a:t>
            </a:r>
            <a:r>
              <a:rPr lang="pl-PL" sz="2400" dirty="0" err="1">
                <a:latin typeface="Calibri Light" panose="020F0302020204030204" pitchFamily="34" charset="0"/>
              </a:rPr>
              <a:t>virtues</a:t>
            </a:r>
            <a:endParaRPr lang="pl-PL" sz="2400" dirty="0">
              <a:latin typeface="Calibri Light" panose="020F0302020204030204" pitchFamily="34" charset="0"/>
            </a:endParaRPr>
          </a:p>
          <a:p>
            <a:r>
              <a:rPr lang="pl-PL" sz="2400" dirty="0" err="1">
                <a:latin typeface="Calibri Light" panose="020F0302020204030204" pitchFamily="34" charset="0"/>
              </a:rPr>
              <a:t>purpose</a:t>
            </a:r>
            <a:r>
              <a:rPr lang="pl-PL" sz="2400" dirty="0">
                <a:latin typeface="Calibri Light" panose="020F0302020204030204" pitchFamily="34" charset="0"/>
              </a:rPr>
              <a:t> of live: </a:t>
            </a:r>
            <a:r>
              <a:rPr lang="pl-PL" sz="2400" i="1" dirty="0" err="1">
                <a:latin typeface="Calibri Light" panose="020F0302020204030204" pitchFamily="34" charset="0"/>
              </a:rPr>
              <a:t>apatheia</a:t>
            </a:r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r>
              <a:rPr lang="pl-PL" sz="2400" i="1" dirty="0" err="1">
                <a:latin typeface="Calibri Light" panose="020F0302020204030204" pitchFamily="34" charset="0"/>
              </a:rPr>
              <a:t>avoiding</a:t>
            </a:r>
            <a:r>
              <a:rPr lang="pl-PL" sz="2400" i="1" dirty="0"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latin typeface="Calibri Light" panose="020F0302020204030204" pitchFamily="34" charset="0"/>
              </a:rPr>
              <a:t>bad</a:t>
            </a:r>
            <a:r>
              <a:rPr lang="pl-PL" sz="2400" i="1" dirty="0"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latin typeface="Calibri Light" panose="020F0302020204030204" pitchFamily="34" charset="0"/>
              </a:rPr>
              <a:t>emotions</a:t>
            </a:r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r>
              <a:rPr lang="pl-PL" sz="2400" i="1" dirty="0" err="1">
                <a:latin typeface="Calibri Light" panose="020F0302020204030204" pitchFamily="34" charset="0"/>
              </a:rPr>
              <a:t>ability</a:t>
            </a:r>
            <a:r>
              <a:rPr lang="pl-PL" sz="2400" i="1" dirty="0">
                <a:latin typeface="Calibri Light" panose="020F0302020204030204" pitchFamily="34" charset="0"/>
              </a:rPr>
              <a:t> to live in </a:t>
            </a:r>
            <a:r>
              <a:rPr lang="pl-PL" sz="2400" i="1" dirty="0" err="1">
                <a:latin typeface="Calibri Light" panose="020F0302020204030204" pitchFamily="34" charset="0"/>
              </a:rPr>
              <a:t>accord</a:t>
            </a:r>
            <a:r>
              <a:rPr lang="pl-PL" sz="2400" i="1" dirty="0">
                <a:latin typeface="Calibri Light" panose="020F0302020204030204" pitchFamily="34" charset="0"/>
              </a:rPr>
              <a:t> with Nature</a:t>
            </a:r>
            <a:endParaRPr lang="pl-PL" sz="2400" dirty="0">
              <a:latin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endParaRPr lang="pl-PL" sz="2400" i="1" dirty="0">
              <a:latin typeface="Calibri Light" panose="020F0302020204030204" pitchFamily="34" charset="0"/>
            </a:endParaRPr>
          </a:p>
          <a:p>
            <a:endParaRPr lang="pl-PL" sz="2400" dirty="0">
              <a:latin typeface="Calibri Light" panose="020F0302020204030204" pitchFamily="34" charset="0"/>
            </a:endParaRPr>
          </a:p>
          <a:p>
            <a:endParaRPr lang="pl-PL" sz="2400" dirty="0">
              <a:latin typeface="Calibri Light" panose="020F0302020204030204" pitchFamily="34" charset="0"/>
            </a:endParaRPr>
          </a:p>
          <a:p>
            <a:endParaRPr lang="pl-PL" sz="2400" i="1" dirty="0">
              <a:latin typeface="Calibri Light" panose="020F0302020204030204" pitchFamily="34" charset="0"/>
            </a:endParaRPr>
          </a:p>
          <a:p>
            <a:endParaRPr lang="pl-PL" sz="2400" dirty="0">
              <a:latin typeface="Calibri Light" panose="020F0302020204030204" pitchFamily="34" charset="0"/>
            </a:endParaRPr>
          </a:p>
          <a:p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Epicureanism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061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592" y="5681873"/>
            <a:ext cx="5163616" cy="1193379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Epicurus</a:t>
            </a:r>
            <a:r>
              <a:rPr lang="pl-PL" sz="2800" i="1" dirty="0">
                <a:latin typeface="Calibri Light" panose="020F0302020204030204" pitchFamily="34" charset="0"/>
              </a:rPr>
              <a:t> of Samos (341–270 B.C.)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pic>
        <p:nvPicPr>
          <p:cNvPr id="67586" name="Picture 2" descr="Znalezione obrazy dla zapytania epicurus of sa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43" y="476672"/>
            <a:ext cx="6220713" cy="518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491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592" y="5517232"/>
            <a:ext cx="5163616" cy="1193379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Epicurus</a:t>
            </a:r>
            <a:r>
              <a:rPr lang="pl-PL" sz="2800" i="1" dirty="0">
                <a:latin typeface="Calibri Light" panose="020F0302020204030204" pitchFamily="34" charset="0"/>
              </a:rPr>
              <a:t> of Samos in the Garden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pic>
        <p:nvPicPr>
          <p:cNvPr id="74754" name="Picture 2" descr="http://worldhistoryvolume.com/wp-content/uploads/2017/07/Greece-and-the-World-323-B.-C.-%E2%80%93-250-B.-C.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7" y="1052736"/>
            <a:ext cx="852676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227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Physics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materialism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Cosmos</a:t>
            </a:r>
            <a:r>
              <a:rPr lang="pl-PL" sz="2800" i="1" dirty="0">
                <a:latin typeface="Calibri Light" panose="020F0302020204030204" pitchFamily="34" charset="0"/>
              </a:rPr>
              <a:t> = </a:t>
            </a:r>
            <a:r>
              <a:rPr lang="pl-PL" sz="2800" i="1" dirty="0" err="1">
                <a:latin typeface="Calibri Light" panose="020F0302020204030204" pitchFamily="34" charset="0"/>
              </a:rPr>
              <a:t>atoms</a:t>
            </a:r>
            <a:r>
              <a:rPr lang="pl-PL" sz="2800" i="1" dirty="0">
                <a:latin typeface="Calibri Light" panose="020F0302020204030204" pitchFamily="34" charset="0"/>
              </a:rPr>
              <a:t> + </a:t>
            </a:r>
            <a:r>
              <a:rPr lang="pl-PL" sz="2800" i="1" dirty="0" err="1">
                <a:latin typeface="Calibri Light" panose="020F0302020204030204" pitchFamily="34" charset="0"/>
              </a:rPr>
              <a:t>void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There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is</a:t>
            </a:r>
            <a:r>
              <a:rPr lang="pl-PL" sz="2800" i="1" dirty="0">
                <a:latin typeface="Calibri Light" panose="020F0302020204030204" pitchFamily="34" charset="0"/>
              </a:rPr>
              <a:t> no soul!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There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are</a:t>
            </a:r>
            <a:r>
              <a:rPr lang="pl-PL" sz="2800" i="1" dirty="0">
                <a:latin typeface="Calibri Light" panose="020F0302020204030204" pitchFamily="34" charset="0"/>
              </a:rPr>
              <a:t> no </a:t>
            </a:r>
            <a:r>
              <a:rPr lang="pl-PL" sz="2800" i="1" dirty="0" err="1">
                <a:latin typeface="Calibri Light" panose="020F0302020204030204" pitchFamily="34" charset="0"/>
              </a:rPr>
              <a:t>gods</a:t>
            </a:r>
            <a:r>
              <a:rPr lang="pl-PL" sz="2800" i="1" dirty="0">
                <a:latin typeface="Calibri Light" panose="020F030202020403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Death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is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annihilation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https://dogsmakeeverythingbetter.files.wordpress.com/2013/02/jean-lc3a9on_gc3a9rc3b4me_-_diogenes_-_walters_371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48072"/>
            <a:ext cx="762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074494" y="5861349"/>
            <a:ext cx="2982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i="1" dirty="0">
                <a:latin typeface="Calibri Light" panose="020F0302020204030204" pitchFamily="34" charset="0"/>
              </a:rPr>
              <a:t>Diogenes of </a:t>
            </a:r>
            <a:r>
              <a:rPr lang="pl-PL" sz="2800" i="1" dirty="0" err="1">
                <a:latin typeface="Calibri Light" panose="020F0302020204030204" pitchFamily="34" charset="0"/>
              </a:rPr>
              <a:t>Sinope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003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500" dirty="0" err="1">
                <a:latin typeface="Calibri Light" panose="020F0302020204030204" pitchFamily="34" charset="0"/>
              </a:rPr>
              <a:t>Epicurus</a:t>
            </a:r>
            <a:r>
              <a:rPr lang="pl-PL" sz="3500" dirty="0">
                <a:latin typeface="Calibri Light" panose="020F0302020204030204" pitchFamily="34" charset="0"/>
              </a:rPr>
              <a:t>’ </a:t>
            </a:r>
            <a:r>
              <a:rPr lang="pl-PL" sz="3500" dirty="0" err="1">
                <a:latin typeface="Calibri Light" panose="020F0302020204030204" pitchFamily="34" charset="0"/>
              </a:rPr>
              <a:t>arguments</a:t>
            </a:r>
            <a:r>
              <a:rPr lang="pl-PL" sz="3500" dirty="0">
                <a:latin typeface="Calibri Light" panose="020F0302020204030204" pitchFamily="34" charset="0"/>
              </a:rPr>
              <a:t> </a:t>
            </a:r>
            <a:r>
              <a:rPr lang="pl-PL" sz="3500" dirty="0" err="1">
                <a:latin typeface="Calibri Light" panose="020F0302020204030204" pitchFamily="34" charset="0"/>
              </a:rPr>
              <a:t>against</a:t>
            </a:r>
            <a:r>
              <a:rPr lang="pl-PL" sz="3500" dirty="0">
                <a:latin typeface="Calibri Light" panose="020F0302020204030204" pitchFamily="34" charset="0"/>
              </a:rPr>
              <a:t> </a:t>
            </a:r>
            <a:r>
              <a:rPr lang="pl-PL" sz="3500" dirty="0" err="1">
                <a:latin typeface="Calibri Light" panose="020F0302020204030204" pitchFamily="34" charset="0"/>
              </a:rPr>
              <a:t>fear</a:t>
            </a:r>
            <a:r>
              <a:rPr lang="pl-PL" sz="3500" dirty="0">
                <a:latin typeface="Calibri Light" panose="020F0302020204030204" pitchFamily="34" charset="0"/>
              </a:rPr>
              <a:t> of </a:t>
            </a:r>
            <a:r>
              <a:rPr lang="pl-PL" sz="3500" dirty="0" err="1">
                <a:latin typeface="Calibri Light" panose="020F0302020204030204" pitchFamily="34" charset="0"/>
              </a:rPr>
              <a:t>death</a:t>
            </a:r>
            <a:r>
              <a:rPr lang="pl-PL" sz="3500" dirty="0">
                <a:latin typeface="Calibri Light" panose="020F03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i="1" dirty="0">
                <a:latin typeface="Calibri Light" panose="020F0302020204030204" pitchFamily="34" charset="0"/>
              </a:rPr>
              <a:t>1. Death is annihilation.</a:t>
            </a:r>
          </a:p>
          <a:p>
            <a:pPr marL="0" indent="0">
              <a:buNone/>
            </a:pPr>
            <a:r>
              <a:rPr lang="en-US" sz="2800" i="1" dirty="0">
                <a:latin typeface="Calibri Light" panose="020F0302020204030204" pitchFamily="34" charset="0"/>
              </a:rPr>
              <a:t>2. The living have not yet been annihilated</a:t>
            </a:r>
            <a:r>
              <a:rPr lang="pl-PL" sz="2800" i="1" dirty="0"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i="1" dirty="0">
                <a:latin typeface="Calibri Light" panose="020F0302020204030204" pitchFamily="34" charset="0"/>
              </a:rPr>
              <a:t>3. Death does not affect the living. 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i="1" dirty="0">
                <a:latin typeface="Calibri Light" panose="020F0302020204030204" pitchFamily="34" charset="0"/>
              </a:rPr>
              <a:t>4. </a:t>
            </a:r>
            <a:r>
              <a:rPr lang="pl-PL" sz="2800" i="1" dirty="0">
                <a:latin typeface="Calibri Light" panose="020F0302020204030204" pitchFamily="34" charset="0"/>
              </a:rPr>
              <a:t>D</a:t>
            </a:r>
            <a:r>
              <a:rPr lang="en-US" sz="2800" i="1" dirty="0" err="1">
                <a:latin typeface="Calibri Light" panose="020F0302020204030204" pitchFamily="34" charset="0"/>
              </a:rPr>
              <a:t>eath</a:t>
            </a:r>
            <a:r>
              <a:rPr lang="en-US" sz="2800" i="1" dirty="0">
                <a:latin typeface="Calibri Light" panose="020F0302020204030204" pitchFamily="34" charset="0"/>
              </a:rPr>
              <a:t> is not bad for the living. 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i="1" dirty="0">
                <a:latin typeface="Calibri Light" panose="020F0302020204030204" pitchFamily="34" charset="0"/>
              </a:rPr>
              <a:t>5. For something to be bad for somebody, that person has to exist, at least.</a:t>
            </a:r>
          </a:p>
          <a:p>
            <a:pPr marL="0" indent="0">
              <a:buNone/>
            </a:pPr>
            <a:r>
              <a:rPr lang="en-US" sz="2800" i="1" dirty="0">
                <a:latin typeface="Calibri Light" panose="020F0302020204030204" pitchFamily="34" charset="0"/>
              </a:rPr>
              <a:t>6. The dead do not exist. 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800" i="1" dirty="0">
                <a:latin typeface="Calibri Light" panose="020F0302020204030204" pitchFamily="34" charset="0"/>
              </a:rPr>
              <a:t>7. Therefore, death is not bad for the dead. </a:t>
            </a:r>
          </a:p>
          <a:p>
            <a:pPr marL="0" indent="0">
              <a:buNone/>
            </a:pPr>
            <a:r>
              <a:rPr lang="en-US" sz="2800" i="1" dirty="0">
                <a:latin typeface="Calibri Light" panose="020F0302020204030204" pitchFamily="34" charset="0"/>
              </a:rPr>
              <a:t>8. Therefore death is bad for neither the living nor the dead.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35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35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35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35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35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35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35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„</a:t>
            </a:r>
            <a:r>
              <a:rPr lang="en-US" sz="2800" i="1" dirty="0">
                <a:latin typeface="Calibri Light" panose="020F0302020204030204" pitchFamily="34" charset="0"/>
              </a:rPr>
              <a:t>While we are, there is no death. 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2800" i="1" dirty="0">
                <a:latin typeface="Calibri Light" panose="020F0302020204030204" pitchFamily="34" charset="0"/>
              </a:rPr>
              <a:t>When there is death, there will be no us.</a:t>
            </a:r>
            <a:r>
              <a:rPr lang="pl-PL" sz="2800" i="1" dirty="0">
                <a:latin typeface="Calibri Light" panose="020F0302020204030204" pitchFamily="34" charset="0"/>
              </a:rPr>
              <a:t>”</a:t>
            </a:r>
          </a:p>
        </p:txBody>
      </p:sp>
      <p:pic>
        <p:nvPicPr>
          <p:cNvPr id="75778" name="Picture 2" descr="Znalezio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3744416" cy="45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884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852230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general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purpose</a:t>
            </a:r>
            <a:r>
              <a:rPr lang="pl-PL" sz="2800" i="1" dirty="0">
                <a:latin typeface="Calibri Light" panose="020F0302020204030204" pitchFamily="34" charset="0"/>
              </a:rPr>
              <a:t> of life: </a:t>
            </a:r>
            <a:r>
              <a:rPr lang="pl-PL" sz="2800" i="1" dirty="0" err="1">
                <a:latin typeface="Calibri Light" panose="020F0302020204030204" pitchFamily="34" charset="0"/>
              </a:rPr>
              <a:t>pleasure</a:t>
            </a:r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591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general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purpose</a:t>
            </a:r>
            <a:r>
              <a:rPr lang="pl-PL" sz="2800" i="1" dirty="0">
                <a:latin typeface="Calibri Light" panose="020F0302020204030204" pitchFamily="34" charset="0"/>
              </a:rPr>
              <a:t> of life: </a:t>
            </a:r>
            <a:r>
              <a:rPr lang="pl-PL" sz="2800" i="1" dirty="0" err="1">
                <a:latin typeface="Calibri Light" panose="020F0302020204030204" pitchFamily="34" charset="0"/>
              </a:rPr>
              <a:t>pleasure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εὐδαιμονία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latin typeface="Calibri Light" panose="020F0302020204030204" pitchFamily="34" charset="0"/>
              </a:rPr>
              <a:t>eudaimonia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4572000" y="2852936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580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general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purpose</a:t>
            </a:r>
            <a:r>
              <a:rPr lang="pl-PL" sz="2800" i="1" dirty="0">
                <a:latin typeface="Calibri Light" panose="020F0302020204030204" pitchFamily="34" charset="0"/>
              </a:rPr>
              <a:t> of life: </a:t>
            </a:r>
            <a:r>
              <a:rPr lang="pl-PL" sz="2800" i="1" dirty="0" err="1">
                <a:latin typeface="Calibri Light" panose="020F0302020204030204" pitchFamily="34" charset="0"/>
              </a:rPr>
              <a:t>pleasure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  </a:t>
            </a:r>
            <a:r>
              <a:rPr lang="pl-PL" sz="2800" i="1" dirty="0" err="1">
                <a:latin typeface="Calibri Light" panose="020F0302020204030204" pitchFamily="34" charset="0"/>
              </a:rPr>
              <a:t>active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pleasures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εὐδαιμονία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latin typeface="Calibri Light" panose="020F0302020204030204" pitchFamily="34" charset="0"/>
              </a:rPr>
              <a:t>eudaimonia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195736" y="278092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518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general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purpose</a:t>
            </a:r>
            <a:r>
              <a:rPr lang="pl-PL" sz="2800" i="1" dirty="0">
                <a:latin typeface="Calibri Light" panose="020F0302020204030204" pitchFamily="34" charset="0"/>
              </a:rPr>
              <a:t> of life: </a:t>
            </a:r>
            <a:r>
              <a:rPr lang="pl-PL" sz="2800" i="1" dirty="0" err="1">
                <a:latin typeface="Calibri Light" panose="020F0302020204030204" pitchFamily="34" charset="0"/>
              </a:rPr>
              <a:t>pleasure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  </a:t>
            </a:r>
            <a:r>
              <a:rPr lang="pl-PL" sz="2800" i="1" dirty="0" err="1">
                <a:latin typeface="Calibri Light" panose="020F0302020204030204" pitchFamily="34" charset="0"/>
              </a:rPr>
              <a:t>active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pleasures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εὐδαιμονία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latin typeface="Calibri Light" panose="020F0302020204030204" pitchFamily="34" charset="0"/>
              </a:rPr>
              <a:t>eudaimonia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195736" y="278092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561822" y="3789039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>
                <a:latin typeface="Calibri Light" panose="020F0302020204030204" pitchFamily="34" charset="0"/>
              </a:rPr>
              <a:t>(</a:t>
            </a:r>
            <a:r>
              <a:rPr lang="pl-PL" sz="2400" i="1" dirty="0" err="1">
                <a:latin typeface="Calibri Light" panose="020F0302020204030204" pitchFamily="34" charset="0"/>
              </a:rPr>
              <a:t>painful</a:t>
            </a:r>
            <a:r>
              <a:rPr lang="pl-PL" sz="2400" i="1" dirty="0">
                <a:latin typeface="Calibri Light" panose="020F0302020204030204" pitchFamily="34" charset="0"/>
              </a:rPr>
              <a:t> and </a:t>
            </a:r>
            <a:r>
              <a:rPr lang="pl-PL" sz="2400" i="1" dirty="0" err="1">
                <a:latin typeface="Calibri Light" panose="020F0302020204030204" pitchFamily="34" charset="0"/>
              </a:rPr>
              <a:t>short</a:t>
            </a:r>
            <a:r>
              <a:rPr lang="pl-PL" sz="2400" i="1" dirty="0">
                <a:latin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19217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general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purpose</a:t>
            </a:r>
            <a:r>
              <a:rPr lang="pl-PL" sz="2800" i="1" dirty="0">
                <a:latin typeface="Calibri Light" panose="020F0302020204030204" pitchFamily="34" charset="0"/>
              </a:rPr>
              <a:t> of life: </a:t>
            </a:r>
            <a:r>
              <a:rPr lang="pl-PL" sz="2800" i="1" dirty="0" err="1">
                <a:latin typeface="Calibri Light" panose="020F0302020204030204" pitchFamily="34" charset="0"/>
              </a:rPr>
              <a:t>pleasure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  </a:t>
            </a:r>
            <a:r>
              <a:rPr lang="pl-PL" sz="2800" i="1" dirty="0" err="1">
                <a:latin typeface="Calibri Light" panose="020F0302020204030204" pitchFamily="34" charset="0"/>
              </a:rPr>
              <a:t>active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pleasures</a:t>
            </a:r>
            <a:r>
              <a:rPr lang="pl-PL" sz="2800" i="1" dirty="0">
                <a:latin typeface="Calibri Light" panose="020F0302020204030204" pitchFamily="34" charset="0"/>
              </a:rPr>
              <a:t>				</a:t>
            </a:r>
            <a:r>
              <a:rPr lang="pl-PL" sz="2800" i="1" dirty="0" err="1">
                <a:latin typeface="Calibri Light" panose="020F0302020204030204" pitchFamily="34" charset="0"/>
              </a:rPr>
              <a:t>passive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pleasures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εὐδαιμονία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latin typeface="Calibri Light" panose="020F0302020204030204" pitchFamily="34" charset="0"/>
              </a:rPr>
              <a:t>eudaimonia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195736" y="278092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Łącznik prosty ze strzałką 3"/>
          <p:cNvCxnSpPr/>
          <p:nvPr/>
        </p:nvCxnSpPr>
        <p:spPr>
          <a:xfrm>
            <a:off x="6516216" y="2770076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561822" y="3789039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i="1" dirty="0">
                <a:latin typeface="Calibri Light" panose="020F0302020204030204" pitchFamily="34" charset="0"/>
              </a:rPr>
              <a:t>(</a:t>
            </a:r>
            <a:r>
              <a:rPr lang="pl-PL" sz="2400" i="1" dirty="0" err="1">
                <a:latin typeface="Calibri Light" panose="020F0302020204030204" pitchFamily="34" charset="0"/>
              </a:rPr>
              <a:t>painful</a:t>
            </a:r>
            <a:r>
              <a:rPr lang="pl-PL" sz="2400" i="1" dirty="0">
                <a:latin typeface="Calibri Light" panose="020F0302020204030204" pitchFamily="34" charset="0"/>
              </a:rPr>
              <a:t> and </a:t>
            </a:r>
            <a:r>
              <a:rPr lang="pl-PL" sz="2400" i="1" dirty="0" err="1">
                <a:latin typeface="Calibri Light" panose="020F0302020204030204" pitchFamily="34" charset="0"/>
              </a:rPr>
              <a:t>short</a:t>
            </a:r>
            <a:r>
              <a:rPr lang="pl-PL" sz="2400" i="1" dirty="0">
                <a:latin typeface="Calibri Light" panose="020F03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19812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Ethics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general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purpose</a:t>
            </a:r>
            <a:r>
              <a:rPr lang="pl-PL" sz="2800" i="1" dirty="0">
                <a:latin typeface="Calibri Light" panose="020F0302020204030204" pitchFamily="34" charset="0"/>
              </a:rPr>
              <a:t> of life: </a:t>
            </a:r>
            <a:r>
              <a:rPr lang="pl-PL" sz="2800" i="1" dirty="0" err="1">
                <a:latin typeface="Calibri Light" panose="020F0302020204030204" pitchFamily="34" charset="0"/>
              </a:rPr>
              <a:t>pleasure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800" i="1" dirty="0">
                <a:latin typeface="Calibri Light" panose="020F0302020204030204" pitchFamily="34" charset="0"/>
              </a:rPr>
              <a:t>  </a:t>
            </a:r>
            <a:r>
              <a:rPr lang="pl-PL" sz="2800" i="1" dirty="0" err="1">
                <a:latin typeface="Calibri Light" panose="020F0302020204030204" pitchFamily="34" charset="0"/>
              </a:rPr>
              <a:t>active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pleasures</a:t>
            </a:r>
            <a:r>
              <a:rPr lang="pl-PL" sz="2800" i="1" dirty="0">
                <a:latin typeface="Calibri Light" panose="020F0302020204030204" pitchFamily="34" charset="0"/>
              </a:rPr>
              <a:t>				</a:t>
            </a:r>
            <a:r>
              <a:rPr lang="pl-PL" sz="2800" i="1" dirty="0" err="1">
                <a:latin typeface="Calibri Light" panose="020F0302020204030204" pitchFamily="34" charset="0"/>
              </a:rPr>
              <a:t>passive</a:t>
            </a:r>
            <a:r>
              <a:rPr lang="pl-PL" sz="2800" i="1" dirty="0"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latin typeface="Calibri Light" panose="020F0302020204030204" pitchFamily="34" charset="0"/>
              </a:rPr>
              <a:t>pleasures</a:t>
            </a:r>
            <a:endParaRPr lang="pl-PL" sz="2800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latin typeface="Calibri Light" panose="020F0302020204030204" pitchFamily="34" charset="0"/>
              </a:rPr>
              <a:t>εὐδαιμονία</a:t>
            </a:r>
            <a:r>
              <a:rPr lang="pl-PL" sz="2800" dirty="0"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latin typeface="Calibri Light" panose="020F0302020204030204" pitchFamily="34" charset="0"/>
              </a:rPr>
              <a:t>eudaimonia</a:t>
            </a:r>
            <a:r>
              <a:rPr lang="pl-PL" sz="2800" i="1" dirty="0"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195736" y="278092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Łącznik prosty ze strzałką 3"/>
          <p:cNvCxnSpPr/>
          <p:nvPr/>
        </p:nvCxnSpPr>
        <p:spPr>
          <a:xfrm>
            <a:off x="6516216" y="2770076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5580112" y="3861048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zakrzywiony 8"/>
          <p:cNvCxnSpPr/>
          <p:nvPr/>
        </p:nvCxnSpPr>
        <p:spPr>
          <a:xfrm rot="16200000" flipH="1">
            <a:off x="1566435" y="3739720"/>
            <a:ext cx="682538" cy="57606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 flipH="1">
            <a:off x="2100365" y="4459315"/>
            <a:ext cx="180020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 flipH="1" flipV="1">
            <a:off x="2111087" y="4459315"/>
            <a:ext cx="169298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631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Epicurean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pl-PL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Ethics</a:t>
            </a: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28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general</a:t>
            </a:r>
            <a:r>
              <a:rPr lang="pl-PL" sz="28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purpose</a:t>
            </a:r>
            <a:r>
              <a:rPr lang="pl-PL" sz="28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of life: </a:t>
            </a:r>
            <a:r>
              <a:rPr lang="pl-PL" sz="28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pleasure</a:t>
            </a:r>
            <a:endParaRPr lang="pl-PL" sz="28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8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 </a:t>
            </a:r>
            <a:r>
              <a:rPr lang="pl-PL" sz="28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active</a:t>
            </a:r>
            <a:r>
              <a:rPr lang="pl-PL" sz="28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pleasures</a:t>
            </a:r>
            <a:r>
              <a:rPr lang="pl-PL" sz="28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				</a:t>
            </a:r>
            <a:r>
              <a:rPr lang="pl-PL" sz="28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passive</a:t>
            </a:r>
            <a:r>
              <a:rPr lang="pl-PL" sz="28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pl-PL" sz="28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pleasures</a:t>
            </a:r>
            <a:endParaRPr lang="pl-PL" sz="2800" i="1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sz="28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l-GR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εὐδαιμονία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pl-PL" sz="28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[</a:t>
            </a:r>
            <a:r>
              <a:rPr lang="en-GB" sz="2800" i="1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eudaimonia</a:t>
            </a:r>
            <a:r>
              <a:rPr lang="pl-PL" sz="28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]</a:t>
            </a:r>
          </a:p>
          <a:p>
            <a:pPr marL="0" indent="0" algn="ctr">
              <a:buNone/>
            </a:pPr>
            <a:r>
              <a:rPr lang="pl-PL" i="1" dirty="0" err="1">
                <a:latin typeface="Calibri Light" panose="020F0302020204030204" pitchFamily="34" charset="0"/>
              </a:rPr>
              <a:t>Hedonism</a:t>
            </a:r>
            <a:r>
              <a:rPr lang="pl-PL" i="1" dirty="0">
                <a:latin typeface="Calibri Light" panose="020F0302020204030204" pitchFamily="34" charset="0"/>
              </a:rPr>
              <a:t>?</a:t>
            </a:r>
          </a:p>
          <a:p>
            <a:pPr marL="0" indent="0" algn="ctr">
              <a:buNone/>
            </a:pPr>
            <a:endParaRPr lang="pl-PL" sz="2800" i="1" dirty="0">
              <a:latin typeface="Calibri Light" panose="020F0302020204030204" pitchFamily="34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195736" y="2780928"/>
            <a:ext cx="504056" cy="36004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Łącznik prosty ze strzałką 3"/>
          <p:cNvCxnSpPr/>
          <p:nvPr/>
        </p:nvCxnSpPr>
        <p:spPr>
          <a:xfrm>
            <a:off x="6516216" y="2770076"/>
            <a:ext cx="432048" cy="36004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5580112" y="3861048"/>
            <a:ext cx="1152128" cy="79208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zakrzywiony 8"/>
          <p:cNvCxnSpPr/>
          <p:nvPr/>
        </p:nvCxnSpPr>
        <p:spPr>
          <a:xfrm rot="16200000" flipH="1">
            <a:off x="1566435" y="3739720"/>
            <a:ext cx="682538" cy="576064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oliniowy 17"/>
          <p:cNvCxnSpPr/>
          <p:nvPr/>
        </p:nvCxnSpPr>
        <p:spPr>
          <a:xfrm flipH="1">
            <a:off x="2100365" y="4459315"/>
            <a:ext cx="180020" cy="21602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 flipH="1" flipV="1">
            <a:off x="2111087" y="4459315"/>
            <a:ext cx="169298" cy="21602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55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Ethics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743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Calibri Light" panose="020F0302020204030204" pitchFamily="34" charset="0"/>
              </a:rPr>
              <a:t>Video: </a:t>
            </a:r>
            <a:r>
              <a:rPr lang="pl-PL" i="1" dirty="0">
                <a:latin typeface="Calibri Light" panose="020F0302020204030204" pitchFamily="34" charset="0"/>
                <a:hlinkClick r:id="rId3"/>
              </a:rPr>
              <a:t>A </a:t>
            </a:r>
            <a:r>
              <a:rPr lang="pl-PL" i="1" dirty="0" err="1">
                <a:latin typeface="Calibri Light" panose="020F0302020204030204" pitchFamily="34" charset="0"/>
                <a:hlinkClick r:id="rId3"/>
              </a:rPr>
              <a:t>History</a:t>
            </a:r>
            <a:r>
              <a:rPr lang="pl-PL" i="1" dirty="0">
                <a:latin typeface="Calibri Light" panose="020F0302020204030204" pitchFamily="34" charset="0"/>
                <a:hlinkClick r:id="rId3"/>
              </a:rPr>
              <a:t> of </a:t>
            </a:r>
            <a:r>
              <a:rPr lang="pl-PL" i="1" dirty="0" err="1">
                <a:latin typeface="Calibri Light" panose="020F0302020204030204" pitchFamily="34" charset="0"/>
                <a:hlinkClick r:id="rId3"/>
              </a:rPr>
              <a:t>Disbelief</a:t>
            </a:r>
            <a:endParaRPr lang="pl-PL" i="1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504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orldhistoryvolume.com/wp-content/uploads/2017/07/Greece-and-the-World-323-B.-C.-%E2%80%93-250-B.-C.-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69485"/>
            <a:ext cx="15151652" cy="72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>
                <a:latin typeface="Calibri Light" panose="020F0302020204030204" pitchFamily="34" charset="0"/>
              </a:rPr>
              <a:t>Epicureanism</a:t>
            </a:r>
            <a:r>
              <a:rPr lang="pl-PL" dirty="0">
                <a:latin typeface="Calibri Light" panose="020F0302020204030204" pitchFamily="34" charset="0"/>
              </a:rPr>
              <a:t> in </a:t>
            </a:r>
            <a:r>
              <a:rPr lang="pl-PL" dirty="0" err="1">
                <a:latin typeface="Calibri Light" panose="020F0302020204030204" pitchFamily="34" charset="0"/>
              </a:rPr>
              <a:t>brief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r>
              <a:rPr lang="pl-PL" sz="2400" dirty="0" err="1">
                <a:latin typeface="Calibri Light" panose="020F0302020204030204" pitchFamily="34" charset="0"/>
              </a:rPr>
              <a:t>founder</a:t>
            </a:r>
            <a:r>
              <a:rPr lang="pl-PL" sz="2400" dirty="0">
                <a:latin typeface="Calibri Light" panose="020F0302020204030204" pitchFamily="34" charset="0"/>
              </a:rPr>
              <a:t>: </a:t>
            </a:r>
            <a:r>
              <a:rPr lang="pl-PL" sz="2400" i="1" dirty="0" err="1">
                <a:latin typeface="Calibri Light" panose="020F0302020204030204" pitchFamily="34" charset="0"/>
              </a:rPr>
              <a:t>Epicurus</a:t>
            </a:r>
            <a:r>
              <a:rPr lang="pl-PL" sz="2400" i="1" dirty="0">
                <a:latin typeface="Calibri Light" panose="020F0302020204030204" pitchFamily="34" charset="0"/>
              </a:rPr>
              <a:t> of Samos</a:t>
            </a:r>
          </a:p>
          <a:p>
            <a:r>
              <a:rPr lang="pl-PL" sz="2400" dirty="0" err="1">
                <a:latin typeface="Calibri Light" panose="020F0302020204030204" pitchFamily="34" charset="0"/>
              </a:rPr>
              <a:t>Epicurean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</a:rPr>
              <a:t>materialism</a:t>
            </a:r>
            <a:r>
              <a:rPr lang="pl-PL" sz="2400" dirty="0">
                <a:latin typeface="Calibri Light" panose="020F0302020204030204" pitchFamily="34" charset="0"/>
              </a:rPr>
              <a:t>:</a:t>
            </a:r>
          </a:p>
          <a:p>
            <a:pPr lvl="1"/>
            <a:r>
              <a:rPr lang="pl-PL" sz="2400" dirty="0" err="1">
                <a:latin typeface="Calibri Light" panose="020F0302020204030204" pitchFamily="34" charset="0"/>
              </a:rPr>
              <a:t>Cosmos</a:t>
            </a:r>
            <a:r>
              <a:rPr lang="pl-PL" sz="2400" dirty="0">
                <a:latin typeface="Calibri Light" panose="020F0302020204030204" pitchFamily="34" charset="0"/>
              </a:rPr>
              <a:t> = </a:t>
            </a:r>
            <a:r>
              <a:rPr lang="pl-PL" sz="2400" dirty="0" err="1">
                <a:latin typeface="Calibri Light" panose="020F0302020204030204" pitchFamily="34" charset="0"/>
              </a:rPr>
              <a:t>atoms</a:t>
            </a:r>
            <a:r>
              <a:rPr lang="pl-PL" sz="2400" dirty="0">
                <a:latin typeface="Calibri Light" panose="020F0302020204030204" pitchFamily="34" charset="0"/>
              </a:rPr>
              <a:t> + </a:t>
            </a:r>
            <a:r>
              <a:rPr lang="pl-PL" sz="2400" dirty="0" err="1">
                <a:latin typeface="Calibri Light" panose="020F0302020204030204" pitchFamily="34" charset="0"/>
              </a:rPr>
              <a:t>void</a:t>
            </a:r>
            <a:endParaRPr lang="pl-PL" sz="2400" dirty="0">
              <a:latin typeface="Calibri Light" panose="020F0302020204030204" pitchFamily="34" charset="0"/>
            </a:endParaRPr>
          </a:p>
          <a:p>
            <a:pPr lvl="1"/>
            <a:r>
              <a:rPr lang="pl-PL" sz="2400" dirty="0" err="1">
                <a:latin typeface="Calibri Light" panose="020F0302020204030204" pitchFamily="34" charset="0"/>
              </a:rPr>
              <a:t>There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</a:rPr>
              <a:t>is</a:t>
            </a:r>
            <a:r>
              <a:rPr lang="pl-PL" sz="2400" dirty="0">
                <a:latin typeface="Calibri Light" panose="020F0302020204030204" pitchFamily="34" charset="0"/>
              </a:rPr>
              <a:t> no soul!</a:t>
            </a:r>
          </a:p>
          <a:p>
            <a:pPr lvl="1"/>
            <a:r>
              <a:rPr lang="pl-PL" sz="2400" dirty="0" err="1">
                <a:latin typeface="Calibri Light" panose="020F0302020204030204" pitchFamily="34" charset="0"/>
              </a:rPr>
              <a:t>There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</a:rPr>
              <a:t>are</a:t>
            </a:r>
            <a:r>
              <a:rPr lang="pl-PL" sz="2400" dirty="0">
                <a:latin typeface="Calibri Light" panose="020F0302020204030204" pitchFamily="34" charset="0"/>
              </a:rPr>
              <a:t> no </a:t>
            </a:r>
            <a:r>
              <a:rPr lang="pl-PL" sz="2400" dirty="0" err="1">
                <a:latin typeface="Calibri Light" panose="020F0302020204030204" pitchFamily="34" charset="0"/>
              </a:rPr>
              <a:t>gods</a:t>
            </a:r>
            <a:r>
              <a:rPr lang="pl-PL" sz="2400" dirty="0">
                <a:latin typeface="Calibri Light" panose="020F0302020204030204" pitchFamily="34" charset="0"/>
              </a:rPr>
              <a:t>!</a:t>
            </a:r>
          </a:p>
          <a:p>
            <a:r>
              <a:rPr lang="pl-PL" sz="2400" dirty="0" err="1">
                <a:latin typeface="Calibri Light" panose="020F0302020204030204" pitchFamily="34" charset="0"/>
              </a:rPr>
              <a:t>Epicurean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</a:rPr>
              <a:t>Ethics</a:t>
            </a:r>
            <a:r>
              <a:rPr lang="pl-PL" sz="2400" dirty="0">
                <a:latin typeface="Calibri Light" panose="020F0302020204030204" pitchFamily="34" charset="0"/>
              </a:rPr>
              <a:t>:</a:t>
            </a:r>
          </a:p>
          <a:p>
            <a:pPr lvl="1"/>
            <a:r>
              <a:rPr lang="pl-PL" sz="2400" dirty="0" err="1">
                <a:latin typeface="Calibri Light" panose="020F0302020204030204" pitchFamily="34" charset="0"/>
              </a:rPr>
              <a:t>general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</a:rPr>
              <a:t>purpose</a:t>
            </a:r>
            <a:r>
              <a:rPr lang="pl-PL" sz="2400" dirty="0">
                <a:latin typeface="Calibri Light" panose="020F0302020204030204" pitchFamily="34" charset="0"/>
              </a:rPr>
              <a:t> of life: </a:t>
            </a:r>
            <a:r>
              <a:rPr lang="pl-PL" sz="2400" dirty="0" err="1">
                <a:latin typeface="Calibri Light" panose="020F0302020204030204" pitchFamily="34" charset="0"/>
              </a:rPr>
              <a:t>pleasure</a:t>
            </a:r>
            <a:endParaRPr lang="pl-PL" sz="2400" dirty="0">
              <a:latin typeface="Calibri Light" panose="020F0302020204030204" pitchFamily="34" charset="0"/>
            </a:endParaRPr>
          </a:p>
          <a:p>
            <a:pPr lvl="1"/>
            <a:r>
              <a:rPr lang="pl-PL" sz="2400" dirty="0" err="1">
                <a:latin typeface="Calibri Light" panose="020F0302020204030204" pitchFamily="34" charset="0"/>
              </a:rPr>
              <a:t>types</a:t>
            </a:r>
            <a:r>
              <a:rPr lang="pl-PL" sz="2400" dirty="0">
                <a:latin typeface="Calibri Light" panose="020F0302020204030204" pitchFamily="34" charset="0"/>
              </a:rPr>
              <a:t> of </a:t>
            </a:r>
            <a:r>
              <a:rPr lang="pl-PL" sz="2400" dirty="0" err="1">
                <a:latin typeface="Calibri Light" panose="020F0302020204030204" pitchFamily="34" charset="0"/>
              </a:rPr>
              <a:t>pleasures</a:t>
            </a:r>
            <a:r>
              <a:rPr lang="pl-PL" sz="2400" dirty="0">
                <a:latin typeface="Calibri Light" panose="020F0302020204030204" pitchFamily="34" charset="0"/>
              </a:rPr>
              <a:t>: </a:t>
            </a:r>
            <a:r>
              <a:rPr lang="pl-PL" sz="2400" dirty="0" err="1">
                <a:latin typeface="Calibri Light" panose="020F0302020204030204" pitchFamily="34" charset="0"/>
              </a:rPr>
              <a:t>active</a:t>
            </a:r>
            <a:r>
              <a:rPr lang="pl-PL" sz="2400" dirty="0">
                <a:latin typeface="Calibri Light" panose="020F0302020204030204" pitchFamily="34" charset="0"/>
              </a:rPr>
              <a:t> and </a:t>
            </a:r>
            <a:r>
              <a:rPr lang="pl-PL" sz="2400" dirty="0" err="1">
                <a:latin typeface="Calibri Light" panose="020F0302020204030204" pitchFamily="34" charset="0"/>
              </a:rPr>
              <a:t>passive</a:t>
            </a:r>
            <a:endParaRPr lang="pl-PL" sz="2400" dirty="0">
              <a:latin typeface="Calibri Light" panose="020F0302020204030204" pitchFamily="34" charset="0"/>
            </a:endParaRPr>
          </a:p>
          <a:p>
            <a:r>
              <a:rPr lang="pl-PL" sz="2400" dirty="0" err="1">
                <a:latin typeface="Calibri Light" panose="020F0302020204030204" pitchFamily="34" charset="0"/>
              </a:rPr>
              <a:t>Legacy</a:t>
            </a:r>
            <a:r>
              <a:rPr lang="pl-PL" sz="2400" dirty="0">
                <a:latin typeface="Calibri Light" panose="020F0302020204030204" pitchFamily="34" charset="0"/>
              </a:rPr>
              <a:t> of </a:t>
            </a:r>
            <a:r>
              <a:rPr lang="pl-PL" sz="2400" dirty="0" err="1">
                <a:latin typeface="Calibri Light" panose="020F0302020204030204" pitchFamily="34" charset="0"/>
              </a:rPr>
              <a:t>Epicureanism</a:t>
            </a:r>
            <a:r>
              <a:rPr lang="pl-PL" sz="2400" dirty="0">
                <a:latin typeface="Calibri Light" panose="020F0302020204030204" pitchFamily="34" charset="0"/>
              </a:rPr>
              <a:t>:</a:t>
            </a:r>
          </a:p>
          <a:p>
            <a:pPr lvl="1"/>
            <a:r>
              <a:rPr lang="pl-PL" sz="2400" dirty="0">
                <a:latin typeface="Calibri Light" panose="020F0302020204030204" pitchFamily="34" charset="0"/>
              </a:rPr>
              <a:t>problem of the </a:t>
            </a:r>
            <a:r>
              <a:rPr lang="pl-PL" sz="2400" dirty="0" err="1">
                <a:latin typeface="Calibri Light" panose="020F0302020204030204" pitchFamily="34" charset="0"/>
              </a:rPr>
              <a:t>Evil</a:t>
            </a:r>
            <a:endParaRPr lang="pl-PL" sz="2400" dirty="0">
              <a:latin typeface="Calibri Light" panose="020F0302020204030204" pitchFamily="34" charset="0"/>
            </a:endParaRPr>
          </a:p>
          <a:p>
            <a:pPr lvl="1"/>
            <a:r>
              <a:rPr lang="pl-PL" sz="2400" dirty="0" err="1">
                <a:latin typeface="Calibri Light" panose="020F0302020204030204" pitchFamily="34" charset="0"/>
              </a:rPr>
              <a:t>question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</a:rPr>
              <a:t>about</a:t>
            </a:r>
            <a:r>
              <a:rPr lang="pl-PL" sz="2400" dirty="0">
                <a:latin typeface="Calibri Light" panose="020F0302020204030204" pitchFamily="34" charset="0"/>
              </a:rPr>
              <a:t> </a:t>
            </a:r>
            <a:r>
              <a:rPr lang="pl-PL" sz="2400" dirty="0" err="1">
                <a:latin typeface="Calibri Light" panose="020F0302020204030204" pitchFamily="34" charset="0"/>
              </a:rPr>
              <a:t>existence</a:t>
            </a:r>
            <a:r>
              <a:rPr lang="pl-PL" sz="2400" dirty="0">
                <a:latin typeface="Calibri Light" panose="020F0302020204030204" pitchFamily="34" charset="0"/>
              </a:rPr>
              <a:t> of </a:t>
            </a:r>
            <a:r>
              <a:rPr lang="pl-PL" sz="2400" dirty="0" err="1">
                <a:latin typeface="Calibri Light" panose="020F0302020204030204" pitchFamily="34" charset="0"/>
              </a:rPr>
              <a:t>God</a:t>
            </a:r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dirty="0">
              <a:latin typeface="Calibri Light" panose="020F0302020204030204" pitchFamily="34" charset="0"/>
            </a:endParaRPr>
          </a:p>
          <a:p>
            <a:pPr lvl="1"/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endParaRPr lang="pl-PL" sz="2400" i="1" dirty="0">
              <a:latin typeface="Calibri Light" panose="020F0302020204030204" pitchFamily="34" charset="0"/>
            </a:endParaRPr>
          </a:p>
          <a:p>
            <a:pPr lvl="1"/>
            <a:endParaRPr lang="pl-PL" sz="2400" i="1" dirty="0">
              <a:latin typeface="Calibri Light" panose="020F0302020204030204" pitchFamily="34" charset="0"/>
            </a:endParaRPr>
          </a:p>
          <a:p>
            <a:endParaRPr lang="pl-PL" sz="2400" dirty="0">
              <a:latin typeface="Calibri Light" panose="020F0302020204030204" pitchFamily="34" charset="0"/>
            </a:endParaRPr>
          </a:p>
          <a:p>
            <a:endParaRPr lang="pl-PL" sz="2400" dirty="0">
              <a:latin typeface="Calibri Light" panose="020F0302020204030204" pitchFamily="34" charset="0"/>
            </a:endParaRPr>
          </a:p>
          <a:p>
            <a:endParaRPr lang="pl-PL" sz="2400" i="1" dirty="0">
              <a:latin typeface="Calibri Light" panose="020F0302020204030204" pitchFamily="34" charset="0"/>
            </a:endParaRPr>
          </a:p>
          <a:p>
            <a:endParaRPr lang="pl-PL" sz="2400" dirty="0">
              <a:latin typeface="Calibri Light" panose="020F0302020204030204" pitchFamily="34" charset="0"/>
            </a:endParaRPr>
          </a:p>
          <a:p>
            <a:endParaRPr lang="pl-PL" sz="28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6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>
                <a:latin typeface="Calibri Light" panose="020F0302020204030204" pitchFamily="34" charset="0"/>
              </a:rPr>
              <a:t>Useful</a:t>
            </a:r>
            <a:r>
              <a:rPr lang="pl-PL" dirty="0">
                <a:latin typeface="Calibri Light" panose="020F0302020204030204" pitchFamily="34" charset="0"/>
              </a:rPr>
              <a:t> </a:t>
            </a:r>
            <a:r>
              <a:rPr lang="pl-PL" dirty="0" err="1">
                <a:latin typeface="Calibri Light" panose="020F0302020204030204" pitchFamily="34" charset="0"/>
              </a:rPr>
              <a:t>sources</a:t>
            </a:r>
            <a:r>
              <a:rPr lang="pl-PL" dirty="0">
                <a:latin typeface="Calibri Light" panose="020F0302020204030204" pitchFamily="34" charset="0"/>
              </a:rPr>
              <a:t>:</a:t>
            </a:r>
          </a:p>
          <a:p>
            <a:r>
              <a:rPr lang="pl-PL" sz="2000" i="1" dirty="0">
                <a:latin typeface="Calibri Light" panose="020F0302020204030204" pitchFamily="34" charset="0"/>
              </a:rPr>
              <a:t>Internet Encyclopedia of </a:t>
            </a:r>
            <a:r>
              <a:rPr lang="pl-PL" sz="2000" i="1" dirty="0" err="1">
                <a:latin typeface="Calibri Light" panose="020F0302020204030204" pitchFamily="34" charset="0"/>
              </a:rPr>
              <a:t>Philosophy</a:t>
            </a:r>
            <a:r>
              <a:rPr lang="pl-PL" sz="2000" i="1" dirty="0">
                <a:latin typeface="Calibri Light" panose="020F0302020204030204" pitchFamily="34" charset="0"/>
              </a:rPr>
              <a:t> </a:t>
            </a:r>
            <a:r>
              <a:rPr lang="pl-PL" sz="2000" dirty="0">
                <a:latin typeface="Calibri Light" panose="020F0302020204030204" pitchFamily="34" charset="0"/>
              </a:rPr>
              <a:t>(http://www.iep.utm.edu/)</a:t>
            </a:r>
          </a:p>
          <a:p>
            <a:r>
              <a:rPr lang="en-US" sz="2000" i="1" dirty="0">
                <a:latin typeface="Calibri Light" panose="020F0302020204030204" pitchFamily="34" charset="0"/>
              </a:rPr>
              <a:t>The Stoic: 9 Principles to Help You Keep Calm in Chaos</a:t>
            </a:r>
            <a:r>
              <a:rPr lang="pl-PL" sz="2000" i="1" dirty="0">
                <a:latin typeface="Calibri Light" panose="020F0302020204030204" pitchFamily="34" charset="0"/>
              </a:rPr>
              <a:t> </a:t>
            </a:r>
            <a:r>
              <a:rPr lang="pl-PL" sz="2000" dirty="0">
                <a:latin typeface="Calibri Light" panose="020F0302020204030204" pitchFamily="34" charset="0"/>
              </a:rPr>
              <a:t>(http://99u.com/articles/24401/a-makers-guidebook-9-stoic-principles-to-nurture-your-life-and-work)</a:t>
            </a:r>
          </a:p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pl-PL" sz="2800" dirty="0" err="1">
                <a:latin typeface="Calibri Light" panose="020F0302020204030204" pitchFamily="34" charset="0"/>
              </a:rPr>
              <a:t>Videos</a:t>
            </a:r>
            <a:r>
              <a:rPr lang="pl-PL" sz="2800" dirty="0">
                <a:latin typeface="Calibri Light" panose="020F0302020204030204" pitchFamily="34" charset="0"/>
              </a:rPr>
              <a:t>:</a:t>
            </a:r>
          </a:p>
          <a:p>
            <a:r>
              <a:rPr lang="en-US" sz="2000" i="1" dirty="0">
                <a:latin typeface="Calibri Light" panose="020F0302020204030204" pitchFamily="34" charset="0"/>
              </a:rPr>
              <a:t>What Do Cynical People Really Want?</a:t>
            </a:r>
            <a:r>
              <a:rPr lang="pl-PL" sz="2000" i="1" dirty="0">
                <a:latin typeface="Calibri Light" panose="020F0302020204030204" pitchFamily="34" charset="0"/>
              </a:rPr>
              <a:t> </a:t>
            </a:r>
            <a:r>
              <a:rPr lang="pl-PL" sz="2000" dirty="0">
                <a:latin typeface="Calibri Light" panose="020F0302020204030204" pitchFamily="34" charset="0"/>
              </a:rPr>
              <a:t>- https://www.youtube.com/watch?v=ohrQCzZsgIw</a:t>
            </a:r>
          </a:p>
          <a:p>
            <a:r>
              <a:rPr lang="pl-PL" sz="2000" i="1" dirty="0">
                <a:latin typeface="Calibri Light" panose="020F0302020204030204" pitchFamily="34" charset="0"/>
              </a:rPr>
              <a:t>Cicero </a:t>
            </a:r>
            <a:r>
              <a:rPr lang="pl-PL" sz="2000" i="1" dirty="0" err="1">
                <a:latin typeface="Calibri Light" panose="020F0302020204030204" pitchFamily="34" charset="0"/>
              </a:rPr>
              <a:t>dies</a:t>
            </a:r>
            <a:r>
              <a:rPr lang="pl-PL" sz="2000" i="1" dirty="0">
                <a:latin typeface="Calibri Light" panose="020F0302020204030204" pitchFamily="34" charset="0"/>
              </a:rPr>
              <a:t> </a:t>
            </a:r>
            <a:r>
              <a:rPr lang="pl-PL" sz="2000" dirty="0">
                <a:latin typeface="Calibri Light" panose="020F0302020204030204" pitchFamily="34" charset="0"/>
              </a:rPr>
              <a:t>- https://www.youtube.com/watch?v=4Ed8vNcMif0</a:t>
            </a:r>
          </a:p>
          <a:p>
            <a:r>
              <a:rPr lang="en-US" sz="2000" i="1" dirty="0">
                <a:latin typeface="Calibri Light" panose="020F0302020204030204" pitchFamily="34" charset="0"/>
              </a:rPr>
              <a:t>The Philosophy Of Stoicism - 5 Key Principles Of Stoicism Explained</a:t>
            </a:r>
            <a:r>
              <a:rPr lang="pl-PL" sz="2000" dirty="0">
                <a:latin typeface="Calibri Light" panose="020F0302020204030204" pitchFamily="34" charset="0"/>
              </a:rPr>
              <a:t> - https://www.youtube.com/watch?v=dhrKg8_ltyQ</a:t>
            </a:r>
          </a:p>
          <a:p>
            <a:r>
              <a:rPr lang="en-US" sz="2000" i="1" dirty="0">
                <a:latin typeface="Calibri Light" panose="020F0302020204030204" pitchFamily="34" charset="0"/>
              </a:rPr>
              <a:t>A History of Disbelief </a:t>
            </a:r>
            <a:r>
              <a:rPr lang="en-US" sz="2000" i="1" dirty="0" err="1">
                <a:latin typeface="Calibri Light" panose="020F0302020204030204" pitchFamily="34" charset="0"/>
              </a:rPr>
              <a:t>Epicurus,Lucretius,Aristotle,Cicero</a:t>
            </a:r>
            <a:r>
              <a:rPr lang="en-US" sz="2000" i="1" dirty="0">
                <a:latin typeface="Calibri Light" panose="020F0302020204030204" pitchFamily="34" charset="0"/>
              </a:rPr>
              <a:t> and Seneca</a:t>
            </a:r>
            <a:r>
              <a:rPr lang="pl-PL" sz="2000" i="1" dirty="0">
                <a:latin typeface="Calibri Light" panose="020F0302020204030204" pitchFamily="34" charset="0"/>
              </a:rPr>
              <a:t> </a:t>
            </a:r>
            <a:r>
              <a:rPr lang="pl-PL" sz="2000" dirty="0">
                <a:latin typeface="Calibri Light" panose="020F0302020204030204" pitchFamily="34" charset="0"/>
              </a:rPr>
              <a:t>-https://www.youtube.com/watch?v=xreBgJ0nrAU</a:t>
            </a:r>
          </a:p>
          <a:p>
            <a:pPr marL="0" indent="0">
              <a:buNone/>
            </a:pPr>
            <a:endParaRPr lang="pl-PL" sz="2800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3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dirty="0" err="1">
                <a:latin typeface="Calibri Light" panose="020F0302020204030204" pitchFamily="34" charset="0"/>
              </a:rPr>
              <a:t>Ethics</a:t>
            </a:r>
            <a:endParaRPr lang="pl-PL" dirty="0"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l-PL" sz="2800" i="1" dirty="0" err="1">
                <a:latin typeface="Calibri Light" panose="020F0302020204030204" pitchFamily="34" charset="0"/>
              </a:rPr>
              <a:t>Virtue</a:t>
            </a:r>
            <a:r>
              <a:rPr lang="pl-PL" sz="2800" dirty="0">
                <a:latin typeface="Calibri Light" panose="020F0302020204030204" pitchFamily="34" charset="0"/>
              </a:rPr>
              <a:t>: </a:t>
            </a:r>
            <a:r>
              <a:rPr lang="pl-PL" sz="2800" dirty="0" err="1">
                <a:latin typeface="Calibri Light" panose="020F0302020204030204" pitchFamily="34" charset="0"/>
              </a:rPr>
              <a:t>living</a:t>
            </a:r>
            <a:r>
              <a:rPr lang="pl-PL" sz="2800" dirty="0">
                <a:latin typeface="Calibri Light" panose="020F0302020204030204" pitchFamily="34" charset="0"/>
              </a:rPr>
              <a:t> in </a:t>
            </a:r>
            <a:r>
              <a:rPr lang="pl-PL" sz="2800" dirty="0" err="1">
                <a:latin typeface="Calibri Light" panose="020F0302020204030204" pitchFamily="34" charset="0"/>
              </a:rPr>
              <a:t>accord</a:t>
            </a:r>
            <a:r>
              <a:rPr lang="pl-PL" sz="2800" dirty="0">
                <a:latin typeface="Calibri Light" panose="020F0302020204030204" pitchFamily="34" charset="0"/>
              </a:rPr>
              <a:t> with the Nature</a:t>
            </a:r>
          </a:p>
          <a:p>
            <a:pPr marL="0" indent="0" algn="ctr">
              <a:buNone/>
            </a:pPr>
            <a:endParaRPr lang="pl-P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78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1162</Words>
  <Application>Microsoft Office PowerPoint</Application>
  <PresentationFormat>Pokaz na ekranie (4:3)</PresentationFormat>
  <Paragraphs>374</Paragraphs>
  <Slides>82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82</vt:i4>
      </vt:variant>
    </vt:vector>
  </HeadingPairs>
  <TitlesOfParts>
    <vt:vector size="86" baseType="lpstr">
      <vt:lpstr>Arial</vt:lpstr>
      <vt:lpstr>Calibri</vt:lpstr>
      <vt:lpstr>Calibri Light</vt:lpstr>
      <vt:lpstr>Motyw pakietu Office</vt:lpstr>
      <vt:lpstr>Political Socio-economical and Legal Though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Socio-economical and Legal Though</dc:title>
  <dc:creator>Piotr</dc:creator>
  <cp:lastModifiedBy>Piotr Kozdrowicki</cp:lastModifiedBy>
  <cp:revision>41</cp:revision>
  <dcterms:created xsi:type="dcterms:W3CDTF">2017-10-07T09:25:37Z</dcterms:created>
  <dcterms:modified xsi:type="dcterms:W3CDTF">2018-10-15T10:08:45Z</dcterms:modified>
</cp:coreProperties>
</file>