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9"/>
  </p:notesMasterIdLst>
  <p:sldIdLst>
    <p:sldId id="256" r:id="rId2"/>
    <p:sldId id="294" r:id="rId3"/>
    <p:sldId id="280" r:id="rId4"/>
    <p:sldId id="295" r:id="rId5"/>
    <p:sldId id="296" r:id="rId6"/>
    <p:sldId id="298" r:id="rId7"/>
    <p:sldId id="297" r:id="rId8"/>
    <p:sldId id="281" r:id="rId9"/>
    <p:sldId id="299" r:id="rId10"/>
    <p:sldId id="300" r:id="rId11"/>
    <p:sldId id="301" r:id="rId12"/>
    <p:sldId id="302" r:id="rId13"/>
    <p:sldId id="303" r:id="rId14"/>
    <p:sldId id="287" r:id="rId15"/>
    <p:sldId id="304" r:id="rId16"/>
    <p:sldId id="305" r:id="rId17"/>
    <p:sldId id="306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72" autoAdjust="0"/>
  </p:normalViewPr>
  <p:slideViewPr>
    <p:cSldViewPr>
      <p:cViewPr varScale="1">
        <p:scale>
          <a:sx n="87" d="100"/>
          <a:sy n="87" d="100"/>
        </p:scale>
        <p:origin x="-14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9CE33-34D0-4927-8A9F-4AA3C1DD2F6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9B970EE-2A5C-4118-9CE8-F3E9A28B7A88}">
      <dgm:prSet phldrT="[Tekst]"/>
      <dgm:spPr/>
      <dgm:t>
        <a:bodyPr/>
        <a:lstStyle/>
        <a:p>
          <a:r>
            <a:rPr lang="pl-PL" dirty="0" smtClean="0"/>
            <a:t>AKT </a:t>
          </a:r>
          <a:br>
            <a:rPr lang="pl-PL" dirty="0" smtClean="0"/>
          </a:br>
          <a:r>
            <a:rPr lang="pl-PL" dirty="0" smtClean="0"/>
            <a:t>WOLI</a:t>
          </a:r>
          <a:endParaRPr lang="pl-PL" dirty="0"/>
        </a:p>
      </dgm:t>
    </dgm:pt>
    <dgm:pt modelId="{B61C2367-80CA-4304-AB67-D210F8E12BF4}" type="parTrans" cxnId="{8D3471EB-1791-4828-AFF6-8DEE68AD44BE}">
      <dgm:prSet/>
      <dgm:spPr/>
      <dgm:t>
        <a:bodyPr/>
        <a:lstStyle/>
        <a:p>
          <a:endParaRPr lang="pl-PL"/>
        </a:p>
      </dgm:t>
    </dgm:pt>
    <dgm:pt modelId="{4FEFE9AF-959C-4E60-9728-DDD339477C85}" type="sibTrans" cxnId="{8D3471EB-1791-4828-AFF6-8DEE68AD44BE}">
      <dgm:prSet/>
      <dgm:spPr/>
      <dgm:t>
        <a:bodyPr/>
        <a:lstStyle/>
        <a:p>
          <a:endParaRPr lang="pl-PL"/>
        </a:p>
      </dgm:t>
    </dgm:pt>
    <dgm:pt modelId="{86B62E4A-1A21-4356-B525-5DB9B4BF3E68}">
      <dgm:prSet phldrT="[Tekst]"/>
      <dgm:spPr/>
      <dgm:t>
        <a:bodyPr/>
        <a:lstStyle/>
        <a:p>
          <a:r>
            <a:rPr lang="pl-PL" dirty="0" smtClean="0"/>
            <a:t>PRZEJAW WOLI</a:t>
          </a:r>
          <a:endParaRPr lang="pl-PL" dirty="0"/>
        </a:p>
      </dgm:t>
    </dgm:pt>
    <dgm:pt modelId="{F6806969-169B-4E6B-A798-9DC70348C091}" type="parTrans" cxnId="{F4906805-1FE5-4116-B5ED-EA8B64795BB0}">
      <dgm:prSet/>
      <dgm:spPr/>
      <dgm:t>
        <a:bodyPr/>
        <a:lstStyle/>
        <a:p>
          <a:endParaRPr lang="pl-PL"/>
        </a:p>
      </dgm:t>
    </dgm:pt>
    <dgm:pt modelId="{96A887D4-808A-4539-BCD9-0F8367E2D1BF}" type="sibTrans" cxnId="{F4906805-1FE5-4116-B5ED-EA8B64795BB0}">
      <dgm:prSet/>
      <dgm:spPr/>
      <dgm:t>
        <a:bodyPr/>
        <a:lstStyle/>
        <a:p>
          <a:endParaRPr lang="pl-PL"/>
        </a:p>
      </dgm:t>
    </dgm:pt>
    <dgm:pt modelId="{5F700D31-5C4C-4267-B5B7-8F16BB186A7E}" type="pres">
      <dgm:prSet presAssocID="{6699CE33-34D0-4927-8A9F-4AA3C1DD2F6C}" presName="Name0" presStyleCnt="0">
        <dgm:presLayoutVars>
          <dgm:dir/>
          <dgm:resizeHandles val="exact"/>
        </dgm:presLayoutVars>
      </dgm:prSet>
      <dgm:spPr/>
    </dgm:pt>
    <dgm:pt modelId="{E9F6E948-02A5-499A-BA33-BDC0E16DBDD2}" type="pres">
      <dgm:prSet presAssocID="{29B970EE-2A5C-4118-9CE8-F3E9A28B7A88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0796A0-DCB6-4616-89BE-104A6A8BB0BE}" type="pres">
      <dgm:prSet presAssocID="{4FEFE9AF-959C-4E60-9728-DDD339477C85}" presName="parSpace" presStyleCnt="0"/>
      <dgm:spPr/>
    </dgm:pt>
    <dgm:pt modelId="{6D33BAE1-56F4-4234-8679-8AEA5031C1BA}" type="pres">
      <dgm:prSet presAssocID="{86B62E4A-1A21-4356-B525-5DB9B4BF3E68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4906805-1FE5-4116-B5ED-EA8B64795BB0}" srcId="{6699CE33-34D0-4927-8A9F-4AA3C1DD2F6C}" destId="{86B62E4A-1A21-4356-B525-5DB9B4BF3E68}" srcOrd="1" destOrd="0" parTransId="{F6806969-169B-4E6B-A798-9DC70348C091}" sibTransId="{96A887D4-808A-4539-BCD9-0F8367E2D1BF}"/>
    <dgm:cxn modelId="{8D3471EB-1791-4828-AFF6-8DEE68AD44BE}" srcId="{6699CE33-34D0-4927-8A9F-4AA3C1DD2F6C}" destId="{29B970EE-2A5C-4118-9CE8-F3E9A28B7A88}" srcOrd="0" destOrd="0" parTransId="{B61C2367-80CA-4304-AB67-D210F8E12BF4}" sibTransId="{4FEFE9AF-959C-4E60-9728-DDD339477C85}"/>
    <dgm:cxn modelId="{10296C61-AFDD-4D17-B531-FEC0941C598C}" type="presOf" srcId="{86B62E4A-1A21-4356-B525-5DB9B4BF3E68}" destId="{6D33BAE1-56F4-4234-8679-8AEA5031C1BA}" srcOrd="0" destOrd="0" presId="urn:microsoft.com/office/officeart/2005/8/layout/hChevron3"/>
    <dgm:cxn modelId="{097ADAC4-C125-4F7D-BE44-34DAA064FA90}" type="presOf" srcId="{6699CE33-34D0-4927-8A9F-4AA3C1DD2F6C}" destId="{5F700D31-5C4C-4267-B5B7-8F16BB186A7E}" srcOrd="0" destOrd="0" presId="urn:microsoft.com/office/officeart/2005/8/layout/hChevron3"/>
    <dgm:cxn modelId="{D67039B4-5D9A-4DA5-BC43-64BAF6BC109A}" type="presOf" srcId="{29B970EE-2A5C-4118-9CE8-F3E9A28B7A88}" destId="{E9F6E948-02A5-499A-BA33-BDC0E16DBDD2}" srcOrd="0" destOrd="0" presId="urn:microsoft.com/office/officeart/2005/8/layout/hChevron3"/>
    <dgm:cxn modelId="{3834F79A-77F4-49F6-ADA2-4B677CDB4FE6}" type="presParOf" srcId="{5F700D31-5C4C-4267-B5B7-8F16BB186A7E}" destId="{E9F6E948-02A5-499A-BA33-BDC0E16DBDD2}" srcOrd="0" destOrd="0" presId="urn:microsoft.com/office/officeart/2005/8/layout/hChevron3"/>
    <dgm:cxn modelId="{6FFB14A3-B098-4F22-8230-73E64B5F6B01}" type="presParOf" srcId="{5F700D31-5C4C-4267-B5B7-8F16BB186A7E}" destId="{900796A0-DCB6-4616-89BE-104A6A8BB0BE}" srcOrd="1" destOrd="0" presId="urn:microsoft.com/office/officeart/2005/8/layout/hChevron3"/>
    <dgm:cxn modelId="{6F2D8CAA-6207-4DEA-B22D-786220ED8785}" type="presParOf" srcId="{5F700D31-5C4C-4267-B5B7-8F16BB186A7E}" destId="{6D33BAE1-56F4-4234-8679-8AEA5031C1BA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6E948-02A5-499A-BA33-BDC0E16DBDD2}">
      <dsp:nvSpPr>
        <dsp:cNvPr id="0" name=""/>
        <dsp:cNvSpPr/>
      </dsp:nvSpPr>
      <dsp:spPr>
        <a:xfrm>
          <a:off x="6429" y="1350009"/>
          <a:ext cx="4564856" cy="1825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AKT </a:t>
          </a:r>
          <a:br>
            <a:rPr lang="pl-PL" sz="4400" kern="1200" dirty="0" smtClean="0"/>
          </a:br>
          <a:r>
            <a:rPr lang="pl-PL" sz="4400" kern="1200" dirty="0" smtClean="0"/>
            <a:t>WOLI</a:t>
          </a:r>
          <a:endParaRPr lang="pl-PL" sz="4400" kern="1200" dirty="0"/>
        </a:p>
      </dsp:txBody>
      <dsp:txXfrm>
        <a:off x="6429" y="1350009"/>
        <a:ext cx="4564856" cy="1825942"/>
      </dsp:txXfrm>
    </dsp:sp>
    <dsp:sp modelId="{6D33BAE1-56F4-4234-8679-8AEA5031C1BA}">
      <dsp:nvSpPr>
        <dsp:cNvPr id="0" name=""/>
        <dsp:cNvSpPr/>
      </dsp:nvSpPr>
      <dsp:spPr>
        <a:xfrm>
          <a:off x="3658314" y="1350009"/>
          <a:ext cx="4564856" cy="18259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PRZEJAW WOLI</a:t>
          </a:r>
          <a:endParaRPr lang="pl-PL" sz="4400" kern="1200" dirty="0"/>
        </a:p>
      </dsp:txBody>
      <dsp:txXfrm>
        <a:off x="3658314" y="1350009"/>
        <a:ext cx="4564856" cy="1825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24E4D-41DE-4475-A198-E43D280C8D2D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6F7F3-62D4-4EA4-85F0-C77C1A9482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829761"/>
          </a:xfrm>
        </p:spPr>
        <p:txBody>
          <a:bodyPr/>
          <a:lstStyle/>
          <a:p>
            <a:r>
              <a:rPr lang="pl-PL" dirty="0" smtClean="0"/>
              <a:t>Czynności prawne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3861048"/>
            <a:ext cx="6192688" cy="864096"/>
          </a:xfrm>
        </p:spPr>
        <p:txBody>
          <a:bodyPr>
            <a:normAutofit fontScale="47500" lnSpcReduction="20000"/>
          </a:bodyPr>
          <a:lstStyle/>
          <a:p>
            <a:r>
              <a:rPr lang="pl-PL" sz="4500" dirty="0" smtClean="0"/>
              <a:t>Mgr Aleksandra Spisz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Instytut Prawa Cywilnego</a:t>
            </a:r>
            <a:br>
              <a:rPr lang="pl-PL" dirty="0" smtClean="0"/>
            </a:br>
            <a:r>
              <a:rPr lang="pl-PL" dirty="0" smtClean="0"/>
              <a:t>Wydział Prawa, Administracji i Ekonomii</a:t>
            </a:r>
            <a:br>
              <a:rPr lang="pl-PL" dirty="0" smtClean="0"/>
            </a:br>
            <a:r>
              <a:rPr lang="pl-PL" dirty="0" smtClean="0"/>
              <a:t>Uniwersytetu Wrocławskiego</a:t>
            </a:r>
            <a:endParaRPr lang="pl-PL" dirty="0"/>
          </a:p>
        </p:txBody>
      </p:sp>
      <p:pic>
        <p:nvPicPr>
          <p:cNvPr id="4" name="Obraz 3" descr="logo_uwr_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9"/>
            <a:ext cx="2952327" cy="9469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pPr algn="ctr"/>
            <a:r>
              <a:rPr lang="pl-PL" sz="3200" dirty="0" smtClean="0"/>
              <a:t>Art. 65 k.c. – ogólne dyrektywy wykładni</a:t>
            </a:r>
          </a:p>
          <a:p>
            <a:pPr algn="ctr"/>
            <a:r>
              <a:rPr lang="pl-PL" sz="2800" dirty="0" smtClean="0"/>
              <a:t>§ </a:t>
            </a:r>
            <a:r>
              <a:rPr lang="pl-PL" sz="2800" dirty="0" smtClean="0"/>
              <a:t>1. Oświadczenie woli należy tak tłumaczyć, jak tego wymagają ze względu na okoliczności, w których złożone zostało, </a:t>
            </a:r>
            <a:r>
              <a:rPr lang="pl-PL" sz="2800" dirty="0" smtClean="0">
                <a:solidFill>
                  <a:srgbClr val="00B0F0"/>
                </a:solidFill>
              </a:rPr>
              <a:t>zasady współżycia społecznego </a:t>
            </a:r>
            <a:r>
              <a:rPr lang="pl-PL" sz="2800" dirty="0" smtClean="0"/>
              <a:t>oraz ustalone </a:t>
            </a:r>
            <a:r>
              <a:rPr lang="pl-PL" sz="2800" dirty="0" smtClean="0">
                <a:solidFill>
                  <a:srgbClr val="00B0F0"/>
                </a:solidFill>
              </a:rPr>
              <a:t>zwyczaje</a:t>
            </a:r>
            <a:r>
              <a:rPr lang="pl-PL" sz="2800" dirty="0" smtClean="0"/>
              <a:t>.</a:t>
            </a:r>
          </a:p>
          <a:p>
            <a:pPr algn="ctr"/>
            <a:r>
              <a:rPr lang="pl-PL" sz="2800" dirty="0" smtClean="0"/>
              <a:t>§ </a:t>
            </a:r>
            <a:r>
              <a:rPr lang="pl-PL" sz="2800" dirty="0" smtClean="0"/>
              <a:t>2. W umowach należy raczej badać, jaki był </a:t>
            </a:r>
            <a:r>
              <a:rPr lang="pl-PL" sz="2800" dirty="0" smtClean="0">
                <a:solidFill>
                  <a:srgbClr val="00B0F0"/>
                </a:solidFill>
              </a:rPr>
              <a:t>zgodny zamiar stron i cel umowy</a:t>
            </a:r>
            <a:r>
              <a:rPr lang="pl-PL" sz="2800" dirty="0" smtClean="0"/>
              <a:t>, aniżeli opierać się na jej dosłownym </a:t>
            </a:r>
            <a:r>
              <a:rPr lang="pl-PL" sz="2800" dirty="0" smtClean="0"/>
              <a:t>brzmieniu.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WYKŁADNIA</a:t>
            </a:r>
            <a:br>
              <a:rPr lang="pl-PL" dirty="0" smtClean="0"/>
            </a:br>
            <a:r>
              <a:rPr lang="pl-PL" dirty="0" smtClean="0"/>
              <a:t>OŚWIADCZENIA WOLI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CZYNNOŚCI PRAWNE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JEDNOSTRONNE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WIELOSTRONNE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CZYNNOŚCI PRAWNE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KONSENSUALNE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REALNE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CZYNNOŚCI PRAWNE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MIĘDZY ŻYJĄCYMI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 WYPADEK </a:t>
            </a:r>
          </a:p>
          <a:p>
            <a:pPr algn="ctr"/>
            <a:r>
              <a:rPr lang="pl-PL" dirty="0" smtClean="0"/>
              <a:t>ŚMIERCI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CZYNNOŚCI PRAWNE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ZOBOWIĄZUJĄCA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ROZPORZĄDZAJĄCA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 PODWÓJNYM SKUTKU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CZYNNOŚCI PRAWNE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KAUZALNE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ABSTRAKCYJNE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RODZAJE KAUZY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/>
              <a:t>CAUSA </a:t>
            </a:r>
          </a:p>
          <a:p>
            <a:pPr algn="ctr"/>
            <a:r>
              <a:rPr lang="pl-PL" i="1" dirty="0" smtClean="0"/>
              <a:t>DONANDI</a:t>
            </a:r>
            <a:endParaRPr lang="pl-PL" i="1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i="1" dirty="0" smtClean="0"/>
              <a:t>CAUSA</a:t>
            </a:r>
          </a:p>
          <a:p>
            <a:pPr algn="ctr"/>
            <a:r>
              <a:rPr lang="pl-PL" sz="1600" i="1" dirty="0" smtClean="0"/>
              <a:t>SOLVENDI</a:t>
            </a:r>
            <a:endParaRPr lang="pl-PL" sz="1600" i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/>
              <a:t>CAUSA </a:t>
            </a:r>
          </a:p>
          <a:p>
            <a:pPr algn="ctr"/>
            <a:r>
              <a:rPr lang="pl-PL" i="1" dirty="0" smtClean="0"/>
              <a:t>OBLIGANDI VEL </a:t>
            </a:r>
          </a:p>
          <a:p>
            <a:pPr algn="ctr"/>
            <a:r>
              <a:rPr lang="pl-PL" i="1" dirty="0" smtClean="0"/>
              <a:t>ACQUIRENDI</a:t>
            </a:r>
            <a:endParaRPr lang="pl-PL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TRYBY ZAWIERANIA UMÓW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OFERTA </a:t>
            </a:r>
          </a:p>
          <a:p>
            <a:pPr algn="ctr"/>
            <a:r>
              <a:rPr lang="pl-PL" dirty="0" smtClean="0"/>
              <a:t>I JEJ PRZYJĘCIE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NEGOCJACJE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TRYB PRZETARGOWY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200" dirty="0" smtClean="0"/>
              <a:t>	</a:t>
            </a:r>
            <a:r>
              <a:rPr lang="pl-PL" sz="3200" dirty="0" smtClean="0"/>
              <a:t> fakt, z którym norma prawna wiąże skutek w postaci powstania, zmiany lub ustania stosunku cywilnoprawnego albo skutek w sferze podmiotowości prawnej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ZDARZENIE CYWILNOPRAWNE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2843808" y="620688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ZDARZENIA CYWILNOPRAWNE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2843808" y="364502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CZYNNOŚCI ZMIERZAJĄCE DO WYWOŁANIA SKUTKU PRAWNEGO 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4932040" y="220486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DZIAŁANIA</a:t>
            </a:r>
            <a:endParaRPr lang="pl-PL" sz="1600" dirty="0"/>
          </a:p>
        </p:txBody>
      </p:sp>
      <p:sp>
        <p:nvSpPr>
          <p:cNvPr id="12" name="Prostokąt 11"/>
          <p:cNvSpPr/>
          <p:nvPr/>
        </p:nvSpPr>
        <p:spPr>
          <a:xfrm>
            <a:off x="1331640" y="220486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ZDARZENIA </a:t>
            </a:r>
            <a:r>
              <a:rPr lang="pl-PL" sz="1400" i="1" dirty="0" smtClean="0"/>
              <a:t>SENSU STRICTO</a:t>
            </a:r>
            <a:endParaRPr lang="pl-PL" sz="1400" dirty="0"/>
          </a:p>
        </p:txBody>
      </p:sp>
      <p:sp>
        <p:nvSpPr>
          <p:cNvPr id="13" name="Prostokąt 12"/>
          <p:cNvSpPr/>
          <p:nvPr/>
        </p:nvSpPr>
        <p:spPr>
          <a:xfrm>
            <a:off x="6948264" y="364502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INNE CZYNNOŚCI (zgodne z prawem lub bezprawne) </a:t>
            </a:r>
            <a:endParaRPr lang="pl-PL" sz="1400" dirty="0"/>
          </a:p>
        </p:txBody>
      </p:sp>
      <p:sp>
        <p:nvSpPr>
          <p:cNvPr id="14" name="Prostokąt 13"/>
          <p:cNvSpPr/>
          <p:nvPr/>
        </p:nvSpPr>
        <p:spPr>
          <a:xfrm>
            <a:off x="6156176" y="508518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AKTY ADMINISTRACYJNE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547664" y="508518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CZYNNOŚCI PRAWNE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4067944" y="508518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ORZECZENIA SĄDOWE</a:t>
            </a:r>
            <a:endParaRPr lang="pl-PL" dirty="0"/>
          </a:p>
        </p:txBody>
      </p:sp>
      <p:cxnSp>
        <p:nvCxnSpPr>
          <p:cNvPr id="22" name="Łącznik prosty 21"/>
          <p:cNvCxnSpPr>
            <a:stCxn id="12" idx="0"/>
          </p:cNvCxnSpPr>
          <p:nvPr/>
        </p:nvCxnSpPr>
        <p:spPr>
          <a:xfrm flipV="1">
            <a:off x="2195736" y="198884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2195736" y="198884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 flipV="1">
            <a:off x="5796136" y="198884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stCxn id="9" idx="2"/>
          </p:cNvCxnSpPr>
          <p:nvPr/>
        </p:nvCxnSpPr>
        <p:spPr>
          <a:xfrm>
            <a:off x="3995936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>
            <a:stCxn id="10" idx="0"/>
          </p:cNvCxnSpPr>
          <p:nvPr/>
        </p:nvCxnSpPr>
        <p:spPr>
          <a:xfrm flipV="1">
            <a:off x="3707904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flipV="1">
            <a:off x="7812360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4788024" y="494116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3707904" y="3429000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>
            <a:stCxn id="15" idx="0"/>
          </p:cNvCxnSpPr>
          <p:nvPr/>
        </p:nvCxnSpPr>
        <p:spPr>
          <a:xfrm flipV="1">
            <a:off x="2411760" y="49411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/>
          <p:nvPr/>
        </p:nvCxnSpPr>
        <p:spPr>
          <a:xfrm flipV="1">
            <a:off x="4860032" y="49411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/>
          <p:cNvCxnSpPr/>
          <p:nvPr/>
        </p:nvCxnSpPr>
        <p:spPr>
          <a:xfrm>
            <a:off x="2411760" y="494116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>
            <a:stCxn id="10" idx="2"/>
          </p:cNvCxnSpPr>
          <p:nvPr/>
        </p:nvCxnSpPr>
        <p:spPr>
          <a:xfrm>
            <a:off x="3707904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 smtClean="0"/>
              <a:t>postać zdarzenia cywilnoprawnego, którego celem jest wywołanie oznaczonego skutku </a:t>
            </a:r>
            <a:r>
              <a:rPr lang="pl-PL" sz="3200" dirty="0" smtClean="0"/>
              <a:t>prawnego; </a:t>
            </a:r>
          </a:p>
          <a:p>
            <a:r>
              <a:rPr lang="pl-PL" sz="3200" dirty="0" smtClean="0"/>
              <a:t>podstawowy </a:t>
            </a:r>
            <a:r>
              <a:rPr lang="pl-PL" sz="3200" dirty="0" smtClean="0"/>
              <a:t>instrument, za pomocą którego podmioty prawa cywilnego regulują </a:t>
            </a:r>
            <a:r>
              <a:rPr lang="pl-PL" sz="3200" dirty="0" smtClean="0"/>
              <a:t>łączące je stosunki cywilnoprawne;</a:t>
            </a:r>
          </a:p>
          <a:p>
            <a:r>
              <a:rPr lang="pl-PL" sz="3200" dirty="0" smtClean="0"/>
              <a:t>pewien stan faktyczny, w skład którego wchodzi co najmniej jedno oświadczenie </a:t>
            </a:r>
            <a:r>
              <a:rPr lang="pl-PL" sz="3200" dirty="0" smtClean="0"/>
              <a:t>woli.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CZYNNOŚCI PRAWNE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art. 56 k.c. Czynność prawna wywołuje </a:t>
            </a:r>
            <a:r>
              <a:rPr lang="pl-PL" sz="3600" dirty="0" smtClean="0">
                <a:solidFill>
                  <a:srgbClr val="FF0000"/>
                </a:solidFill>
              </a:rPr>
              <a:t>nie tylko skutki w niej wyrażone</a:t>
            </a:r>
            <a:r>
              <a:rPr lang="pl-PL" sz="3600" dirty="0" smtClean="0"/>
              <a:t>, lecz również te, które wynikają </a:t>
            </a:r>
            <a:r>
              <a:rPr lang="pl-PL" sz="3600" dirty="0" smtClean="0">
                <a:solidFill>
                  <a:srgbClr val="00B0F0"/>
                </a:solidFill>
              </a:rPr>
              <a:t>z ustawy</a:t>
            </a:r>
            <a:r>
              <a:rPr lang="pl-PL" sz="3600" dirty="0" smtClean="0"/>
              <a:t>, z </a:t>
            </a:r>
            <a:r>
              <a:rPr lang="pl-PL" sz="3600" dirty="0" smtClean="0">
                <a:solidFill>
                  <a:srgbClr val="00B0F0"/>
                </a:solidFill>
              </a:rPr>
              <a:t>zasad współżycia społecznego </a:t>
            </a:r>
            <a:r>
              <a:rPr lang="pl-PL" sz="3600" dirty="0" smtClean="0"/>
              <a:t>i z ustalonych </a:t>
            </a:r>
            <a:r>
              <a:rPr lang="pl-PL" sz="3600" dirty="0" smtClean="0">
                <a:solidFill>
                  <a:srgbClr val="00B0F0"/>
                </a:solidFill>
              </a:rPr>
              <a:t>zwyczajów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SKUTKI </a:t>
            </a:r>
            <a:r>
              <a:rPr lang="pl-PL" dirty="0" smtClean="0"/>
              <a:t>CZYNNOŚCI PRAWNEJ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1. Podjęcie decyzji o dokonaniu / niedokonaniu czynności prawnej</a:t>
            </a:r>
          </a:p>
          <a:p>
            <a:r>
              <a:rPr lang="pl-PL" sz="3200" dirty="0" smtClean="0"/>
              <a:t>2. Wybór kontrahenta</a:t>
            </a:r>
          </a:p>
          <a:p>
            <a:r>
              <a:rPr lang="pl-PL" sz="3200" dirty="0" smtClean="0"/>
              <a:t>3. Ukształtowanie treści stosunku prawnego</a:t>
            </a:r>
          </a:p>
          <a:p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65618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SWOBODA PODMIOTÓW DOKONUJĄCYCH CZYNNOŚCI PRAWNEJ</a:t>
            </a:r>
            <a:endParaRPr lang="pl-PL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Art. 60 k.c. - Z </a:t>
            </a:r>
            <a:r>
              <a:rPr lang="pl-PL" sz="3200" dirty="0" smtClean="0"/>
              <a:t>zastrzeżeniem wyjątków w ustawie przewidzianych, wola osoby dokonującej czynności prawnej może być wyrażona przez </a:t>
            </a:r>
            <a:r>
              <a:rPr lang="pl-PL" sz="3200" dirty="0" smtClean="0">
                <a:solidFill>
                  <a:srgbClr val="00B0F0"/>
                </a:solidFill>
              </a:rPr>
              <a:t>każde zachowanie się tej osoby, które ujawnia jej wolę w sposób dostateczny</a:t>
            </a:r>
            <a:r>
              <a:rPr lang="pl-PL" sz="3200" dirty="0" smtClean="0"/>
              <a:t>, w tym również przez ujawnienie tej woli w postaci elektronicznej (oświadczenie woli).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OŚWIADCZENIE WOLI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OŚWIADCZENIE WOLI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sz="3200" dirty="0" smtClean="0"/>
              <a:t>Art. 61 k.c. </a:t>
            </a:r>
            <a:r>
              <a:rPr lang="pl-PL" sz="3200" dirty="0" smtClean="0"/>
              <a:t>§ 1. Oświadczenie woli, które ma być złożone innej osobie, jest złożone z chwilą, gdy doszło do niej w taki sposób, że mogła zapoznać się z jego treścią. Odwołanie takiego oświadczenia jest skuteczne, jeżeli doszło jednocześnie z tym oświadczeniem lub wcześniej</a:t>
            </a:r>
            <a:r>
              <a:rPr lang="pl-PL" sz="3200" dirty="0" smtClean="0"/>
              <a:t>. – </a:t>
            </a:r>
            <a:r>
              <a:rPr lang="pl-PL" sz="3200" dirty="0" smtClean="0">
                <a:solidFill>
                  <a:srgbClr val="00B0F0"/>
                </a:solidFill>
              </a:rPr>
              <a:t>tzw. teoria doręczenia</a:t>
            </a:r>
          </a:p>
          <a:p>
            <a:pPr algn="ctr"/>
            <a:r>
              <a:rPr lang="pl-PL" sz="3200" dirty="0" smtClean="0"/>
              <a:t>§ </a:t>
            </a:r>
            <a:r>
              <a:rPr lang="pl-PL" sz="3200" dirty="0" smtClean="0"/>
              <a:t>2. Oświadczenie woli wyrażone w postaci elektronicznej jest złożone innej osobie z chwilą, gdy wprowadzono je do środka komunikacji elektronicznej w taki sposób, żeby osoba ta mogła zapoznać się z jego treścią.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MOMENT SKŁADANIA </a:t>
            </a:r>
            <a:br>
              <a:rPr lang="pl-PL" dirty="0" smtClean="0"/>
            </a:br>
            <a:r>
              <a:rPr lang="pl-PL" dirty="0" smtClean="0"/>
              <a:t>OŚWIADCZENIA WOLI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1126</TotalTime>
  <Words>404</Words>
  <Application>Microsoft Office PowerPoint</Application>
  <PresentationFormat>Pokaz na ekranie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Hol</vt:lpstr>
      <vt:lpstr>Czynności prawne</vt:lpstr>
      <vt:lpstr>ZDARZENIE CYWILNOPRAWNE</vt:lpstr>
      <vt:lpstr>Slajd 3</vt:lpstr>
      <vt:lpstr>CZYNNOŚCI PRAWNE</vt:lpstr>
      <vt:lpstr>SKUTKI CZYNNOŚCI PRAWNEJ</vt:lpstr>
      <vt:lpstr>SWOBODA PODMIOTÓW DOKONUJĄCYCH CZYNNOŚCI PRAWNEJ</vt:lpstr>
      <vt:lpstr>OŚWIADCZENIE WOLI</vt:lpstr>
      <vt:lpstr>OŚWIADCZENIE WOLI</vt:lpstr>
      <vt:lpstr>MOMENT SKŁADANIA  OŚWIADCZENIA WOLI</vt:lpstr>
      <vt:lpstr>WYKŁADNIA OŚWIADCZENIA WOLI</vt:lpstr>
      <vt:lpstr>CZYNNOŚCI PRAWNE</vt:lpstr>
      <vt:lpstr>CZYNNOŚCI PRAWNE</vt:lpstr>
      <vt:lpstr>CZYNNOŚCI PRAWNE</vt:lpstr>
      <vt:lpstr>CZYNNOŚCI PRAWNE</vt:lpstr>
      <vt:lpstr>CZYNNOŚCI PRAWNE</vt:lpstr>
      <vt:lpstr>RODZAJE KAUZY</vt:lpstr>
      <vt:lpstr>TRYBY ZAWIERANIA UMÓW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Ogólne wiadomości  o prawie cywilnym</dc:title>
  <dc:creator>Ola</dc:creator>
  <cp:lastModifiedBy>Darek jach</cp:lastModifiedBy>
  <cp:revision>76</cp:revision>
  <dcterms:created xsi:type="dcterms:W3CDTF">2017-02-18T17:07:19Z</dcterms:created>
  <dcterms:modified xsi:type="dcterms:W3CDTF">2017-03-15T19:32:20Z</dcterms:modified>
</cp:coreProperties>
</file>